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57" r:id="rId2"/>
    <p:sldMasterId id="2147483774" r:id="rId3"/>
  </p:sldMasterIdLst>
  <p:notesMasterIdLst>
    <p:notesMasterId r:id="rId26"/>
  </p:notesMasterIdLst>
  <p:handoutMasterIdLst>
    <p:handoutMasterId r:id="rId27"/>
  </p:handoutMasterIdLst>
  <p:sldIdLst>
    <p:sldId id="298" r:id="rId4"/>
    <p:sldId id="300" r:id="rId5"/>
    <p:sldId id="269" r:id="rId6"/>
    <p:sldId id="270" r:id="rId7"/>
    <p:sldId id="271" r:id="rId8"/>
    <p:sldId id="272" r:id="rId9"/>
    <p:sldId id="299" r:id="rId10"/>
    <p:sldId id="257" r:id="rId11"/>
    <p:sldId id="258" r:id="rId12"/>
    <p:sldId id="259" r:id="rId13"/>
    <p:sldId id="260" r:id="rId14"/>
    <p:sldId id="261" r:id="rId15"/>
    <p:sldId id="262" r:id="rId16"/>
    <p:sldId id="295" r:id="rId17"/>
    <p:sldId id="263" r:id="rId18"/>
    <p:sldId id="264" r:id="rId19"/>
    <p:sldId id="265" r:id="rId20"/>
    <p:sldId id="274" r:id="rId21"/>
    <p:sldId id="266" r:id="rId22"/>
    <p:sldId id="275" r:id="rId23"/>
    <p:sldId id="288" r:id="rId24"/>
    <p:sldId id="289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530D0C25-C57B-43A2-BCF6-7D27A57E8E1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C4720766-7394-4666-8360-85AC275B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9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5C0B5103-01ED-4C5C-BC58-0DDA628C5D7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734F5A76-FA1C-4A4B-9704-4DBA0ABF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53276">
              <a:defRPr/>
            </a:pPr>
            <a:fld id="{162D0A6D-4D82-43CC-B7BE-8B68C03539E9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53276">
                <a:defRPr/>
              </a:pPr>
              <a:t>10</a:t>
            </a:fld>
            <a:endParaRPr lang="en-US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Compton effect. A single photon of wavelength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dirty="0"/>
              <a:t> strikes an electron in some material, knocking it out of its atom. The  scattered photon has less energy (some energy is given to the electron) and hence has a longer wavelength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0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53276">
              <a:defRPr/>
            </a:pPr>
            <a:fld id="{CBC162D5-9B8F-4B06-B6FB-B32C904D34E5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953276">
                <a:defRPr/>
              </a:pPr>
              <a:t>12</a:t>
            </a:fld>
            <a:endParaRPr lang="en-US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8319" indent="-238319"/>
            <a:r>
              <a:rPr lang="en-US" altLang="en-US"/>
              <a:t>Solution: Use the Compton scattering equation. </a:t>
            </a:r>
          </a:p>
          <a:p>
            <a:pPr marL="238319" indent="-238319">
              <a:buFontTx/>
              <a:buAutoNum type="alphaLcPeriod"/>
            </a:pPr>
            <a:r>
              <a:rPr lang="en-US" altLang="en-US"/>
              <a:t>0.140 nm (no change)</a:t>
            </a:r>
          </a:p>
          <a:p>
            <a:pPr marL="238319" indent="-238319">
              <a:buFontTx/>
              <a:buAutoNum type="alphaLcPeriod"/>
            </a:pPr>
            <a:r>
              <a:rPr lang="en-US" altLang="en-US"/>
              <a:t> 0.142 nm</a:t>
            </a:r>
          </a:p>
          <a:p>
            <a:pPr marL="238319" indent="-238319">
              <a:buFontTx/>
              <a:buAutoNum type="alphaLcPeriod"/>
            </a:pPr>
            <a:r>
              <a:rPr lang="en-US" altLang="en-US"/>
              <a:t> 0.145 nm (the maximum)</a:t>
            </a:r>
          </a:p>
        </p:txBody>
      </p:sp>
    </p:spTree>
    <p:extLst>
      <p:ext uri="{BB962C8B-B14F-4D97-AF65-F5344CB8AC3E}">
        <p14:creationId xmlns:p14="http://schemas.microsoft.com/office/powerpoint/2010/main" val="32675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53" indent="-28902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081" indent="-23121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514" indent="-23121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946" indent="-23121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379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811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244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676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892427-3CB6-4E28-9579-8EF7740C1276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37-9. Pair production: a photon disappears and produces an electron and a positron.</a:t>
            </a:r>
          </a:p>
        </p:txBody>
      </p:sp>
    </p:spTree>
    <p:extLst>
      <p:ext uri="{BB962C8B-B14F-4D97-AF65-F5344CB8AC3E}">
        <p14:creationId xmlns:p14="http://schemas.microsoft.com/office/powerpoint/2010/main" val="20105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53" indent="-28902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081" indent="-23121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514" indent="-23121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946" indent="-23121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379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811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244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676" indent="-231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DC92A5-D86E-40F1-AE43-490CF0DC5573}" type="slidenum">
              <a:rPr lang="en-US" altLang="en-US" sz="1200" b="0"/>
              <a:pPr/>
              <a:t>20</a:t>
            </a:fld>
            <a:endParaRPr lang="en-US" altLang="en-US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a. The photon must have energy equal to twice the electron mass, or 1.02 MeV.</a:t>
            </a:r>
          </a:p>
          <a:p>
            <a:pPr eaLnBrk="1" hangingPunct="1"/>
            <a:r>
              <a:rPr lang="en-US" altLang="en-US"/>
              <a:t>b.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hc/E = 1.2 x 10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m. This is a gamma-ray photon.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7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5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89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5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65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5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20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1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5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72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10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60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7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9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3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512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75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0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54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5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38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40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16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9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3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9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5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16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8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7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9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591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66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1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9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8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2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9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1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F2D1-8F82-473E-81A3-BE82AE6C5DA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ABE7D3-D7B8-4F03-9AE6-EF65F4594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Gy7nsC8O_Y" TargetMode="Externa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064" y="1600201"/>
            <a:ext cx="8800601" cy="2262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  <a:t>Quantization of light, charge and energy</a:t>
            </a:r>
            <a:b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</a:br>
            <a:b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Chapter 2-Class5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1109" y="4428247"/>
            <a:ext cx="10850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Light carries energy :sun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does light travel and in what form this energy is carried?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can be carried by particles and waves: So does light travel as a stream of particles or as waves?</a:t>
            </a:r>
          </a:p>
        </p:txBody>
      </p:sp>
    </p:spTree>
    <p:extLst>
      <p:ext uri="{BB962C8B-B14F-4D97-AF65-F5344CB8AC3E}">
        <p14:creationId xmlns:p14="http://schemas.microsoft.com/office/powerpoint/2010/main" val="273813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226" y="186850"/>
            <a:ext cx="6347714" cy="53771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Compton Effect</a:t>
            </a:r>
          </a:p>
        </p:txBody>
      </p:sp>
      <p:pic>
        <p:nvPicPr>
          <p:cNvPr id="18439" name="Picture 7" descr="Figure_37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"/>
          <a:stretch>
            <a:fillRect/>
          </a:stretch>
        </p:blipFill>
        <p:spPr bwMode="auto">
          <a:xfrm>
            <a:off x="6759812" y="724563"/>
            <a:ext cx="4879975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81892" y="1713732"/>
            <a:ext cx="611822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another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effect that is correctly predicted by the photon (Particle) model and not by the wave model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single photon of wavelength λ strikes an electron in some material, knocking it out of its atom.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 scattered photon has less energy (some energy is given to the electron) and hence has a longer wavelength λ’</a:t>
            </a:r>
          </a:p>
        </p:txBody>
      </p:sp>
    </p:spTree>
    <p:extLst>
      <p:ext uri="{BB962C8B-B14F-4D97-AF65-F5344CB8AC3E}">
        <p14:creationId xmlns:p14="http://schemas.microsoft.com/office/powerpoint/2010/main" val="86783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Text Box 3"/>
              <p:cNvSpPr txBox="1">
                <a:spLocks noChangeArrowheads="1"/>
              </p:cNvSpPr>
              <p:nvPr/>
            </p:nvSpPr>
            <p:spPr bwMode="auto">
              <a:xfrm>
                <a:off x="906087" y="1142267"/>
                <a:ext cx="10091651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Compton did experiments in which he scattered X-rays from different materials.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The momentum of a photon is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83C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83C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83C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83C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l-GR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83C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E83C3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Compton found that the scattered X-rays (photon) had a </a:t>
                </a:r>
                <a:r>
                  <a:rPr kumimoji="0" lang="en-US" alt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slightly longer wavelength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than the incident ones, and that </a:t>
                </a:r>
                <a:r>
                  <a:rPr kumimoji="0" lang="en-US" alt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the wavelength depended on the scattering angle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194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087" y="1142267"/>
                <a:ext cx="10091651" cy="3108543"/>
              </a:xfrm>
              <a:prstGeom prst="rect">
                <a:avLst/>
              </a:prstGeom>
              <a:blipFill>
                <a:blip r:embed="rId2"/>
                <a:stretch>
                  <a:fillRect l="-1088" t="-1961" r="-2054" b="-4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3755401" y="264544"/>
            <a:ext cx="6347714" cy="598098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Compton Effect</a:t>
            </a:r>
          </a:p>
        </p:txBody>
      </p:sp>
      <p:pic>
        <p:nvPicPr>
          <p:cNvPr id="19464" name="Picture 8" descr="37-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5"/>
          <a:stretch>
            <a:fillRect/>
          </a:stretch>
        </p:blipFill>
        <p:spPr bwMode="auto">
          <a:xfrm>
            <a:off x="2938212" y="4684113"/>
            <a:ext cx="5582681" cy="1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28953" y="4530436"/>
            <a:ext cx="1005840" cy="1629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71378" y="5545173"/>
            <a:ext cx="784925" cy="3734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6303" y="5771937"/>
                <a:ext cx="5489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0.00243nm is called Compton wavelength of the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electron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303" y="5771937"/>
                <a:ext cx="5489003" cy="646331"/>
              </a:xfrm>
              <a:prstGeom prst="rect">
                <a:avLst/>
              </a:prstGeom>
              <a:blipFill>
                <a:blip r:embed="rId4"/>
                <a:stretch>
                  <a:fillRect l="-1000" t="-4717" r="-111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13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Compton Effect: Example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560363" y="1905000"/>
            <a:ext cx="93043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Example: X-ray scattering.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X-rays of wavelength 0.140 nm are scattered from a very thin slice of carbon. What will be the wavelengths of X-rays scattered at (a) 0°, (b) 90°, and (c) 180°?</a:t>
            </a:r>
          </a:p>
        </p:txBody>
      </p:sp>
    </p:spTree>
    <p:extLst>
      <p:ext uri="{BB962C8B-B14F-4D97-AF65-F5344CB8AC3E}">
        <p14:creationId xmlns:p14="http://schemas.microsoft.com/office/powerpoint/2010/main" val="303823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529" y="609600"/>
            <a:ext cx="8463619" cy="7869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Compton effect problem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7651" y="1734372"/>
            <a:ext cx="102163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Problem 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a particular Compton scattering experiment it is found that the incident wavelength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shifted by 1.5 percent when the scattering angle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120°. (a) What is the value of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 (b) What will be the wavelength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of the shifted photon when the scattering angle is 75°?</a:t>
            </a:r>
          </a:p>
        </p:txBody>
      </p:sp>
    </p:spTree>
    <p:extLst>
      <p:ext uri="{BB962C8B-B14F-4D97-AF65-F5344CB8AC3E}">
        <p14:creationId xmlns:p14="http://schemas.microsoft.com/office/powerpoint/2010/main" val="230498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B73C26">
                    <a:lumMod val="50000"/>
                  </a:srgbClr>
                </a:solidFill>
                <a:latin typeface="Comic Sans MS" panose="030F0702030302020204" pitchFamily="66" charset="0"/>
              </a:rPr>
              <a:t>Compton effect problem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06087" y="2274838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31.	In the Compton effect, determine the ratio (∆</a:t>
            </a:r>
            <a:r>
              <a:rPr lang="el-GR" sz="3200" dirty="0">
                <a:latin typeface="Comic Sans MS" panose="030F0702030302020204" pitchFamily="66" charset="0"/>
              </a:rPr>
              <a:t>λ</a:t>
            </a:r>
            <a:r>
              <a:rPr lang="en-US" sz="3200" dirty="0">
                <a:latin typeface="Comic Sans MS" panose="030F0702030302020204" pitchFamily="66" charset="0"/>
              </a:rPr>
              <a:t>/</a:t>
            </a:r>
            <a:r>
              <a:rPr lang="el-GR" sz="3200" dirty="0">
                <a:latin typeface="Comic Sans MS" panose="030F0702030302020204" pitchFamily="66" charset="0"/>
              </a:rPr>
              <a:t>λ</a:t>
            </a:r>
            <a:r>
              <a:rPr lang="en-US" sz="3200" dirty="0">
                <a:latin typeface="Comic Sans MS" panose="030F0702030302020204" pitchFamily="66" charset="0"/>
              </a:rPr>
              <a:t> ) of the maximum change ∆</a:t>
            </a:r>
            <a:r>
              <a:rPr lang="el-GR" sz="3200" dirty="0">
                <a:latin typeface="Comic Sans MS" panose="030F0702030302020204" pitchFamily="66" charset="0"/>
              </a:rPr>
              <a:t>λ</a:t>
            </a:r>
            <a:r>
              <a:rPr lang="en-US" sz="3200" dirty="0">
                <a:latin typeface="Comic Sans MS" panose="030F0702030302020204" pitchFamily="66" charset="0"/>
              </a:rPr>
              <a:t>  in a photon’s wavelength to the photon’s initial wavelength </a:t>
            </a:r>
            <a:r>
              <a:rPr lang="el-GR" sz="3200" dirty="0">
                <a:latin typeface="Comic Sans MS" panose="030F0702030302020204" pitchFamily="66" charset="0"/>
              </a:rPr>
              <a:t>λ</a:t>
            </a:r>
            <a:r>
              <a:rPr lang="en-US" sz="3200" dirty="0">
                <a:latin typeface="Comic Sans MS" panose="030F0702030302020204" pitchFamily="66" charset="0"/>
              </a:rPr>
              <a:t>  if the photon is (a) a visible-light photon with </a:t>
            </a:r>
            <a:r>
              <a:rPr lang="el-GR" sz="3200" dirty="0">
                <a:latin typeface="Comic Sans MS" panose="030F0702030302020204" pitchFamily="66" charset="0"/>
              </a:rPr>
              <a:t>λ</a:t>
            </a:r>
            <a:r>
              <a:rPr lang="en-US" sz="3200" dirty="0">
                <a:latin typeface="Comic Sans MS" panose="030F0702030302020204" pitchFamily="66" charset="0"/>
              </a:rPr>
              <a:t>=550nm   (b) an X-ray photon with </a:t>
            </a:r>
            <a:r>
              <a:rPr lang="el-GR" sz="3200" dirty="0">
                <a:latin typeface="Comic Sans MS" panose="030F0702030302020204" pitchFamily="66" charset="0"/>
              </a:rPr>
              <a:t>λ</a:t>
            </a:r>
            <a:r>
              <a:rPr lang="en-US" sz="3200" dirty="0">
                <a:latin typeface="Comic Sans MS" panose="030F0702030302020204" pitchFamily="66" charset="0"/>
              </a:rPr>
              <a:t>=0.10nm.</a:t>
            </a:r>
          </a:p>
        </p:txBody>
      </p:sp>
    </p:spTree>
    <p:extLst>
      <p:ext uri="{BB962C8B-B14F-4D97-AF65-F5344CB8AC3E}">
        <p14:creationId xmlns:p14="http://schemas.microsoft.com/office/powerpoint/2010/main" val="15876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569"/>
            <a:ext cx="9067800" cy="800219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Compton Shift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http://edugen.wiley.com/edugen/courses/crs4957/halliday9118/halliday9088c38/image_n/nt0009-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99" y="3730120"/>
            <a:ext cx="8895534" cy="196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edugen.wiley.com/edugen/courses/crs4957/halliday9118/halliday9088c38/image_n/nt0011-y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00" y="5851577"/>
            <a:ext cx="4872575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89956" y="1165788"/>
            <a:ext cx="10931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Figure below shows results from Compton experiments. Although there is only a single wavelength  of Molybdenum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= 0.740nm) in the incident x-ray beam,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see that the scattered x rays contain a range of wavelengths with two prominent intensity peaks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One peak is centered about the incident wavelength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the other about a wavelength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′ that is longer than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by an amount 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Δλ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which is called the 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Compton shift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value of the Compton shift varies with the angle at which the scattered x rays are detected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is greater for a greater angle.</a:t>
            </a:r>
          </a:p>
        </p:txBody>
      </p:sp>
    </p:spTree>
    <p:extLst>
      <p:ext uri="{BB962C8B-B14F-4D97-AF65-F5344CB8AC3E}">
        <p14:creationId xmlns:p14="http://schemas.microsoft.com/office/powerpoint/2010/main" val="29959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30778" y="848944"/>
            <a:ext cx="104989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Photons passing through matter can undergo the following interactions: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Photoelectric effect: photon is completely absorbed, electron is ejected.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 may be totally absorbed by electron, but not have enough energy to eject it; the electron moves into an excited state.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photon can scatter from an atom and lose some energy.</a:t>
            </a:r>
          </a:p>
          <a:p>
            <a:pPr marL="9144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photon can produce an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positron pair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Photon Interactions; 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5886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313" y="251136"/>
            <a:ext cx="6347713" cy="52873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Pair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8269" y="1184989"/>
            <a:ext cx="10715106" cy="48563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August 1932, Anderson recorded the historic photograph of a positively charged electron (now known as a positron) passing through the lead plate in the cloud chamber. It was definitely a positively charged particle, and it was traveling upwards.</a:t>
            </a:r>
          </a:p>
          <a:p>
            <a:r>
              <a:rPr lang="en-US" sz="2400" dirty="0">
                <a:solidFill>
                  <a:srgbClr val="0A0A0A"/>
                </a:solidFill>
                <a:latin typeface="Comic Sans MS" panose="030F0702030302020204" pitchFamily="66" charset="0"/>
              </a:rPr>
              <a:t>His discovery get Anderson a Nobel Prize in Physics in 1936, at the age of 31—the youngest person to be so honored.</a:t>
            </a:r>
          </a:p>
          <a:p>
            <a:r>
              <a:rPr lang="en-US" sz="2400" dirty="0">
                <a:solidFill>
                  <a:srgbClr val="0A0A0A"/>
                </a:solidFill>
                <a:latin typeface="Comic Sans MS" panose="030F0702030302020204" pitchFamily="66" charset="0"/>
              </a:rPr>
              <a:t>Anderson was studying the effects of Cosmic rays, when he noticed something behaving like an electron but of positive charge.</a:t>
            </a:r>
          </a:p>
          <a:p>
            <a:r>
              <a:rPr lang="en-US" sz="2400" dirty="0">
                <a:solidFill>
                  <a:srgbClr val="0A0A0A"/>
                </a:solidFill>
                <a:latin typeface="Comic Sans MS" panose="030F0702030302020204" pitchFamily="66" charset="0"/>
              </a:rPr>
              <a:t>The positively charged electron was termed the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Positron.</a:t>
            </a:r>
          </a:p>
          <a:p>
            <a:r>
              <a:rPr 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High energy photons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are constantly creating positron all around us through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pair-production.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1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05000" y="1143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 pair production, energy, electric charge, and momentum must all be conserved.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039986" y="2089150"/>
            <a:ext cx="781396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Energy will be conserved through the mass and kinetic energy of the electron and positron;</a:t>
            </a:r>
            <a:r>
              <a:rPr lang="en-US" altLang="en-US" sz="2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their opposite charges conserve charge; and the interaction must take place in the electromagnetic field of a nucleus, which can contribute momentum: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	E=K+mc</a:t>
            </a:r>
            <a:r>
              <a:rPr lang="en-US" altLang="en-US" sz="2600" baseline="30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 pair production of an electron-positron, the photon create matter: mass is created from pure Energy (Einstein equation E=mc</a:t>
            </a:r>
            <a:r>
              <a:rPr lang="en-US" altLang="en-US" sz="2600" baseline="30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7109" name="Rectangle 6"/>
          <p:cNvSpPr>
            <a:spLocks noGrp="1" noChangeArrowheads="1"/>
          </p:cNvSpPr>
          <p:nvPr>
            <p:ph type="title"/>
          </p:nvPr>
        </p:nvSpPr>
        <p:spPr>
          <a:xfrm>
            <a:off x="2247207" y="155055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Comic Sans MS" panose="030F0702030302020204" pitchFamily="66" charset="0"/>
              </a:rPr>
              <a:t>Pair Production</a:t>
            </a:r>
          </a:p>
        </p:txBody>
      </p:sp>
      <p:pic>
        <p:nvPicPr>
          <p:cNvPr id="47110" name="Picture 8" descr="Figure_37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>
            <a:fillRect/>
          </a:stretch>
        </p:blipFill>
        <p:spPr bwMode="auto">
          <a:xfrm>
            <a:off x="710336" y="2362200"/>
            <a:ext cx="3329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3E306-AFAA-42CC-94FD-AE73105E2D41}"/>
              </a:ext>
            </a:extLst>
          </p:cNvPr>
          <p:cNvSpPr txBox="1"/>
          <p:nvPr/>
        </p:nvSpPr>
        <p:spPr>
          <a:xfrm>
            <a:off x="494950" y="4697835"/>
            <a:ext cx="3212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The photon does not slow down and travels at </a:t>
            </a:r>
            <a:r>
              <a:rPr lang="en-US" sz="2000" b="1" dirty="0" err="1">
                <a:latin typeface="Comic Sans MS" panose="030F0702030302020204" pitchFamily="66" charset="0"/>
              </a:rPr>
              <a:t>cf</a:t>
            </a:r>
            <a:r>
              <a:rPr lang="en-US" sz="2000" b="1" dirty="0">
                <a:latin typeface="Comic Sans MS" panose="030F0702030302020204" pitchFamily="66" charset="0"/>
              </a:rPr>
              <a:t> which is &lt; loss of energy.</a:t>
            </a:r>
          </a:p>
        </p:txBody>
      </p:sp>
    </p:spTree>
    <p:extLst>
      <p:ext uri="{BB962C8B-B14F-4D97-AF65-F5344CB8AC3E}">
        <p14:creationId xmlns:p14="http://schemas.microsoft.com/office/powerpoint/2010/main" val="407320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5" y="189723"/>
            <a:ext cx="8189168" cy="901959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Pair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2" y="922788"/>
            <a:ext cx="11225385" cy="586390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An electron by itself cannot be created since the charge would not be conserved (e-, p+)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If the electron collides with a positron, they annihilate: energy and mass appears as EM energy of photons and the positron does not last too long because of that.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 positron is antimatter.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Positron life is short and its end is dramatic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It quickly finds an electron-any will do, and after a brief quantum dance, </a:t>
            </a:r>
            <a:r>
              <a:rPr lang="en-US" sz="2800" u="sng" dirty="0">
                <a:latin typeface="Comic Sans MS" panose="030F0702030302020204" pitchFamily="66" charset="0"/>
              </a:rPr>
              <a:t>they annihilate together</a:t>
            </a:r>
            <a:r>
              <a:rPr lang="en-US" sz="2800" dirty="0">
                <a:latin typeface="Comic Sans MS" panose="030F0702030302020204" pitchFamily="66" charset="0"/>
              </a:rPr>
              <a:t>: erased, their entire energy suddenly transformed to two photons.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 process is called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pair annihilation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90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F40A-B433-4E75-8B73-D48F8537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58" y="624110"/>
            <a:ext cx="9365843" cy="953020"/>
          </a:xfrm>
        </p:spPr>
        <p:txBody>
          <a:bodyPr/>
          <a:lstStyle/>
          <a:p>
            <a:r>
              <a:rPr lang="en-US" dirty="0"/>
              <a:t>Mosley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AEE4-538A-4871-97C2-A93610777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https://www.youtube.com/watch?v=SGBt7uTR0D4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DF9D0-CE8F-4244-9416-5B553876D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" t="17982" r="27940" b="20611"/>
          <a:stretch/>
        </p:blipFill>
        <p:spPr>
          <a:xfrm>
            <a:off x="2255705" y="2541864"/>
            <a:ext cx="7972800" cy="42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2031076" y="605445"/>
            <a:ext cx="8229600" cy="93241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mic Sans MS" panose="030F0702030302020204" pitchFamily="66" charset="0"/>
              </a:rPr>
              <a:t>Pair Production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364671" y="1670860"/>
            <a:ext cx="91426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Example 1: Pair production.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(a) What is the minimum energy of a photon that can produce an electron–positron pair? (b) What is this photon’s wavelength?</a:t>
            </a:r>
          </a:p>
        </p:txBody>
      </p:sp>
    </p:spTree>
    <p:extLst>
      <p:ext uri="{BB962C8B-B14F-4D97-AF65-F5344CB8AC3E}">
        <p14:creationId xmlns:p14="http://schemas.microsoft.com/office/powerpoint/2010/main" val="215297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729" y="268070"/>
            <a:ext cx="380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omic Sans MS" panose="030F0702030302020204" pitchFamily="66" charset="0"/>
              </a:rPr>
              <a:t>Complementarity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9543" y="1143001"/>
            <a:ext cx="99170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Sometimes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photons behave like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waves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and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sometimes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like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particles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but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never both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at the same time.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According to Bohr,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particle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or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wave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are just classical concepts, used to describe the different behaviors of quanta under different circumstances.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Neither concept by itself can completely describe the behavior of quantum systems.</a:t>
            </a:r>
          </a:p>
        </p:txBody>
      </p:sp>
      <p:pic>
        <p:nvPicPr>
          <p:cNvPr id="1026" name="Picture 2" descr="C:\Users\Zombie\Desktop\yinYa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4343401"/>
            <a:ext cx="2219325" cy="2219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9039" y="4267200"/>
            <a:ext cx="15921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Contraria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 err="1">
                <a:latin typeface="Comic Sans MS" panose="030F0702030302020204" pitchFamily="66" charset="0"/>
              </a:rPr>
              <a:t>sunt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 err="1">
                <a:latin typeface="Comic Sans MS" panose="030F0702030302020204" pitchFamily="66" charset="0"/>
              </a:rPr>
              <a:t>Complementa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i="1" dirty="0">
                <a:latin typeface="Comic Sans MS" panose="030F0702030302020204" pitchFamily="66" charset="0"/>
              </a:rPr>
              <a:t>Latin for:</a:t>
            </a:r>
          </a:p>
          <a:p>
            <a:pPr algn="ctr"/>
            <a:r>
              <a:rPr lang="en-US" i="1" dirty="0">
                <a:latin typeface="Comic Sans MS" panose="030F0702030302020204" pitchFamily="66" charset="0"/>
              </a:rPr>
              <a:t>opposites</a:t>
            </a:r>
          </a:p>
          <a:p>
            <a:pPr algn="ctr"/>
            <a:r>
              <a:rPr lang="en-US" i="1" dirty="0">
                <a:latin typeface="Comic Sans MS" panose="030F0702030302020204" pitchFamily="66" charset="0"/>
              </a:rPr>
              <a:t>are</a:t>
            </a:r>
          </a:p>
          <a:p>
            <a:pPr algn="ctr"/>
            <a:r>
              <a:rPr lang="en-US" i="1" dirty="0">
                <a:latin typeface="Comic Sans MS" panose="030F0702030302020204" pitchFamily="66" charset="0"/>
              </a:rPr>
              <a:t>complements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729" y="268070"/>
            <a:ext cx="380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omic Sans MS" panose="030F0702030302020204" pitchFamily="66" charset="0"/>
              </a:rPr>
              <a:t>Complementarity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225" y="1134688"/>
            <a:ext cx="9825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Depending on the context,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complementarity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can refer to: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The mental picture we have of a physical system.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(particle vs. wave 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What an experiment can reveal.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(which-path vs. interference)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What quantum mechanics allows us to know.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(position vs. momentum)</a:t>
            </a:r>
          </a:p>
        </p:txBody>
      </p:sp>
    </p:spTree>
    <p:extLst>
      <p:ext uri="{BB962C8B-B14F-4D97-AF65-F5344CB8AC3E}">
        <p14:creationId xmlns:p14="http://schemas.microsoft.com/office/powerpoint/2010/main" val="35173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Moseley’s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762000"/>
            <a:ext cx="9774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Electrons falling to the lowest level (or K-shell) in the atom from other excited levels give out X-rays in a series of wavelengths like an optical spectrum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This is known as the K-series, and individual lines are denoted by K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and so on. Electron transitions ending on the second level are known as the L-series.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Changed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periodic table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1914 Moseley proposed a law showing how the X-ray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frequency can be related to the proton (atomic) number Z of the target material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If f is the X-ray frequency, then: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057" y="2990492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 ray frequency (f) = k(Z- b)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92" y="3359824"/>
            <a:ext cx="2333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19500" y="58749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 = 1, for K series and b = 7.4 for L series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9" y="3169476"/>
            <a:ext cx="32956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K shell in an a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32" y="3301628"/>
            <a:ext cx="3724619" cy="28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f\left(K_{\alpha }\right)=\left(3.29\times 10^{{15}}\right)\times 3/4\times \left(Z-1\right)^{2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335"/>
            <a:ext cx="8686800" cy="1143000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Moseley’s Plots</a:t>
            </a:r>
          </a:p>
        </p:txBody>
      </p:sp>
      <p:pic>
        <p:nvPicPr>
          <p:cNvPr id="4" name="Picture 3" descr="http://d2vlcm61l7u1fs.cloudfront.net/media%2F1f7%2F1f7d0351-a749-41d1-9aec-698598bb15bd%2FphpzZFK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20" y="0"/>
            <a:ext cx="4876800" cy="67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05947" y="1797824"/>
            <a:ext cx="3390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 ray frequency:   f = k(Z- b)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680" y="4251926"/>
            <a:ext cx="544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Pb1. The wavelength of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l-GR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x-ray line for an element is measured to be 0.794 Å. What is the element?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element is </a:t>
            </a:r>
            <a:r>
              <a:rPr kumimoji="0" lang="en-US" sz="1800" b="0" i="0" u="sng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42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 from the graph </a:t>
            </a:r>
            <a:r>
              <a:rPr kumimoji="0" lang="en-US" sz="1800" b="0" i="1" u="sng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422045" y="243796"/>
            <a:ext cx="15612" cy="34248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67341" y="3671002"/>
            <a:ext cx="3629608" cy="933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24000" y="2531725"/>
                <a:ext cx="3937462" cy="113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=3.29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15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=3.29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15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36</m:t>
                          </m:r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31725"/>
                <a:ext cx="3937462" cy="11369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273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795857"/>
            <a:ext cx="7257011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49.	X-rays of wavelength 0.138 nm fall on a crystal whose atoms, lying in planes, are spaced 0.285 nm apart. At what angle </a:t>
            </a:r>
            <a:r>
              <a:rPr lang="el-G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Φ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 (relative to the surface, Fig. on the right) must the X-rays be directed if the first diffraction maximum is to be observed?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222" y="2173858"/>
            <a:ext cx="3698780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0677"/>
          </a:xfrm>
        </p:spPr>
        <p:txBody>
          <a:bodyPr/>
          <a:lstStyle/>
          <a:p>
            <a:r>
              <a:rPr lang="en-US" sz="43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marR="0" indent="-203200" algn="just">
              <a:lnSpc>
                <a:spcPct val="150000"/>
              </a:lnSpc>
              <a:spcBef>
                <a:spcPts val="1440"/>
              </a:spcBef>
              <a:spcAft>
                <a:spcPts val="1440"/>
              </a:spcAft>
              <a:tabLst>
                <a:tab pos="114300" algn="dec"/>
              </a:tabLst>
            </a:pPr>
            <a:r>
              <a:rPr lang="en-US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50.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(II) First-order Bragg diffraction is observed at 26.8° relative to the crystal surface, with spacing between atoms of 0.24 nm. (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) At what angle will second order be observed? (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) What is the wavelength of the X-rays?</a:t>
            </a:r>
            <a:endParaRPr lang="en-U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7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9EFC-75EE-4E6F-BC4D-0807440B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5335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Compton 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0B07-823B-49A1-9F5D-103C981A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888" y="1266738"/>
            <a:ext cx="8789313" cy="4967152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  <a:hlinkClick r:id="rId2"/>
              </a:rPr>
              <a:t>https://www.youtube.com/watch?v=rGy7nsC8O_Y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7A1C-A29D-4B9A-9529-8C762A339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3" t="20672" r="29679" b="16270"/>
          <a:stretch/>
        </p:blipFill>
        <p:spPr>
          <a:xfrm>
            <a:off x="1827866" y="2018423"/>
            <a:ext cx="7869807" cy="43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76" y="208383"/>
            <a:ext cx="7899919" cy="855306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Compton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647448"/>
            <a:ext cx="10266218" cy="3780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Compton effect (also called 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Compton scattering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 is the result of a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high-energy photon (x-rays) colliding with a target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which releases loosely bound electrons from the outer shell of the atom or molecule.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effect was first demonstrated in 1923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by Arthur Holly Compton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(for which he received a 1927 Nobel Prize in Physics). Compton's graduate student, Y.H. Woo, later verified the effect.</a:t>
            </a:r>
          </a:p>
        </p:txBody>
      </p:sp>
    </p:spTree>
    <p:extLst>
      <p:ext uri="{BB962C8B-B14F-4D97-AF65-F5344CB8AC3E}">
        <p14:creationId xmlns:p14="http://schemas.microsoft.com/office/powerpoint/2010/main" val="315953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3928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Compton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69" y="1421476"/>
            <a:ext cx="11147367" cy="50957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Compton pointed out that if the scattering process were considered a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“collision”</a:t>
            </a:r>
            <a:r>
              <a:rPr lang="en-US" sz="2400" dirty="0">
                <a:latin typeface="Comic Sans MS" panose="030F0702030302020204" pitchFamily="66" charset="0"/>
              </a:rPr>
              <a:t> between a photon of energy hf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  <a:r>
              <a:rPr lang="en-US" sz="2400" dirty="0">
                <a:latin typeface="Comic Sans MS" panose="030F0702030302020204" pitchFamily="66" charset="0"/>
              </a:rPr>
              <a:t> and an electron, the </a:t>
            </a:r>
            <a:r>
              <a:rPr lang="en-US" sz="2400" b="1" u="sng" dirty="0">
                <a:latin typeface="Comic Sans MS" panose="030F0702030302020204" pitchFamily="66" charset="0"/>
              </a:rPr>
              <a:t>recoiling electron would absorb part of the incident photon’s energy.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 The energy hf</a:t>
            </a:r>
            <a:r>
              <a:rPr lang="en-US" sz="2400" baseline="-25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 of the scattered photon would be less than the incident one and thus of lower frequency f</a:t>
            </a:r>
            <a:r>
              <a:rPr lang="en-US" sz="2400" baseline="-25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Compton </a:t>
            </a:r>
            <a:r>
              <a:rPr lang="en-US" sz="2400" b="1" u="sng" dirty="0">
                <a:latin typeface="Comic Sans MS" panose="030F0702030302020204" pitchFamily="66" charset="0"/>
              </a:rPr>
              <a:t>applied the laws of conservation of momentum and energy in their relativistic form to the collision of a photon with an isolated electron to obtain the change in the wavelength </a:t>
            </a:r>
            <a:r>
              <a:rPr lang="el-GR" sz="2400" b="1" u="sng" dirty="0">
                <a:latin typeface="Comic Sans MS" panose="030F0702030302020204" pitchFamily="66" charset="0"/>
              </a:rPr>
              <a:t>λ</a:t>
            </a:r>
            <a:r>
              <a:rPr lang="en-US" sz="2400" b="1" u="sng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of the photon as a function of the scattering angle </a:t>
            </a:r>
            <a:r>
              <a:rPr lang="el-GR" sz="2400" dirty="0">
                <a:latin typeface="Comic Sans MS" panose="030F0702030302020204" pitchFamily="66" charset="0"/>
              </a:rPr>
              <a:t>Φ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1918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1684</Words>
  <Application>Microsoft Office PowerPoint</Application>
  <PresentationFormat>Widescreen</PresentationFormat>
  <Paragraphs>114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Comic Sans MS</vt:lpstr>
      <vt:lpstr>Times New Roman</vt:lpstr>
      <vt:lpstr>Trebuchet MS</vt:lpstr>
      <vt:lpstr>Wingdings</vt:lpstr>
      <vt:lpstr>Wingdings 3</vt:lpstr>
      <vt:lpstr>Wisp</vt:lpstr>
      <vt:lpstr>2_Wisp</vt:lpstr>
      <vt:lpstr>3_Wisp</vt:lpstr>
      <vt:lpstr>Quantization of light, charge and energy  Chapter 2-Class5</vt:lpstr>
      <vt:lpstr>Mosley Law</vt:lpstr>
      <vt:lpstr>Moseley’s Law</vt:lpstr>
      <vt:lpstr>Moseley’s Plots</vt:lpstr>
      <vt:lpstr>Problem</vt:lpstr>
      <vt:lpstr>Problem</vt:lpstr>
      <vt:lpstr>Compton effect</vt:lpstr>
      <vt:lpstr>Compton effect</vt:lpstr>
      <vt:lpstr>Compton Effect</vt:lpstr>
      <vt:lpstr>Compton Effect</vt:lpstr>
      <vt:lpstr>Compton Effect</vt:lpstr>
      <vt:lpstr>Compton Effect: Example</vt:lpstr>
      <vt:lpstr>Compton effect problem </vt:lpstr>
      <vt:lpstr>Compton effect problem </vt:lpstr>
      <vt:lpstr>Compton Shift</vt:lpstr>
      <vt:lpstr>Photon Interactions; Pair Production</vt:lpstr>
      <vt:lpstr>Pair Production</vt:lpstr>
      <vt:lpstr>Pair Production</vt:lpstr>
      <vt:lpstr>Pair Production</vt:lpstr>
      <vt:lpstr>Pair Production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Amir, Fatima Zohra</dc:creator>
  <cp:lastModifiedBy>Fatima</cp:lastModifiedBy>
  <cp:revision>70</cp:revision>
  <cp:lastPrinted>2023-09-28T14:51:36Z</cp:lastPrinted>
  <dcterms:created xsi:type="dcterms:W3CDTF">2019-02-14T14:18:34Z</dcterms:created>
  <dcterms:modified xsi:type="dcterms:W3CDTF">2023-09-28T17:32:13Z</dcterms:modified>
</cp:coreProperties>
</file>