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0" r:id="rId2"/>
    <p:sldId id="257" r:id="rId3"/>
    <p:sldId id="258" r:id="rId4"/>
    <p:sldId id="260" r:id="rId5"/>
    <p:sldId id="261" r:id="rId6"/>
    <p:sldId id="300" r:id="rId7"/>
    <p:sldId id="262" r:id="rId8"/>
    <p:sldId id="263" r:id="rId9"/>
    <p:sldId id="301" r:id="rId10"/>
    <p:sldId id="264" r:id="rId11"/>
    <p:sldId id="265" r:id="rId12"/>
    <p:sldId id="266" r:id="rId13"/>
    <p:sldId id="267" r:id="rId14"/>
    <p:sldId id="281" r:id="rId15"/>
    <p:sldId id="26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F077EB-518C-4F7B-A1A5-5564D36F8DF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2FF2AE-5336-4378-88FA-648079F2C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8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31E695-4FDE-43C9-A642-BC7CDC92A7E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70CF8B-DF7E-495A-A59E-DD918CEB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22" indent="-300124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495" indent="-240099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0694" indent="-240099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0892" indent="-240099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1089" indent="-24009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1288" indent="-24009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1486" indent="-24009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684" indent="-24009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489">
              <a:defRPr/>
            </a:pPr>
            <a:fld id="{F1C21207-0ACE-4ECB-A715-8EBF1713DAAA}" type="slidenum">
              <a:rPr lang="en-US" altLang="en-US" sz="1200" b="0">
                <a:solidFill>
                  <a:prstClr val="black"/>
                </a:solidFill>
              </a:rPr>
              <a:pPr defTabSz="942489">
                <a:defRPr/>
              </a:pPr>
              <a:t>2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The energy of nine photons of wavelength 670 nm is 17 eV; this means the process is 29% efficient.</a:t>
            </a:r>
          </a:p>
        </p:txBody>
      </p:sp>
    </p:spTree>
    <p:extLst>
      <p:ext uri="{BB962C8B-B14F-4D97-AF65-F5344CB8AC3E}">
        <p14:creationId xmlns:p14="http://schemas.microsoft.com/office/powerpoint/2010/main" val="119882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60396">
              <a:defRPr/>
            </a:pPr>
            <a:fld id="{2425ECF7-6850-254D-A982-78DED661E42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0396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latin typeface="Comic Sans MS" charset="0"/>
              </a:rPr>
              <a:t>Can only be explained by introducing some radical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latin typeface="Comic Sans MS" charset="0"/>
              </a:rPr>
              <a:t>ideas of quantum physics. (light is </a:t>
            </a:r>
            <a:r>
              <a:rPr lang="en-US" sz="2400" u="sng">
                <a:solidFill>
                  <a:schemeClr val="accent2"/>
                </a:solidFill>
                <a:latin typeface="Comic Sans MS" charset="0"/>
              </a:rPr>
              <a:t>both</a:t>
            </a:r>
            <a:r>
              <a:rPr lang="en-US" sz="2400">
                <a:solidFill>
                  <a:schemeClr val="accent2"/>
                </a:solidFill>
                <a:latin typeface="Comic Sans MS" charset="0"/>
              </a:rPr>
              <a:t> wave and particle)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latin typeface="Comic Sans MS" charset="0"/>
              </a:rPr>
              <a:t>Also, basic physics of all sensitive light detectors, digital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latin typeface="Comic Sans MS" charset="0"/>
              </a:rPr>
              <a:t>cameras, etc.</a:t>
            </a:r>
          </a:p>
        </p:txBody>
      </p:sp>
    </p:spTree>
    <p:extLst>
      <p:ext uri="{BB962C8B-B14F-4D97-AF65-F5344CB8AC3E}">
        <p14:creationId xmlns:p14="http://schemas.microsoft.com/office/powerpoint/2010/main" val="252473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60396">
              <a:defRPr/>
            </a:pPr>
            <a:fld id="{6BED5CA8-72C0-3642-B911-F5267F43944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0396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31774">
              <a:defRPr/>
            </a:pPr>
            <a:fld id="{3A0642B9-2D62-4216-86CF-1C8CE0929A69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15</a:t>
            </a:fld>
            <a:endParaRPr lang="en-US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35-28. X-ray diffraction by a crystal.</a:t>
            </a:r>
          </a:p>
        </p:txBody>
      </p:sp>
    </p:spTree>
    <p:extLst>
      <p:ext uri="{BB962C8B-B14F-4D97-AF65-F5344CB8AC3E}">
        <p14:creationId xmlns:p14="http://schemas.microsoft.com/office/powerpoint/2010/main" val="62768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7D3D3-6B31-4948-B302-28EBECB296DF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3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A9DE7-3EEF-3048-933B-245C99B766BF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2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D8DFE-1810-EB4F-82C7-D222421B6ED3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FA588-54D3-2A4A-9231-AC0E951BF6F7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3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F0C780-AAAB-5043-94DC-497FF5ADE78D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23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918D2-4868-ED40-B7F8-1128F1DED1E0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5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28F51E-1A7C-2F4B-8A8D-4C2F0E3A6BBC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7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39EED-0609-EA4E-8077-AF071945556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0FB21-70A2-084F-A29A-79EEF4767065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6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DF3B9-59A7-1045-A6A3-7FC02721E1A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6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520B2-1086-5C4B-BB42-DE956B4B201A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9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46E693-4256-4FB2-A6B2-D338ED564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8FB906-2824-474B-93B7-00521D4AB3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QHMzFUo0NL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709" y="86264"/>
            <a:ext cx="10610492" cy="2605178"/>
          </a:xfrm>
        </p:spPr>
        <p:txBody>
          <a:bodyPr/>
          <a:lstStyle/>
          <a:p>
            <a:r>
              <a:rPr lang="en-US" dirty="0">
                <a:solidFill>
                  <a:srgbClr val="1CADE4">
                    <a:lumMod val="50000"/>
                  </a:srgbClr>
                </a:solidFill>
                <a:latin typeface="Comic Sans MS" panose="030F0702030302020204" pitchFamily="66" charset="0"/>
              </a:rPr>
              <a:t>Quantization of light, charge and energy</a:t>
            </a:r>
            <a:br>
              <a:rPr lang="en-US" dirty="0">
                <a:solidFill>
                  <a:srgbClr val="1CADE4">
                    <a:lumMod val="50000"/>
                  </a:srgbClr>
                </a:solidFill>
                <a:latin typeface="Comic Sans MS" panose="030F0702030302020204" pitchFamily="66" charset="0"/>
              </a:rPr>
            </a:br>
            <a:br>
              <a:rPr lang="en-US" dirty="0">
                <a:solidFill>
                  <a:srgbClr val="1CADE4">
                    <a:lumMod val="50000"/>
                  </a:srgbClr>
                </a:solidFill>
                <a:latin typeface="Comic Sans MS" panose="030F0702030302020204" pitchFamily="66" charset="0"/>
              </a:rPr>
            </a:br>
            <a:r>
              <a:rPr lang="en-US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Chapter 2-Class4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421" y="3352358"/>
            <a:ext cx="11548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Light carries energy :sun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does light travel and in what form this energy is carried?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 can be carried by particles and waves: So does light travel as a stream of particles or as waves?</a:t>
            </a:r>
          </a:p>
        </p:txBody>
      </p:sp>
    </p:spTree>
    <p:extLst>
      <p:ext uri="{BB962C8B-B14F-4D97-AF65-F5344CB8AC3E}">
        <p14:creationId xmlns:p14="http://schemas.microsoft.com/office/powerpoint/2010/main" val="37752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144" y="172988"/>
            <a:ext cx="6347713" cy="75579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X-ray Spectra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380" y="1225909"/>
            <a:ext cx="8599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X-rays are electromagnetic waves produced by the acceleration of the electrons when they are deflected and stopped by the atoms of a target.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Such radiation is called 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Bremsstrahlung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German for “braking radiation.”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slight diffraction broadening of an x-ray beam after passing through slits a few thousandths of a millimeter wide indicated the wavelength of x rays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be of the order of 10-10  m = 0.1 nm.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sharp peaks are called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characteristic lines 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characteristic X-rays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because they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characteristic of the target material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The broad continuous spectrum is referred to as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Bremsstrahlung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and is emitted when the electrons decelerate or “brake” upon hitting the target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381" y="5380893"/>
            <a:ext cx="8944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E0E6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Inner electrons can be ejected by high-energy electrons. The resulting X-ray spectrum is characteristic of the element.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129" y="1825373"/>
            <a:ext cx="2603218" cy="2359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2875" y="4270083"/>
            <a:ext cx="2621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Molybdenum target is bombarded with electrons that have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been accelerated from rest through a potential difference of 45,000 V.</a:t>
            </a:r>
          </a:p>
        </p:txBody>
      </p:sp>
    </p:spTree>
    <p:extLst>
      <p:ext uri="{BB962C8B-B14F-4D97-AF65-F5344CB8AC3E}">
        <p14:creationId xmlns:p14="http://schemas.microsoft.com/office/powerpoint/2010/main" val="39546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936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X-ray Tubes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26" y="1271848"/>
            <a:ext cx="1611263" cy="4530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445" y="1568659"/>
            <a:ext cx="3600333" cy="1968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7147" y="3628910"/>
            <a:ext cx="3735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(a) Early x-ray tube[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Courtesy of Cavendish Laboratory.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X-ray tubes became more compact over time. This tube was a design typical of the mid-twentieth century. [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Courtesy of Schenectady Museum, Hall of Electrical History, Schenectady,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852" y="144400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2445" y="1568659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(b)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037" y="1221716"/>
            <a:ext cx="3624496" cy="2475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2071" y="125554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(c)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82071" y="3892089"/>
            <a:ext cx="4490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(c )An x ray of Mrs. Roentgen’s hand taken by Roentgen shortly after his discovery.</a:t>
            </a:r>
          </a:p>
        </p:txBody>
      </p:sp>
    </p:spTree>
    <p:extLst>
      <p:ext uri="{BB962C8B-B14F-4D97-AF65-F5344CB8AC3E}">
        <p14:creationId xmlns:p14="http://schemas.microsoft.com/office/powerpoint/2010/main" val="93640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114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Laue experiment</a:t>
            </a:r>
          </a:p>
        </p:txBody>
      </p:sp>
      <p:pic>
        <p:nvPicPr>
          <p:cNvPr id="2111" name="Content Placeholder 21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79" y="1188720"/>
            <a:ext cx="10457411" cy="4912822"/>
          </a:xfrm>
          <a:prstGeom prst="rect">
            <a:avLst/>
          </a:prstGeom>
        </p:spPr>
      </p:pic>
      <p:sp>
        <p:nvSpPr>
          <p:cNvPr id="2048" name="TextBox 2047"/>
          <p:cNvSpPr txBox="1"/>
          <p:nvPr/>
        </p:nvSpPr>
        <p:spPr>
          <a:xfrm>
            <a:off x="598517" y="2568633"/>
            <a:ext cx="202830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3565" marR="11430" lvl="0" indent="0" algn="l" defTabSz="914400" rtl="0" eaLnBrk="0" fontAlgn="auto" latinLnBrk="0" hangingPunct="0">
              <a:lnSpc>
                <a:spcPct val="95000"/>
              </a:lnSpc>
              <a:spcBef>
                <a:spcPts val="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(b) Photographic plate with Laue spots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50" name="Rectangle 2049"/>
          <p:cNvSpPr/>
          <p:nvPr/>
        </p:nvSpPr>
        <p:spPr>
          <a:xfrm>
            <a:off x="3682538" y="798022"/>
            <a:ext cx="82046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1912 Max von Laue suggested that since the wavelengths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x- rays were of the same order of magnitude as the spacing of atoms in a crystal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the regular array of atoms in a crystal might act as a three- dimensional grating for the diffraction of x-rays.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Experiments (Figures on the left) soon confirmed that x- rays are a form of electromagnetic radiation with wavelengths in the range of about 0.01 to 0.10 nm and that atoms in crystals are arranged in regular arrays.</a:t>
            </a:r>
          </a:p>
        </p:txBody>
      </p:sp>
      <p:sp>
        <p:nvSpPr>
          <p:cNvPr id="2051" name="Rectangle 2050"/>
          <p:cNvSpPr/>
          <p:nvPr/>
        </p:nvSpPr>
        <p:spPr>
          <a:xfrm>
            <a:off x="2517371" y="5186451"/>
            <a:ext cx="863830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165" marR="0" lvl="0" indent="-228600" algn="l" defTabSz="914400" rtl="0" eaLnBrk="0" fontAlgn="auto" latinLnBrk="0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Schematic sketch of a Laue</a:t>
            </a:r>
            <a:r>
              <a:rPr kumimoji="0" lang="en-US" sz="12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experiment. The crystal acts as a three- dimensional grating, which diffracts the x-ray beam and produces a regular array of spots, called a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Laue pattern,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on photographic film or</a:t>
            </a:r>
            <a:r>
              <a:rPr kumimoji="0" lang="en-US" sz="12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x-ray-sensitive charge- coupled device (CCD) detector.</a:t>
            </a:r>
          </a:p>
          <a:p>
            <a:pPr marL="812165" marR="0" lvl="0" indent="-228600" algn="l" defTabSz="914400" rtl="0" eaLnBrk="0" fontAlgn="auto" latinLnBrk="0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Laue x-ray diffraction pattern using a niobium boride crystal</a:t>
            </a:r>
            <a:r>
              <a:rPr kumimoji="0" lang="en-US" sz="1200" b="0" i="0" u="none" strike="noStrike" kern="1200" cap="none" spc="-1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and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20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Palatino"/>
              </a:rPr>
              <a:t>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keV molybdenum x rays.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[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General Electric Company.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]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68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092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Bragg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46662"/>
            <a:ext cx="10058400" cy="45224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W. L. Bragg, in 1912, proposed a simple and convenient way of analyzing the diffraction of x-rays by crystals.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He examined the interference of x rays due to scattering from various sets of parallel planes of atoms, now called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Bragg planes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214" name="Picture 2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" y="2898585"/>
            <a:ext cx="7395338" cy="1572832"/>
          </a:xfrm>
          <a:prstGeom prst="rect">
            <a:avLst/>
          </a:prstGeom>
        </p:spPr>
      </p:pic>
      <p:sp>
        <p:nvSpPr>
          <p:cNvPr id="215" name="TextBox 214"/>
          <p:cNvSpPr txBox="1"/>
          <p:nvPr/>
        </p:nvSpPr>
        <p:spPr>
          <a:xfrm>
            <a:off x="1097280" y="4879510"/>
            <a:ext cx="991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crystal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NaCl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showing two sets of Bragg planes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cubic structure called face-centered cubic</a:t>
            </a:r>
          </a:p>
        </p:txBody>
      </p:sp>
    </p:spTree>
    <p:extLst>
      <p:ext uri="{BB962C8B-B14F-4D97-AF65-F5344CB8AC3E}">
        <p14:creationId xmlns:p14="http://schemas.microsoft.com/office/powerpoint/2010/main" val="362452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D634-E0BE-4E9C-AC89-67638444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8B9040-8788-49AD-83DD-4285D0CCA3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6098" t="14998" r="28447" b="17018"/>
          <a:stretch/>
        </p:blipFill>
        <p:spPr>
          <a:xfrm>
            <a:off x="2184924" y="1311275"/>
            <a:ext cx="7251700" cy="4235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0A9C9C-354B-4DCD-BF28-C946C5254F5F}"/>
              </a:ext>
            </a:extLst>
          </p:cNvPr>
          <p:cNvSpPr/>
          <p:nvPr/>
        </p:nvSpPr>
        <p:spPr>
          <a:xfrm>
            <a:off x="3120910" y="5728702"/>
            <a:ext cx="4964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https://www.youtube.com/watch?v=xBA09PXPPR4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2D5CF-1384-4544-AE91-81A776B6BC7A}"/>
              </a:ext>
            </a:extLst>
          </p:cNvPr>
          <p:cNvSpPr txBox="1"/>
          <p:nvPr/>
        </p:nvSpPr>
        <p:spPr>
          <a:xfrm>
            <a:off x="2071586" y="544523"/>
            <a:ext cx="804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X-ray diffraction by a single crystal</a:t>
            </a:r>
          </a:p>
        </p:txBody>
      </p:sp>
    </p:spTree>
    <p:extLst>
      <p:ext uri="{BB962C8B-B14F-4D97-AF65-F5344CB8AC3E}">
        <p14:creationId xmlns:p14="http://schemas.microsoft.com/office/powerpoint/2010/main" val="49923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820864" y="142875"/>
            <a:ext cx="8632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773084" y="866776"/>
            <a:ext cx="11321934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wavelengths of X-rays are very short. Diffraction experiments are impossible to do with conventional diffraction gratings.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Crystals have spacing between their layers that is ideal for diffracting X-rays.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Waves scattered at equal angles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from atoms in two different planes will be in phase (constructive interference) only if the difference in path length is an integral number of wavelengths.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From Figure below we see that this condition is satisfied 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2d sin </a:t>
            </a:r>
            <a:r>
              <a:rPr kumimoji="0" lang="az-Cyrl-AZ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m</a:t>
            </a: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42BA97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where m = an integer, and is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called the Bragg condition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</a:t>
            </a:r>
          </a:p>
          <a:p>
            <a:pPr lvl="0">
              <a:spcBef>
                <a:spcPct val="50000"/>
              </a:spcBef>
              <a:defRPr/>
            </a:pPr>
            <a:r>
              <a:rPr lang="az-Cyrl-AZ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Ф</a:t>
            </a:r>
            <a:r>
              <a:rPr lang="en-US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			</a:t>
            </a:r>
            <a:r>
              <a:rPr lang="az-Cyrl-AZ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Ф</a:t>
            </a:r>
            <a:r>
              <a:rPr lang="en-US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angle between plane and wave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2A39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2A39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2A39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2A39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2A39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2A39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58017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X-Rays and X-Ray Diffraction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8661" y="4411157"/>
            <a:ext cx="780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Bragg scattering happens from two successive planes.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waves from the two atoms shown have a path length difference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2d sin </a:t>
            </a:r>
            <a:r>
              <a:rPr kumimoji="0" lang="az-Cyrl-AZ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They will be in phase if the Bragg condition 2d sin </a:t>
            </a:r>
            <a:r>
              <a:rPr kumimoji="0" lang="az-Cyrl-A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m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met.</a:t>
            </a:r>
          </a:p>
        </p:txBody>
      </p:sp>
      <p:pic>
        <p:nvPicPr>
          <p:cNvPr id="7" name="Picture 7" descr="Figure_35_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"/>
          <a:stretch>
            <a:fillRect/>
          </a:stretch>
        </p:blipFill>
        <p:spPr bwMode="auto">
          <a:xfrm>
            <a:off x="773084" y="3906168"/>
            <a:ext cx="2905841" cy="221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0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Energy, Mass, and Momentum of a Photon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097280" y="1295400"/>
            <a:ext cx="1039922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11: Photosynthesis.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photosynthesis, pigments such as chlorophyll in plants capture the energy of sunlight to change CO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 useful carbohydrate. About nine photons are needed to transform one molecule of CO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 carbohydrate and 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Assuming light of wavelength 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λ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= 670 nm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(chlorophyll absorbs most strongly in the range 650 nm to 700 nm), how efficient is the photosynthetic process? The reverse chemical reaction releases an energy of 4.9 eV/molecule of CO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11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116" y="277330"/>
            <a:ext cx="918556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  <a:ea typeface="+mj-ea"/>
                <a:cs typeface="+mj-cs"/>
              </a:rPr>
              <a:t>The photoelectric effect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45673" y="2255258"/>
            <a:ext cx="84041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Problem 22: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 certain type of film is sensitive only to light whose wavelength is less than 630 nm. What is the energy (eV and Kcal ) needed for the chemical reaction to occur which causes the film to change?</a:t>
            </a:r>
          </a:p>
        </p:txBody>
      </p:sp>
    </p:spTree>
    <p:extLst>
      <p:ext uri="{BB962C8B-B14F-4D97-AF65-F5344CB8AC3E}">
        <p14:creationId xmlns:p14="http://schemas.microsoft.com/office/powerpoint/2010/main" val="294148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3206" y="1269101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Photoelectric effect demonstrates that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light also behaves like a particle.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 comes in particle-like chunks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the basics of quantum physics.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 of one chunk depends on frequency, a beam of light has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chunks &amp; the energy of the beam is the sum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846639" y="904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576638" y="161926"/>
            <a:ext cx="5644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Photoelectric Effect</a:t>
            </a:r>
          </a:p>
        </p:txBody>
      </p:sp>
    </p:spTree>
    <p:extLst>
      <p:ext uri="{BB962C8B-B14F-4D97-AF65-F5344CB8AC3E}">
        <p14:creationId xmlns:p14="http://schemas.microsoft.com/office/powerpoint/2010/main" val="83345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65018" y="152400"/>
            <a:ext cx="10557164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Summary of what we know so far: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light can kick out electron, then even smallest intensities of that light will continue to kick out electrons.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Kinetic Energy (KE) of the electrons does not depend on intensity.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Lower frequencies of light means lower initial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of electrons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&amp;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changes linearly with frequency.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minimum frequency below which light won’t kick out electrons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60081" y="4268884"/>
            <a:ext cx="8481709" cy="18774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(Einstein)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Need “photon” picture of light to explain observations: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Light comes in chunks (“particle-like”) of energy (“photon”)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 a photon interacts only with single electron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 Photon energy depends on frequency of light,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lower frequencies, photon energy not enough to free an electron</a:t>
            </a:r>
          </a:p>
        </p:txBody>
      </p:sp>
    </p:spTree>
    <p:extLst>
      <p:ext uri="{BB962C8B-B14F-4D97-AF65-F5344CB8AC3E}">
        <p14:creationId xmlns:p14="http://schemas.microsoft.com/office/powerpoint/2010/main" val="23998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/>
      <p:bldP spid="409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58A8-45E0-4F1B-93FE-FF63638C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6761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are x-rays?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46D9-303A-4C36-A21D-A5AA7F80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104" y="1457416"/>
            <a:ext cx="8789313" cy="3777622"/>
          </a:xfrm>
        </p:spPr>
        <p:txBody>
          <a:bodyPr/>
          <a:lstStyle/>
          <a:p>
            <a:r>
              <a:rPr lang="en-US" b="1" dirty="0">
                <a:hlinkClick r:id="rId2"/>
              </a:rPr>
              <a:t>https://www.youtube.com/watch?v=QHMzFUo0NL8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DB89A-46D6-4A37-94FB-CD8DB69AC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17614" r="28991" b="17064"/>
          <a:stretch/>
        </p:blipFill>
        <p:spPr>
          <a:xfrm>
            <a:off x="1643309" y="1892712"/>
            <a:ext cx="7299355" cy="4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5" y="14243"/>
            <a:ext cx="82296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production of X-rays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956" y="1223745"/>
            <a:ext cx="114549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X-rays were discovered by the Dutch physicist Wilhelm K. Roentgen (1845-1923), who performed much of his work in Germany.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Roentgen’s discovery turned out to be the first significant development in quantum physics.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found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that “rays” originating from the point where the cathode rays (electrons) hit the glass tube, or a target within the tube, could pass through materials opaque to light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 activate a fluorescent screen or photographic film.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investigated this phenomenon extensively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found that all materials are transparent to these rays to some degree and that the transparency decreases with increasing density.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fact led to the medical use of x rays within months after the publication of Roentgen’s first paper.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Roentgen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was unable to deflect these rays magnetic field, nor he was able to observe refraction or interference phenomena associated with waves, so he gave the rays  the name x-rays.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5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5492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Production of X-rays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6" y="1295401"/>
            <a:ext cx="8853054" cy="4023360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X-rays can be produced when electrons, accelerated through a large potential difference, collide with a metal target made, for example, from molybdenum or copper.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The target is contained within an evacuated glass tube.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In an X-ray tube, electrons are emitted by a heated filament, accelerate through a large potential difference, and strike the metal target. The X-rays originate when the electrons interact with the target.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113" y="1845734"/>
            <a:ext cx="2328874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5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0112-5C21-4EC1-B292-7504F3C1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6868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Characteristic Radiation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DA4F9-B9B6-4BCE-9552-F3C5E2E64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7" t="22734" r="43372" b="20877"/>
          <a:stretch/>
        </p:blipFill>
        <p:spPr>
          <a:xfrm>
            <a:off x="1908774" y="1224456"/>
            <a:ext cx="5406425" cy="43800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733F45-DB56-438E-A774-B78E2D5BA729}"/>
              </a:ext>
            </a:extLst>
          </p:cNvPr>
          <p:cNvSpPr/>
          <p:nvPr/>
        </p:nvSpPr>
        <p:spPr>
          <a:xfrm>
            <a:off x="2315344" y="5869094"/>
            <a:ext cx="481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https://www.youtube.com/watch?v=GRaTKjK6rZI</a:t>
            </a:r>
          </a:p>
        </p:txBody>
      </p:sp>
    </p:spTree>
    <p:extLst>
      <p:ext uri="{BB962C8B-B14F-4D97-AF65-F5344CB8AC3E}">
        <p14:creationId xmlns:p14="http://schemas.microsoft.com/office/powerpoint/2010/main" val="13620898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1395</Words>
  <Application>Microsoft Office PowerPoint</Application>
  <PresentationFormat>Widescreen</PresentationFormat>
  <Paragraphs>105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Times New Roman</vt:lpstr>
      <vt:lpstr>Wingdings</vt:lpstr>
      <vt:lpstr>Retrospect</vt:lpstr>
      <vt:lpstr>Quantization of light, charge and energy  Chapter 2-Class4</vt:lpstr>
      <vt:lpstr>Energy, Mass, and Momentum of a Photon</vt:lpstr>
      <vt:lpstr>The photoelectric effect</vt:lpstr>
      <vt:lpstr>PowerPoint Presentation</vt:lpstr>
      <vt:lpstr>PowerPoint Presentation</vt:lpstr>
      <vt:lpstr>What are x-rays?</vt:lpstr>
      <vt:lpstr>The production of X-rays</vt:lpstr>
      <vt:lpstr>Production of X-rays</vt:lpstr>
      <vt:lpstr>Characteristic Radiation</vt:lpstr>
      <vt:lpstr>X-ray Spectra</vt:lpstr>
      <vt:lpstr>X-ray Tubes</vt:lpstr>
      <vt:lpstr>Laue experiment</vt:lpstr>
      <vt:lpstr> Bragg Analysis</vt:lpstr>
      <vt:lpstr> </vt:lpstr>
      <vt:lpstr>X-Rays and X-Ray Diffraction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Quantization of light, charge and energy  Chapter 2-Class4</dc:title>
  <dc:creator>Amir, Fatima Zohra</dc:creator>
  <cp:lastModifiedBy>Fatima</cp:lastModifiedBy>
  <cp:revision>26</cp:revision>
  <cp:lastPrinted>2019-02-13T21:48:29Z</cp:lastPrinted>
  <dcterms:created xsi:type="dcterms:W3CDTF">2019-02-12T14:48:58Z</dcterms:created>
  <dcterms:modified xsi:type="dcterms:W3CDTF">2023-09-28T17:32:28Z</dcterms:modified>
</cp:coreProperties>
</file>