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34"/>
  </p:notesMasterIdLst>
  <p:handoutMasterIdLst>
    <p:handoutMasterId r:id="rId35"/>
  </p:handoutMasterIdLst>
  <p:sldIdLst>
    <p:sldId id="268" r:id="rId2"/>
    <p:sldId id="257" r:id="rId3"/>
    <p:sldId id="300" r:id="rId4"/>
    <p:sldId id="259" r:id="rId5"/>
    <p:sldId id="260" r:id="rId6"/>
    <p:sldId id="261" r:id="rId7"/>
    <p:sldId id="262" r:id="rId8"/>
    <p:sldId id="298" r:id="rId9"/>
    <p:sldId id="299" r:id="rId10"/>
    <p:sldId id="263" r:id="rId11"/>
    <p:sldId id="264" r:id="rId12"/>
    <p:sldId id="265" r:id="rId13"/>
    <p:sldId id="266" r:id="rId14"/>
    <p:sldId id="267" r:id="rId15"/>
    <p:sldId id="294" r:id="rId16"/>
    <p:sldId id="293" r:id="rId17"/>
    <p:sldId id="291" r:id="rId18"/>
    <p:sldId id="292" r:id="rId19"/>
    <p:sldId id="295" r:id="rId20"/>
    <p:sldId id="296"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3F0C"/>
    <a:srgbClr val="BC6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snapToGrid="0">
      <p:cViewPr varScale="1">
        <p:scale>
          <a:sx n="114" d="100"/>
          <a:sy n="114" d="100"/>
        </p:scale>
        <p:origin x="390"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081E10A-AFF2-442F-B2C0-D591F66DD92D}" type="datetimeFigureOut">
              <a:rPr lang="en-US" smtClean="0"/>
              <a:t>9/15/2023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CEBC48C-9CE7-485A-B65C-5955EDE1486E}" type="slidenum">
              <a:rPr lang="en-US" smtClean="0"/>
              <a:t>‹#›</a:t>
            </a:fld>
            <a:endParaRPr lang="en-US"/>
          </a:p>
        </p:txBody>
      </p:sp>
    </p:spTree>
    <p:extLst>
      <p:ext uri="{BB962C8B-B14F-4D97-AF65-F5344CB8AC3E}">
        <p14:creationId xmlns:p14="http://schemas.microsoft.com/office/powerpoint/2010/main" val="2856493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C9DD4AC-4ACF-465E-A7A2-7CED5BA98F61}" type="datetimeFigureOut">
              <a:rPr lang="en-US" smtClean="0"/>
              <a:t>9/15/2023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C7454D9-A7B6-4523-9F27-FF19DBE33751}" type="slidenum">
              <a:rPr lang="en-US" smtClean="0"/>
              <a:t>‹#›</a:t>
            </a:fld>
            <a:endParaRPr lang="en-US"/>
          </a:p>
        </p:txBody>
      </p:sp>
    </p:spTree>
    <p:extLst>
      <p:ext uri="{BB962C8B-B14F-4D97-AF65-F5344CB8AC3E}">
        <p14:creationId xmlns:p14="http://schemas.microsoft.com/office/powerpoint/2010/main" val="1991072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spcBef>
                <a:spcPct val="20000"/>
              </a:spcBef>
              <a:defRPr sz="3200" b="1">
                <a:solidFill>
                  <a:schemeClr val="accent2"/>
                </a:solidFill>
                <a:latin typeface="Arial" panose="020B0604020202020204" pitchFamily="34" charset="0"/>
              </a:defRPr>
            </a:lvl1pPr>
            <a:lvl2pPr marL="774567" indent="-297910">
              <a:spcBef>
                <a:spcPct val="20000"/>
              </a:spcBef>
              <a:defRPr sz="3200" b="1">
                <a:solidFill>
                  <a:schemeClr val="accent2"/>
                </a:solidFill>
                <a:latin typeface="Arial" panose="020B0604020202020204" pitchFamily="34" charset="0"/>
              </a:defRPr>
            </a:lvl2pPr>
            <a:lvl3pPr marL="1191643" indent="-238329">
              <a:spcBef>
                <a:spcPct val="20000"/>
              </a:spcBef>
              <a:defRPr sz="3200" b="1">
                <a:solidFill>
                  <a:schemeClr val="accent2"/>
                </a:solidFill>
                <a:latin typeface="Arial" panose="020B0604020202020204" pitchFamily="34" charset="0"/>
              </a:defRPr>
            </a:lvl3pPr>
            <a:lvl4pPr marL="1668298" indent="-238329">
              <a:spcBef>
                <a:spcPct val="20000"/>
              </a:spcBef>
              <a:defRPr sz="3200" b="1">
                <a:solidFill>
                  <a:schemeClr val="accent2"/>
                </a:solidFill>
                <a:latin typeface="Arial" panose="020B0604020202020204" pitchFamily="34" charset="0"/>
              </a:defRPr>
            </a:lvl4pPr>
            <a:lvl5pPr marL="2144956" indent="-238329">
              <a:spcBef>
                <a:spcPct val="20000"/>
              </a:spcBef>
              <a:defRPr sz="3200" b="1">
                <a:solidFill>
                  <a:schemeClr val="accent2"/>
                </a:solidFill>
                <a:latin typeface="Arial" panose="020B0604020202020204" pitchFamily="34" charset="0"/>
              </a:defRPr>
            </a:lvl5pPr>
            <a:lvl6pPr marL="2621612" indent="-238329" eaLnBrk="0" fontAlgn="base" hangingPunct="0">
              <a:spcBef>
                <a:spcPct val="20000"/>
              </a:spcBef>
              <a:spcAft>
                <a:spcPct val="0"/>
              </a:spcAft>
              <a:defRPr sz="3200" b="1">
                <a:solidFill>
                  <a:schemeClr val="accent2"/>
                </a:solidFill>
                <a:latin typeface="Arial" panose="020B0604020202020204" pitchFamily="34" charset="0"/>
              </a:defRPr>
            </a:lvl6pPr>
            <a:lvl7pPr marL="3098270" indent="-238329" eaLnBrk="0" fontAlgn="base" hangingPunct="0">
              <a:spcBef>
                <a:spcPct val="20000"/>
              </a:spcBef>
              <a:spcAft>
                <a:spcPct val="0"/>
              </a:spcAft>
              <a:defRPr sz="3200" b="1">
                <a:solidFill>
                  <a:schemeClr val="accent2"/>
                </a:solidFill>
                <a:latin typeface="Arial" panose="020B0604020202020204" pitchFamily="34" charset="0"/>
              </a:defRPr>
            </a:lvl7pPr>
            <a:lvl8pPr marL="3574927" indent="-238329" eaLnBrk="0" fontAlgn="base" hangingPunct="0">
              <a:spcBef>
                <a:spcPct val="20000"/>
              </a:spcBef>
              <a:spcAft>
                <a:spcPct val="0"/>
              </a:spcAft>
              <a:defRPr sz="3200" b="1">
                <a:solidFill>
                  <a:schemeClr val="accent2"/>
                </a:solidFill>
                <a:latin typeface="Arial" panose="020B0604020202020204" pitchFamily="34" charset="0"/>
              </a:defRPr>
            </a:lvl8pPr>
            <a:lvl9pPr marL="4051582" indent="-238329" eaLnBrk="0" fontAlgn="base" hangingPunct="0">
              <a:spcBef>
                <a:spcPct val="20000"/>
              </a:spcBef>
              <a:spcAft>
                <a:spcPct val="0"/>
              </a:spcAft>
              <a:defRPr sz="3200" b="1">
                <a:solidFill>
                  <a:schemeClr val="accent2"/>
                </a:solidFill>
                <a:latin typeface="Arial" panose="020B0604020202020204" pitchFamily="34" charset="0"/>
              </a:defRPr>
            </a:lvl9pPr>
          </a:lstStyle>
          <a:p>
            <a:pPr defTabSz="942475">
              <a:spcBef>
                <a:spcPct val="0"/>
              </a:spcBef>
              <a:defRPr/>
            </a:pPr>
            <a:fld id="{51111641-E008-4CF1-A6C7-C4C5117D65AB}" type="slidenum">
              <a:rPr lang="en-US" altLang="en-US" sz="1200" b="0">
                <a:solidFill>
                  <a:prstClr val="black"/>
                </a:solidFill>
              </a:rPr>
              <a:pPr defTabSz="942475">
                <a:spcBef>
                  <a:spcPct val="0"/>
                </a:spcBef>
                <a:defRPr/>
              </a:pPr>
              <a:t>4</a:t>
            </a:fld>
            <a:endParaRPr lang="en-US" altLang="en-US" sz="1200" b="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a:t>Figure 36-14. Doppler shift for light. (a) Source and observer at rest. (b) Source moving toward stationary observer.</a:t>
            </a:r>
          </a:p>
        </p:txBody>
      </p:sp>
    </p:spTree>
    <p:extLst>
      <p:ext uri="{BB962C8B-B14F-4D97-AF65-F5344CB8AC3E}">
        <p14:creationId xmlns:p14="http://schemas.microsoft.com/office/powerpoint/2010/main" val="263786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a:defRPr/>
            </a:pPr>
            <a:fld id="{8636CCB0-3917-4D0D-A0A7-A75D0889C923}" type="slidenum">
              <a:rPr lang="en-US" altLang="en-US">
                <a:solidFill>
                  <a:prstClr val="black"/>
                </a:solidFill>
                <a:latin typeface="Calibri" panose="020F0502020204030204"/>
              </a:rPr>
              <a:pPr defTabSz="924916">
                <a:defRPr/>
              </a:pPr>
              <a:t>30</a:t>
            </a:fld>
            <a:endParaRPr lang="en-US" altLang="en-US">
              <a:solidFill>
                <a:prstClr val="black"/>
              </a:solidFill>
              <a:latin typeface="Calibri" panose="020F0502020204030204"/>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ltLang="en-US"/>
              <a:t>Figure 34-9. (a) Interference fringes produced by a double-slit experiment and detected by photographic film placed on the viewing screen. The arrow marks the central fringe. (b) Graph of the intensity of light in the interference pattern. Also shown are values of </a:t>
            </a:r>
            <a:r>
              <a:rPr lang="en-US" altLang="en-US" i="1"/>
              <a:t>m </a:t>
            </a:r>
            <a:r>
              <a:rPr lang="en-US" altLang="en-US"/>
              <a:t>for Eq. 34–2a (constructive interference) and Eq. 34–2b (destructive interference).</a:t>
            </a:r>
          </a:p>
        </p:txBody>
      </p:sp>
    </p:spTree>
    <p:extLst>
      <p:ext uri="{BB962C8B-B14F-4D97-AF65-F5344CB8AC3E}">
        <p14:creationId xmlns:p14="http://schemas.microsoft.com/office/powerpoint/2010/main" val="313797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a:defRPr/>
            </a:pPr>
            <a:fld id="{8459179B-4AEF-4B90-B56E-4E429F0D2F47}" type="slidenum">
              <a:rPr lang="en-US" altLang="en-US">
                <a:solidFill>
                  <a:prstClr val="black"/>
                </a:solidFill>
                <a:latin typeface="Calibri" panose="020F0502020204030204"/>
              </a:rPr>
              <a:pPr defTabSz="924916">
                <a:defRPr/>
              </a:pPr>
              <a:t>31</a:t>
            </a:fld>
            <a:endParaRPr lang="en-US" altLang="en-US">
              <a:solidFill>
                <a:prstClr val="black"/>
              </a:solidFill>
              <a:latin typeface="Calibri" panose="020F0502020204030204"/>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ltLang="en-US"/>
              <a:t>Solution. a. Due to the fact that sin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cannot be greater than 1, the maximum value of m is equal to the (truncated) value of d/</a:t>
            </a:r>
            <a:r>
              <a:rPr lang="el-GR" altLang="en-US">
                <a:latin typeface="Times New Roman" panose="02020603050405020304" pitchFamily="18" charset="0"/>
                <a:cs typeface="Times New Roman" panose="02020603050405020304" pitchFamily="18" charset="0"/>
              </a:rPr>
              <a:t>λ</a:t>
            </a:r>
            <a:r>
              <a:rPr lang="en-US" altLang="en-US">
                <a:latin typeface="Times New Roman" panose="02020603050405020304" pitchFamily="18" charset="0"/>
                <a:cs typeface="Times New Roman" panose="02020603050405020304" pitchFamily="18" charset="0"/>
              </a:rPr>
              <a:t>.</a:t>
            </a:r>
          </a:p>
          <a:p>
            <a:r>
              <a:rPr lang="en-US" altLang="en-US"/>
              <a:t>b. The spacing increases with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although for small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it is close to being uniform.</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51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a:defRPr/>
            </a:pPr>
            <a:fld id="{FFB7DF73-C044-4300-AB2E-61B3BB11704A}" type="slidenum">
              <a:rPr lang="en-US" altLang="en-US">
                <a:solidFill>
                  <a:prstClr val="black"/>
                </a:solidFill>
                <a:latin typeface="Calibri" panose="020F0502020204030204"/>
              </a:rPr>
              <a:pPr defTabSz="924916">
                <a:defRPr/>
              </a:pPr>
              <a:t>32</a:t>
            </a:fld>
            <a:endParaRPr lang="en-US" altLang="en-US">
              <a:solidFill>
                <a:prstClr val="black"/>
              </a:solidFill>
              <a:latin typeface="Calibri" panose="020F0502020204030204"/>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a:t>Figure 34-10. Examples 34–2 and 34–3. For small angles </a:t>
            </a:r>
            <a:r>
              <a:rPr lang="el-GR" altLang="en-US">
                <a:latin typeface="Times New Roman" panose="02020603050405020304" pitchFamily="18" charset="0"/>
                <a:cs typeface="Times New Roman" panose="02020603050405020304" pitchFamily="18" charset="0"/>
              </a:rPr>
              <a:t>θ</a:t>
            </a:r>
            <a:r>
              <a:rPr lang="en-US" altLang="en-US"/>
              <a:t> (give </a:t>
            </a:r>
            <a:r>
              <a:rPr lang="el-GR" altLang="en-US">
                <a:latin typeface="Times New Roman" panose="02020603050405020304" pitchFamily="18" charset="0"/>
                <a:cs typeface="Times New Roman" panose="02020603050405020304" pitchFamily="18" charset="0"/>
              </a:rPr>
              <a:t>θ</a:t>
            </a:r>
            <a:r>
              <a:rPr lang="en-US" altLang="en-US"/>
              <a:t> in radians), the interference fringes occur at distance x =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l</a:t>
            </a:r>
            <a:r>
              <a:rPr lang="en-US" altLang="en-US"/>
              <a:t> above the center fringe (m = 0); </a:t>
            </a:r>
            <a:r>
              <a:rPr lang="el-GR" altLang="en-US">
                <a:latin typeface="Times New Roman" panose="02020603050405020304" pitchFamily="18" charset="0"/>
                <a:cs typeface="Times New Roman" panose="02020603050405020304" pitchFamily="18" charset="0"/>
              </a:rPr>
              <a:t>θ</a:t>
            </a:r>
            <a:r>
              <a:rPr lang="en-US" altLang="en-US" baseline="-25000">
                <a:latin typeface="Times New Roman" panose="02020603050405020304" pitchFamily="18" charset="0"/>
                <a:cs typeface="Times New Roman" panose="02020603050405020304" pitchFamily="18" charset="0"/>
              </a:rPr>
              <a:t>1</a:t>
            </a:r>
            <a:r>
              <a:rPr lang="en-US" altLang="en-US"/>
              <a:t> and x</a:t>
            </a:r>
            <a:r>
              <a:rPr lang="en-US" altLang="en-US" baseline="-25000">
                <a:latin typeface="Times New Roman" panose="02020603050405020304" pitchFamily="18" charset="0"/>
              </a:rPr>
              <a:t>1</a:t>
            </a:r>
            <a:r>
              <a:rPr lang="en-US" altLang="en-US"/>
              <a:t> are for the first-order fringe (m = 1), </a:t>
            </a:r>
            <a:r>
              <a:rPr lang="el-GR" altLang="en-US">
                <a:latin typeface="Times New Roman" panose="02020603050405020304" pitchFamily="18" charset="0"/>
                <a:cs typeface="Times New Roman" panose="02020603050405020304" pitchFamily="18" charset="0"/>
              </a:rPr>
              <a:t>θ</a:t>
            </a:r>
            <a:r>
              <a:rPr lang="en-US" altLang="en-US" baseline="-25000">
                <a:latin typeface="Times New Roman" panose="02020603050405020304" pitchFamily="18" charset="0"/>
              </a:rPr>
              <a:t>2</a:t>
            </a:r>
            <a:r>
              <a:rPr lang="en-US" altLang="en-US"/>
              <a:t> and x</a:t>
            </a:r>
            <a:r>
              <a:rPr lang="en-US" altLang="en-US" baseline="-25000">
                <a:latin typeface="Times New Roman" panose="02020603050405020304" pitchFamily="18" charset="0"/>
              </a:rPr>
              <a:t>2</a:t>
            </a:r>
            <a:r>
              <a:rPr lang="en-US" altLang="en-US"/>
              <a:t> are for m = 2.</a:t>
            </a:r>
          </a:p>
          <a:p>
            <a:r>
              <a:rPr lang="en-US" altLang="en-US"/>
              <a:t>Solution: Using the geometry in the figure, x </a:t>
            </a:r>
            <a:r>
              <a:rPr lang="en-US" altLang="en-US">
                <a:cs typeface="Arial" panose="020B0604020202020204" pitchFamily="34" charset="0"/>
              </a:rPr>
              <a:t>≈ l</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for small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so the spacing is 6.0 mm.</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81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spcBef>
                <a:spcPct val="20000"/>
              </a:spcBef>
              <a:defRPr sz="3200" b="1">
                <a:solidFill>
                  <a:schemeClr val="accent2"/>
                </a:solidFill>
                <a:latin typeface="Arial" panose="020B0604020202020204" pitchFamily="34" charset="0"/>
              </a:defRPr>
            </a:lvl1pPr>
            <a:lvl2pPr marL="774567" indent="-297910">
              <a:spcBef>
                <a:spcPct val="20000"/>
              </a:spcBef>
              <a:defRPr sz="3200" b="1">
                <a:solidFill>
                  <a:schemeClr val="accent2"/>
                </a:solidFill>
                <a:latin typeface="Arial" panose="020B0604020202020204" pitchFamily="34" charset="0"/>
              </a:defRPr>
            </a:lvl2pPr>
            <a:lvl3pPr marL="1191643" indent="-238329">
              <a:spcBef>
                <a:spcPct val="20000"/>
              </a:spcBef>
              <a:defRPr sz="3200" b="1">
                <a:solidFill>
                  <a:schemeClr val="accent2"/>
                </a:solidFill>
                <a:latin typeface="Arial" panose="020B0604020202020204" pitchFamily="34" charset="0"/>
              </a:defRPr>
            </a:lvl3pPr>
            <a:lvl4pPr marL="1668298" indent="-238329">
              <a:spcBef>
                <a:spcPct val="20000"/>
              </a:spcBef>
              <a:defRPr sz="3200" b="1">
                <a:solidFill>
                  <a:schemeClr val="accent2"/>
                </a:solidFill>
                <a:latin typeface="Arial" panose="020B0604020202020204" pitchFamily="34" charset="0"/>
              </a:defRPr>
            </a:lvl4pPr>
            <a:lvl5pPr marL="2144956" indent="-238329">
              <a:spcBef>
                <a:spcPct val="20000"/>
              </a:spcBef>
              <a:defRPr sz="3200" b="1">
                <a:solidFill>
                  <a:schemeClr val="accent2"/>
                </a:solidFill>
                <a:latin typeface="Arial" panose="020B0604020202020204" pitchFamily="34" charset="0"/>
              </a:defRPr>
            </a:lvl5pPr>
            <a:lvl6pPr marL="2621612" indent="-238329" eaLnBrk="0" fontAlgn="base" hangingPunct="0">
              <a:spcBef>
                <a:spcPct val="20000"/>
              </a:spcBef>
              <a:spcAft>
                <a:spcPct val="0"/>
              </a:spcAft>
              <a:defRPr sz="3200" b="1">
                <a:solidFill>
                  <a:schemeClr val="accent2"/>
                </a:solidFill>
                <a:latin typeface="Arial" panose="020B0604020202020204" pitchFamily="34" charset="0"/>
              </a:defRPr>
            </a:lvl6pPr>
            <a:lvl7pPr marL="3098270" indent="-238329" eaLnBrk="0" fontAlgn="base" hangingPunct="0">
              <a:spcBef>
                <a:spcPct val="20000"/>
              </a:spcBef>
              <a:spcAft>
                <a:spcPct val="0"/>
              </a:spcAft>
              <a:defRPr sz="3200" b="1">
                <a:solidFill>
                  <a:schemeClr val="accent2"/>
                </a:solidFill>
                <a:latin typeface="Arial" panose="020B0604020202020204" pitchFamily="34" charset="0"/>
              </a:defRPr>
            </a:lvl7pPr>
            <a:lvl8pPr marL="3574927" indent="-238329" eaLnBrk="0" fontAlgn="base" hangingPunct="0">
              <a:spcBef>
                <a:spcPct val="20000"/>
              </a:spcBef>
              <a:spcAft>
                <a:spcPct val="0"/>
              </a:spcAft>
              <a:defRPr sz="3200" b="1">
                <a:solidFill>
                  <a:schemeClr val="accent2"/>
                </a:solidFill>
                <a:latin typeface="Arial" panose="020B0604020202020204" pitchFamily="34" charset="0"/>
              </a:defRPr>
            </a:lvl8pPr>
            <a:lvl9pPr marL="4051582" indent="-238329" eaLnBrk="0" fontAlgn="base" hangingPunct="0">
              <a:spcBef>
                <a:spcPct val="20000"/>
              </a:spcBef>
              <a:spcAft>
                <a:spcPct val="0"/>
              </a:spcAft>
              <a:defRPr sz="3200" b="1">
                <a:solidFill>
                  <a:schemeClr val="accent2"/>
                </a:solidFill>
                <a:latin typeface="Arial" panose="020B0604020202020204" pitchFamily="34" charset="0"/>
              </a:defRPr>
            </a:lvl9pPr>
          </a:lstStyle>
          <a:p>
            <a:pPr defTabSz="942475">
              <a:spcBef>
                <a:spcPct val="0"/>
              </a:spcBef>
              <a:defRPr/>
            </a:pPr>
            <a:fld id="{B6ECB9BC-2FDF-40ED-B6A8-E821C96FA2FE}" type="slidenum">
              <a:rPr lang="en-US" altLang="en-US" sz="1200" b="0">
                <a:solidFill>
                  <a:prstClr val="black"/>
                </a:solidFill>
              </a:rPr>
              <a:pPr defTabSz="942475">
                <a:spcBef>
                  <a:spcPct val="0"/>
                </a:spcBef>
                <a:defRPr/>
              </a:pPr>
              <a:t>7</a:t>
            </a:fld>
            <a:endParaRPr lang="en-US" altLang="en-US" sz="1200" b="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a:t>Applying the Doppler shift, with red light at 650 nm and green at 500 nm, gives v = 0.26c. </a:t>
            </a:r>
          </a:p>
        </p:txBody>
      </p:sp>
    </p:spTree>
    <p:extLst>
      <p:ext uri="{BB962C8B-B14F-4D97-AF65-F5344CB8AC3E}">
        <p14:creationId xmlns:p14="http://schemas.microsoft.com/office/powerpoint/2010/main" val="24085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a:defRPr/>
            </a:pPr>
            <a:fld id="{56F884D7-72B2-4EE3-858F-55F7A70815B5}" type="slidenum">
              <a:rPr lang="en-US" altLang="en-US">
                <a:solidFill>
                  <a:prstClr val="black"/>
                </a:solidFill>
                <a:latin typeface="Calibri" panose="020F0502020204030204"/>
              </a:rPr>
              <a:pPr defTabSz="924916">
                <a:defRPr/>
              </a:pPr>
              <a:t>21</a:t>
            </a:fld>
            <a:endParaRPr lang="en-US" altLang="en-US">
              <a:solidFill>
                <a:prstClr val="black"/>
              </a:solidFill>
              <a:latin typeface="Calibri" panose="020F0502020204030204"/>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ltLang="en-US"/>
              <a:t>Figure 34-1. Huygens’ principle, used to determine wave front CD when wave front AB is given.</a:t>
            </a:r>
          </a:p>
        </p:txBody>
      </p:sp>
    </p:spTree>
    <p:extLst>
      <p:ext uri="{BB962C8B-B14F-4D97-AF65-F5344CB8AC3E}">
        <p14:creationId xmlns:p14="http://schemas.microsoft.com/office/powerpoint/2010/main" val="278938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a:defRPr/>
            </a:pPr>
            <a:fld id="{BA84B228-EE5F-4E17-99A1-D9036856EAAC}" type="slidenum">
              <a:rPr lang="en-US" altLang="en-US">
                <a:solidFill>
                  <a:prstClr val="black"/>
                </a:solidFill>
                <a:latin typeface="Calibri" panose="020F0502020204030204"/>
              </a:rPr>
              <a:pPr defTabSz="924916">
                <a:defRPr/>
              </a:pPr>
              <a:t>22</a:t>
            </a:fld>
            <a:endParaRPr lang="en-US" altLang="en-US">
              <a:solidFill>
                <a:prstClr val="black"/>
              </a:solidFill>
              <a:latin typeface="Calibri" panose="020F0502020204030204"/>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a:t>Figure 34-2. Huygens’ principle is consistent with diffraction (a) around the edge of an obstacle, (b) through a large hole, (c) through a small hole whose size is on the order of the wavelength of the wave.</a:t>
            </a:r>
          </a:p>
        </p:txBody>
      </p:sp>
    </p:spTree>
    <p:extLst>
      <p:ext uri="{BB962C8B-B14F-4D97-AF65-F5344CB8AC3E}">
        <p14:creationId xmlns:p14="http://schemas.microsoft.com/office/powerpoint/2010/main" val="88623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a:defRPr/>
            </a:pPr>
            <a:fld id="{A6FAC7D7-658B-402A-A8BB-955DB5D74B69}" type="slidenum">
              <a:rPr lang="en-US" altLang="en-US">
                <a:solidFill>
                  <a:prstClr val="black"/>
                </a:solidFill>
                <a:latin typeface="Calibri" panose="020F0502020204030204"/>
              </a:rPr>
              <a:pPr defTabSz="924916">
                <a:defRPr/>
              </a:pPr>
              <a:t>23</a:t>
            </a:fld>
            <a:endParaRPr lang="en-US" altLang="en-US">
              <a:solidFill>
                <a:prstClr val="black"/>
              </a:solidFill>
              <a:latin typeface="Calibri" panose="020F0502020204030204"/>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altLang="en-US"/>
              <a:t>Figure 34-3. Refraction explained, using Huygens’ principle. Wave fronts are perpendicular to the rays.</a:t>
            </a:r>
          </a:p>
        </p:txBody>
      </p:sp>
    </p:spTree>
    <p:extLst>
      <p:ext uri="{BB962C8B-B14F-4D97-AF65-F5344CB8AC3E}">
        <p14:creationId xmlns:p14="http://schemas.microsoft.com/office/powerpoint/2010/main" val="297503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a:defRPr/>
            </a:pPr>
            <a:fld id="{3B8368DA-C924-4F22-85C5-3B6D15972961}" type="slidenum">
              <a:rPr lang="en-US" altLang="en-US">
                <a:solidFill>
                  <a:prstClr val="black"/>
                </a:solidFill>
                <a:latin typeface="Calibri" panose="020F0502020204030204"/>
              </a:rPr>
              <a:pPr defTabSz="924916">
                <a:defRPr/>
              </a:pPr>
              <a:t>25</a:t>
            </a:fld>
            <a:endParaRPr lang="en-US" altLang="en-US">
              <a:solidFill>
                <a:prstClr val="black"/>
              </a:solidFill>
              <a:latin typeface="Calibri" panose="020F0502020204030204"/>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ltLang="en-US"/>
              <a:t>Figure 34-4. (a) A highway mirage. (b) Drawing (greatly exaggerated) showing wave fronts and rays to explain highway mirages. Note how sections of the wave fronts near the ground move faster and so are farther apart.</a:t>
            </a:r>
          </a:p>
        </p:txBody>
      </p:sp>
    </p:spTree>
    <p:extLst>
      <p:ext uri="{BB962C8B-B14F-4D97-AF65-F5344CB8AC3E}">
        <p14:creationId xmlns:p14="http://schemas.microsoft.com/office/powerpoint/2010/main" val="92424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a:defRPr/>
            </a:pPr>
            <a:fld id="{520C58D2-26D2-43D3-8518-58B9A4772EC9}" type="slidenum">
              <a:rPr lang="en-US" altLang="en-US">
                <a:solidFill>
                  <a:prstClr val="black"/>
                </a:solidFill>
                <a:latin typeface="Calibri" panose="020F0502020204030204"/>
              </a:rPr>
              <a:pPr defTabSz="924916">
                <a:defRPr/>
              </a:pPr>
              <a:t>26</a:t>
            </a:fld>
            <a:endParaRPr lang="en-US" altLang="en-US">
              <a:solidFill>
                <a:prstClr val="black"/>
              </a:solidFill>
              <a:latin typeface="Calibri" panose="020F0502020204030204"/>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ltLang="en-US"/>
              <a:t>Figure 34-5. (a) Young’s double-slit experiment. (b) If light consists of particles, we would expect to see two bright lines on the screen behind the slits. (c) In fact, many lines are observed. The slits and their separation need to be very thin.</a:t>
            </a:r>
          </a:p>
        </p:txBody>
      </p:sp>
    </p:spTree>
    <p:extLst>
      <p:ext uri="{BB962C8B-B14F-4D97-AF65-F5344CB8AC3E}">
        <p14:creationId xmlns:p14="http://schemas.microsoft.com/office/powerpoint/2010/main" val="91951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a:defRPr/>
            </a:pPr>
            <a:fld id="{65FDCBD7-4F15-40D0-855C-1FF7DBC740C3}" type="slidenum">
              <a:rPr lang="en-US" altLang="en-US">
                <a:solidFill>
                  <a:prstClr val="black"/>
                </a:solidFill>
                <a:latin typeface="Calibri" panose="020F0502020204030204"/>
              </a:rPr>
              <a:pPr defTabSz="924916">
                <a:defRPr/>
              </a:pPr>
              <a:t>27</a:t>
            </a:fld>
            <a:endParaRPr lang="en-US" altLang="en-US">
              <a:solidFill>
                <a:prstClr val="black"/>
              </a:solidFill>
              <a:latin typeface="Calibri" panose="020F0502020204030204"/>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ltLang="en-US"/>
              <a:t>Figure 34-6. If light is a wave, light passing through one of two slits should interfere with light passing through the other slit.</a:t>
            </a:r>
          </a:p>
        </p:txBody>
      </p:sp>
    </p:spTree>
    <p:extLst>
      <p:ext uri="{BB962C8B-B14F-4D97-AF65-F5344CB8AC3E}">
        <p14:creationId xmlns:p14="http://schemas.microsoft.com/office/powerpoint/2010/main" val="130931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a:defRPr/>
            </a:pPr>
            <a:fld id="{3B841131-0BF2-4954-9CF2-30B9F82D8924}" type="slidenum">
              <a:rPr lang="en-US" altLang="en-US">
                <a:solidFill>
                  <a:prstClr val="black"/>
                </a:solidFill>
                <a:latin typeface="Calibri" panose="020F0502020204030204"/>
              </a:rPr>
              <a:pPr defTabSz="924916">
                <a:defRPr/>
              </a:pPr>
              <a:t>28</a:t>
            </a:fld>
            <a:endParaRPr lang="en-US" altLang="en-US">
              <a:solidFill>
                <a:prstClr val="black"/>
              </a:solidFill>
              <a:latin typeface="Calibri" panose="020F0502020204030204"/>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ltLang="en-US"/>
              <a:t>Figure 34-7. How the wave theory explains the pattern of lines seen in the double-slit experiment. (a) At the center of the screen the waves from each slit travel the same distance and are in phase. (b) At this angle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a:t>
            </a:r>
            <a:r>
              <a:rPr lang="en-US" altLang="en-US"/>
              <a:t> the lower wave travels an extra distance of one whole wavelength, and the waves are in phase; note from the shaded triangle that the path difference equals d sin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a:t>
            </a:r>
            <a:r>
              <a:rPr lang="en-US" altLang="en-US"/>
              <a:t> (c) For this angle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a:t>
            </a:r>
            <a:r>
              <a:rPr lang="en-US" altLang="en-US"/>
              <a:t> the lower wave travels an extra distance equal to one-half wavelength, so the two waves arrive at the screen fully out of phase. (d) A more detailed diagram showing the geometry for parts (b) and (c).</a:t>
            </a:r>
          </a:p>
        </p:txBody>
      </p:sp>
    </p:spTree>
    <p:extLst>
      <p:ext uri="{BB962C8B-B14F-4D97-AF65-F5344CB8AC3E}">
        <p14:creationId xmlns:p14="http://schemas.microsoft.com/office/powerpoint/2010/main" val="105441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227D3D3-6B31-4948-B302-28EBECB296DF}"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1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5BA9DE7-3EEF-3048-933B-245C99B766BF}"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378618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58D8DFE-1810-EB4F-82C7-D222421B6ED3}"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142396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AAFA588-54D3-2A4A-9231-AC0E951BF6F7}"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368704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EF0C780-AAAB-5043-94DC-497FF5ADE78D}"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72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6" name="Footer Placeholder 5"/>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05918D2-4868-ED40-B7F8-1128F1DED1E0}"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420485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8" name="Footer Placeholder 7"/>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AB28F51E-1A7C-2F4B-8A8D-4C2F0E3A6BBC}"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256633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4" name="Footer Placeholder 3"/>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D39EED-0609-EA4E-8077-AF0719455569}"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187761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lgn="ctr" fontAlgn="base">
              <a:spcBef>
                <a:spcPct val="0"/>
              </a:spcBef>
              <a:spcAft>
                <a:spcPct val="0"/>
              </a:spcAft>
              <a:defRPr/>
            </a:pPr>
            <a:endParaRPr lang="en-US" sz="1400">
              <a:solidFill>
                <a:srgbClr val="000000"/>
              </a:solidFill>
              <a:latin typeface="Arial"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9B20FB21-70A2-084F-A29A-79EEF4767065}"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345168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lgn="l" fontAlgn="base">
              <a:spcBef>
                <a:spcPct val="0"/>
              </a:spcBef>
              <a:spcAft>
                <a:spcPct val="0"/>
              </a:spcAft>
              <a:defRPr/>
            </a:pPr>
            <a:endParaRPr lang="en-US" sz="1400">
              <a:solidFill>
                <a:srgbClr val="000000"/>
              </a:solidFill>
              <a:latin typeface="Arial" charset="0"/>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lgn="ctr" fontAlgn="base">
              <a:spcBef>
                <a:spcPct val="0"/>
              </a:spcBef>
              <a:spcAft>
                <a:spcPct val="0"/>
              </a:spcAft>
              <a:defRPr/>
            </a:pPr>
            <a:endParaRPr lang="en-US" sz="1400">
              <a:solidFill>
                <a:srgbClr val="000000"/>
              </a:solidFill>
              <a:latin typeface="Arial" charset="0"/>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fontAlgn="base">
              <a:spcBef>
                <a:spcPct val="0"/>
              </a:spcBef>
              <a:spcAft>
                <a:spcPct val="0"/>
              </a:spcAft>
              <a:defRPr/>
            </a:pPr>
            <a:fld id="{9DFDF3B9-59A7-1045-A6A3-7FC02721E1A6}"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156117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6" name="Footer Placeholder 5"/>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918520B2-1086-5C4B-BB42-DE956B4B201A}"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128776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746E693-4256-4FB2-A6B2-D338ED564F46}" type="datetimeFigureOut">
              <a:rPr lang="en-US" smtClean="0">
                <a:solidFill>
                  <a:prstClr val="black">
                    <a:tint val="75000"/>
                  </a:prstClr>
                </a:solidFill>
              </a:rPr>
              <a:pPr/>
              <a:t>9/15/2023</a:t>
            </a:fld>
            <a:endParaRPr lang="en-US">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8FB906-2824-474B-93B7-00521D4AB340}"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65388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709" y="86264"/>
            <a:ext cx="10610492" cy="2605178"/>
          </a:xfrm>
        </p:spPr>
        <p:txBody>
          <a:bodyPr>
            <a:normAutofit fontScale="90000"/>
          </a:bodyPr>
          <a:lstStyle/>
          <a:p>
            <a:r>
              <a:rPr lang="en-US" dirty="0">
                <a:solidFill>
                  <a:srgbClr val="1CADE4">
                    <a:lumMod val="50000"/>
                  </a:srgbClr>
                </a:solidFill>
                <a:latin typeface="Comic Sans MS" panose="030F0702030302020204" pitchFamily="66" charset="0"/>
              </a:rPr>
              <a:t>Wave &amp; particle:</a:t>
            </a:r>
            <a:br>
              <a:rPr lang="en-US" dirty="0">
                <a:solidFill>
                  <a:srgbClr val="1CADE4">
                    <a:lumMod val="50000"/>
                  </a:srgbClr>
                </a:solidFill>
                <a:latin typeface="Comic Sans MS" panose="030F0702030302020204" pitchFamily="66" charset="0"/>
              </a:rPr>
            </a:br>
            <a:r>
              <a:rPr lang="en-US" dirty="0">
                <a:solidFill>
                  <a:srgbClr val="1CADE4">
                    <a:lumMod val="50000"/>
                  </a:srgbClr>
                </a:solidFill>
                <a:latin typeface="Comic Sans MS" panose="030F0702030302020204" pitchFamily="66" charset="0"/>
              </a:rPr>
              <a:t>Quantization of light, charge and energy</a:t>
            </a:r>
            <a:br>
              <a:rPr lang="en-US" dirty="0">
                <a:solidFill>
                  <a:srgbClr val="1CADE4">
                    <a:lumMod val="50000"/>
                  </a:srgbClr>
                </a:solidFill>
                <a:latin typeface="Comic Sans MS" panose="030F0702030302020204" pitchFamily="66" charset="0"/>
              </a:rPr>
            </a:br>
            <a:br>
              <a:rPr lang="en-US" dirty="0">
                <a:solidFill>
                  <a:srgbClr val="1CADE4">
                    <a:lumMod val="50000"/>
                  </a:srgbClr>
                </a:solidFill>
                <a:latin typeface="Comic Sans MS" panose="030F0702030302020204" pitchFamily="66" charset="0"/>
              </a:rPr>
            </a:br>
            <a:r>
              <a:rPr lang="en-US" dirty="0">
                <a:solidFill>
                  <a:schemeClr val="accent1">
                    <a:lumMod val="50000"/>
                  </a:schemeClr>
                </a:solidFill>
                <a:latin typeface="Comic Sans MS" panose="030F0702030302020204" pitchFamily="66" charset="0"/>
              </a:rPr>
              <a:t>Chapter 2</a:t>
            </a:r>
          </a:p>
        </p:txBody>
      </p:sp>
      <p:sp>
        <p:nvSpPr>
          <p:cNvPr id="3" name="TextBox 2"/>
          <p:cNvSpPr txBox="1"/>
          <p:nvPr/>
        </p:nvSpPr>
        <p:spPr>
          <a:xfrm>
            <a:off x="338421" y="3352358"/>
            <a:ext cx="11548780"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Light carries energy :sun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How does light travel and in what form this energy is carried?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Energy can be carried by particles and waves: So does light travel as a stream of particles or as waves?</a:t>
            </a:r>
          </a:p>
        </p:txBody>
      </p:sp>
    </p:spTree>
    <p:extLst>
      <p:ext uri="{BB962C8B-B14F-4D97-AF65-F5344CB8AC3E}">
        <p14:creationId xmlns:p14="http://schemas.microsoft.com/office/powerpoint/2010/main" val="274717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1667482" y="1745383"/>
            <a:ext cx="8240713"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The predictions of special relativity have been tested thoroughly, and verified to great accuracy.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The correspondence principle says that a more general theory must agree with a more restricted theory where their realms of validity overlap. This is why the effects of special relativity are not obvious in everyday life.</a:t>
            </a:r>
          </a:p>
        </p:txBody>
      </p:sp>
      <p:sp>
        <p:nvSpPr>
          <p:cNvPr id="76804" name="Rectangle 4"/>
          <p:cNvSpPr>
            <a:spLocks noGrp="1" noChangeArrowheads="1"/>
          </p:cNvSpPr>
          <p:nvPr>
            <p:ph type="title"/>
          </p:nvPr>
        </p:nvSpPr>
        <p:spPr>
          <a:xfrm>
            <a:off x="1667482" y="158284"/>
            <a:ext cx="8785600" cy="1280890"/>
          </a:xfrm>
        </p:spPr>
        <p:txBody>
          <a:bodyPr>
            <a:normAutofit fontScale="90000"/>
          </a:bodyPr>
          <a:lstStyle/>
          <a:p>
            <a:pPr eaLnBrk="1" hangingPunct="1"/>
            <a:r>
              <a:rPr lang="en-US" altLang="en-US" dirty="0">
                <a:latin typeface="Comic Sans MS" panose="030F0702030302020204" pitchFamily="66" charset="0"/>
              </a:rPr>
              <a:t>The Impact of Special Relativity</a:t>
            </a:r>
          </a:p>
        </p:txBody>
      </p:sp>
    </p:spTree>
    <p:extLst>
      <p:ext uri="{BB962C8B-B14F-4D97-AF65-F5344CB8AC3E}">
        <p14:creationId xmlns:p14="http://schemas.microsoft.com/office/powerpoint/2010/main" val="148621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2011363" y="890588"/>
            <a:ext cx="8312150" cy="35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 Inertial reference frame: one in which Newton’s first law holds.</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 Principles of relativity: the laws of physics are the same in all inertial reference frames; the speed of light in vacuum is constant regardless of speed of source or observer.</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 Time dilation:</a:t>
            </a:r>
          </a:p>
        </p:txBody>
      </p:sp>
      <p:sp>
        <p:nvSpPr>
          <p:cNvPr id="77828" name="Rectangle 5"/>
          <p:cNvSpPr>
            <a:spLocks noGrp="1" noChangeArrowheads="1"/>
          </p:cNvSpPr>
          <p:nvPr>
            <p:ph type="title"/>
          </p:nvPr>
        </p:nvSpPr>
        <p:spPr>
          <a:xfrm>
            <a:off x="2475520" y="0"/>
            <a:ext cx="8785600" cy="687388"/>
          </a:xfrm>
        </p:spPr>
        <p:txBody>
          <a:bodyPr>
            <a:normAutofit fontScale="90000"/>
          </a:bodyPr>
          <a:lstStyle/>
          <a:p>
            <a:pPr eaLnBrk="1" hangingPunct="1"/>
            <a:r>
              <a:rPr lang="en-US" altLang="en-US" dirty="0">
                <a:latin typeface="Comic Sans MS" panose="030F0702030302020204" pitchFamily="66" charset="0"/>
              </a:rPr>
              <a:t>Summary of Chapter 1</a:t>
            </a:r>
          </a:p>
        </p:txBody>
      </p:sp>
      <p:pic>
        <p:nvPicPr>
          <p:cNvPr id="77829" name="Picture 10" descr="36-1a"/>
          <p:cNvPicPr>
            <a:picLocks noChangeAspect="1" noChangeArrowheads="1"/>
          </p:cNvPicPr>
          <p:nvPr/>
        </p:nvPicPr>
        <p:blipFill>
          <a:blip r:embed="rId2">
            <a:extLst>
              <a:ext uri="{28A0092B-C50C-407E-A947-70E740481C1C}">
                <a14:useLocalDpi xmlns:a14="http://schemas.microsoft.com/office/drawing/2010/main" val="0"/>
              </a:ext>
            </a:extLst>
          </a:blip>
          <a:srcRect t="14583" r="63889" b="21759"/>
          <a:stretch>
            <a:fillRect/>
          </a:stretch>
        </p:blipFill>
        <p:spPr bwMode="auto">
          <a:xfrm>
            <a:off x="4576764" y="4376739"/>
            <a:ext cx="304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830" name="Group 14"/>
          <p:cNvGrpSpPr>
            <a:grpSpLocks/>
          </p:cNvGrpSpPr>
          <p:nvPr/>
        </p:nvGrpSpPr>
        <p:grpSpPr bwMode="auto">
          <a:xfrm>
            <a:off x="5033964" y="5618163"/>
            <a:ext cx="1951037" cy="596900"/>
            <a:chOff x="2031" y="3539"/>
            <a:chExt cx="1229" cy="376"/>
          </a:xfrm>
        </p:grpSpPr>
        <p:pic>
          <p:nvPicPr>
            <p:cNvPr id="77831" name="Picture 12" descr="36-1b"/>
            <p:cNvPicPr>
              <a:picLocks noChangeAspect="1" noChangeArrowheads="1"/>
            </p:cNvPicPr>
            <p:nvPr/>
          </p:nvPicPr>
          <p:blipFill>
            <a:blip r:embed="rId3">
              <a:extLst>
                <a:ext uri="{28A0092B-C50C-407E-A947-70E740481C1C}">
                  <a14:useLocalDpi xmlns:a14="http://schemas.microsoft.com/office/drawing/2010/main" val="0"/>
                </a:ext>
              </a:extLst>
            </a:blip>
            <a:srcRect r="78708"/>
            <a:stretch>
              <a:fillRect/>
            </a:stretch>
          </p:blipFill>
          <p:spPr bwMode="auto">
            <a:xfrm>
              <a:off x="2031" y="3539"/>
              <a:ext cx="1195"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Text Box 13"/>
            <p:cNvSpPr txBox="1">
              <a:spLocks noChangeArrowheads="1"/>
            </p:cNvSpPr>
            <p:nvPr/>
          </p:nvSpPr>
          <p:spPr bwMode="auto">
            <a:xfrm>
              <a:off x="3113" y="3595"/>
              <a:ext cx="1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grpSp>
    </p:spTree>
    <p:extLst>
      <p:ext uri="{BB962C8B-B14F-4D97-AF65-F5344CB8AC3E}">
        <p14:creationId xmlns:p14="http://schemas.microsoft.com/office/powerpoint/2010/main" val="91128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1963738" y="949326"/>
            <a:ext cx="80756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Length contraction:</a:t>
            </a:r>
          </a:p>
        </p:txBody>
      </p:sp>
      <p:sp>
        <p:nvSpPr>
          <p:cNvPr id="78852" name="Text Box 5"/>
          <p:cNvSpPr txBox="1">
            <a:spLocks noChangeArrowheads="1"/>
          </p:cNvSpPr>
          <p:nvPr/>
        </p:nvSpPr>
        <p:spPr bwMode="auto">
          <a:xfrm>
            <a:off x="1998664" y="3206751"/>
            <a:ext cx="4833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Gamma:</a:t>
            </a:r>
          </a:p>
        </p:txBody>
      </p:sp>
      <p:sp>
        <p:nvSpPr>
          <p:cNvPr id="78853" name="Rectangle 7"/>
          <p:cNvSpPr>
            <a:spLocks noGrp="1" noChangeArrowheads="1"/>
          </p:cNvSpPr>
          <p:nvPr>
            <p:ph type="title"/>
          </p:nvPr>
        </p:nvSpPr>
        <p:spPr>
          <a:xfrm>
            <a:off x="2599440" y="216123"/>
            <a:ext cx="8785600" cy="663354"/>
          </a:xfrm>
        </p:spPr>
        <p:txBody>
          <a:bodyPr>
            <a:normAutofit fontScale="90000"/>
          </a:bodyPr>
          <a:lstStyle/>
          <a:p>
            <a:pPr eaLnBrk="1" hangingPunct="1"/>
            <a:r>
              <a:rPr lang="en-US" altLang="en-US" dirty="0">
                <a:latin typeface="Comic Sans MS" panose="030F0702030302020204" pitchFamily="66" charset="0"/>
              </a:rPr>
              <a:t>Summary of Chapter 1</a:t>
            </a:r>
          </a:p>
        </p:txBody>
      </p:sp>
      <p:pic>
        <p:nvPicPr>
          <p:cNvPr id="78854" name="Picture 11" descr="o"/>
          <p:cNvPicPr>
            <a:picLocks noChangeAspect="1" noChangeArrowheads="1"/>
          </p:cNvPicPr>
          <p:nvPr/>
        </p:nvPicPr>
        <p:blipFill>
          <a:blip r:embed="rId2">
            <a:extLst>
              <a:ext uri="{28A0092B-C50C-407E-A947-70E740481C1C}">
                <a14:useLocalDpi xmlns:a14="http://schemas.microsoft.com/office/drawing/2010/main" val="0"/>
              </a:ext>
            </a:extLst>
          </a:blip>
          <a:srcRect r="54620" b="64444"/>
          <a:stretch>
            <a:fillRect/>
          </a:stretch>
        </p:blipFill>
        <p:spPr bwMode="auto">
          <a:xfrm>
            <a:off x="3194051" y="1538288"/>
            <a:ext cx="43338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12" descr="o"/>
          <p:cNvPicPr>
            <a:picLocks noChangeAspect="1" noChangeArrowheads="1"/>
          </p:cNvPicPr>
          <p:nvPr/>
        </p:nvPicPr>
        <p:blipFill>
          <a:blip r:embed="rId2">
            <a:extLst>
              <a:ext uri="{28A0092B-C50C-407E-A947-70E740481C1C}">
                <a14:useLocalDpi xmlns:a14="http://schemas.microsoft.com/office/drawing/2010/main" val="0"/>
              </a:ext>
            </a:extLst>
          </a:blip>
          <a:srcRect t="62540" r="54620"/>
          <a:stretch>
            <a:fillRect/>
          </a:stretch>
        </p:blipFill>
        <p:spPr bwMode="auto">
          <a:xfrm>
            <a:off x="3200401" y="2127251"/>
            <a:ext cx="4321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13" descr="36-2"/>
          <p:cNvPicPr>
            <a:picLocks noChangeAspect="1" noChangeArrowheads="1"/>
          </p:cNvPicPr>
          <p:nvPr/>
        </p:nvPicPr>
        <p:blipFill>
          <a:blip r:embed="rId3">
            <a:extLst>
              <a:ext uri="{28A0092B-C50C-407E-A947-70E740481C1C}">
                <a14:useLocalDpi xmlns:a14="http://schemas.microsoft.com/office/drawing/2010/main" val="0"/>
              </a:ext>
            </a:extLst>
          </a:blip>
          <a:srcRect r="64693"/>
          <a:stretch>
            <a:fillRect/>
          </a:stretch>
        </p:blipFill>
        <p:spPr bwMode="auto">
          <a:xfrm>
            <a:off x="4551364" y="3767139"/>
            <a:ext cx="30956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78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2163764" y="4595813"/>
            <a:ext cx="51323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Relativistic momentum:</a:t>
            </a:r>
          </a:p>
        </p:txBody>
      </p:sp>
      <p:sp>
        <p:nvSpPr>
          <p:cNvPr id="79876" name="Rectangle 7"/>
          <p:cNvSpPr>
            <a:spLocks noGrp="1" noChangeArrowheads="1"/>
          </p:cNvSpPr>
          <p:nvPr>
            <p:ph type="title"/>
          </p:nvPr>
        </p:nvSpPr>
        <p:spPr>
          <a:xfrm>
            <a:off x="2599440" y="0"/>
            <a:ext cx="8785600" cy="728663"/>
          </a:xfrm>
        </p:spPr>
        <p:txBody>
          <a:bodyPr/>
          <a:lstStyle/>
          <a:p>
            <a:pPr eaLnBrk="1" hangingPunct="1"/>
            <a:r>
              <a:rPr lang="en-US" altLang="en-US" dirty="0">
                <a:latin typeface="Comic Sans MS" panose="030F0702030302020204" pitchFamily="66" charset="0"/>
              </a:rPr>
              <a:t>Summary of Chapter 1</a:t>
            </a:r>
          </a:p>
        </p:txBody>
      </p:sp>
      <p:sp>
        <p:nvSpPr>
          <p:cNvPr id="79877" name="Text Box 9"/>
          <p:cNvSpPr txBox="1">
            <a:spLocks noChangeArrowheads="1"/>
          </p:cNvSpPr>
          <p:nvPr/>
        </p:nvSpPr>
        <p:spPr bwMode="auto">
          <a:xfrm>
            <a:off x="2181226" y="831851"/>
            <a:ext cx="7807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DE7E18"/>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DE7E18"/>
                </a:solidFill>
                <a:effectLst/>
                <a:uLnTx/>
                <a:uFillTx/>
                <a:latin typeface="Comic Sans MS" panose="030F0702030302020204" pitchFamily="66" charset="0"/>
                <a:ea typeface="+mn-ea"/>
                <a:cs typeface="+mn-cs"/>
              </a:rPr>
              <a:t>Lorentz transformations:</a:t>
            </a:r>
          </a:p>
        </p:txBody>
      </p:sp>
      <p:pic>
        <p:nvPicPr>
          <p:cNvPr id="79878" name="Picture 13" descr="36-8"/>
          <p:cNvPicPr>
            <a:picLocks noChangeAspect="1" noChangeArrowheads="1"/>
          </p:cNvPicPr>
          <p:nvPr/>
        </p:nvPicPr>
        <p:blipFill>
          <a:blip r:embed="rId2">
            <a:extLst>
              <a:ext uri="{28A0092B-C50C-407E-A947-70E740481C1C}">
                <a14:useLocalDpi xmlns:a14="http://schemas.microsoft.com/office/drawing/2010/main" val="0"/>
              </a:ext>
            </a:extLst>
          </a:blip>
          <a:srcRect r="54291"/>
          <a:stretch>
            <a:fillRect/>
          </a:stretch>
        </p:blipFill>
        <p:spPr bwMode="auto">
          <a:xfrm>
            <a:off x="4264025" y="5218113"/>
            <a:ext cx="342423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9" name="Group 15"/>
          <p:cNvGrpSpPr>
            <a:grpSpLocks/>
          </p:cNvGrpSpPr>
          <p:nvPr/>
        </p:nvGrpSpPr>
        <p:grpSpPr bwMode="auto">
          <a:xfrm>
            <a:off x="3898669" y="1704109"/>
            <a:ext cx="3865418" cy="2585257"/>
            <a:chOff x="1963" y="1162"/>
            <a:chExt cx="1836" cy="1314"/>
          </a:xfrm>
        </p:grpSpPr>
        <p:pic>
          <p:nvPicPr>
            <p:cNvPr id="79880" name="Picture 12" descr="36-6"/>
            <p:cNvPicPr>
              <a:picLocks noChangeAspect="1" noChangeArrowheads="1"/>
            </p:cNvPicPr>
            <p:nvPr/>
          </p:nvPicPr>
          <p:blipFill>
            <a:blip r:embed="rId3">
              <a:extLst>
                <a:ext uri="{28A0092B-C50C-407E-A947-70E740481C1C}">
                  <a14:useLocalDpi xmlns:a14="http://schemas.microsoft.com/office/drawing/2010/main" val="0"/>
                </a:ext>
              </a:extLst>
            </a:blip>
            <a:srcRect r="67842"/>
            <a:stretch>
              <a:fillRect/>
            </a:stretch>
          </p:blipFill>
          <p:spPr bwMode="auto">
            <a:xfrm>
              <a:off x="1963" y="1162"/>
              <a:ext cx="1836"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Text Box 14"/>
            <p:cNvSpPr txBox="1">
              <a:spLocks noChangeArrowheads="1"/>
            </p:cNvSpPr>
            <p:nvPr/>
          </p:nvSpPr>
          <p:spPr bwMode="auto">
            <a:xfrm>
              <a:off x="3562" y="2022"/>
              <a:ext cx="1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endParaRPr kumimoji="0" lang="en-US" altLang="en-US" sz="1600" b="0" i="0" u="none" strike="noStrike" kern="1200" cap="none" spc="0" normalizeH="0" baseline="0" noProof="0">
                <a:ln>
                  <a:noFill/>
                </a:ln>
                <a:solidFill>
                  <a:srgbClr val="DE7E18"/>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21190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2058988" y="949326"/>
            <a:ext cx="7848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Mass</a:t>
            </a: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Arial" panose="020B0604020202020204" pitchFamily="34" charset="0"/>
              </a:rPr>
              <a:t>–</a:t>
            </a: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energy relation:</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Kinetic energy:</a:t>
            </a:r>
          </a:p>
        </p:txBody>
      </p:sp>
      <p:sp>
        <p:nvSpPr>
          <p:cNvPr id="80900" name="Text Box 6"/>
          <p:cNvSpPr txBox="1">
            <a:spLocks noChangeArrowheads="1"/>
          </p:cNvSpPr>
          <p:nvPr/>
        </p:nvSpPr>
        <p:spPr bwMode="auto">
          <a:xfrm>
            <a:off x="2130426" y="3168651"/>
            <a:ext cx="5853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Total energy:</a:t>
            </a:r>
          </a:p>
        </p:txBody>
      </p:sp>
      <p:sp>
        <p:nvSpPr>
          <p:cNvPr id="80901" name="Rectangle 8"/>
          <p:cNvSpPr>
            <a:spLocks noGrp="1" noChangeArrowheads="1"/>
          </p:cNvSpPr>
          <p:nvPr>
            <p:ph type="title"/>
          </p:nvPr>
        </p:nvSpPr>
        <p:spPr>
          <a:xfrm>
            <a:off x="2058988" y="211189"/>
            <a:ext cx="8785600" cy="645595"/>
          </a:xfrm>
        </p:spPr>
        <p:txBody>
          <a:bodyPr>
            <a:normAutofit fontScale="90000"/>
          </a:bodyPr>
          <a:lstStyle/>
          <a:p>
            <a:pPr eaLnBrk="1" hangingPunct="1"/>
            <a:r>
              <a:rPr lang="en-US" altLang="en-US" dirty="0">
                <a:latin typeface="Comic Sans MS" panose="030F0702030302020204" pitchFamily="66" charset="0"/>
              </a:rPr>
              <a:t>Summary of Chapter 1</a:t>
            </a:r>
          </a:p>
        </p:txBody>
      </p:sp>
      <p:sp>
        <p:nvSpPr>
          <p:cNvPr id="80902" name="Text Box 13"/>
          <p:cNvSpPr txBox="1">
            <a:spLocks noChangeArrowheads="1"/>
          </p:cNvSpPr>
          <p:nvPr/>
        </p:nvSpPr>
        <p:spPr bwMode="auto">
          <a:xfrm>
            <a:off x="2247901" y="4552950"/>
            <a:ext cx="76946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Relationship between energy and momentum:</a:t>
            </a:r>
          </a:p>
        </p:txBody>
      </p:sp>
      <p:pic>
        <p:nvPicPr>
          <p:cNvPr id="80903" name="Picture 15" descr="o"/>
          <p:cNvPicPr>
            <a:picLocks noChangeAspect="1" noChangeArrowheads="1"/>
          </p:cNvPicPr>
          <p:nvPr/>
        </p:nvPicPr>
        <p:blipFill>
          <a:blip r:embed="rId2">
            <a:extLst>
              <a:ext uri="{28A0092B-C50C-407E-A947-70E740481C1C}">
                <a14:useLocalDpi xmlns:a14="http://schemas.microsoft.com/office/drawing/2010/main" val="0"/>
              </a:ext>
            </a:extLst>
          </a:blip>
          <a:srcRect l="4250" t="-2750" r="76302"/>
          <a:stretch>
            <a:fillRect/>
          </a:stretch>
        </p:blipFill>
        <p:spPr bwMode="auto">
          <a:xfrm>
            <a:off x="6393652" y="949326"/>
            <a:ext cx="17494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16" descr="36-13"/>
          <p:cNvPicPr>
            <a:picLocks noChangeAspect="1" noChangeArrowheads="1"/>
          </p:cNvPicPr>
          <p:nvPr/>
        </p:nvPicPr>
        <p:blipFill>
          <a:blip r:embed="rId3">
            <a:extLst>
              <a:ext uri="{28A0092B-C50C-407E-A947-70E740481C1C}">
                <a14:useLocalDpi xmlns:a14="http://schemas.microsoft.com/office/drawing/2010/main" val="0"/>
              </a:ext>
            </a:extLst>
          </a:blip>
          <a:srcRect r="66049"/>
          <a:stretch>
            <a:fillRect/>
          </a:stretch>
        </p:blipFill>
        <p:spPr bwMode="auto">
          <a:xfrm>
            <a:off x="4716464" y="5283200"/>
            <a:ext cx="28019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17" descr="36-10ab"/>
          <p:cNvPicPr>
            <a:picLocks noChangeAspect="1" noChangeArrowheads="1"/>
          </p:cNvPicPr>
          <p:nvPr/>
        </p:nvPicPr>
        <p:blipFill>
          <a:blip r:embed="rId4">
            <a:extLst>
              <a:ext uri="{28A0092B-C50C-407E-A947-70E740481C1C}">
                <a14:useLocalDpi xmlns:a14="http://schemas.microsoft.com/office/drawing/2010/main" val="0"/>
              </a:ext>
            </a:extLst>
          </a:blip>
          <a:srcRect r="28023"/>
          <a:stretch>
            <a:fillRect/>
          </a:stretch>
        </p:blipFill>
        <p:spPr bwMode="auto">
          <a:xfrm>
            <a:off x="4983163" y="1843088"/>
            <a:ext cx="47371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906" name="Group 20"/>
          <p:cNvGrpSpPr>
            <a:grpSpLocks/>
          </p:cNvGrpSpPr>
          <p:nvPr/>
        </p:nvGrpSpPr>
        <p:grpSpPr bwMode="auto">
          <a:xfrm>
            <a:off x="4633913" y="3470276"/>
            <a:ext cx="3560762" cy="1146175"/>
            <a:chOff x="1869" y="2361"/>
            <a:chExt cx="1380" cy="497"/>
          </a:xfrm>
        </p:grpSpPr>
        <p:pic>
          <p:nvPicPr>
            <p:cNvPr id="80907" name="Picture 18" descr="36-11"/>
            <p:cNvPicPr>
              <a:picLocks noChangeAspect="1" noChangeArrowheads="1"/>
            </p:cNvPicPr>
            <p:nvPr/>
          </p:nvPicPr>
          <p:blipFill>
            <a:blip r:embed="rId5">
              <a:extLst>
                <a:ext uri="{28A0092B-C50C-407E-A947-70E740481C1C}">
                  <a14:useLocalDpi xmlns:a14="http://schemas.microsoft.com/office/drawing/2010/main" val="0"/>
                </a:ext>
              </a:extLst>
            </a:blip>
            <a:srcRect t="4167" r="53304" b="72221"/>
            <a:stretch>
              <a:fillRect/>
            </a:stretch>
          </p:blipFill>
          <p:spPr bwMode="auto">
            <a:xfrm>
              <a:off x="1885" y="2361"/>
              <a:ext cx="13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19" descr="36-11"/>
            <p:cNvPicPr>
              <a:picLocks noChangeAspect="1" noChangeArrowheads="1"/>
            </p:cNvPicPr>
            <p:nvPr/>
          </p:nvPicPr>
          <p:blipFill>
            <a:blip r:embed="rId5">
              <a:extLst>
                <a:ext uri="{28A0092B-C50C-407E-A947-70E740481C1C}">
                  <a14:useLocalDpi xmlns:a14="http://schemas.microsoft.com/office/drawing/2010/main" val="0"/>
                </a:ext>
              </a:extLst>
            </a:blip>
            <a:srcRect t="50000" r="53304"/>
            <a:stretch>
              <a:fillRect/>
            </a:stretch>
          </p:blipFill>
          <p:spPr bwMode="auto">
            <a:xfrm>
              <a:off x="1869" y="2542"/>
              <a:ext cx="136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4412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952" y="284672"/>
            <a:ext cx="10119743" cy="2674189"/>
          </a:xfrm>
        </p:spPr>
        <p:txBody>
          <a:bodyPr>
            <a:normAutofit/>
          </a:bodyPr>
          <a:lstStyle/>
          <a:p>
            <a:r>
              <a:rPr lang="en-US" dirty="0">
                <a:solidFill>
                  <a:schemeClr val="accent1">
                    <a:lumMod val="50000"/>
                  </a:schemeClr>
                </a:solidFill>
                <a:latin typeface="Comic Sans MS" panose="030F0702030302020204" pitchFamily="66" charset="0"/>
              </a:rPr>
              <a:t>Quantization of light, charge and energy</a:t>
            </a:r>
            <a:br>
              <a:rPr lang="en-US" dirty="0">
                <a:solidFill>
                  <a:schemeClr val="accent1">
                    <a:lumMod val="50000"/>
                  </a:schemeClr>
                </a:solidFill>
                <a:latin typeface="Comic Sans MS" panose="030F0702030302020204" pitchFamily="66" charset="0"/>
              </a:rPr>
            </a:br>
            <a:br>
              <a:rPr lang="en-US" dirty="0">
                <a:solidFill>
                  <a:schemeClr val="accent1">
                    <a:lumMod val="50000"/>
                  </a:schemeClr>
                </a:solidFill>
                <a:latin typeface="Comic Sans MS" panose="030F0702030302020204" pitchFamily="66" charset="0"/>
              </a:rPr>
            </a:br>
            <a:r>
              <a:rPr lang="en-US" dirty="0">
                <a:solidFill>
                  <a:schemeClr val="accent1">
                    <a:lumMod val="50000"/>
                  </a:schemeClr>
                </a:solidFill>
                <a:latin typeface="Comic Sans MS" panose="030F0702030302020204" pitchFamily="66" charset="0"/>
              </a:rPr>
              <a:t>Chapter 2</a:t>
            </a:r>
          </a:p>
        </p:txBody>
      </p:sp>
      <p:sp>
        <p:nvSpPr>
          <p:cNvPr id="3" name="TextBox 2"/>
          <p:cNvSpPr txBox="1"/>
          <p:nvPr/>
        </p:nvSpPr>
        <p:spPr>
          <a:xfrm>
            <a:off x="338421" y="3352358"/>
            <a:ext cx="11548780"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Light carries energy :sun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How does light travel and in what form this energy is carried?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Energy can be carried by particles and waves: </a:t>
            </a:r>
            <a:r>
              <a:rPr kumimoji="0" lang="en-US" sz="2800" b="1" i="0" u="sng" strike="noStrike" kern="1200" cap="none" spc="0" normalizeH="0" baseline="0" noProof="0" dirty="0">
                <a:ln>
                  <a:noFill/>
                </a:ln>
                <a:solidFill>
                  <a:schemeClr val="accent2">
                    <a:lumMod val="75000"/>
                  </a:schemeClr>
                </a:solidFill>
                <a:effectLst/>
                <a:uLnTx/>
                <a:uFillTx/>
                <a:latin typeface="Comic Sans MS" panose="030F0702030302020204" pitchFamily="66" charset="0"/>
                <a:ea typeface="+mn-ea"/>
                <a:cs typeface="+mn-cs"/>
              </a:rPr>
              <a:t>So does light travel as a stream of particles or as waves?</a:t>
            </a:r>
          </a:p>
        </p:txBody>
      </p:sp>
    </p:spTree>
    <p:extLst>
      <p:ext uri="{BB962C8B-B14F-4D97-AF65-F5344CB8AC3E}">
        <p14:creationId xmlns:p14="http://schemas.microsoft.com/office/powerpoint/2010/main" val="245246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17578"/>
          </a:xfrm>
        </p:spPr>
        <p:txBody>
          <a:bodyPr>
            <a:normAutofit fontScale="90000"/>
          </a:bodyPr>
          <a:lstStyle/>
          <a:p>
            <a:r>
              <a:rPr lang="en-US" dirty="0">
                <a:solidFill>
                  <a:schemeClr val="accent2">
                    <a:lumMod val="50000"/>
                  </a:schemeClr>
                </a:solidFill>
                <a:latin typeface="Comic Sans MS" panose="030F0702030302020204" pitchFamily="66" charset="0"/>
              </a:rPr>
              <a:t>Light Is a Particle! (Sir Isaac Newton)</a:t>
            </a:r>
          </a:p>
        </p:txBody>
      </p:sp>
      <p:sp>
        <p:nvSpPr>
          <p:cNvPr id="3" name="Rectangle 2"/>
          <p:cNvSpPr/>
          <p:nvPr/>
        </p:nvSpPr>
        <p:spPr>
          <a:xfrm>
            <a:off x="1302589" y="2249913"/>
            <a:ext cx="9853091" cy="3108543"/>
          </a:xfrm>
          <a:prstGeom prst="rect">
            <a:avLst/>
          </a:prstGeom>
        </p:spPr>
        <p:txBody>
          <a:bodyPr wrap="square">
            <a:spAutoFit/>
          </a:bodyPr>
          <a:lstStyle/>
          <a:p>
            <a:r>
              <a:rPr lang="en-US" sz="2800" dirty="0">
                <a:solidFill>
                  <a:schemeClr val="accent2">
                    <a:lumMod val="50000"/>
                  </a:schemeClr>
                </a:solidFill>
                <a:latin typeface="Comic Sans MS" panose="030F0702030302020204" pitchFamily="66" charset="0"/>
              </a:rPr>
              <a:t>Known for his Law of Universal Gravitation, English physicist Sir Isaac Newton (1643 to 1727) realized that light had frequency-like properties when he used a prism to split sunlight into its component colors. Nevertheless, he thought that light was a particle because the periphery of the shadows it created was extremely sharp and clear.</a:t>
            </a:r>
          </a:p>
        </p:txBody>
      </p:sp>
    </p:spTree>
    <p:extLst>
      <p:ext uri="{BB962C8B-B14F-4D97-AF65-F5344CB8AC3E}">
        <p14:creationId xmlns:p14="http://schemas.microsoft.com/office/powerpoint/2010/main" val="211728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02250"/>
          </a:xfrm>
        </p:spPr>
        <p:txBody>
          <a:bodyPr>
            <a:normAutofit fontScale="90000"/>
          </a:bodyPr>
          <a:lstStyle/>
          <a:p>
            <a:r>
              <a:rPr lang="en-US" dirty="0">
                <a:solidFill>
                  <a:schemeClr val="accent2">
                    <a:lumMod val="50000"/>
                  </a:schemeClr>
                </a:solidFill>
                <a:latin typeface="Comic Sans MS" panose="030F0702030302020204" pitchFamily="66" charset="0"/>
              </a:rPr>
              <a:t>Light Is a Wave! (</a:t>
            </a:r>
            <a:r>
              <a:rPr lang="en-US" dirty="0" err="1">
                <a:solidFill>
                  <a:schemeClr val="accent2">
                    <a:lumMod val="50000"/>
                  </a:schemeClr>
                </a:solidFill>
                <a:latin typeface="Comic Sans MS" panose="030F0702030302020204" pitchFamily="66" charset="0"/>
              </a:rPr>
              <a:t>Grimaldi</a:t>
            </a:r>
            <a:r>
              <a:rPr lang="en-US" dirty="0">
                <a:solidFill>
                  <a:schemeClr val="accent2">
                    <a:lumMod val="50000"/>
                  </a:schemeClr>
                </a:solidFill>
                <a:latin typeface="Comic Sans MS" panose="030F0702030302020204" pitchFamily="66" charset="0"/>
              </a:rPr>
              <a:t> and Huygens)</a:t>
            </a:r>
          </a:p>
        </p:txBody>
      </p:sp>
      <p:sp>
        <p:nvSpPr>
          <p:cNvPr id="3" name="Rectangle 2"/>
          <p:cNvSpPr/>
          <p:nvPr/>
        </p:nvSpPr>
        <p:spPr>
          <a:xfrm>
            <a:off x="1328468" y="2016046"/>
            <a:ext cx="9747849" cy="3970318"/>
          </a:xfrm>
          <a:prstGeom prst="rect">
            <a:avLst/>
          </a:prstGeom>
        </p:spPr>
        <p:txBody>
          <a:bodyPr wrap="square">
            <a:spAutoFit/>
          </a:bodyPr>
          <a:lstStyle/>
          <a:p>
            <a:r>
              <a:rPr lang="en-US" sz="2800" b="1" dirty="0">
                <a:solidFill>
                  <a:schemeClr val="accent2">
                    <a:lumMod val="50000"/>
                  </a:schemeClr>
                </a:solidFill>
                <a:latin typeface="Comic Sans MS" panose="030F0702030302020204" pitchFamily="66" charset="0"/>
              </a:rPr>
              <a:t>The wave theory, which maintains that light is a wave, was proposed around the same time as Newton's theory. </a:t>
            </a:r>
            <a:r>
              <a:rPr lang="en-US" sz="2800" dirty="0">
                <a:solidFill>
                  <a:schemeClr val="accent2">
                    <a:lumMod val="50000"/>
                  </a:schemeClr>
                </a:solidFill>
                <a:latin typeface="Comic Sans MS" panose="030F0702030302020204" pitchFamily="66" charset="0"/>
              </a:rPr>
              <a:t>In 1665, Italian physicist Francesco Maria </a:t>
            </a:r>
            <a:r>
              <a:rPr lang="en-US" sz="2800" dirty="0" err="1">
                <a:solidFill>
                  <a:schemeClr val="accent2">
                    <a:lumMod val="50000"/>
                  </a:schemeClr>
                </a:solidFill>
                <a:latin typeface="Comic Sans MS" panose="030F0702030302020204" pitchFamily="66" charset="0"/>
              </a:rPr>
              <a:t>Grimaldi</a:t>
            </a:r>
            <a:r>
              <a:rPr lang="en-US" sz="2800" dirty="0">
                <a:solidFill>
                  <a:schemeClr val="accent2">
                    <a:lumMod val="50000"/>
                  </a:schemeClr>
                </a:solidFill>
                <a:latin typeface="Comic Sans MS" panose="030F0702030302020204" pitchFamily="66" charset="0"/>
              </a:rPr>
              <a:t> (1618 to 1663) discovered the phenomenon of light diffraction and pointed out that it resembles the behavior of waves. Then, in 1678, Dutch physicist Christian Huygens (1629 to 1695) established the wave theory of light and announced the Huygens' principle.</a:t>
            </a:r>
          </a:p>
        </p:txBody>
      </p:sp>
    </p:spTree>
    <p:extLst>
      <p:ext uri="{BB962C8B-B14F-4D97-AF65-F5344CB8AC3E}">
        <p14:creationId xmlns:p14="http://schemas.microsoft.com/office/powerpoint/2010/main" val="146119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latin typeface="Comic Sans MS" panose="030F0702030302020204" pitchFamily="66" charset="0"/>
              </a:rPr>
              <a:t>Light Is Unequivocally a Wave! (Fresnel and Young)</a:t>
            </a:r>
          </a:p>
        </p:txBody>
      </p:sp>
      <p:sp>
        <p:nvSpPr>
          <p:cNvPr id="3" name="Rectangle 2"/>
          <p:cNvSpPr/>
          <p:nvPr/>
        </p:nvSpPr>
        <p:spPr>
          <a:xfrm>
            <a:off x="802257" y="2202966"/>
            <a:ext cx="10834777" cy="4062651"/>
          </a:xfrm>
          <a:prstGeom prst="rect">
            <a:avLst/>
          </a:prstGeom>
        </p:spPr>
        <p:txBody>
          <a:bodyPr wrap="square">
            <a:spAutoFit/>
          </a:bodyPr>
          <a:lstStyle/>
          <a:p>
            <a:r>
              <a:rPr lang="en-US" sz="2400" dirty="0">
                <a:latin typeface="Comic Sans MS" panose="030F0702030302020204" pitchFamily="66" charset="0"/>
              </a:rPr>
              <a:t>Some 100 years after the time of Newton, </a:t>
            </a:r>
            <a:r>
              <a:rPr lang="en-US" sz="2400" b="1" dirty="0">
                <a:latin typeface="Comic Sans MS" panose="030F0702030302020204" pitchFamily="66" charset="0"/>
              </a:rPr>
              <a:t>French physicist Augustin-Jean Fresnel (1788 to 1827) asserted that light waves have an extremely short wavelength and mathematically proved light interference. </a:t>
            </a:r>
            <a:r>
              <a:rPr lang="en-US" sz="2400" dirty="0">
                <a:latin typeface="Comic Sans MS" panose="030F0702030302020204" pitchFamily="66" charset="0"/>
              </a:rPr>
              <a:t>In 1815, he developed physical laws for light reflection and refraction, as well. </a:t>
            </a:r>
            <a:r>
              <a:rPr lang="en-US" sz="2400" b="1" dirty="0">
                <a:latin typeface="Comic Sans MS" panose="030F0702030302020204" pitchFamily="66" charset="0"/>
              </a:rPr>
              <a:t>In 1817, English physicist Thomas Young (1773 to 1829) calculated light's wavelength from an interference pattern, thereby not only figuring out that the wavelength is 1 </a:t>
            </a:r>
            <a:r>
              <a:rPr lang="en-US" sz="2400" b="1" dirty="0" err="1">
                <a:latin typeface="Comic Sans MS" panose="030F0702030302020204" pitchFamily="66" charset="0"/>
              </a:rPr>
              <a:t>μm</a:t>
            </a:r>
            <a:r>
              <a:rPr lang="en-US" sz="2400" b="1" dirty="0">
                <a:latin typeface="Comic Sans MS" panose="030F0702030302020204" pitchFamily="66" charset="0"/>
              </a:rPr>
              <a:t> </a:t>
            </a:r>
            <a:r>
              <a:rPr lang="en-US" sz="2400" dirty="0">
                <a:latin typeface="Comic Sans MS" panose="030F0702030302020204" pitchFamily="66" charset="0"/>
              </a:rPr>
              <a:t>( 1 </a:t>
            </a:r>
            <a:r>
              <a:rPr lang="en-US" sz="2400" dirty="0" err="1">
                <a:latin typeface="Comic Sans MS" panose="030F0702030302020204" pitchFamily="66" charset="0"/>
              </a:rPr>
              <a:t>μm</a:t>
            </a:r>
            <a:r>
              <a:rPr lang="en-US" sz="2400" dirty="0">
                <a:latin typeface="Comic Sans MS" panose="030F0702030302020204" pitchFamily="66" charset="0"/>
              </a:rPr>
              <a:t> = one millionth of a meter ) or less, but also </a:t>
            </a:r>
            <a:r>
              <a:rPr lang="en-US" sz="2400" b="1" dirty="0">
                <a:solidFill>
                  <a:srgbClr val="0070C0"/>
                </a:solidFill>
                <a:latin typeface="Comic Sans MS" panose="030F0702030302020204" pitchFamily="66" charset="0"/>
              </a:rPr>
              <a:t>that light is a transverse wave. </a:t>
            </a:r>
            <a:r>
              <a:rPr lang="en-US" sz="2400" b="1" i="1" dirty="0">
                <a:latin typeface="Comic Sans MS" panose="030F0702030302020204" pitchFamily="66" charset="0"/>
              </a:rPr>
              <a:t>At that point, the particle theory of light fell out of favor and was replaced by the wave theory.</a:t>
            </a:r>
          </a:p>
          <a:p>
            <a:endParaRPr lang="en-US" b="1" i="1" dirty="0">
              <a:latin typeface="Comic Sans MS" panose="030F0702030302020204" pitchFamily="66" charset="0"/>
            </a:endParaRPr>
          </a:p>
        </p:txBody>
      </p:sp>
    </p:spTree>
    <p:extLst>
      <p:ext uri="{BB962C8B-B14F-4D97-AF65-F5344CB8AC3E}">
        <p14:creationId xmlns:p14="http://schemas.microsoft.com/office/powerpoint/2010/main" val="269223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88514"/>
          </a:xfrm>
        </p:spPr>
        <p:txBody>
          <a:bodyPr>
            <a:normAutofit fontScale="90000"/>
          </a:bodyPr>
          <a:lstStyle/>
          <a:p>
            <a:r>
              <a:rPr lang="en-US" dirty="0">
                <a:solidFill>
                  <a:schemeClr val="accent2">
                    <a:lumMod val="50000"/>
                  </a:schemeClr>
                </a:solidFill>
                <a:latin typeface="Comic Sans MS" panose="030F0702030302020204" pitchFamily="66" charset="0"/>
              </a:rPr>
              <a:t>Light Is a Wave - an Electromagnetic Wave! (Maxwell)</a:t>
            </a:r>
          </a:p>
        </p:txBody>
      </p:sp>
      <p:sp>
        <p:nvSpPr>
          <p:cNvPr id="3" name="Rectangle 2"/>
          <p:cNvSpPr/>
          <p:nvPr/>
        </p:nvSpPr>
        <p:spPr>
          <a:xfrm>
            <a:off x="882482" y="2171799"/>
            <a:ext cx="10487995" cy="2677656"/>
          </a:xfrm>
          <a:prstGeom prst="rect">
            <a:avLst/>
          </a:prstGeom>
        </p:spPr>
        <p:txBody>
          <a:bodyPr wrap="square">
            <a:spAutoFit/>
          </a:bodyPr>
          <a:lstStyle/>
          <a:p>
            <a:r>
              <a:rPr lang="en-US" sz="2800" dirty="0">
                <a:solidFill>
                  <a:srgbClr val="333333"/>
                </a:solidFill>
                <a:latin typeface="Comic Sans MS" panose="030F0702030302020204" pitchFamily="66" charset="0"/>
              </a:rPr>
              <a:t>The next theory was provided by the brilliant Scottish physicist James Clerk Maxwell (1831 to 1879). In 1864, he predicted the existence of electromagnetic waves, the existence of which had not been confirmed before that time, and out of his prediction came the concept of light being a wave, or more specifically, </a:t>
            </a:r>
            <a:r>
              <a:rPr lang="en-US" sz="2800" b="1" dirty="0">
                <a:solidFill>
                  <a:srgbClr val="0070C0"/>
                </a:solidFill>
                <a:latin typeface="Comic Sans MS" panose="030F0702030302020204" pitchFamily="66" charset="0"/>
              </a:rPr>
              <a:t>a type of electromagnetic wave.</a:t>
            </a:r>
          </a:p>
        </p:txBody>
      </p:sp>
    </p:spTree>
    <p:extLst>
      <p:ext uri="{BB962C8B-B14F-4D97-AF65-F5344CB8AC3E}">
        <p14:creationId xmlns:p14="http://schemas.microsoft.com/office/powerpoint/2010/main" val="25983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a:latin typeface="Comic Sans MS" panose="030F0702030302020204" pitchFamily="66" charset="0"/>
                <a:ea typeface="MS PGothic" panose="020B0600070205080204" pitchFamily="34" charset="-128"/>
              </a:rPr>
              <a:t>Doppler Effect (sound)</a:t>
            </a:r>
            <a:endParaRPr lang="en-US" altLang="en-US" dirty="0">
              <a:ea typeface="MS PGothic" panose="020B0600070205080204" pitchFamily="34" charset="-128"/>
            </a:endParaRPr>
          </a:p>
        </p:txBody>
      </p:sp>
      <p:pic>
        <p:nvPicPr>
          <p:cNvPr id="368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2209800"/>
            <a:ext cx="5073650" cy="2852738"/>
          </a:xfrm>
        </p:spPr>
      </p:pic>
      <p:sp>
        <p:nvSpPr>
          <p:cNvPr id="36868" name="TextBox 4"/>
          <p:cNvSpPr txBox="1">
            <a:spLocks noChangeArrowheads="1"/>
          </p:cNvSpPr>
          <p:nvPr/>
        </p:nvSpPr>
        <p:spPr bwMode="auto">
          <a:xfrm>
            <a:off x="3324137" y="5534978"/>
            <a:ext cx="7323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r>
              <a:rPr kumimoji="0" lang="en-US" altLang="en-US" sz="2400" b="0" i="0" u="none" strike="noStrike" kern="1200" cap="none" spc="0" normalizeH="0" baseline="0" noProof="0" dirty="0">
                <a:ln>
                  <a:noFill/>
                </a:ln>
                <a:solidFill>
                  <a:srgbClr val="04617B"/>
                </a:solidFill>
                <a:effectLst/>
                <a:uLnTx/>
                <a:uFillTx/>
                <a:latin typeface="Comic Sans MS" panose="030F0702030302020204" pitchFamily="66" charset="0"/>
                <a:ea typeface="MS PGothic" panose="020B0600070205080204" pitchFamily="34" charset="-128"/>
                <a:cs typeface="Arial" panose="020B0604020202020204" pitchFamily="34" charset="0"/>
              </a:rPr>
              <a:t>https://www.youtube.com/watch?v=h4OnBYrbCjY</a:t>
            </a:r>
          </a:p>
        </p:txBody>
      </p:sp>
    </p:spTree>
    <p:extLst>
      <p:ext uri="{BB962C8B-B14F-4D97-AF65-F5344CB8AC3E}">
        <p14:creationId xmlns:p14="http://schemas.microsoft.com/office/powerpoint/2010/main" val="171049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302" y="398747"/>
            <a:ext cx="10058400" cy="446642"/>
          </a:xfrm>
        </p:spPr>
        <p:txBody>
          <a:bodyPr>
            <a:normAutofit fontScale="90000"/>
          </a:bodyPr>
          <a:lstStyle/>
          <a:p>
            <a:r>
              <a:rPr lang="en-US" dirty="0">
                <a:latin typeface="Comic Sans MS" panose="030F0702030302020204" pitchFamily="66" charset="0"/>
              </a:rPr>
              <a:t>Light Is Also a Particle! (Einstein)</a:t>
            </a:r>
          </a:p>
        </p:txBody>
      </p:sp>
      <p:sp>
        <p:nvSpPr>
          <p:cNvPr id="3" name="Rectangle 2"/>
          <p:cNvSpPr/>
          <p:nvPr/>
        </p:nvSpPr>
        <p:spPr>
          <a:xfrm>
            <a:off x="707366" y="1147313"/>
            <a:ext cx="10800272" cy="4893647"/>
          </a:xfrm>
          <a:prstGeom prst="rect">
            <a:avLst/>
          </a:prstGeom>
        </p:spPr>
        <p:txBody>
          <a:bodyPr wrap="square">
            <a:spAutoFit/>
          </a:bodyPr>
          <a:lstStyle/>
          <a:p>
            <a:r>
              <a:rPr lang="en-US" sz="2400" dirty="0">
                <a:solidFill>
                  <a:schemeClr val="accent2">
                    <a:lumMod val="50000"/>
                  </a:schemeClr>
                </a:solidFill>
                <a:latin typeface="Comic Sans MS" panose="030F0702030302020204" pitchFamily="66" charset="0"/>
              </a:rPr>
              <a:t>The theory of light being a particle completely vanished until the end of the 19th century when Albert Einstein revived it. </a:t>
            </a:r>
            <a:r>
              <a:rPr lang="en-US" sz="2400" b="1" dirty="0">
                <a:solidFill>
                  <a:schemeClr val="accent2">
                    <a:lumMod val="50000"/>
                  </a:schemeClr>
                </a:solidFill>
                <a:latin typeface="Comic Sans MS" panose="030F0702030302020204" pitchFamily="66" charset="0"/>
              </a:rPr>
              <a:t>Now that the dual nature of light as "both a particle and a wave" has been proved, its essential theory was further evolved from electromagnetics into quantum mechanics</a:t>
            </a:r>
            <a:r>
              <a:rPr lang="en-US" sz="2400" dirty="0">
                <a:solidFill>
                  <a:schemeClr val="accent2">
                    <a:lumMod val="50000"/>
                  </a:schemeClr>
                </a:solidFill>
                <a:latin typeface="Comic Sans MS" panose="030F0702030302020204" pitchFamily="66" charset="0"/>
              </a:rPr>
              <a:t>. </a:t>
            </a:r>
            <a:r>
              <a:rPr lang="en-US" sz="2400" b="1" dirty="0">
                <a:solidFill>
                  <a:schemeClr val="accent2">
                    <a:lumMod val="50000"/>
                  </a:schemeClr>
                </a:solidFill>
                <a:latin typeface="Comic Sans MS" panose="030F0702030302020204" pitchFamily="66" charset="0"/>
              </a:rPr>
              <a:t>Einstein believed light is a particle (photon) and the flow of photons is a wave. </a:t>
            </a:r>
            <a:r>
              <a:rPr lang="en-US" sz="2400" u="sng" dirty="0">
                <a:solidFill>
                  <a:srgbClr val="7030A0"/>
                </a:solidFill>
                <a:latin typeface="Comic Sans MS" panose="030F0702030302020204" pitchFamily="66" charset="0"/>
              </a:rPr>
              <a:t>The main point of Einstein's light quantum theory is that light's energy is related to its oscillation frequency. </a:t>
            </a:r>
            <a:r>
              <a:rPr lang="en-US" sz="2400" b="1" u="sng" dirty="0">
                <a:solidFill>
                  <a:srgbClr val="7030A0"/>
                </a:solidFill>
                <a:latin typeface="Comic Sans MS" panose="030F0702030302020204" pitchFamily="66" charset="0"/>
              </a:rPr>
              <a:t>He maintained that photons have energy equal to "Planck's constant times oscillation frequency," and this photon energy is the height of the oscillation frequency while the intensity of light is the quantity of photons. </a:t>
            </a:r>
            <a:r>
              <a:rPr lang="en-US" sz="2400" u="sng" dirty="0">
                <a:solidFill>
                  <a:srgbClr val="7030A0"/>
                </a:solidFill>
                <a:latin typeface="Comic Sans MS" panose="030F0702030302020204" pitchFamily="66" charset="0"/>
              </a:rPr>
              <a:t>The various properties of light, which is a type of electromagnetic wave, are due to the behavior of extremely small particles called photons that are invisible to the naked eye.</a:t>
            </a:r>
          </a:p>
        </p:txBody>
      </p:sp>
    </p:spTree>
    <p:extLst>
      <p:ext uri="{BB962C8B-B14F-4D97-AF65-F5344CB8AC3E}">
        <p14:creationId xmlns:p14="http://schemas.microsoft.com/office/powerpoint/2010/main" val="217254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Figure_34_01"/>
          <p:cNvPicPr>
            <a:picLocks noChangeAspect="1" noChangeArrowheads="1"/>
          </p:cNvPicPr>
          <p:nvPr/>
        </p:nvPicPr>
        <p:blipFill>
          <a:blip r:embed="rId3">
            <a:extLst>
              <a:ext uri="{28A0092B-C50C-407E-A947-70E740481C1C}">
                <a14:useLocalDpi xmlns:a14="http://schemas.microsoft.com/office/drawing/2010/main" val="0"/>
              </a:ext>
            </a:extLst>
          </a:blip>
          <a:srcRect b="2673"/>
          <a:stretch>
            <a:fillRect/>
          </a:stretch>
        </p:blipFill>
        <p:spPr bwMode="auto">
          <a:xfrm>
            <a:off x="7557182" y="1322388"/>
            <a:ext cx="4235450" cy="5027613"/>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985733" y="2405033"/>
            <a:ext cx="691075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Huygens proposed the wave theory of light</a:t>
            </a: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he developed a technique that predict the future position of a wave front when an earlier position is known.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Huygens’ principle: </a:t>
            </a: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every point on a wave front acts as a point source; the wave front as it develops is tangent to all the wavelets</a:t>
            </a:r>
            <a:r>
              <a:rPr kumimoji="0" lang="en-US" altLang="en-US" sz="2400" b="1" i="0" u="none" strike="noStrike" kern="1200" cap="none" spc="0" normalizeH="0" baseline="0" noProof="0" dirty="0">
                <a:ln>
                  <a:noFill/>
                </a:ln>
                <a:solidFill>
                  <a:srgbClr val="DE7E18"/>
                </a:solidFill>
                <a:effectLst/>
                <a:uLnTx/>
                <a:uFillTx/>
                <a:latin typeface="Comic Sans MS" panose="030F0702030302020204" pitchFamily="66" charset="0"/>
                <a:ea typeface="+mn-ea"/>
                <a:cs typeface="+mn-cs"/>
              </a:rPr>
              <a:t>.</a:t>
            </a:r>
          </a:p>
        </p:txBody>
      </p:sp>
      <p:sp>
        <p:nvSpPr>
          <p:cNvPr id="7173" name="Rectangle 5"/>
          <p:cNvSpPr>
            <a:spLocks noGrp="1" noChangeArrowheads="1"/>
          </p:cNvSpPr>
          <p:nvPr>
            <p:ph type="title"/>
          </p:nvPr>
        </p:nvSpPr>
        <p:spPr>
          <a:xfrm>
            <a:off x="985733" y="359269"/>
            <a:ext cx="9129622" cy="1322388"/>
          </a:xfrm>
        </p:spPr>
        <p:txBody>
          <a:bodyPr>
            <a:normAutofit fontScale="90000"/>
          </a:bodyPr>
          <a:lstStyle/>
          <a:p>
            <a:r>
              <a:rPr lang="fr-FR" altLang="en-US" dirty="0">
                <a:latin typeface="Comic Sans MS" panose="030F0702030302020204" pitchFamily="66" charset="0"/>
              </a:rPr>
              <a:t>Waves versus Particles; Huygens’ Principle and Diffraction</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18928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870439" y="1400176"/>
            <a:ext cx="1036613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Huygens’ principle is consistent with diffraction: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When a wave impinge on an obstacle, the wave front is interrupted.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Huygens predicted that </a:t>
            </a:r>
            <a:r>
              <a:rPr kumimoji="0" lang="en-US" altLang="en-US" sz="28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waves bend behind an obstacle</a:t>
            </a: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Diffraction</a:t>
            </a:r>
          </a:p>
        </p:txBody>
      </p:sp>
      <p:sp>
        <p:nvSpPr>
          <p:cNvPr id="46085" name="Rectangle 5"/>
          <p:cNvSpPr>
            <a:spLocks noGrp="1" noChangeArrowheads="1"/>
          </p:cNvSpPr>
          <p:nvPr>
            <p:ph type="title"/>
          </p:nvPr>
        </p:nvSpPr>
        <p:spPr>
          <a:xfrm>
            <a:off x="646981" y="1"/>
            <a:ext cx="10489721" cy="1400175"/>
          </a:xfrm>
        </p:spPr>
        <p:txBody>
          <a:bodyPr>
            <a:normAutofit/>
          </a:bodyPr>
          <a:lstStyle/>
          <a:p>
            <a:r>
              <a:rPr lang="fr-FR" altLang="en-US" sz="4000" b="1" dirty="0">
                <a:latin typeface="Comic Sans MS" panose="030F0702030302020204" pitchFamily="66" charset="0"/>
              </a:rPr>
              <a:t>Waves versus Particles; Huygens’ Principle and Diffraction</a:t>
            </a:r>
            <a:endParaRPr lang="en-US" altLang="en-US" sz="4000" b="1" dirty="0">
              <a:latin typeface="Comic Sans MS" panose="030F0702030302020204" pitchFamily="66" charset="0"/>
            </a:endParaRPr>
          </a:p>
        </p:txBody>
      </p:sp>
      <p:pic>
        <p:nvPicPr>
          <p:cNvPr id="46087" name="Picture 7" descr="Figure_34_02"/>
          <p:cNvPicPr>
            <a:picLocks noChangeAspect="1" noChangeArrowheads="1"/>
          </p:cNvPicPr>
          <p:nvPr/>
        </p:nvPicPr>
        <p:blipFill>
          <a:blip r:embed="rId3">
            <a:extLst>
              <a:ext uri="{28A0092B-C50C-407E-A947-70E740481C1C}">
                <a14:useLocalDpi xmlns:a14="http://schemas.microsoft.com/office/drawing/2010/main" val="0"/>
              </a:ext>
            </a:extLst>
          </a:blip>
          <a:srcRect b="16704"/>
          <a:stretch>
            <a:fillRect/>
          </a:stretch>
        </p:blipFill>
        <p:spPr bwMode="auto">
          <a:xfrm>
            <a:off x="1753700" y="3728672"/>
            <a:ext cx="8542337"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7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Figure_34_03"/>
          <p:cNvPicPr>
            <a:picLocks noChangeAspect="1" noChangeArrowheads="1"/>
          </p:cNvPicPr>
          <p:nvPr/>
        </p:nvPicPr>
        <p:blipFill>
          <a:blip r:embed="rId3">
            <a:extLst>
              <a:ext uri="{28A0092B-C50C-407E-A947-70E740481C1C}">
                <a14:useLocalDpi xmlns:a14="http://schemas.microsoft.com/office/drawing/2010/main" val="0"/>
              </a:ext>
            </a:extLst>
          </a:blip>
          <a:srcRect b="3148"/>
          <a:stretch>
            <a:fillRect/>
          </a:stretch>
        </p:blipFill>
        <p:spPr bwMode="auto">
          <a:xfrm>
            <a:off x="5365630" y="1306514"/>
            <a:ext cx="6478437" cy="5226050"/>
          </a:xfrm>
          <a:prstGeom prst="rect">
            <a:avLst/>
          </a:prstGeom>
          <a:noFill/>
          <a:extLst>
            <a:ext uri="{909E8E84-426E-40DD-AFC4-6F175D3DCCD1}">
              <a14:hiddenFill xmlns:a14="http://schemas.microsoft.com/office/drawing/2010/main">
                <a:solidFill>
                  <a:srgbClr val="FFFFFF"/>
                </a:solidFill>
              </a14:hiddenFill>
            </a:ext>
          </a:extLst>
        </p:spPr>
      </p:pic>
      <p:sp>
        <p:nvSpPr>
          <p:cNvPr id="45060" name="Rectangle 4"/>
          <p:cNvSpPr>
            <a:spLocks noGrp="1" noChangeArrowheads="1"/>
          </p:cNvSpPr>
          <p:nvPr>
            <p:ph type="title"/>
          </p:nvPr>
        </p:nvSpPr>
        <p:spPr>
          <a:xfrm>
            <a:off x="1981200" y="1"/>
            <a:ext cx="8229600" cy="1306513"/>
          </a:xfrm>
        </p:spPr>
        <p:txBody>
          <a:bodyPr>
            <a:normAutofit fontScale="90000"/>
          </a:bodyPr>
          <a:lstStyle/>
          <a:p>
            <a:r>
              <a:rPr lang="fr-FR" altLang="en-US" dirty="0"/>
              <a:t>Huygens’ Principle and the Law of Refraction</a:t>
            </a:r>
            <a:endParaRPr lang="en-US" altLang="en-US" dirty="0"/>
          </a:p>
        </p:txBody>
      </p:sp>
      <p:sp>
        <p:nvSpPr>
          <p:cNvPr id="2" name="TextBox 1"/>
          <p:cNvSpPr txBox="1"/>
          <p:nvPr/>
        </p:nvSpPr>
        <p:spPr>
          <a:xfrm>
            <a:off x="345057" y="1897811"/>
            <a:ext cx="5270739" cy="304698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AAC91">
                    <a:lumMod val="50000"/>
                  </a:srgbClr>
                </a:solidFill>
                <a:effectLst/>
                <a:uLnTx/>
                <a:uFillTx/>
                <a:latin typeface="Comic Sans MS" panose="030F0702030302020204" pitchFamily="66" charset="0"/>
                <a:ea typeface="+mn-ea"/>
                <a:cs typeface="+mn-cs"/>
              </a:rPr>
              <a:t>Huygens’ principle can also explain the law of refraction.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AAC91">
                    <a:lumMod val="50000"/>
                  </a:srgbClr>
                </a:solidFill>
                <a:effectLst/>
                <a:uLnTx/>
                <a:uFillTx/>
                <a:latin typeface="Comic Sans MS" panose="030F0702030302020204" pitchFamily="66" charset="0"/>
                <a:ea typeface="+mn-ea"/>
                <a:cs typeface="+mn-cs"/>
              </a:rPr>
              <a:t>As the wavelets propagate from each point, they propagate more slowly in the medium of higher index of refraction.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AAC91">
                    <a:lumMod val="50000"/>
                  </a:srgbClr>
                </a:solidFill>
                <a:effectLst/>
                <a:uLnTx/>
                <a:uFillTx/>
                <a:latin typeface="Comic Sans MS" panose="030F0702030302020204" pitchFamily="66" charset="0"/>
                <a:ea typeface="+mn-ea"/>
                <a:cs typeface="+mn-cs"/>
              </a:rPr>
              <a:t>This leads to a bend in the wave front and therefore in the ray.</a:t>
            </a:r>
          </a:p>
        </p:txBody>
      </p:sp>
    </p:spTree>
    <p:extLst>
      <p:ext uri="{BB962C8B-B14F-4D97-AF65-F5344CB8AC3E}">
        <p14:creationId xmlns:p14="http://schemas.microsoft.com/office/powerpoint/2010/main" val="264316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1939926" y="1804989"/>
            <a:ext cx="83486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6AAC91">
                    <a:lumMod val="50000"/>
                  </a:srgbClr>
                </a:solidFill>
                <a:effectLst/>
                <a:uLnTx/>
                <a:uFillTx/>
                <a:latin typeface="Comic Sans MS" panose="030F0702030302020204" pitchFamily="66" charset="0"/>
                <a:ea typeface="+mn-ea"/>
                <a:cs typeface="+mn-cs"/>
              </a:rPr>
              <a:t>The frequency of the light does not change, but </a:t>
            </a:r>
            <a:r>
              <a:rPr kumimoji="0" lang="en-US" altLang="en-US" sz="2800" b="1" i="0" u="sng" strike="noStrike" kern="1200" cap="none" spc="0" normalizeH="0" baseline="0" noProof="0" dirty="0">
                <a:ln>
                  <a:noFill/>
                </a:ln>
                <a:solidFill>
                  <a:srgbClr val="6AAC91">
                    <a:lumMod val="50000"/>
                  </a:srgbClr>
                </a:solidFill>
                <a:effectLst/>
                <a:uLnTx/>
                <a:uFillTx/>
                <a:latin typeface="Comic Sans MS" panose="030F0702030302020204" pitchFamily="66" charset="0"/>
                <a:ea typeface="+mn-ea"/>
                <a:cs typeface="+mn-cs"/>
              </a:rPr>
              <a:t>the wavelength does as it travels into a new medium:</a:t>
            </a:r>
          </a:p>
        </p:txBody>
      </p:sp>
      <p:sp>
        <p:nvSpPr>
          <p:cNvPr id="47113" name="Rectangle 9"/>
          <p:cNvSpPr>
            <a:spLocks noGrp="1" noChangeArrowheads="1"/>
          </p:cNvSpPr>
          <p:nvPr>
            <p:ph type="title"/>
          </p:nvPr>
        </p:nvSpPr>
        <p:spPr>
          <a:xfrm>
            <a:off x="1981200" y="1"/>
            <a:ext cx="8229600" cy="1255713"/>
          </a:xfrm>
        </p:spPr>
        <p:txBody>
          <a:bodyPr>
            <a:normAutofit fontScale="90000"/>
          </a:bodyPr>
          <a:lstStyle/>
          <a:p>
            <a:r>
              <a:rPr lang="en-US" altLang="en-US" dirty="0"/>
              <a:t> </a:t>
            </a:r>
            <a:r>
              <a:rPr lang="fr-FR" altLang="en-US" dirty="0">
                <a:latin typeface="Comic Sans MS" panose="030F0702030302020204" pitchFamily="66" charset="0"/>
              </a:rPr>
              <a:t>Huygens’ Principle and the Law of Refraction</a:t>
            </a:r>
            <a:endParaRPr lang="en-US" altLang="en-US" dirty="0">
              <a:latin typeface="Comic Sans MS" panose="030F0702030302020204" pitchFamily="66" charset="0"/>
            </a:endParaRPr>
          </a:p>
        </p:txBody>
      </p:sp>
      <p:pic>
        <p:nvPicPr>
          <p:cNvPr id="47119" name="Picture 15" descr="34-1"/>
          <p:cNvPicPr>
            <a:picLocks noChangeAspect="1" noChangeArrowheads="1"/>
          </p:cNvPicPr>
          <p:nvPr/>
        </p:nvPicPr>
        <p:blipFill>
          <a:blip r:embed="rId2">
            <a:extLst>
              <a:ext uri="{28A0092B-C50C-407E-A947-70E740481C1C}">
                <a14:useLocalDpi xmlns:a14="http://schemas.microsoft.com/office/drawing/2010/main" val="0"/>
              </a:ext>
            </a:extLst>
          </a:blip>
          <a:srcRect r="81963"/>
          <a:stretch>
            <a:fillRect/>
          </a:stretch>
        </p:blipFill>
        <p:spPr bwMode="auto">
          <a:xfrm>
            <a:off x="4673760" y="3739259"/>
            <a:ext cx="3866014" cy="178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04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1248590" y="1063177"/>
            <a:ext cx="102493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mn-ea"/>
                <a:cs typeface="+mn-cs"/>
              </a:rPr>
              <a:t>Highway mirages are due to a gradually changing index of refraction in heated air.</a:t>
            </a:r>
          </a:p>
        </p:txBody>
      </p:sp>
      <p:sp>
        <p:nvSpPr>
          <p:cNvPr id="43013" name="Rectangle 5"/>
          <p:cNvSpPr>
            <a:spLocks noGrp="1" noChangeArrowheads="1"/>
          </p:cNvSpPr>
          <p:nvPr>
            <p:ph type="title"/>
          </p:nvPr>
        </p:nvSpPr>
        <p:spPr>
          <a:xfrm>
            <a:off x="1981200" y="1"/>
            <a:ext cx="8229600" cy="1228725"/>
          </a:xfrm>
        </p:spPr>
        <p:txBody>
          <a:bodyPr>
            <a:normAutofit fontScale="90000"/>
          </a:bodyPr>
          <a:lstStyle/>
          <a:p>
            <a:r>
              <a:rPr lang="fr-FR" altLang="en-US" dirty="0">
                <a:latin typeface="Comic Sans MS" panose="030F0702030302020204" pitchFamily="66" charset="0"/>
              </a:rPr>
              <a:t>Huygens’ Principle and the Law of Refraction</a:t>
            </a:r>
            <a:endParaRPr lang="en-US" altLang="en-US" dirty="0">
              <a:latin typeface="Comic Sans MS" panose="030F0702030302020204" pitchFamily="66" charset="0"/>
            </a:endParaRPr>
          </a:p>
        </p:txBody>
      </p:sp>
      <p:pic>
        <p:nvPicPr>
          <p:cNvPr id="43015" name="Picture 7" descr="Figure_34_04"/>
          <p:cNvPicPr>
            <a:picLocks noChangeAspect="1" noChangeArrowheads="1"/>
          </p:cNvPicPr>
          <p:nvPr/>
        </p:nvPicPr>
        <p:blipFill>
          <a:blip r:embed="rId3">
            <a:extLst>
              <a:ext uri="{28A0092B-C50C-407E-A947-70E740481C1C}">
                <a14:useLocalDpi xmlns:a14="http://schemas.microsoft.com/office/drawing/2010/main" val="0"/>
              </a:ext>
            </a:extLst>
          </a:blip>
          <a:srcRect b="6819"/>
          <a:stretch>
            <a:fillRect/>
          </a:stretch>
        </p:blipFill>
        <p:spPr bwMode="auto">
          <a:xfrm>
            <a:off x="199111" y="1894174"/>
            <a:ext cx="9672712" cy="2699737"/>
          </a:xfrm>
          <a:prstGeom prst="rect">
            <a:avLst/>
          </a:prstGeom>
          <a:noFill/>
          <a:extLst>
            <a:ext uri="{909E8E84-426E-40DD-AFC4-6F175D3DCCD1}">
              <a14:hiddenFill xmlns:a14="http://schemas.microsoft.com/office/drawing/2010/main">
                <a:solidFill>
                  <a:srgbClr val="FFFFFF"/>
                </a:solidFill>
              </a14:hiddenFill>
            </a:ext>
          </a:extLst>
        </p:spPr>
      </p:pic>
      <p:sp>
        <p:nvSpPr>
          <p:cNvPr id="43016" name="Rectangle 8"/>
          <p:cNvSpPr>
            <a:spLocks noChangeArrowheads="1"/>
          </p:cNvSpPr>
          <p:nvPr/>
        </p:nvSpPr>
        <p:spPr bwMode="auto">
          <a:xfrm>
            <a:off x="3227389" y="5073650"/>
            <a:ext cx="300037"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1BC4E528-EF57-4BDA-8709-C66405649047}"/>
              </a:ext>
            </a:extLst>
          </p:cNvPr>
          <p:cNvSpPr txBox="1"/>
          <p:nvPr/>
        </p:nvSpPr>
        <p:spPr>
          <a:xfrm>
            <a:off x="425041" y="4593911"/>
            <a:ext cx="11341917" cy="1754326"/>
          </a:xfrm>
          <a:prstGeom prst="rect">
            <a:avLst/>
          </a:prstGeom>
          <a:noFill/>
        </p:spPr>
        <p:txBody>
          <a:bodyPr wrap="square" rtlCol="0">
            <a:spAutoFit/>
          </a:bodyPr>
          <a:lstStyle/>
          <a:p>
            <a:r>
              <a:rPr lang="en-US" dirty="0">
                <a:latin typeface="Comic Sans MS" panose="030F0702030302020204" pitchFamily="66" charset="0"/>
              </a:rPr>
              <a:t>In hot days car drivers see mirages of water due to a layer of hot air in the air. Hot air is less dense than cold air, so the index of refraction is slightly lower for the van heading towards the observer in the truck.</a:t>
            </a:r>
          </a:p>
          <a:p>
            <a:r>
              <a:rPr lang="en-US" dirty="0">
                <a:latin typeface="Comic Sans MS" panose="030F0702030302020204" pitchFamily="66" charset="0"/>
              </a:rPr>
              <a:t>Ray A goes directly to the observer, Ray B bends slightly as it moves through a different index of refraction. The </a:t>
            </a:r>
            <a:r>
              <a:rPr lang="en-US" dirty="0" err="1">
                <a:latin typeface="Comic Sans MS" panose="030F0702030302020204" pitchFamily="66" charset="0"/>
              </a:rPr>
              <a:t>wavefront</a:t>
            </a:r>
            <a:r>
              <a:rPr lang="en-US" dirty="0">
                <a:latin typeface="Comic Sans MS" panose="030F0702030302020204" pitchFamily="66" charset="0"/>
              </a:rPr>
              <a:t> moves faster in air, the wave bends but seems to be coming from below (dashed lines) for the observer</a:t>
            </a:r>
          </a:p>
        </p:txBody>
      </p:sp>
    </p:spTree>
    <p:extLst>
      <p:ext uri="{BB962C8B-B14F-4D97-AF65-F5344CB8AC3E}">
        <p14:creationId xmlns:p14="http://schemas.microsoft.com/office/powerpoint/2010/main" val="3961443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1273502" y="1369087"/>
            <a:ext cx="96449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If light is a wave, interference effects will be seen, where one part of a wave front can interact with another part.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One way to study this is to do a double-slit experiment:</a:t>
            </a:r>
          </a:p>
        </p:txBody>
      </p:sp>
      <p:sp>
        <p:nvSpPr>
          <p:cNvPr id="41994" name="Rectangle 10"/>
          <p:cNvSpPr>
            <a:spLocks noGrp="1" noChangeArrowheads="1"/>
          </p:cNvSpPr>
          <p:nvPr>
            <p:ph type="title"/>
          </p:nvPr>
        </p:nvSpPr>
        <p:spPr>
          <a:xfrm>
            <a:off x="1981200" y="1"/>
            <a:ext cx="8229600" cy="1230313"/>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pic>
        <p:nvPicPr>
          <p:cNvPr id="41996" name="Picture 12" descr="Figure_34_05"/>
          <p:cNvPicPr>
            <a:picLocks noChangeAspect="1" noChangeArrowheads="1"/>
          </p:cNvPicPr>
          <p:nvPr/>
        </p:nvPicPr>
        <p:blipFill>
          <a:blip r:embed="rId3">
            <a:extLst>
              <a:ext uri="{28A0092B-C50C-407E-A947-70E740481C1C}">
                <a14:useLocalDpi xmlns:a14="http://schemas.microsoft.com/office/drawing/2010/main" val="0"/>
              </a:ext>
            </a:extLst>
          </a:blip>
          <a:srcRect b="6480"/>
          <a:stretch>
            <a:fillRect/>
          </a:stretch>
        </p:blipFill>
        <p:spPr bwMode="auto">
          <a:xfrm>
            <a:off x="1689815" y="3665913"/>
            <a:ext cx="9266396" cy="2532987"/>
          </a:xfrm>
          <a:prstGeom prst="rect">
            <a:avLst/>
          </a:prstGeom>
          <a:noFill/>
          <a:extLst>
            <a:ext uri="{909E8E84-426E-40DD-AFC4-6F175D3DCCD1}">
              <a14:hiddenFill xmlns:a14="http://schemas.microsoft.com/office/drawing/2010/main">
                <a:solidFill>
                  <a:srgbClr val="FFFFFF"/>
                </a:solidFill>
              </a14:hiddenFill>
            </a:ext>
          </a:extLst>
        </p:spPr>
      </p:pic>
      <p:sp>
        <p:nvSpPr>
          <p:cNvPr id="41997" name="Rectangle 13"/>
          <p:cNvSpPr>
            <a:spLocks noChangeArrowheads="1"/>
          </p:cNvSpPr>
          <p:nvPr/>
        </p:nvSpPr>
        <p:spPr bwMode="auto">
          <a:xfrm>
            <a:off x="3214689" y="5486400"/>
            <a:ext cx="350837" cy="312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1998" name="Rectangle 14"/>
          <p:cNvSpPr>
            <a:spLocks noChangeArrowheads="1"/>
          </p:cNvSpPr>
          <p:nvPr/>
        </p:nvSpPr>
        <p:spPr bwMode="auto">
          <a:xfrm>
            <a:off x="5972175" y="5489575"/>
            <a:ext cx="350838" cy="312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1999" name="Rectangle 15"/>
          <p:cNvSpPr>
            <a:spLocks noChangeArrowheads="1"/>
          </p:cNvSpPr>
          <p:nvPr/>
        </p:nvSpPr>
        <p:spPr bwMode="auto">
          <a:xfrm>
            <a:off x="8504239" y="5487989"/>
            <a:ext cx="350837" cy="312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5947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7" descr="Figure_34_06"/>
          <p:cNvPicPr>
            <a:picLocks noChangeAspect="1" noChangeArrowheads="1"/>
          </p:cNvPicPr>
          <p:nvPr/>
        </p:nvPicPr>
        <p:blipFill>
          <a:blip r:embed="rId3">
            <a:extLst>
              <a:ext uri="{28A0092B-C50C-407E-A947-70E740481C1C}">
                <a14:useLocalDpi xmlns:a14="http://schemas.microsoft.com/office/drawing/2010/main" val="0"/>
              </a:ext>
            </a:extLst>
          </a:blip>
          <a:srcRect b="2213"/>
          <a:stretch>
            <a:fillRect/>
          </a:stretch>
        </p:blipFill>
        <p:spPr bwMode="auto">
          <a:xfrm>
            <a:off x="850467" y="1440066"/>
            <a:ext cx="4978400" cy="4983163"/>
          </a:xfrm>
          <a:prstGeom prst="rect">
            <a:avLst/>
          </a:prstGeom>
          <a:noFill/>
          <a:extLst>
            <a:ext uri="{909E8E84-426E-40DD-AFC4-6F175D3DCCD1}">
              <a14:hiddenFill xmlns:a14="http://schemas.microsoft.com/office/drawing/2010/main">
                <a:solidFill>
                  <a:srgbClr val="FFFFFF"/>
                </a:solidFill>
              </a14:hiddenFill>
            </a:ext>
          </a:extLst>
        </p:spPr>
      </p:pic>
      <p:sp>
        <p:nvSpPr>
          <p:cNvPr id="40963" name="Text Box 3"/>
          <p:cNvSpPr txBox="1">
            <a:spLocks noChangeArrowheads="1"/>
          </p:cNvSpPr>
          <p:nvPr/>
        </p:nvSpPr>
        <p:spPr bwMode="auto">
          <a:xfrm>
            <a:off x="6392488" y="1851025"/>
            <a:ext cx="551196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Monochromatic wavelength (single wavelength) through two slits.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If light is a wave, there should be an interference pattern.</a:t>
            </a:r>
          </a:p>
        </p:txBody>
      </p:sp>
      <p:sp>
        <p:nvSpPr>
          <p:cNvPr id="40965" name="Rectangle 5"/>
          <p:cNvSpPr>
            <a:spLocks noGrp="1" noChangeArrowheads="1"/>
          </p:cNvSpPr>
          <p:nvPr>
            <p:ph type="title"/>
          </p:nvPr>
        </p:nvSpPr>
        <p:spPr>
          <a:xfrm>
            <a:off x="1981200" y="1"/>
            <a:ext cx="8229600" cy="1230313"/>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306285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4" name="Picture 8" descr="Figure_34_07"/>
          <p:cNvPicPr>
            <a:picLocks noChangeAspect="1" noChangeArrowheads="1"/>
          </p:cNvPicPr>
          <p:nvPr/>
        </p:nvPicPr>
        <p:blipFill>
          <a:blip r:embed="rId3">
            <a:extLst>
              <a:ext uri="{28A0092B-C50C-407E-A947-70E740481C1C}">
                <a14:useLocalDpi xmlns:a14="http://schemas.microsoft.com/office/drawing/2010/main" val="0"/>
              </a:ext>
            </a:extLst>
          </a:blip>
          <a:srcRect b="5688"/>
          <a:stretch>
            <a:fillRect/>
          </a:stretch>
        </p:blipFill>
        <p:spPr bwMode="auto">
          <a:xfrm>
            <a:off x="1820864" y="3730626"/>
            <a:ext cx="8548687" cy="2500313"/>
          </a:xfrm>
          <a:prstGeom prst="rect">
            <a:avLst/>
          </a:prstGeom>
          <a:noFill/>
          <a:extLst>
            <a:ext uri="{909E8E84-426E-40DD-AFC4-6F175D3DCCD1}">
              <a14:hiddenFill xmlns:a14="http://schemas.microsoft.com/office/drawing/2010/main">
                <a:solidFill>
                  <a:srgbClr val="FFFFFF"/>
                </a:solidFill>
              </a14:hiddenFill>
            </a:ext>
          </a:extLst>
        </p:spPr>
      </p:pic>
      <p:sp>
        <p:nvSpPr>
          <p:cNvPr id="39939" name="Text Box 3"/>
          <p:cNvSpPr txBox="1">
            <a:spLocks noChangeArrowheads="1"/>
          </p:cNvSpPr>
          <p:nvPr/>
        </p:nvSpPr>
        <p:spPr bwMode="auto">
          <a:xfrm>
            <a:off x="1197033" y="1334743"/>
            <a:ext cx="1010827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interference occurs because each point on the screen is not the same distance from both slits. Depending on the path length difference, the wave can interfere constructively (bright spot) or destructively (dark spot).</a:t>
            </a:r>
          </a:p>
        </p:txBody>
      </p:sp>
      <p:sp>
        <p:nvSpPr>
          <p:cNvPr id="39941" name="Rectangle 5"/>
          <p:cNvSpPr>
            <a:spLocks noGrp="1" noChangeArrowheads="1"/>
          </p:cNvSpPr>
          <p:nvPr>
            <p:ph type="title"/>
          </p:nvPr>
        </p:nvSpPr>
        <p:spPr>
          <a:xfrm>
            <a:off x="1981200" y="1"/>
            <a:ext cx="8229600" cy="1216025"/>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
        <p:nvSpPr>
          <p:cNvPr id="39945" name="Rectangle 9"/>
          <p:cNvSpPr>
            <a:spLocks noChangeArrowheads="1"/>
          </p:cNvSpPr>
          <p:nvPr/>
        </p:nvSpPr>
        <p:spPr bwMode="auto">
          <a:xfrm>
            <a:off x="2838450" y="5953126"/>
            <a:ext cx="22860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9946" name="Rectangle 10"/>
          <p:cNvSpPr>
            <a:spLocks noChangeArrowheads="1"/>
          </p:cNvSpPr>
          <p:nvPr/>
        </p:nvSpPr>
        <p:spPr bwMode="auto">
          <a:xfrm>
            <a:off x="5267326" y="5962651"/>
            <a:ext cx="276225"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9947" name="Rectangle 11"/>
          <p:cNvSpPr>
            <a:spLocks noChangeArrowheads="1"/>
          </p:cNvSpPr>
          <p:nvPr/>
        </p:nvSpPr>
        <p:spPr bwMode="auto">
          <a:xfrm>
            <a:off x="7677151" y="5962651"/>
            <a:ext cx="276225"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9948" name="Rectangle 12"/>
          <p:cNvSpPr>
            <a:spLocks noChangeArrowheads="1"/>
          </p:cNvSpPr>
          <p:nvPr/>
        </p:nvSpPr>
        <p:spPr bwMode="auto">
          <a:xfrm>
            <a:off x="9658351" y="5972176"/>
            <a:ext cx="276225"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2282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1831975" y="1330326"/>
            <a:ext cx="85740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We can use geometry to find the conditions for constructive and destructive interference:</a:t>
            </a:r>
          </a:p>
        </p:txBody>
      </p:sp>
      <p:sp>
        <p:nvSpPr>
          <p:cNvPr id="38920" name="Rectangle 8"/>
          <p:cNvSpPr>
            <a:spLocks noGrp="1" noChangeArrowheads="1"/>
          </p:cNvSpPr>
          <p:nvPr>
            <p:ph type="title"/>
          </p:nvPr>
        </p:nvSpPr>
        <p:spPr>
          <a:xfrm>
            <a:off x="1981200" y="1"/>
            <a:ext cx="8229600" cy="1190625"/>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
        <p:nvSpPr>
          <p:cNvPr id="38924" name="Text Box 12"/>
          <p:cNvSpPr txBox="1">
            <a:spLocks noChangeArrowheads="1"/>
          </p:cNvSpPr>
          <p:nvPr/>
        </p:nvSpPr>
        <p:spPr bwMode="auto">
          <a:xfrm>
            <a:off x="1831975" y="4111625"/>
            <a:ext cx="3852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6E3F0C"/>
                </a:solidFill>
                <a:effectLst/>
                <a:uLnTx/>
                <a:uFillTx/>
                <a:latin typeface="Comic Sans MS" panose="030F0702030302020204" pitchFamily="66" charset="0"/>
              </a:rPr>
              <a:t>and</a:t>
            </a:r>
          </a:p>
        </p:txBody>
      </p:sp>
      <p:pic>
        <p:nvPicPr>
          <p:cNvPr id="38925" name="Picture 13" descr="34-2a"/>
          <p:cNvPicPr>
            <a:picLocks noChangeAspect="1" noChangeArrowheads="1"/>
          </p:cNvPicPr>
          <p:nvPr/>
        </p:nvPicPr>
        <p:blipFill>
          <a:blip r:embed="rId2">
            <a:extLst>
              <a:ext uri="{28A0092B-C50C-407E-A947-70E740481C1C}">
                <a14:useLocalDpi xmlns:a14="http://schemas.microsoft.com/office/drawing/2010/main" val="0"/>
              </a:ext>
            </a:extLst>
          </a:blip>
          <a:srcRect r="13737"/>
          <a:stretch>
            <a:fillRect/>
          </a:stretch>
        </p:blipFill>
        <p:spPr bwMode="auto">
          <a:xfrm>
            <a:off x="2536824" y="2559051"/>
            <a:ext cx="7886209" cy="1331462"/>
          </a:xfrm>
          <a:prstGeom prst="rect">
            <a:avLst/>
          </a:prstGeom>
          <a:noFill/>
          <a:extLst>
            <a:ext uri="{909E8E84-426E-40DD-AFC4-6F175D3DCCD1}">
              <a14:hiddenFill xmlns:a14="http://schemas.microsoft.com/office/drawing/2010/main">
                <a:solidFill>
                  <a:srgbClr val="FFFFFF"/>
                </a:solidFill>
              </a14:hiddenFill>
            </a:ext>
          </a:extLst>
        </p:spPr>
      </p:pic>
      <p:pic>
        <p:nvPicPr>
          <p:cNvPr id="38926" name="Picture 14" descr="34-2b"/>
          <p:cNvPicPr>
            <a:picLocks noChangeAspect="1" noChangeArrowheads="1"/>
          </p:cNvPicPr>
          <p:nvPr/>
        </p:nvPicPr>
        <p:blipFill>
          <a:blip r:embed="rId3">
            <a:extLst>
              <a:ext uri="{28A0092B-C50C-407E-A947-70E740481C1C}">
                <a14:useLocalDpi xmlns:a14="http://schemas.microsoft.com/office/drawing/2010/main" val="0"/>
              </a:ext>
            </a:extLst>
          </a:blip>
          <a:srcRect r="14214"/>
          <a:stretch>
            <a:fillRect/>
          </a:stretch>
        </p:blipFill>
        <p:spPr bwMode="auto">
          <a:xfrm>
            <a:off x="2687637" y="4822166"/>
            <a:ext cx="7454234" cy="122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2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1E71-F3B0-4C72-9D36-FA8E3B731FA1}"/>
              </a:ext>
            </a:extLst>
          </p:cNvPr>
          <p:cNvSpPr>
            <a:spLocks noGrp="1"/>
          </p:cNvSpPr>
          <p:nvPr>
            <p:ph type="title"/>
          </p:nvPr>
        </p:nvSpPr>
        <p:spPr>
          <a:xfrm>
            <a:off x="1097280" y="286604"/>
            <a:ext cx="10058400" cy="854300"/>
          </a:xfrm>
        </p:spPr>
        <p:txBody>
          <a:bodyPr/>
          <a:lstStyle/>
          <a:p>
            <a:r>
              <a:rPr lang="en-US" altLang="en-US" dirty="0">
                <a:solidFill>
                  <a:prstClr val="black">
                    <a:lumMod val="75000"/>
                    <a:lumOff val="25000"/>
                  </a:prstClr>
                </a:solidFill>
                <a:latin typeface="Comic Sans MS" panose="030F0702030302020204" pitchFamily="66" charset="0"/>
                <a:ea typeface="MS PGothic" panose="020B0600070205080204" pitchFamily="34" charset="-128"/>
              </a:rPr>
              <a:t>Doppler Effect (light)</a:t>
            </a:r>
            <a:endParaRPr lang="en-US" dirty="0"/>
          </a:p>
        </p:txBody>
      </p:sp>
      <p:sp>
        <p:nvSpPr>
          <p:cNvPr id="3" name="Content Placeholder 2">
            <a:extLst>
              <a:ext uri="{FF2B5EF4-FFF2-40B4-BE49-F238E27FC236}">
                <a16:creationId xmlns:a16="http://schemas.microsoft.com/office/drawing/2014/main" id="{E24AB436-28E1-47F1-91FC-6CE705A5A651}"/>
              </a:ext>
            </a:extLst>
          </p:cNvPr>
          <p:cNvSpPr>
            <a:spLocks noGrp="1"/>
          </p:cNvSpPr>
          <p:nvPr>
            <p:ph idx="1"/>
          </p:nvPr>
        </p:nvSpPr>
        <p:spPr/>
        <p:txBody>
          <a:bodyPr/>
          <a:lstStyle/>
          <a:p>
            <a:r>
              <a:rPr lang="en-US" dirty="0"/>
              <a:t>https://www.youtube.com/watch?v=3mJTRXCMU6o</a:t>
            </a:r>
          </a:p>
        </p:txBody>
      </p:sp>
      <p:pic>
        <p:nvPicPr>
          <p:cNvPr id="4" name="Picture 3">
            <a:extLst>
              <a:ext uri="{FF2B5EF4-FFF2-40B4-BE49-F238E27FC236}">
                <a16:creationId xmlns:a16="http://schemas.microsoft.com/office/drawing/2014/main" id="{5AD97869-8333-4293-BA1C-0AFC1D6CBEA6}"/>
              </a:ext>
            </a:extLst>
          </p:cNvPr>
          <p:cNvPicPr>
            <a:picLocks noChangeAspect="1"/>
          </p:cNvPicPr>
          <p:nvPr/>
        </p:nvPicPr>
        <p:blipFill rotWithShape="1">
          <a:blip r:embed="rId2"/>
          <a:srcRect l="5435" t="16636" r="28028" b="16636"/>
          <a:stretch/>
        </p:blipFill>
        <p:spPr>
          <a:xfrm>
            <a:off x="1606771" y="2255798"/>
            <a:ext cx="7132159" cy="4023361"/>
          </a:xfrm>
          <a:prstGeom prst="rect">
            <a:avLst/>
          </a:prstGeom>
        </p:spPr>
      </p:pic>
    </p:spTree>
    <p:extLst>
      <p:ext uri="{BB962C8B-B14F-4D97-AF65-F5344CB8AC3E}">
        <p14:creationId xmlns:p14="http://schemas.microsoft.com/office/powerpoint/2010/main" val="2364928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362974" y="1263651"/>
            <a:ext cx="89542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Between the maxima and the minima, the interference varies smoothly.</a:t>
            </a:r>
          </a:p>
        </p:txBody>
      </p:sp>
      <p:sp>
        <p:nvSpPr>
          <p:cNvPr id="37893" name="Rectangle 5"/>
          <p:cNvSpPr>
            <a:spLocks noGrp="1" noChangeArrowheads="1"/>
          </p:cNvSpPr>
          <p:nvPr>
            <p:ph type="title"/>
          </p:nvPr>
        </p:nvSpPr>
        <p:spPr>
          <a:xfrm>
            <a:off x="1981200" y="0"/>
            <a:ext cx="8229600" cy="1227138"/>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pic>
        <p:nvPicPr>
          <p:cNvPr id="37895" name="Picture 7" descr="Figure_34_09a"/>
          <p:cNvPicPr>
            <a:picLocks noChangeAspect="1" noChangeArrowheads="1"/>
          </p:cNvPicPr>
          <p:nvPr/>
        </p:nvPicPr>
        <p:blipFill>
          <a:blip r:embed="rId3">
            <a:extLst>
              <a:ext uri="{28A0092B-C50C-407E-A947-70E740481C1C}">
                <a14:useLocalDpi xmlns:a14="http://schemas.microsoft.com/office/drawing/2010/main" val="0"/>
              </a:ext>
            </a:extLst>
          </a:blip>
          <a:srcRect b="15529"/>
          <a:stretch>
            <a:fillRect/>
          </a:stretch>
        </p:blipFill>
        <p:spPr bwMode="auto">
          <a:xfrm>
            <a:off x="1778924" y="2365376"/>
            <a:ext cx="4096415" cy="3592513"/>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Figure_34_09b"/>
          <p:cNvPicPr>
            <a:picLocks noChangeAspect="1" noChangeArrowheads="1"/>
          </p:cNvPicPr>
          <p:nvPr/>
        </p:nvPicPr>
        <p:blipFill>
          <a:blip r:embed="rId4">
            <a:extLst>
              <a:ext uri="{28A0092B-C50C-407E-A947-70E740481C1C}">
                <a14:useLocalDpi xmlns:a14="http://schemas.microsoft.com/office/drawing/2010/main" val="0"/>
              </a:ext>
            </a:extLst>
          </a:blip>
          <a:srcRect b="14513"/>
          <a:stretch>
            <a:fillRect/>
          </a:stretch>
        </p:blipFill>
        <p:spPr bwMode="auto">
          <a:xfrm>
            <a:off x="6435725" y="2341564"/>
            <a:ext cx="3055938"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034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a:xfrm>
            <a:off x="1981200" y="0"/>
            <a:ext cx="8229600" cy="1233488"/>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
        <p:nvSpPr>
          <p:cNvPr id="110597" name="Text Box 5"/>
          <p:cNvSpPr txBox="1">
            <a:spLocks noChangeArrowheads="1"/>
          </p:cNvSpPr>
          <p:nvPr/>
        </p:nvSpPr>
        <p:spPr bwMode="auto">
          <a:xfrm>
            <a:off x="1862392" y="1937290"/>
            <a:ext cx="91966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Conceptual Example 1: Interference pattern lines.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Will there be an infinite number of points on the viewing screen where constructive and destructive interference occur, or only a finite number of points? (b) Are neighboring points of constructive interference uniformly spaced, or is the spacing between neighboring points of constructive interference not uniform?</a:t>
            </a:r>
          </a:p>
        </p:txBody>
      </p:sp>
    </p:spTree>
    <p:extLst>
      <p:ext uri="{BB962C8B-B14F-4D97-AF65-F5344CB8AC3E}">
        <p14:creationId xmlns:p14="http://schemas.microsoft.com/office/powerpoint/2010/main" val="3446311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Picture 5" descr="Figure_34_10"/>
          <p:cNvPicPr>
            <a:picLocks noChangeAspect="1" noChangeArrowheads="1"/>
          </p:cNvPicPr>
          <p:nvPr/>
        </p:nvPicPr>
        <p:blipFill>
          <a:blip r:embed="rId3" cstate="print">
            <a:extLst>
              <a:ext uri="{28A0092B-C50C-407E-A947-70E740481C1C}">
                <a14:useLocalDpi xmlns:a14="http://schemas.microsoft.com/office/drawing/2010/main" val="0"/>
              </a:ext>
            </a:extLst>
          </a:blip>
          <a:srcRect b="4266"/>
          <a:stretch>
            <a:fillRect/>
          </a:stretch>
        </p:blipFill>
        <p:spPr bwMode="auto">
          <a:xfrm>
            <a:off x="3651251" y="4378325"/>
            <a:ext cx="4854575" cy="2279650"/>
          </a:xfrm>
          <a:prstGeom prst="rect">
            <a:avLst/>
          </a:prstGeom>
          <a:noFill/>
          <a:extLst>
            <a:ext uri="{909E8E84-426E-40DD-AFC4-6F175D3DCCD1}">
              <a14:hiddenFill xmlns:a14="http://schemas.microsoft.com/office/drawing/2010/main">
                <a:solidFill>
                  <a:srgbClr val="FFFFFF"/>
                </a:solidFill>
              </a14:hiddenFill>
            </a:ext>
          </a:extLst>
        </p:spPr>
      </p:pic>
      <p:sp>
        <p:nvSpPr>
          <p:cNvPr id="112642" name="Rectangle 2"/>
          <p:cNvSpPr>
            <a:spLocks noGrp="1" noChangeArrowheads="1"/>
          </p:cNvSpPr>
          <p:nvPr>
            <p:ph type="title"/>
          </p:nvPr>
        </p:nvSpPr>
        <p:spPr>
          <a:xfrm>
            <a:off x="1981200" y="0"/>
            <a:ext cx="8229600" cy="1233488"/>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
        <p:nvSpPr>
          <p:cNvPr id="112643" name="Text Box 3"/>
          <p:cNvSpPr txBox="1">
            <a:spLocks noChangeArrowheads="1"/>
          </p:cNvSpPr>
          <p:nvPr/>
        </p:nvSpPr>
        <p:spPr bwMode="auto">
          <a:xfrm>
            <a:off x="1760539" y="1206500"/>
            <a:ext cx="8428037"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Example 2: Line spacing for double-slit interference.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screen containing two slits 0.100 mm apart is 1.20 m from the viewing screen. Light of wavelength </a:t>
            </a:r>
            <a:r>
              <a:rPr kumimoji="0" lang="el-GR" altLang="en-US" sz="2600" b="0"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Times New Roman" panose="02020603050405020304" pitchFamily="18" charset="0"/>
              </a:rPr>
              <a:t>λ</a:t>
            </a:r>
            <a:r>
              <a:rPr kumimoji="0" lang="en-US" altLang="en-US" sz="26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Times New Roman" panose="02020603050405020304" pitchFamily="18" charset="0"/>
              </a:rPr>
              <a:t> = 500 nm</a:t>
            </a:r>
            <a:r>
              <a:rPr kumimoji="0" lang="en-US" altLang="en-US" sz="26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falls on the slits from a distant source. Approximately how far apart will adjacent bright interference fringes be on the screen?</a:t>
            </a:r>
          </a:p>
        </p:txBody>
      </p:sp>
    </p:spTree>
    <p:extLst>
      <p:ext uri="{BB962C8B-B14F-4D97-AF65-F5344CB8AC3E}">
        <p14:creationId xmlns:p14="http://schemas.microsoft.com/office/powerpoint/2010/main" val="344499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1984188" y="80645"/>
            <a:ext cx="8785600" cy="764744"/>
          </a:xfrm>
        </p:spPr>
        <p:txBody>
          <a:bodyPr/>
          <a:lstStyle/>
          <a:p>
            <a:pPr eaLnBrk="1" hangingPunct="1"/>
            <a:r>
              <a:rPr lang="en-US" altLang="en-US" dirty="0">
                <a:latin typeface="Comic Sans MS" panose="030F0702030302020204" pitchFamily="66" charset="0"/>
              </a:rPr>
              <a:t>The Doppler effect for Light</a:t>
            </a:r>
          </a:p>
        </p:txBody>
      </p:sp>
      <p:sp>
        <p:nvSpPr>
          <p:cNvPr id="71685" name="Text Box 6"/>
          <p:cNvSpPr txBox="1">
            <a:spLocks noChangeArrowheads="1"/>
          </p:cNvSpPr>
          <p:nvPr/>
        </p:nvSpPr>
        <p:spPr bwMode="auto">
          <a:xfrm>
            <a:off x="781829" y="1906828"/>
            <a:ext cx="5440392" cy="371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342900" lvl="0" indent="-342900">
              <a:lnSpc>
                <a:spcPct val="90000"/>
              </a:lnSpc>
              <a:spcBef>
                <a:spcPts val="1200"/>
              </a:spcBef>
              <a:spcAft>
                <a:spcPts val="200"/>
              </a:spcAft>
              <a:buClr>
                <a:srgbClr val="1CADE4"/>
              </a:buClr>
              <a:buSzPct val="100000"/>
              <a:buFont typeface="Wingdings" panose="05000000000000000000" pitchFamily="2" charset="2"/>
              <a:buChar char="§"/>
            </a:pPr>
            <a:r>
              <a:rPr lang="en-US" sz="2000" b="0" dirty="0">
                <a:solidFill>
                  <a:prstClr val="black">
                    <a:lumMod val="75000"/>
                    <a:lumOff val="25000"/>
                  </a:prstClr>
                </a:solidFill>
                <a:latin typeface="Comic Sans MS" panose="030F0702030302020204" pitchFamily="66" charset="0"/>
              </a:rPr>
              <a:t>Suppose an observer in S sees light from a source in S‘, S′ moving away at velocity v. </a:t>
            </a:r>
            <a:r>
              <a:rPr lang="en-US" sz="2000" dirty="0">
                <a:solidFill>
                  <a:srgbClr val="1CADE4">
                    <a:lumMod val="75000"/>
                  </a:srgbClr>
                </a:solidFill>
                <a:latin typeface="Comic Sans MS" panose="030F0702030302020204" pitchFamily="66" charset="0"/>
              </a:rPr>
              <a:t>The wavelength of the light could be measured within S‘.</a:t>
            </a:r>
            <a:endParaRPr lang="en-US" sz="2000" b="0" dirty="0">
              <a:solidFill>
                <a:prstClr val="black">
                  <a:lumMod val="75000"/>
                  <a:lumOff val="25000"/>
                </a:prstClr>
              </a:solidFill>
              <a:latin typeface="Comic Sans MS" panose="030F0702030302020204" pitchFamily="66" charset="0"/>
            </a:endParaRPr>
          </a:p>
          <a:p>
            <a:pPr marL="285750" marR="0" lvl="0" indent="-285750" algn="l" defTabSz="914400" rtl="0" eaLnBrk="1" fontAlgn="auto" latinLnBrk="0" hangingPunct="1">
              <a:lnSpc>
                <a:spcPct val="100000"/>
              </a:lnSpc>
              <a:spcBef>
                <a:spcPct val="50000"/>
              </a:spcBef>
              <a:spcAft>
                <a:spcPts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rPr>
              <a:t>But because of the motion of S' relative to S, considered solely within S, the observer sees the wave pattern, and therefore the wavelength, stretched out.</a:t>
            </a:r>
          </a:p>
          <a:p>
            <a:pPr marL="285750" lvl="0" indent="-285750">
              <a:spcBef>
                <a:spcPct val="50000"/>
              </a:spcBef>
              <a:buFont typeface="Wingdings" panose="05000000000000000000" pitchFamily="2" charset="2"/>
              <a:buChar char="§"/>
              <a:defRPr/>
            </a:pPr>
            <a:r>
              <a:rPr lang="en-US" altLang="en-US" sz="1800" dirty="0">
                <a:solidFill>
                  <a:schemeClr val="accent2">
                    <a:lumMod val="50000"/>
                  </a:schemeClr>
                </a:solidFill>
                <a:latin typeface="Comic Sans MS" panose="030F0702030302020204" pitchFamily="66" charset="0"/>
              </a:rPr>
              <a:t>Light from moving objects will appear to have different wavelengths depending on the relative motion of the source and the observer. </a:t>
            </a:r>
            <a:endParaRPr kumimoji="0" lang="en-US" altLang="en-US" sz="1800" b="1"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endParaRPr>
          </a:p>
        </p:txBody>
      </p:sp>
      <p:sp>
        <p:nvSpPr>
          <p:cNvPr id="71686" name="Rectangle 9"/>
          <p:cNvSpPr>
            <a:spLocks noChangeArrowheads="1"/>
          </p:cNvSpPr>
          <p:nvPr/>
        </p:nvSpPr>
        <p:spPr bwMode="auto">
          <a:xfrm>
            <a:off x="8191500" y="5740400"/>
            <a:ext cx="406400" cy="4191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en-US" sz="3200" b="1" i="0" u="none" strike="noStrike" kern="1200" cap="none" spc="0" normalizeH="0" baseline="0" noProof="0">
              <a:ln>
                <a:noFill/>
              </a:ln>
              <a:solidFill>
                <a:srgbClr val="DE7E18"/>
              </a:solidFill>
              <a:effectLst/>
              <a:uLnTx/>
              <a:uFillTx/>
              <a:latin typeface="Arial" panose="020B0604020202020204" pitchFamily="34" charset="0"/>
              <a:ea typeface="+mn-ea"/>
              <a:cs typeface="+mn-cs"/>
            </a:endParaRPr>
          </a:p>
        </p:txBody>
      </p:sp>
      <p:sp>
        <p:nvSpPr>
          <p:cNvPr id="71687" name="Rectangle 10"/>
          <p:cNvSpPr>
            <a:spLocks noChangeArrowheads="1"/>
          </p:cNvSpPr>
          <p:nvPr/>
        </p:nvSpPr>
        <p:spPr bwMode="auto">
          <a:xfrm>
            <a:off x="8153400" y="2578100"/>
            <a:ext cx="406400" cy="4191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en-US" sz="3200" b="1" i="0" u="none" strike="noStrike" kern="1200" cap="none" spc="0" normalizeH="0" baseline="0" noProof="0">
              <a:ln>
                <a:noFill/>
              </a:ln>
              <a:solidFill>
                <a:srgbClr val="DE7E18"/>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a:stretch>
            <a:fillRect/>
          </a:stretch>
        </p:blipFill>
        <p:spPr>
          <a:xfrm>
            <a:off x="6715754" y="1054317"/>
            <a:ext cx="5057775" cy="5467350"/>
          </a:xfrm>
          <a:prstGeom prst="rect">
            <a:avLst/>
          </a:prstGeom>
        </p:spPr>
      </p:pic>
    </p:spTree>
    <p:extLst>
      <p:ext uri="{BB962C8B-B14F-4D97-AF65-F5344CB8AC3E}">
        <p14:creationId xmlns:p14="http://schemas.microsoft.com/office/powerpoint/2010/main" val="311497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2472830" y="204900"/>
            <a:ext cx="8785600" cy="735379"/>
          </a:xfrm>
        </p:spPr>
        <p:txBody>
          <a:bodyPr/>
          <a:lstStyle/>
          <a:p>
            <a:pPr eaLnBrk="1" hangingPunct="1"/>
            <a:r>
              <a:rPr lang="en-US" altLang="en-US" dirty="0">
                <a:latin typeface="Comic Sans MS" panose="030F0702030302020204" pitchFamily="66" charset="0"/>
              </a:rPr>
              <a:t>Doppler Shift for Light</a:t>
            </a:r>
          </a:p>
        </p:txBody>
      </p:sp>
      <p:sp>
        <p:nvSpPr>
          <p:cNvPr id="73732" name="Text Box 4"/>
          <p:cNvSpPr txBox="1">
            <a:spLocks noChangeArrowheads="1"/>
          </p:cNvSpPr>
          <p:nvPr/>
        </p:nvSpPr>
        <p:spPr bwMode="auto">
          <a:xfrm>
            <a:off x="827296" y="917430"/>
            <a:ext cx="1102539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mn-ea"/>
                <a:cs typeface="+mn-cs"/>
              </a:rPr>
              <a:t>Hence, one can derive the observed frequency and wavelength:</a:t>
            </a:r>
          </a:p>
        </p:txBody>
      </p:sp>
      <p:sp>
        <p:nvSpPr>
          <p:cNvPr id="73733" name="Text Box 6"/>
          <p:cNvSpPr txBox="1">
            <a:spLocks noChangeArrowheads="1"/>
          </p:cNvSpPr>
          <p:nvPr/>
        </p:nvSpPr>
        <p:spPr bwMode="auto">
          <a:xfrm>
            <a:off x="1112808" y="3923384"/>
            <a:ext cx="1057598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solidFill>
                <a:effectLst/>
                <a:uLnTx/>
                <a:uFillTx/>
                <a:latin typeface="Comic Sans MS" panose="030F0702030302020204" pitchFamily="66" charset="0"/>
                <a:ea typeface="+mn-ea"/>
                <a:cs typeface="+mn-cs"/>
              </a:rPr>
              <a:t> </a:t>
            </a:r>
            <a:r>
              <a:rPr kumimoji="0" lang="en-US" altLang="en-US" sz="2800" b="1"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mn-ea"/>
                <a:cs typeface="+mn-cs"/>
              </a:rPr>
              <a:t>f</a:t>
            </a:r>
            <a:r>
              <a:rPr kumimoji="0" lang="en-US" altLang="en-US" sz="2800" b="1" i="0" u="none" strike="noStrike" kern="1200" cap="none" spc="0" normalizeH="0" baseline="-25000" noProof="0" dirty="0">
                <a:ln>
                  <a:noFill/>
                </a:ln>
                <a:solidFill>
                  <a:schemeClr val="accent2">
                    <a:lumMod val="50000"/>
                  </a:schemeClr>
                </a:solidFill>
                <a:effectLst/>
                <a:uLnTx/>
                <a:uFillTx/>
                <a:latin typeface="Comic Sans MS" panose="030F0702030302020204" pitchFamily="66" charset="0"/>
                <a:ea typeface="+mn-ea"/>
                <a:cs typeface="+mn-cs"/>
              </a:rPr>
              <a:t>0</a:t>
            </a:r>
            <a:r>
              <a:rPr kumimoji="0" lang="en-US" altLang="en-US" sz="2800" b="1"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mn-ea"/>
                <a:cs typeface="+mn-cs"/>
              </a:rPr>
              <a:t> is the frequency of the light as seen in the source’s reference frame, f is measured by an observer moving towards the source.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mn-ea"/>
                <a:cs typeface="+mn-cs"/>
              </a:rPr>
              <a:t>If the source and observer are moving away from each other, </a:t>
            </a:r>
            <a:r>
              <a:rPr kumimoji="0" lang="en-US" altLang="en-US" sz="2800" b="1" i="1" u="none"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mn-ea"/>
                <a:cs typeface="+mn-cs"/>
              </a:rPr>
              <a:t>v</a:t>
            </a:r>
            <a:r>
              <a:rPr kumimoji="0" lang="en-US" altLang="en-US" sz="2800" b="1"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mn-ea"/>
                <a:cs typeface="+mn-cs"/>
              </a:rPr>
              <a:t> changes sign.</a:t>
            </a:r>
          </a:p>
        </p:txBody>
      </p:sp>
      <p:pic>
        <p:nvPicPr>
          <p:cNvPr id="73734" name="Picture 7" descr="36-14ab"/>
          <p:cNvPicPr>
            <a:picLocks noChangeAspect="1" noChangeArrowheads="1"/>
          </p:cNvPicPr>
          <p:nvPr/>
        </p:nvPicPr>
        <p:blipFill>
          <a:blip r:embed="rId2">
            <a:extLst>
              <a:ext uri="{28A0092B-C50C-407E-A947-70E740481C1C}">
                <a14:useLocalDpi xmlns:a14="http://schemas.microsoft.com/office/drawing/2010/main" val="0"/>
              </a:ext>
            </a:extLst>
          </a:blip>
          <a:srcRect l="2971" r="14328" b="59497"/>
          <a:stretch>
            <a:fillRect/>
          </a:stretch>
        </p:blipFill>
        <p:spPr bwMode="auto">
          <a:xfrm>
            <a:off x="1809750" y="1871663"/>
            <a:ext cx="76676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8" descr="36-14ab"/>
          <p:cNvPicPr>
            <a:picLocks noChangeAspect="1" noChangeArrowheads="1"/>
          </p:cNvPicPr>
          <p:nvPr/>
        </p:nvPicPr>
        <p:blipFill>
          <a:blip r:embed="rId2">
            <a:extLst>
              <a:ext uri="{28A0092B-C50C-407E-A947-70E740481C1C}">
                <a14:useLocalDpi xmlns:a14="http://schemas.microsoft.com/office/drawing/2010/main" val="0"/>
              </a:ext>
            </a:extLst>
          </a:blip>
          <a:srcRect l="3886" t="58441" r="14328"/>
          <a:stretch>
            <a:fillRect/>
          </a:stretch>
        </p:blipFill>
        <p:spPr bwMode="auto">
          <a:xfrm>
            <a:off x="1995487" y="2985761"/>
            <a:ext cx="748188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50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3602" y="200161"/>
            <a:ext cx="8785599" cy="790622"/>
          </a:xfrm>
        </p:spPr>
        <p:txBody>
          <a:bodyPr/>
          <a:lstStyle/>
          <a:p>
            <a:r>
              <a:rPr lang="en-US" dirty="0">
                <a:solidFill>
                  <a:srgbClr val="FF0000"/>
                </a:solidFill>
                <a:latin typeface="Comic Sans MS" panose="030F0702030302020204" pitchFamily="66" charset="0"/>
              </a:rPr>
              <a:t>Red</a:t>
            </a:r>
            <a:r>
              <a:rPr lang="en-US" dirty="0">
                <a:latin typeface="Comic Sans MS" panose="030F0702030302020204" pitchFamily="66" charset="0"/>
              </a:rPr>
              <a:t> Shift and </a:t>
            </a:r>
            <a:r>
              <a:rPr lang="en-US" dirty="0">
                <a:solidFill>
                  <a:srgbClr val="0070C0"/>
                </a:solidFill>
                <a:latin typeface="Comic Sans MS" panose="030F0702030302020204" pitchFamily="66" charset="0"/>
              </a:rPr>
              <a:t>Blue</a:t>
            </a:r>
            <a:r>
              <a:rPr lang="en-US" dirty="0">
                <a:latin typeface="Comic Sans MS" panose="030F0702030302020204" pitchFamily="66" charset="0"/>
              </a:rPr>
              <a:t> Shift</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72860" y="1086928"/>
                <a:ext cx="11369615" cy="5141344"/>
              </a:xfrm>
            </p:spPr>
            <p:txBody>
              <a:bodyPr>
                <a:normAutofit/>
              </a:bodyPr>
              <a:lstStyle/>
              <a:p>
                <a:r>
                  <a:rPr lang="en-US" sz="2400" dirty="0">
                    <a:latin typeface="Comic Sans MS" panose="030F0702030302020204" pitchFamily="66" charset="0"/>
                  </a:rPr>
                  <a:t>The observed wavelength  λ of electromagnetic </a:t>
                </a:r>
                <a:r>
                  <a:rPr lang="en-US" sz="2400" dirty="0">
                    <a:solidFill>
                      <a:srgbClr val="FF0000"/>
                    </a:solidFill>
                    <a:latin typeface="Comic Sans MS" panose="030F0702030302020204" pitchFamily="66" charset="0"/>
                  </a:rPr>
                  <a:t>radiation is longer </a:t>
                </a:r>
                <a:r>
                  <a:rPr lang="en-US" sz="2400" dirty="0">
                    <a:latin typeface="Comic Sans MS" panose="030F0702030302020204" pitchFamily="66" charset="0"/>
                  </a:rPr>
                  <a:t>(called a “</a:t>
                </a:r>
                <a:r>
                  <a:rPr lang="en-US" sz="2400" b="1" dirty="0">
                    <a:solidFill>
                      <a:srgbClr val="C00000"/>
                    </a:solidFill>
                    <a:latin typeface="Comic Sans MS" panose="030F0702030302020204" pitchFamily="66" charset="0"/>
                  </a:rPr>
                  <a:t>red shift</a:t>
                </a:r>
                <a:r>
                  <a:rPr lang="en-US" sz="2400" dirty="0">
                    <a:latin typeface="Comic Sans MS" panose="030F0702030302020204" pitchFamily="66" charset="0"/>
                  </a:rPr>
                  <a:t>”) than that emitted by the source</a:t>
                </a:r>
                <a:r>
                  <a:rPr lang="en-US" sz="2400" dirty="0">
                    <a:solidFill>
                      <a:prstClr val="black">
                        <a:lumMod val="75000"/>
                        <a:lumOff val="25000"/>
                      </a:prstClr>
                    </a:solidFill>
                    <a:latin typeface="Comic Sans MS" panose="030F0702030302020204" pitchFamily="66" charset="0"/>
                  </a:rPr>
                  <a:t> λ</a:t>
                </a:r>
                <a:r>
                  <a:rPr lang="en-US" sz="2400" baseline="-25000" dirty="0">
                    <a:solidFill>
                      <a:prstClr val="black">
                        <a:lumMod val="75000"/>
                        <a:lumOff val="25000"/>
                      </a:prstClr>
                    </a:solidFill>
                    <a:latin typeface="Comic Sans MS" panose="030F0702030302020204" pitchFamily="66" charset="0"/>
                  </a:rPr>
                  <a:t>0</a:t>
                </a:r>
                <a:r>
                  <a:rPr lang="en-US" sz="2400" dirty="0">
                    <a:latin typeface="Comic Sans MS" panose="030F0702030302020204" pitchFamily="66" charset="0"/>
                  </a:rPr>
                  <a:t>  </a:t>
                </a:r>
                <a:r>
                  <a:rPr lang="en-US" sz="2400" b="1" u="sng" dirty="0">
                    <a:solidFill>
                      <a:srgbClr val="FF0000"/>
                    </a:solidFill>
                    <a:latin typeface="Comic Sans MS" panose="030F0702030302020204" pitchFamily="66" charset="0"/>
                  </a:rPr>
                  <a:t>when the source moves away from the observer.</a:t>
                </a:r>
                <a:r>
                  <a:rPr lang="en-US" sz="2400" dirty="0">
                    <a:solidFill>
                      <a:srgbClr val="FF0000"/>
                    </a:solidFill>
                    <a:latin typeface="Comic Sans MS" panose="030F0702030302020204" pitchFamily="66" charset="0"/>
                  </a:rPr>
                  <a:t> </a:t>
                </a:r>
                <a:r>
                  <a:rPr lang="en-US" sz="2400" dirty="0">
                    <a:latin typeface="Comic Sans MS" panose="030F0702030302020204" pitchFamily="66" charset="0"/>
                  </a:rPr>
                  <a:t>Similarly, the wavelength is shorter (called a “</a:t>
                </a:r>
                <a:r>
                  <a:rPr lang="en-US" sz="2400" b="1" dirty="0">
                    <a:solidFill>
                      <a:srgbClr val="0070C0"/>
                    </a:solidFill>
                    <a:latin typeface="Comic Sans MS" panose="030F0702030302020204" pitchFamily="66" charset="0"/>
                  </a:rPr>
                  <a:t>blue shift</a:t>
                </a:r>
                <a:r>
                  <a:rPr lang="en-US" sz="2400" dirty="0">
                    <a:latin typeface="Comic Sans MS" panose="030F0702030302020204" pitchFamily="66" charset="0"/>
                  </a:rPr>
                  <a:t>”) when </a:t>
                </a:r>
                <a:r>
                  <a:rPr lang="en-US" sz="2400" b="1" u="sng" dirty="0">
                    <a:solidFill>
                      <a:srgbClr val="0070C0"/>
                    </a:solidFill>
                    <a:latin typeface="Comic Sans MS" panose="030F0702030302020204" pitchFamily="66" charset="0"/>
                  </a:rPr>
                  <a:t>the source moves toward the observer</a:t>
                </a:r>
                <a:r>
                  <a:rPr lang="en-US" sz="2400" dirty="0">
                    <a:solidFill>
                      <a:srgbClr val="0070C0"/>
                    </a:solidFill>
                    <a:latin typeface="Comic Sans MS" panose="030F0702030302020204" pitchFamily="66" charset="0"/>
                  </a:rPr>
                  <a:t>. </a:t>
                </a:r>
                <a:r>
                  <a:rPr lang="en-US" sz="2400" dirty="0">
                    <a:latin typeface="Comic Sans MS" panose="030F0702030302020204" pitchFamily="66" charset="0"/>
                  </a:rPr>
                  <a:t>The amount of change is determined by:</a:t>
                </a:r>
              </a:p>
              <a:p>
                <a:pPr lvl="3"/>
                <a14:m>
                  <m:oMath xmlns:m="http://schemas.openxmlformats.org/officeDocument/2006/math">
                    <m:r>
                      <a:rPr lang="en-US" sz="4000" i="1" smtClean="0">
                        <a:latin typeface="Cambria Math" panose="02040503050406030204" pitchFamily="18" charset="0"/>
                        <a:ea typeface="Cambria Math" panose="02040503050406030204" pitchFamily="18" charset="0"/>
                      </a:rPr>
                      <m:t>𝜆</m:t>
                    </m:r>
                    <m:r>
                      <a:rPr lang="en-US" sz="4000" b="0" i="1" smtClean="0">
                        <a:latin typeface="Cambria Math" panose="02040503050406030204" pitchFamily="18" charset="0"/>
                        <a:ea typeface="Cambria Math" panose="02040503050406030204" pitchFamily="18" charset="0"/>
                      </a:rPr>
                      <m:t>=</m:t>
                    </m:r>
                    <m:sSub>
                      <m:sSubPr>
                        <m:ctrlPr>
                          <a:rPr lang="en-US" sz="4000" b="0" i="1" smtClean="0">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𝜆</m:t>
                        </m:r>
                      </m:e>
                      <m:sub>
                        <m:r>
                          <a:rPr lang="en-US" sz="4000" b="0" i="1" smtClean="0">
                            <a:latin typeface="Cambria Math" panose="02040503050406030204" pitchFamily="18" charset="0"/>
                            <a:ea typeface="Cambria Math" panose="02040503050406030204" pitchFamily="18" charset="0"/>
                          </a:rPr>
                          <m:t>0</m:t>
                        </m:r>
                      </m:sub>
                    </m:sSub>
                    <m:rad>
                      <m:radPr>
                        <m:degHide m:val="on"/>
                        <m:ctrlPr>
                          <a:rPr lang="en-US" sz="4000" b="0" i="1" smtClean="0">
                            <a:latin typeface="Cambria Math" panose="02040503050406030204" pitchFamily="18" charset="0"/>
                            <a:ea typeface="Cambria Math" panose="02040503050406030204" pitchFamily="18" charset="0"/>
                          </a:rPr>
                        </m:ctrlPr>
                      </m:radPr>
                      <m:deg/>
                      <m:e>
                        <m:f>
                          <m:fPr>
                            <m:ctrlPr>
                              <a:rPr lang="en-US" sz="4000" i="1">
                                <a:latin typeface="Cambria Math" panose="02040503050406030204" pitchFamily="18" charset="0"/>
                                <a:ea typeface="Cambria Math" panose="02040503050406030204" pitchFamily="18" charset="0"/>
                              </a:rPr>
                            </m:ctrlPr>
                          </m:fPr>
                          <m:num>
                            <m:r>
                              <a:rPr lang="en-US" sz="4000" i="1">
                                <a:latin typeface="Cambria Math" panose="02040503050406030204" pitchFamily="18" charset="0"/>
                                <a:ea typeface="Cambria Math" panose="02040503050406030204" pitchFamily="18" charset="0"/>
                              </a:rPr>
                              <m:t>𝑐</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𝑣</m:t>
                            </m:r>
                          </m:num>
                          <m:den>
                            <m:r>
                              <a:rPr lang="en-US" sz="4000" i="1">
                                <a:latin typeface="Cambria Math" panose="02040503050406030204" pitchFamily="18" charset="0"/>
                                <a:ea typeface="Cambria Math" panose="02040503050406030204" pitchFamily="18" charset="0"/>
                              </a:rPr>
                              <m:t>𝑐</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𝑣</m:t>
                            </m:r>
                          </m:den>
                        </m:f>
                      </m:e>
                    </m:rad>
                  </m:oMath>
                </a14:m>
                <a:endParaRPr lang="en-US" sz="4000" dirty="0"/>
              </a:p>
              <a:p>
                <a:pPr marL="284163" lvl="3" indent="630238"/>
                <a:r>
                  <a:rPr lang="en-US" sz="2400" dirty="0">
                    <a:solidFill>
                      <a:srgbClr val="C00000"/>
                    </a:solidFill>
                    <a:latin typeface="Comic Sans MS" panose="030F0702030302020204" pitchFamily="66" charset="0"/>
                  </a:rPr>
                  <a:t>Visible light will have its wavelength lengthened toward the red end of the visible spectrum (red shift).</a:t>
                </a:r>
              </a:p>
              <a:p>
                <a:pPr marL="284163" lvl="3" indent="630238">
                  <a:buClr>
                    <a:srgbClr val="1CADE4"/>
                  </a:buClr>
                </a:pPr>
                <a:r>
                  <a:rPr lang="en-US" sz="2400" dirty="0">
                    <a:solidFill>
                      <a:srgbClr val="0070C0"/>
                    </a:solidFill>
                    <a:latin typeface="Comic Sans MS" panose="030F0702030302020204" pitchFamily="66" charset="0"/>
                  </a:rPr>
                  <a:t>Visible light will have its wavelength shortened toward the blue end of the visible spectrum (blue shift).</a:t>
                </a:r>
              </a:p>
              <a:p>
                <a:pPr marL="284163" lvl="3" indent="630238"/>
                <a:endParaRPr lang="en-US" sz="2400" dirty="0">
                  <a:solidFill>
                    <a:srgbClr val="C00000"/>
                  </a:solidFill>
                  <a:latin typeface="Comic Sans MS" panose="030F0702030302020204" pitchFamily="66"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72860" y="1086928"/>
                <a:ext cx="11369615" cy="5141344"/>
              </a:xfrm>
              <a:blipFill>
                <a:blip r:embed="rId2"/>
                <a:stretch>
                  <a:fillRect l="-804" t="-1659" r="-1769"/>
                </a:stretch>
              </a:blipFill>
            </p:spPr>
            <p:txBody>
              <a:bodyPr/>
              <a:lstStyle/>
              <a:p>
                <a:r>
                  <a:rPr lang="en-US">
                    <a:noFill/>
                  </a:rPr>
                  <a:t> </a:t>
                </a:r>
              </a:p>
            </p:txBody>
          </p:sp>
        </mc:Fallback>
      </mc:AlternateContent>
    </p:spTree>
    <p:extLst>
      <p:ext uri="{BB962C8B-B14F-4D97-AF65-F5344CB8AC3E}">
        <p14:creationId xmlns:p14="http://schemas.microsoft.com/office/powerpoint/2010/main" val="7527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altLang="en-US" dirty="0">
                <a:latin typeface="Comic Sans MS" panose="030F0702030302020204" pitchFamily="66" charset="0"/>
              </a:rPr>
              <a:t>Doppler Shift for Light</a:t>
            </a:r>
          </a:p>
        </p:txBody>
      </p:sp>
      <p:sp>
        <p:nvSpPr>
          <p:cNvPr id="74756" name="Text Box 4"/>
          <p:cNvSpPr txBox="1">
            <a:spLocks noChangeArrowheads="1"/>
          </p:cNvSpPr>
          <p:nvPr/>
        </p:nvSpPr>
        <p:spPr bwMode="auto">
          <a:xfrm>
            <a:off x="1570008" y="1708031"/>
            <a:ext cx="8241762"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Example 13: Speeding through a red light.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driver claims that he did not go through a red light because the light was Doppler shifted and appeared green. Calculate the speed of a driver in order for a red light to appear green.</a:t>
            </a:r>
          </a:p>
        </p:txBody>
      </p:sp>
    </p:spTree>
    <p:extLst>
      <p:ext uri="{BB962C8B-B14F-4D97-AF65-F5344CB8AC3E}">
        <p14:creationId xmlns:p14="http://schemas.microsoft.com/office/powerpoint/2010/main" val="22928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lumMod val="75000"/>
                    <a:lumOff val="25000"/>
                  </a:prstClr>
                </a:solidFill>
                <a:latin typeface="Comic Sans MS" panose="030F0702030302020204" pitchFamily="66" charset="0"/>
              </a:rPr>
              <a:t>Doppler Shift for Light</a:t>
            </a:r>
            <a:endParaRPr lang="en-US" dirty="0"/>
          </a:p>
        </p:txBody>
      </p:sp>
      <p:sp>
        <p:nvSpPr>
          <p:cNvPr id="6" name="Rectangle 5"/>
          <p:cNvSpPr/>
          <p:nvPr/>
        </p:nvSpPr>
        <p:spPr>
          <a:xfrm>
            <a:off x="1293962" y="2812537"/>
            <a:ext cx="9790981" cy="1754326"/>
          </a:xfrm>
          <a:prstGeom prst="rect">
            <a:avLst/>
          </a:prstGeom>
        </p:spPr>
        <p:txBody>
          <a:bodyPr wrap="square">
            <a:spAutoFit/>
          </a:bodyPr>
          <a:lstStyle/>
          <a:p>
            <a:r>
              <a:rPr lang="en-US" dirty="0"/>
              <a:t> </a:t>
            </a:r>
            <a:r>
              <a:rPr lang="en-US" sz="3600" dirty="0">
                <a:latin typeface="Comic Sans MS" panose="030F0702030302020204" pitchFamily="66" charset="0"/>
              </a:rPr>
              <a:t>Example 14: A certain galaxy has a Doppler shift given by f</a:t>
            </a:r>
            <a:r>
              <a:rPr lang="en-US" sz="3600" baseline="-25000" dirty="0">
                <a:latin typeface="Comic Sans MS" panose="030F0702030302020204" pitchFamily="66" charset="0"/>
              </a:rPr>
              <a:t>0</a:t>
            </a:r>
            <a:r>
              <a:rPr lang="en-US" sz="3600" dirty="0">
                <a:latin typeface="Comic Sans MS" panose="030F0702030302020204" pitchFamily="66" charset="0"/>
              </a:rPr>
              <a:t>-f= 0.0987f</a:t>
            </a:r>
            <a:r>
              <a:rPr lang="en-US" sz="3600" baseline="-25000" dirty="0">
                <a:latin typeface="Comic Sans MS" panose="030F0702030302020204" pitchFamily="66" charset="0"/>
              </a:rPr>
              <a:t>0 </a:t>
            </a:r>
            <a:r>
              <a:rPr lang="en-US" sz="3600" dirty="0">
                <a:latin typeface="Comic Sans MS" panose="030F0702030302020204" pitchFamily="66" charset="0"/>
              </a:rPr>
              <a:t> . How fast is it moving away from us?</a:t>
            </a:r>
          </a:p>
        </p:txBody>
      </p:sp>
    </p:spTree>
    <p:extLst>
      <p:ext uri="{BB962C8B-B14F-4D97-AF65-F5344CB8AC3E}">
        <p14:creationId xmlns:p14="http://schemas.microsoft.com/office/powerpoint/2010/main" val="385943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Doppler Shift for Light</a:t>
            </a:r>
            <a:endParaRPr lang="en-US" dirty="0"/>
          </a:p>
        </p:txBody>
      </p:sp>
      <p:sp>
        <p:nvSpPr>
          <p:cNvPr id="3" name="Rectangle 2"/>
          <p:cNvSpPr/>
          <p:nvPr/>
        </p:nvSpPr>
        <p:spPr>
          <a:xfrm>
            <a:off x="1285336" y="2743048"/>
            <a:ext cx="9247517" cy="2308324"/>
          </a:xfrm>
          <a:prstGeom prst="rect">
            <a:avLst/>
          </a:prstGeom>
        </p:spPr>
        <p:txBody>
          <a:bodyPr wrap="square">
            <a:spAutoFit/>
          </a:bodyPr>
          <a:lstStyle/>
          <a:p>
            <a:r>
              <a:rPr lang="en-US" sz="2800" dirty="0">
                <a:latin typeface="Comic Sans MS" panose="030F0702030302020204" pitchFamily="66" charset="0"/>
              </a:rPr>
              <a:t> </a:t>
            </a:r>
            <a:r>
              <a:rPr lang="en-US" sz="3600" dirty="0">
                <a:latin typeface="Comic Sans MS" panose="030F0702030302020204" pitchFamily="66" charset="0"/>
              </a:rPr>
              <a:t>Example 15 :A spaceship moving toward Earth at 0.70c transmits radio signals at 95.0 </a:t>
            </a:r>
            <a:r>
              <a:rPr lang="en-US" sz="3600" dirty="0" err="1">
                <a:latin typeface="Comic Sans MS" panose="030F0702030302020204" pitchFamily="66" charset="0"/>
              </a:rPr>
              <a:t>MHz.</a:t>
            </a:r>
            <a:r>
              <a:rPr lang="en-US" sz="3600" dirty="0">
                <a:latin typeface="Comic Sans MS" panose="030F0702030302020204" pitchFamily="66" charset="0"/>
              </a:rPr>
              <a:t> At what frequency should Earth receivers be tuned?</a:t>
            </a:r>
          </a:p>
        </p:txBody>
      </p:sp>
    </p:spTree>
    <p:extLst>
      <p:ext uri="{BB962C8B-B14F-4D97-AF65-F5344CB8AC3E}">
        <p14:creationId xmlns:p14="http://schemas.microsoft.com/office/powerpoint/2010/main" val="90018633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1410</TotalTime>
  <Words>2420</Words>
  <Application>Microsoft Office PowerPoint</Application>
  <PresentationFormat>Widescreen</PresentationFormat>
  <Paragraphs>124</Paragraphs>
  <Slides>32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Cambria Math</vt:lpstr>
      <vt:lpstr>Century Gothic</vt:lpstr>
      <vt:lpstr>Comic Sans MS</vt:lpstr>
      <vt:lpstr>Times New Roman</vt:lpstr>
      <vt:lpstr>Wingdings</vt:lpstr>
      <vt:lpstr>Wingdings 2</vt:lpstr>
      <vt:lpstr>Retrospect</vt:lpstr>
      <vt:lpstr>Wave &amp; particle: Quantization of light, charge and energy  Chapter 2</vt:lpstr>
      <vt:lpstr>Doppler Effect (sound)</vt:lpstr>
      <vt:lpstr>Doppler Effect (light)</vt:lpstr>
      <vt:lpstr>The Doppler effect for Light</vt:lpstr>
      <vt:lpstr>Doppler Shift for Light</vt:lpstr>
      <vt:lpstr>Red Shift and Blue Shift</vt:lpstr>
      <vt:lpstr>Doppler Shift for Light</vt:lpstr>
      <vt:lpstr>Doppler Shift for Light</vt:lpstr>
      <vt:lpstr>Doppler Shift for Light</vt:lpstr>
      <vt:lpstr>The Impact of Special Relativity</vt:lpstr>
      <vt:lpstr>Summary of Chapter 1</vt:lpstr>
      <vt:lpstr>Summary of Chapter 1</vt:lpstr>
      <vt:lpstr>Summary of Chapter 1</vt:lpstr>
      <vt:lpstr>Summary of Chapter 1</vt:lpstr>
      <vt:lpstr>Quantization of light, charge and energy  Chapter 2</vt:lpstr>
      <vt:lpstr>Light Is a Particle! (Sir Isaac Newton)</vt:lpstr>
      <vt:lpstr>Light Is a Wave! (Grimaldi and Huygens)</vt:lpstr>
      <vt:lpstr>Light Is Unequivocally a Wave! (Fresnel and Young)</vt:lpstr>
      <vt:lpstr>Light Is a Wave - an Electromagnetic Wave! (Maxwell)</vt:lpstr>
      <vt:lpstr>Light Is Also a Particle! (Einstein)</vt:lpstr>
      <vt:lpstr>Waves versus Particles; Huygens’ Principle and Diffraction</vt:lpstr>
      <vt:lpstr>Waves versus Particles; Huygens’ Principle and Diffraction</vt:lpstr>
      <vt:lpstr>Huygens’ Principle and the Law of Refraction</vt:lpstr>
      <vt:lpstr> Huygens’ Principle and the Law of Refraction</vt:lpstr>
      <vt:lpstr>Huygens’ Principle and the Law of Refraction</vt:lpstr>
      <vt:lpstr>Interference – Young’s Double-Slit Experiment</vt:lpstr>
      <vt:lpstr>Interference – Young’s Double-Slit Experiment</vt:lpstr>
      <vt:lpstr>Interference – Young’s Double-Slit Experiment</vt:lpstr>
      <vt:lpstr>Interference – Young’s Double-Slit Experiment</vt:lpstr>
      <vt:lpstr>Interference – Young’s Double-Slit Experiment</vt:lpstr>
      <vt:lpstr>Interference – Young’s Double-Slit Experiment</vt:lpstr>
      <vt:lpstr>Interference – Young’s Double-Slit Experiment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Fatima Zohra</dc:creator>
  <cp:lastModifiedBy>Fatima</cp:lastModifiedBy>
  <cp:revision>48</cp:revision>
  <cp:lastPrinted>2023-09-10T16:42:34Z</cp:lastPrinted>
  <dcterms:created xsi:type="dcterms:W3CDTF">2019-01-31T14:35:33Z</dcterms:created>
  <dcterms:modified xsi:type="dcterms:W3CDTF">2023-09-15T11:30:07Z</dcterms:modified>
</cp:coreProperties>
</file>