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20"/>
  </p:notesMasterIdLst>
  <p:handoutMasterIdLst>
    <p:handoutMasterId r:id="rId21"/>
  </p:handoutMasterIdLst>
  <p:sldIdLst>
    <p:sldId id="281" r:id="rId3"/>
    <p:sldId id="257" r:id="rId4"/>
    <p:sldId id="258" r:id="rId5"/>
    <p:sldId id="299" r:id="rId6"/>
    <p:sldId id="259" r:id="rId7"/>
    <p:sldId id="260" r:id="rId8"/>
    <p:sldId id="30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68" r:id="rId1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53D171E0-3D6D-4236-9925-36978B3D55E1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0B68CB9B-6231-4946-A42F-292ECE7B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1E7B8CDF-642A-4676-A141-E9D6CC14F0CD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6" tIns="46243" rIns="92486" bIns="462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86" tIns="46243" rIns="92486" bIns="4624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7236748B-F935-421F-862D-D7CFC969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74536" indent="-29789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91593" indent="-23831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68233" indent="-23831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144871" indent="-23831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621506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98146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574783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4051420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defTabSz="935502">
              <a:spcBef>
                <a:spcPct val="0"/>
              </a:spcBef>
              <a:defRPr/>
            </a:pPr>
            <a:fld id="{47FCEA32-4FD4-4A5F-9D2F-BC5BC1151657}" type="slidenum">
              <a:rPr lang="en-US" altLang="en-US" sz="1200" b="0">
                <a:solidFill>
                  <a:prstClr val="black"/>
                </a:solidFill>
              </a:rPr>
              <a:pPr defTabSz="935502">
                <a:spcBef>
                  <a:spcPct val="0"/>
                </a:spcBef>
                <a:defRPr/>
              </a:pPr>
              <a:t>12</a:t>
            </a:fld>
            <a:endParaRPr lang="en-US" altLang="en-US" sz="1200" b="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Solution: K = (</a:t>
            </a:r>
            <a:r>
              <a:rPr lang="el-GR" altLang="en-US">
                <a:cs typeface="Arial" panose="020B0604020202020204" pitchFamily="34" charset="0"/>
              </a:rPr>
              <a:t>γ</a:t>
            </a:r>
            <a:r>
              <a:rPr lang="en-US" altLang="en-US">
                <a:cs typeface="Arial" panose="020B0604020202020204" pitchFamily="34" charset="0"/>
              </a:rPr>
              <a:t>-1)mc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 = 1.4 x 10</a:t>
            </a:r>
            <a:r>
              <a:rPr lang="en-US" altLang="en-US" baseline="30000">
                <a:cs typeface="Arial" panose="020B0604020202020204" pitchFamily="34" charset="0"/>
              </a:rPr>
              <a:t>-11</a:t>
            </a:r>
            <a:r>
              <a:rPr lang="en-US" altLang="en-US">
                <a:cs typeface="Arial" panose="020B0604020202020204" pitchFamily="34" charset="0"/>
              </a:rPr>
              <a:t> J. Classically, K = ½ mv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 = 6.9 x 10</a:t>
            </a:r>
            <a:r>
              <a:rPr lang="en-US" altLang="en-US" baseline="30000">
                <a:cs typeface="Arial" panose="020B0604020202020204" pitchFamily="34" charset="0"/>
              </a:rPr>
              <a:t>-12</a:t>
            </a:r>
            <a:r>
              <a:rPr lang="en-US" altLang="en-US">
                <a:cs typeface="Arial" panose="020B0604020202020204" pitchFamily="34" charset="0"/>
              </a:rPr>
              <a:t> J.</a:t>
            </a:r>
            <a:endParaRPr lang="el-G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0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74536" indent="-29789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91593" indent="-23831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68233" indent="-23831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144871" indent="-23831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621506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98146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574783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4051420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defTabSz="935502">
              <a:spcBef>
                <a:spcPct val="0"/>
              </a:spcBef>
              <a:defRPr/>
            </a:pPr>
            <a:fld id="{13E26009-07B8-47A9-9545-8F6EB2EB2D85}" type="slidenum">
              <a:rPr lang="en-US" altLang="en-US" sz="1200" b="0">
                <a:solidFill>
                  <a:prstClr val="black"/>
                </a:solidFill>
              </a:rPr>
              <a:pPr defTabSz="935502">
                <a:spcBef>
                  <a:spcPct val="0"/>
                </a:spcBef>
                <a:defRPr/>
              </a:pPr>
              <a:t>13</a:t>
            </a:fld>
            <a:endParaRPr lang="en-US" altLang="en-US" sz="1200" b="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Solution: The initial mass minus the sum of the final masses is 0.00581 u. This is the mass that has turned to energy; E = mc</a:t>
            </a:r>
            <a:r>
              <a:rPr lang="en-US" altLang="en-US" baseline="30000"/>
              <a:t>2</a:t>
            </a:r>
            <a:r>
              <a:rPr lang="en-US" altLang="en-US"/>
              <a:t> = 8.68 x 10</a:t>
            </a:r>
            <a:r>
              <a:rPr lang="en-US" altLang="en-US" baseline="30000"/>
              <a:t>-13</a:t>
            </a:r>
            <a:r>
              <a:rPr lang="en-US" altLang="en-US"/>
              <a:t> J = 5.4 MeV.</a:t>
            </a:r>
          </a:p>
        </p:txBody>
      </p:sp>
    </p:spTree>
    <p:extLst>
      <p:ext uri="{BB962C8B-B14F-4D97-AF65-F5344CB8AC3E}">
        <p14:creationId xmlns:p14="http://schemas.microsoft.com/office/powerpoint/2010/main" val="4088315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74536" indent="-29789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91593" indent="-23831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68233" indent="-23831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144871" indent="-238319">
              <a:spcBef>
                <a:spcPct val="20000"/>
              </a:spcBef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621506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3098146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574783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4051420" indent="-238319" eaLnBrk="0" fontAlgn="base" hangingPunct="0">
              <a:spcBef>
                <a:spcPct val="20000"/>
              </a:spcBef>
              <a:spcAft>
                <a:spcPct val="0"/>
              </a:spcAft>
              <a:defRPr sz="33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defTabSz="935502">
              <a:spcBef>
                <a:spcPct val="0"/>
              </a:spcBef>
              <a:defRPr/>
            </a:pPr>
            <a:fld id="{0CD3D41A-93AD-4A83-8167-DCF193EB3D55}" type="slidenum">
              <a:rPr lang="en-US" altLang="en-US" sz="1200" b="0">
                <a:solidFill>
                  <a:prstClr val="black"/>
                </a:solidFill>
              </a:rPr>
              <a:pPr defTabSz="935502">
                <a:spcBef>
                  <a:spcPct val="0"/>
                </a:spcBef>
                <a:defRPr/>
              </a:pPr>
              <a:t>14</a:t>
            </a:fld>
            <a:endParaRPr lang="en-US" altLang="en-US" sz="1200" b="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Solution: K </a:t>
            </a:r>
            <a:r>
              <a:rPr lang="en-US" altLang="en-US">
                <a:cs typeface="Arial" panose="020B0604020202020204" pitchFamily="34" charset="0"/>
              </a:rPr>
              <a:t>≈ </a:t>
            </a:r>
            <a:r>
              <a:rPr lang="el-GR" altLang="en-US">
                <a:cs typeface="Arial" panose="020B0604020202020204" pitchFamily="34" charset="0"/>
              </a:rPr>
              <a:t>γ</a:t>
            </a:r>
            <a:r>
              <a:rPr lang="en-US" altLang="en-US">
                <a:cs typeface="Arial" panose="020B0604020202020204" pitchFamily="34" charset="0"/>
              </a:rPr>
              <a:t>mc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 (since K &gt;&gt; mc</a:t>
            </a:r>
            <a:r>
              <a:rPr lang="en-US" altLang="en-US" baseline="30000">
                <a:cs typeface="Arial" panose="020B0604020202020204" pitchFamily="34" charset="0"/>
              </a:rPr>
              <a:t>2</a:t>
            </a:r>
            <a:r>
              <a:rPr lang="en-US" altLang="en-US">
                <a:cs typeface="Arial" panose="020B0604020202020204" pitchFamily="34" charset="0"/>
              </a:rPr>
              <a:t>); solving for v gives v = 0.99999956c.</a:t>
            </a:r>
            <a:endParaRPr lang="el-G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9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27D3D3-6B31-4948-B302-28EBECB296DF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3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55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652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79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6986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90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BA9DE7-3EEF-3048-933B-245C99B766BF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52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8D8DFE-1810-EB4F-82C7-D222421B6ED3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15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35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69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09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FA588-54D3-2A4A-9231-AC0E951BF6F7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37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72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30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42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1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33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09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47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F0C780-AAAB-5043-94DC-497FF5ADE78D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9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5918D2-4868-ED40-B7F8-1128F1DED1E0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2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28F51E-1A7C-2F4B-8A8D-4C2F0E3A6BBC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5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D39EED-0609-EA4E-8077-AF071945556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9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20FB21-70A2-084F-A29A-79EEF4767065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86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FDF3B9-59A7-1045-A6A3-7FC02721E1A6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6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8520B2-1086-5C4B-BB42-DE956B4B201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89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E693-4256-4FB2-A6B2-D338ED564F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8FB906-2824-474B-93B7-00521D4AB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6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08CE54-2F63-4360-AA07-849D9A3F2582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7C1DF1-7EB1-4793-8CAD-3C39297994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84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Special Relativity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Chapter 1-Class6</a:t>
            </a:r>
          </a:p>
          <a:p>
            <a:endParaRPr lang="en-US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94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7531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Relativistic Kinetic Energy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832994" y="752837"/>
            <a:ext cx="97392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Kinetic energy is the energy associated with the motion of an object, both classically or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relativistically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relativistic kinetic energy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of a particle with a rest mass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is:	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KE= energy moving –energy at rest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3303917" y="2623409"/>
            <a:ext cx="5201728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K = </a:t>
            </a:r>
            <a:r>
              <a:rPr kumimoji="0" lang="el-GR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γ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mc</a:t>
            </a:r>
            <a:r>
              <a:rPr kumimoji="0" lang="en-US" sz="36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- mc</a:t>
            </a:r>
            <a:r>
              <a:rPr kumimoji="0" lang="en-US" sz="36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= (</a:t>
            </a:r>
            <a:r>
              <a:rPr kumimoji="0" lang="el-GR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γ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-1)mc</a:t>
            </a:r>
            <a:r>
              <a:rPr kumimoji="0" lang="en-US" sz="36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kumimoji="0" lang="el-GR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2285999" y="3352800"/>
            <a:ext cx="89973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97155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Note: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This is very different from the classical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K= ½mv</a:t>
            </a:r>
            <a:r>
              <a:rPr kumimoji="0" lang="en-US" sz="2400" b="1" i="1" u="none" strike="noStrike" kern="1200" cap="none" spc="0" normalizeH="0" baseline="3000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. </a:t>
            </a:r>
          </a:p>
        </p:txBody>
      </p:sp>
      <p:sp>
        <p:nvSpPr>
          <p:cNvPr id="328714" name="Text Box 10"/>
          <p:cNvSpPr txBox="1">
            <a:spLocks noChangeArrowheads="1"/>
          </p:cNvSpPr>
          <p:nvPr/>
        </p:nvSpPr>
        <p:spPr bwMode="auto">
          <a:xfrm>
            <a:off x="1962151" y="4686300"/>
            <a:ext cx="89358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 slow velocities the relativistic energy equation gives the same value as the classical equation! Remember the binomial approximation for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: 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≈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 1+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½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v</a:t>
            </a:r>
            <a:r>
              <a:rPr kumimoji="0" 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/c</a:t>
            </a:r>
            <a:r>
              <a:rPr kumimoji="0" 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28716" name="Text Box 12"/>
          <p:cNvSpPr txBox="1">
            <a:spLocks noChangeArrowheads="1"/>
          </p:cNvSpPr>
          <p:nvPr/>
        </p:nvSpPr>
        <p:spPr bwMode="auto">
          <a:xfrm>
            <a:off x="2514601" y="5892800"/>
            <a:ext cx="83760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Wingdings" charset="2"/>
              </a:rPr>
              <a:t>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Wingdings" charset="2"/>
              </a:rPr>
              <a:t>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 = 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γ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mc</a:t>
            </a:r>
            <a:r>
              <a:rPr kumimoji="0" lang="en-US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2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- mc</a:t>
            </a:r>
            <a:r>
              <a:rPr kumimoji="0" lang="en-US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2 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≈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mc</a:t>
            </a:r>
            <a:r>
              <a:rPr kumimoji="0" lang="en-US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+ ½ mc</a:t>
            </a:r>
            <a:r>
              <a:rPr kumimoji="0" lang="en-US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</a:t>
            </a:r>
            <a:r>
              <a:rPr kumimoji="0" lang="en-US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/c</a:t>
            </a:r>
            <a:r>
              <a:rPr kumimoji="0" lang="en-US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- mc</a:t>
            </a:r>
            <a:r>
              <a:rPr kumimoji="0" lang="en-US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½ mv</a:t>
            </a:r>
            <a:r>
              <a:rPr kumimoji="0" lang="en-US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el-GR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1971675" y="4724400"/>
            <a:ext cx="9475578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73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4" grpId="0"/>
      <p:bldP spid="328716" grpId="0"/>
      <p:bldP spid="3287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Total Energy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09800" y="1295401"/>
            <a:ext cx="7543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rewrite the equation for the relativistic kinetic energy and define the total energy of a particle as: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733801" y="2895601"/>
            <a:ext cx="4722813" cy="771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E = </a:t>
            </a:r>
            <a:r>
              <a:rPr kumimoji="0" lang="el-GR" sz="4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γ</a:t>
            </a:r>
            <a:r>
              <a:rPr kumimoji="0" lang="en-US" sz="4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mc</a:t>
            </a:r>
            <a:r>
              <a:rPr kumimoji="0" lang="en-US" sz="4400" b="0" i="1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 </a:t>
            </a:r>
            <a:r>
              <a:rPr kumimoji="0" lang="en-US" sz="4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= </a:t>
            </a:r>
            <a:r>
              <a:rPr kumimoji="0" lang="en-US" sz="4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K +</a:t>
            </a:r>
            <a:r>
              <a:rPr kumimoji="0" lang="en-US" sz="4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 mc</a:t>
            </a:r>
            <a:r>
              <a:rPr kumimoji="0" lang="en-US" sz="4400" b="0" i="1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kumimoji="0" lang="el-GR" sz="4400" b="0" i="1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45" name="Text Box 7"/>
          <p:cNvSpPr txBox="1">
            <a:spLocks noChangeArrowheads="1"/>
          </p:cNvSpPr>
          <p:nvPr/>
        </p:nvSpPr>
        <p:spPr bwMode="auto">
          <a:xfrm>
            <a:off x="2057399" y="4648201"/>
            <a:ext cx="95623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This definition of the relativistic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mass-energy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fulfills the condition of conservation of total energy.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D1FCFFE-2089-4220-A707-C83B1E1E84B7}"/>
              </a:ext>
            </a:extLst>
          </p:cNvPr>
          <p:cNvCxnSpPr/>
          <p:nvPr/>
        </p:nvCxnSpPr>
        <p:spPr>
          <a:xfrm>
            <a:off x="4043494" y="3429000"/>
            <a:ext cx="192946" cy="2552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7C449D4-0795-49EC-9DBC-0FBBADC10F38}"/>
              </a:ext>
            </a:extLst>
          </p:cNvPr>
          <p:cNvSpPr txBox="1"/>
          <p:nvPr/>
        </p:nvSpPr>
        <p:spPr>
          <a:xfrm>
            <a:off x="4266151" y="5626542"/>
            <a:ext cx="3431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This is conserved for an isolated system in all inertial frames</a:t>
            </a:r>
          </a:p>
        </p:txBody>
      </p:sp>
    </p:spTree>
    <p:extLst>
      <p:ext uri="{BB962C8B-B14F-4D97-AF65-F5344CB8AC3E}">
        <p14:creationId xmlns:p14="http://schemas.microsoft.com/office/powerpoint/2010/main" val="98452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latin typeface="Comic Sans MS" panose="030F0702030302020204" pitchFamily="66" charset="0"/>
              </a:rPr>
              <a:t>E</a:t>
            </a:r>
            <a:r>
              <a:rPr lang="en-US" altLang="en-US" dirty="0">
                <a:latin typeface="Comic Sans MS" panose="030F0702030302020204" pitchFamily="66" charset="0"/>
              </a:rPr>
              <a:t> = </a:t>
            </a:r>
            <a:r>
              <a:rPr lang="en-US" altLang="en-US" i="1" dirty="0">
                <a:latin typeface="Comic Sans MS" panose="030F0702030302020204" pitchFamily="66" charset="0"/>
              </a:rPr>
              <a:t>mc</a:t>
            </a:r>
            <a:r>
              <a:rPr lang="en-US" altLang="en-US" baseline="30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; Mass and Energy</a:t>
            </a:r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2173549" y="2289899"/>
            <a:ext cx="7643813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 10: Pion’s kinetic energy.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</a:t>
            </a:r>
            <a:r>
              <a:rPr kumimoji="0" lang="el-GR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π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meson (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2.4 x 10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-28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kg) travels at a speed 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0.80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2.4 x 10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m/s. What is its kinetic energy? Compare to a classical calculation.</a:t>
            </a:r>
          </a:p>
        </p:txBody>
      </p:sp>
    </p:spTree>
    <p:extLst>
      <p:ext uri="{BB962C8B-B14F-4D97-AF65-F5344CB8AC3E}">
        <p14:creationId xmlns:p14="http://schemas.microsoft.com/office/powerpoint/2010/main" val="3573950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2160" y="141972"/>
            <a:ext cx="8785600" cy="1280890"/>
          </a:xfrm>
        </p:spPr>
        <p:txBody>
          <a:bodyPr/>
          <a:lstStyle/>
          <a:p>
            <a:pPr eaLnBrk="1" hangingPunct="1"/>
            <a:r>
              <a:rPr lang="en-US" altLang="en-US" i="1" dirty="0">
                <a:latin typeface="Comic Sans MS" panose="030F0702030302020204" pitchFamily="66" charset="0"/>
              </a:rPr>
              <a:t>E</a:t>
            </a:r>
            <a:r>
              <a:rPr lang="en-US" altLang="en-US" dirty="0">
                <a:latin typeface="Comic Sans MS" panose="030F0702030302020204" pitchFamily="66" charset="0"/>
              </a:rPr>
              <a:t> = </a:t>
            </a:r>
            <a:r>
              <a:rPr lang="en-US" altLang="en-US" i="1" dirty="0">
                <a:latin typeface="Comic Sans MS" panose="030F0702030302020204" pitchFamily="66" charset="0"/>
              </a:rPr>
              <a:t>mc</a:t>
            </a:r>
            <a:r>
              <a:rPr lang="en-US" altLang="en-US" baseline="30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; Mass and Energy</a:t>
            </a:r>
          </a:p>
        </p:txBody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889463" y="1422862"/>
            <a:ext cx="10398297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 11: Energy from nuclear decay.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energy required or released in nuclear reactions and decays comes from a change in mass between the initial and final particles. In one type of radioactive decay, an atom of uranium (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232.03714 u) decays to an atom of thorium (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228.02873 u) plus an atom of helium (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4.00260 u), where the masses given are in atomic mass units (</a:t>
            </a:r>
            <a:r>
              <a:rPr kumimoji="0" lang="pl-PL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u = 1.6605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r>
              <a:rPr kumimoji="0" lang="pl-PL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10</a:t>
            </a:r>
            <a:r>
              <a:rPr kumimoji="0" lang="pl-PL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–27</a:t>
            </a:r>
            <a:r>
              <a:rPr kumimoji="0" lang="pl-PL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kg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). Calculate the energy released in this decay.</a:t>
            </a:r>
          </a:p>
        </p:txBody>
      </p:sp>
    </p:spTree>
    <p:extLst>
      <p:ext uri="{BB962C8B-B14F-4D97-AF65-F5344CB8AC3E}">
        <p14:creationId xmlns:p14="http://schemas.microsoft.com/office/powerpoint/2010/main" val="1951139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latin typeface="Comic Sans MS" panose="030F0702030302020204" pitchFamily="66" charset="0"/>
              </a:rPr>
              <a:t>E</a:t>
            </a:r>
            <a:r>
              <a:rPr lang="en-US" altLang="en-US" dirty="0">
                <a:latin typeface="Comic Sans MS" panose="030F0702030302020204" pitchFamily="66" charset="0"/>
              </a:rPr>
              <a:t> = </a:t>
            </a:r>
            <a:r>
              <a:rPr lang="en-US" altLang="en-US" i="1" dirty="0">
                <a:latin typeface="Comic Sans MS" panose="030F0702030302020204" pitchFamily="66" charset="0"/>
              </a:rPr>
              <a:t>mc</a:t>
            </a:r>
            <a:r>
              <a:rPr lang="en-US" altLang="en-US" baseline="30000" dirty="0">
                <a:latin typeface="Comic Sans MS" panose="030F0702030302020204" pitchFamily="66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; Mass and Energy</a:t>
            </a:r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2649539" y="1663701"/>
            <a:ext cx="6892925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 12: A 1-TeV proton.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Tevatron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accelerator at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Fermilab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in Illinois can accelerate protons to a kinetic energy of 1.0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TeV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(10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12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eV). What is the speed of such a proton?</a:t>
            </a:r>
          </a:p>
        </p:txBody>
      </p:sp>
    </p:spTree>
    <p:extLst>
      <p:ext uri="{BB962C8B-B14F-4D97-AF65-F5344CB8AC3E}">
        <p14:creationId xmlns:p14="http://schemas.microsoft.com/office/powerpoint/2010/main" val="2274852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2918604" y="4800599"/>
            <a:ext cx="1676400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50876" y="473075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Rest or Internal Energy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756805" y="1713243"/>
            <a:ext cx="3890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E = </a:t>
            </a:r>
            <a:r>
              <a:rPr kumimoji="0" lang="el-GR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γ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mc</a:t>
            </a:r>
            <a:r>
              <a:rPr kumimoji="0" lang="en-US" sz="36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=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K +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 mc</a:t>
            </a:r>
            <a:r>
              <a:rPr kumimoji="0" lang="en-US" sz="36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kumimoji="0" lang="el-GR" sz="3600" b="0" i="1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09801" y="2667001"/>
            <a:ext cx="73468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the particle's rest frame, its energy is its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energy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E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  What is the value of E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918604" y="4179737"/>
            <a:ext cx="2667000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A: 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B:  c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C:  mc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D:  (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γ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-1)mc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E:  ½ mc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50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47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 dirty="0">
                <a:latin typeface="Comic Sans MS" panose="030F0702030302020204" pitchFamily="66" charset="0"/>
              </a:rPr>
              <a:t>Example: </a:t>
            </a:r>
            <a:br>
              <a:rPr lang="en-US" sz="4000" b="1" dirty="0">
                <a:latin typeface="Comic Sans MS" panose="030F0702030302020204" pitchFamily="66" charset="0"/>
              </a:rPr>
            </a:br>
            <a:r>
              <a:rPr lang="en-US" sz="4000" b="1" dirty="0">
                <a:latin typeface="Comic Sans MS" panose="030F0702030302020204" pitchFamily="66" charset="0"/>
              </a:rPr>
              <a:t>    Rest energy of an object with 1kg</a:t>
            </a:r>
          </a:p>
        </p:txBody>
      </p:sp>
      <p:sp>
        <p:nvSpPr>
          <p:cNvPr id="415747" name="Text Box 3"/>
          <p:cNvSpPr txBox="1">
            <a:spLocks noChangeArrowheads="1"/>
          </p:cNvSpPr>
          <p:nvPr/>
        </p:nvSpPr>
        <p:spPr bwMode="auto">
          <a:xfrm>
            <a:off x="1981200" y="2286000"/>
            <a:ext cx="8458200" cy="711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E</a:t>
            </a:r>
            <a:r>
              <a:rPr kumimoji="0" lang="en-US" sz="40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0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= mc</a:t>
            </a:r>
            <a:r>
              <a:rPr kumimoji="0" lang="en-US" sz="4000" b="0" i="1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2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= (1 kg)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·(3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·10</a:t>
            </a:r>
            <a:r>
              <a:rPr kumimoji="0" lang="en-US" sz="4000" b="0" i="1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8 m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/</a:t>
            </a:r>
            <a:r>
              <a:rPr kumimoji="0" lang="en-US" sz="40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s 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kumimoji="0" lang="en-US" sz="4000" b="0" i="1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 = 9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·10</a:t>
            </a:r>
            <a:r>
              <a:rPr kumimoji="0" lang="en-US" sz="4000" b="0" i="1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16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J</a:t>
            </a: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1981200" y="3733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9</a:t>
            </a: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·10</a:t>
            </a:r>
            <a:r>
              <a:rPr kumimoji="0" lang="en-US" sz="3600" b="0" i="1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16</a:t>
            </a: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J = 2.5·10</a:t>
            </a:r>
            <a:r>
              <a:rPr kumimoji="0" lang="en-US" sz="3600" b="0" i="1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10</a:t>
            </a:r>
            <a:r>
              <a:rPr kumimoji="0" lang="en-US" sz="36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kWh = 2.9 GW · 1 year</a:t>
            </a:r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1905000" y="4876801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This is a very large amount of energy! (Equivalent to the yearly output of ~3 very large nuclear reactors.)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Enough to power all the homes in Colorado for a year!</a:t>
            </a:r>
          </a:p>
        </p:txBody>
      </p:sp>
    </p:spTree>
    <p:extLst>
      <p:ext uri="{BB962C8B-B14F-4D97-AF65-F5344CB8AC3E}">
        <p14:creationId xmlns:p14="http://schemas.microsoft.com/office/powerpoint/2010/main" val="282603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animBg="1"/>
      <p:bldP spid="415748" grpId="0"/>
      <p:bldP spid="604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59221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When do we use Relativistic Formulas?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1494333" y="1509622"/>
                <a:ext cx="10142701" cy="4856671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latin typeface="Comic Sans MS" panose="030F0702030302020204" pitchFamily="66" charset="0"/>
                  </a:rPr>
                  <a:t>From a practical point of view , we don’t have much opportunity in our daily lives to use the mathematics of relativity.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>
                    <a:latin typeface="Comic Sans MS" panose="030F0702030302020204" pitchFamily="66" charset="0"/>
                  </a:rPr>
                  <a:t>For speeds even as high as 0.10c=3.0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800" dirty="0">
                    <a:latin typeface="Comic Sans MS" panose="030F0702030302020204" pitchFamily="66" charset="0"/>
                  </a:rPr>
                  <a:t>10</a:t>
                </a:r>
                <a:r>
                  <a:rPr lang="en-US" sz="2800" baseline="30000" dirty="0">
                    <a:latin typeface="Comic Sans MS" panose="030F0702030302020204" pitchFamily="66" charset="0"/>
                  </a:rPr>
                  <a:t>7</a:t>
                </a:r>
                <a:r>
                  <a:rPr lang="en-US" sz="2800" dirty="0">
                    <a:latin typeface="Comic Sans MS" panose="030F0702030302020204" pitchFamily="66" charset="0"/>
                  </a:rPr>
                  <a:t>m/s,  </a:t>
                </a:r>
                <a:r>
                  <a:rPr lang="el-GR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Adobe Devanagari" panose="02040503050201020203" pitchFamily="18" charset="0"/>
                  </a:rPr>
                  <a:t>γ</a:t>
                </a:r>
                <a:r>
                  <a:rPr lang="en-US" sz="2800" dirty="0">
                    <a:latin typeface="AR DECODE" panose="02000000000000000000" pitchFamily="2" charset="0"/>
                  </a:rPr>
                  <a:t> </a:t>
                </a:r>
                <a:r>
                  <a:rPr lang="en-US" sz="2800" dirty="0">
                    <a:latin typeface="Comic Sans MS" panose="030F0702030302020204" pitchFamily="66" charset="0"/>
                  </a:rPr>
                  <a:t>in the relativistic formulas gives a numerical correction of less than 1%.</a:t>
                </a:r>
              </a:p>
              <a:p>
                <a:r>
                  <a:rPr lang="en-US" sz="2800" dirty="0">
                    <a:latin typeface="Comic Sans MS" panose="030F0702030302020204" pitchFamily="66" charset="0"/>
                  </a:rPr>
                  <a:t>For speeds less than 0.10c , we don’t usually need to use the more complicated relativistic formulas, and can use the simpler classical formulas.</a:t>
                </a:r>
                <a:endParaRPr lang="en-US" sz="2800" dirty="0">
                  <a:latin typeface="AR DECODE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94333" y="1509622"/>
                <a:ext cx="10142701" cy="4856671"/>
              </a:xfrm>
              <a:blipFill>
                <a:blip r:embed="rId2"/>
                <a:stretch>
                  <a:fillRect l="-1082" t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1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349500" y="1697039"/>
            <a:ext cx="90297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E7E18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basic result of special relativity is that nothing can equal or exceed the speed of light. Such an object would have infinite momentum – not possible for anything with mass – and would take an infinite amount of energy to accelerate to light speed.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The Ultimate Speed</a:t>
            </a:r>
          </a:p>
        </p:txBody>
      </p:sp>
    </p:spTree>
    <p:extLst>
      <p:ext uri="{BB962C8B-B14F-4D97-AF65-F5344CB8AC3E}">
        <p14:creationId xmlns:p14="http://schemas.microsoft.com/office/powerpoint/2010/main" val="95947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Relativistic Force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66670" y="990600"/>
            <a:ext cx="91967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can define the classical force using Newton's law:</a:t>
            </a:r>
          </a:p>
        </p:txBody>
      </p:sp>
      <p:sp>
        <p:nvSpPr>
          <p:cNvPr id="325638" name="Text Box 6"/>
          <p:cNvSpPr txBox="1">
            <a:spLocks noChangeArrowheads="1"/>
          </p:cNvSpPr>
          <p:nvPr/>
        </p:nvSpPr>
        <p:spPr bwMode="auto">
          <a:xfrm>
            <a:off x="2057400" y="3733801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Using the definition of the relativistic momentum we obtain a suitable definition for a relativistic force: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590801" y="4800600"/>
            <a:ext cx="7146925" cy="2057400"/>
            <a:chOff x="672" y="3024"/>
            <a:chExt cx="4502" cy="1296"/>
          </a:xfrm>
        </p:grpSpPr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672" y="3024"/>
              <a:ext cx="2352" cy="96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graphicFrame>
          <p:nvGraphicFramePr>
            <p:cNvPr id="6146" name="Object 8"/>
            <p:cNvGraphicFramePr>
              <a:graphicFrameLocks noChangeAspect="1"/>
            </p:cNvGraphicFramePr>
            <p:nvPr/>
          </p:nvGraphicFramePr>
          <p:xfrm>
            <a:off x="781" y="3122"/>
            <a:ext cx="4393" cy="1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3" name="Equation" r:id="rId3" imgW="2374560" imgH="647640" progId="Equation.DSMT4">
                    <p:embed/>
                  </p:oleObj>
                </mc:Choice>
                <mc:Fallback>
                  <p:oleObj name="Equation" r:id="rId3" imgW="2374560" imgH="647640" progId="Equation.DSMT4">
                    <p:embed/>
                    <p:pic>
                      <p:nvPicPr>
                        <p:cNvPr id="614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1" y="3122"/>
                          <a:ext cx="4393" cy="11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4256540" y="2286000"/>
            <a:ext cx="3156633" cy="1612900"/>
            <a:chOff x="2732540" y="2286000"/>
            <a:chExt cx="3156633" cy="1612900"/>
          </a:xfrm>
        </p:grpSpPr>
        <p:sp>
          <p:nvSpPr>
            <p:cNvPr id="325637" name="Text Box 5"/>
            <p:cNvSpPr txBox="1">
              <a:spLocks noChangeArrowheads="1"/>
            </p:cNvSpPr>
            <p:nvPr/>
          </p:nvSpPr>
          <p:spPr bwMode="auto">
            <a:xfrm>
              <a:off x="2732540" y="2286000"/>
              <a:ext cx="315663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This is equivalent to: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3733800" y="2743200"/>
            <a:ext cx="1454150" cy="1155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4" name="Equation" r:id="rId5" imgW="495300" imgH="393700" progId="Equation.DSMT4">
                    <p:embed/>
                  </p:oleObj>
                </mc:Choice>
                <mc:Fallback>
                  <p:oleObj name="Equation" r:id="rId5" imgW="495300" imgH="393700" progId="Equation.DSMT4">
                    <p:embed/>
                    <p:pic>
                      <p:nvPicPr>
                        <p:cNvPr id="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2743200"/>
                          <a:ext cx="1454150" cy="1155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8550" name="Object 8"/>
          <p:cNvGraphicFramePr>
            <a:graphicFrameLocks noChangeAspect="1"/>
          </p:cNvGraphicFramePr>
          <p:nvPr/>
        </p:nvGraphicFramePr>
        <p:xfrm>
          <a:off x="5257800" y="1676401"/>
          <a:ext cx="1454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7" imgW="495300" imgH="152400" progId="Equation.DSMT4">
                  <p:embed/>
                </p:oleObj>
              </mc:Choice>
              <mc:Fallback>
                <p:oleObj name="Equation" r:id="rId7" imgW="495300" imgH="152400" progId="Equation.DSMT4">
                  <p:embed/>
                  <p:pic>
                    <p:nvPicPr>
                      <p:cNvPr id="1085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76401"/>
                        <a:ext cx="14541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424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50" y="524358"/>
            <a:ext cx="8785600" cy="730865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Accelerated particles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33" y="1554481"/>
            <a:ext cx="4260850" cy="40233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25192" y="194796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Aerial view of the Jefferson Laboratory’s Continuous Electron Beam Accelerator Facility (CEBAF) in Virginia. The dashed line indicates the location of the underground accelerator, where electrons are accelerated to 6 GeV and reach speeds of more than</a:t>
            </a:r>
          </a:p>
          <a:p>
            <a:r>
              <a:rPr lang="en-US" dirty="0">
                <a:latin typeface="Comic Sans MS" panose="030F0702030302020204" pitchFamily="66" charset="0"/>
              </a:rPr>
              <a:t>99.99 percent of the speed of light. The circles outline the experiment halls, also underground. [Thomas Jefferson National Accelerator Facility/U.S. Department of Energy.]</a:t>
            </a:r>
          </a:p>
        </p:txBody>
      </p:sp>
    </p:spTree>
    <p:extLst>
      <p:ext uri="{BB962C8B-B14F-4D97-AF65-F5344CB8AC3E}">
        <p14:creationId xmlns:p14="http://schemas.microsoft.com/office/powerpoint/2010/main" val="277814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3411747" y="345057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 dirty="0">
                <a:latin typeface="Comic Sans MS" panose="030F0702030302020204" pitchFamily="66" charset="0"/>
              </a:rPr>
              <a:t>Energy</a:t>
            </a:r>
          </a:p>
        </p:txBody>
      </p:sp>
      <p:sp>
        <p:nvSpPr>
          <p:cNvPr id="15363" name="Text Box 11"/>
          <p:cNvSpPr txBox="1">
            <a:spLocks noChangeArrowheads="1"/>
          </p:cNvSpPr>
          <p:nvPr/>
        </p:nvSpPr>
        <p:spPr bwMode="auto">
          <a:xfrm>
            <a:off x="759125" y="1371601"/>
            <a:ext cx="10670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95288" marR="0" lvl="0" indent="-395288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Similar to the definition of the relativistic momentum we want to find a definition for the energy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of an object that fulfills the following: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2895601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288" marR="0" lvl="0" indent="-395288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At low velocity, the value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of the new definition should match the classical definition.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42672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288" marR="0" lvl="0" indent="-395288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total energy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</a:rPr>
              <a:t>(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Σ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) of an isolated system of bodies should be conserved in all inertial frames.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Internal or rest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094" y="1552755"/>
            <a:ext cx="10919561" cy="4830792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buClrTx/>
              <a:buNone/>
            </a:pPr>
            <a:endParaRPr lang="en-US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defTabSz="914400">
              <a:spcBef>
                <a:spcPts val="0"/>
              </a:spcBef>
              <a:buClrTx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So if momentum is modified so is energy.</a:t>
            </a:r>
          </a:p>
          <a:p>
            <a:pPr defTabSz="914400">
              <a:spcBef>
                <a:spcPts val="0"/>
              </a:spcBef>
              <a:buClrTx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Mass measures energy. </a:t>
            </a:r>
          </a:p>
          <a:p>
            <a:pPr defTabSz="914400">
              <a:spcBef>
                <a:spcPts val="0"/>
              </a:spcBef>
              <a:buClrTx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Change in mass  leads to change in Energy.</a:t>
            </a:r>
          </a:p>
          <a:p>
            <a:pPr defTabSz="914400">
              <a:spcBef>
                <a:spcPts val="0"/>
              </a:spcBef>
              <a:buClrTx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Einstein found a new relationship between mass and energy 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change in mass= change in energy</a:t>
            </a:r>
          </a:p>
          <a:p>
            <a:pPr defTabSz="914400">
              <a:spcBef>
                <a:spcPts val="0"/>
              </a:spcBef>
              <a:buClrTx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If an object is stationary its total energy includes all internal (rest) energy</a:t>
            </a:r>
          </a:p>
          <a:p>
            <a:pPr marL="0" indent="0" defTabSz="914400">
              <a:spcBef>
                <a:spcPts val="0"/>
              </a:spcBef>
              <a:buClrTx/>
              <a:buNone/>
            </a:pPr>
            <a:r>
              <a:rPr lang="en-US" sz="4400" i="1" dirty="0">
                <a:solidFill>
                  <a:prstClr val="black"/>
                </a:solidFill>
                <a:latin typeface="Times New Roman" charset="0"/>
              </a:rPr>
              <a:t>			</a:t>
            </a:r>
            <a:r>
              <a:rPr lang="en-US" sz="4400" b="1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</a:rPr>
              <a:t>E</a:t>
            </a:r>
            <a:r>
              <a:rPr lang="en-US" sz="4400" b="1" i="1" baseline="-25000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</a:rPr>
              <a:t>rest</a:t>
            </a:r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</a:rPr>
              <a:t> = </a:t>
            </a:r>
            <a:r>
              <a:rPr lang="en-US" sz="4400" b="1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mc</a:t>
            </a:r>
            <a:r>
              <a:rPr lang="en-US" sz="4400" b="1" i="1" baseline="30000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 </a:t>
            </a:r>
            <a:endParaRPr lang="el-GR" sz="4400" b="1" i="1" baseline="30000" dirty="0">
              <a:solidFill>
                <a:schemeClr val="accent1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8035" y="5754255"/>
            <a:ext cx="8691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For example when an electron and positron collide, they disappear, providing an energy of mc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54204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355" y="340092"/>
            <a:ext cx="8785599" cy="798752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Rest Energy E=mc</a:t>
            </a:r>
            <a:r>
              <a:rPr lang="en-US" baseline="30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624" y="1620982"/>
            <a:ext cx="9869578" cy="429024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Nuclear energy proves that E=mc</a:t>
            </a:r>
            <a:r>
              <a:rPr lang="en-US" sz="28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, it uses a small amount of mass and converts it into an enormous amount of energy that can be used to power millions of homes. </a:t>
            </a:r>
          </a:p>
          <a:p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Some of the energy can even be converted to mass to create a new particle. The speed of light squared is a large number, and it is the secret behind the power of this formula.</a:t>
            </a:r>
          </a:p>
        </p:txBody>
      </p:sp>
    </p:spTree>
    <p:extLst>
      <p:ext uri="{BB962C8B-B14F-4D97-AF65-F5344CB8AC3E}">
        <p14:creationId xmlns:p14="http://schemas.microsoft.com/office/powerpoint/2010/main" val="358528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63019" y="201406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Total Energy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68083" y="1223408"/>
            <a:ext cx="89024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rewrite the equation for the relativistic kinetic energy and define the total energy of a particle as: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189615" y="2608403"/>
            <a:ext cx="2966763" cy="76944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E = </a:t>
            </a:r>
            <a:r>
              <a:rPr kumimoji="0" lang="el-GR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γ</a:t>
            </a:r>
            <a:r>
              <a:rPr kumimoji="0" lang="en-US" sz="4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u</a:t>
            </a: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mc</a:t>
            </a:r>
            <a:r>
              <a:rPr kumimoji="0" lang="en-US" sz="4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2 </a:t>
            </a:r>
            <a:endParaRPr kumimoji="0" lang="el-GR" sz="4400" b="0" i="1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45" name="Text Box 7"/>
          <p:cNvSpPr txBox="1">
            <a:spLocks noChangeArrowheads="1"/>
          </p:cNvSpPr>
          <p:nvPr/>
        </p:nvSpPr>
        <p:spPr bwMode="auto">
          <a:xfrm>
            <a:off x="1155940" y="4044515"/>
            <a:ext cx="9346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This definition of the relativistic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mass-energy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fulfills the condition of conservation of total energy. </a:t>
            </a:r>
          </a:p>
        </p:txBody>
      </p:sp>
    </p:spTree>
    <p:extLst>
      <p:ext uri="{BB962C8B-B14F-4D97-AF65-F5344CB8AC3E}">
        <p14:creationId xmlns:p14="http://schemas.microsoft.com/office/powerpoint/2010/main" val="386022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33065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Kinetic Energy</a:t>
            </a: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2057400" y="1219201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work done by a force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to move a particle from position 1 to 2 along a path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 defined by:</a:t>
            </a:r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/>
        </p:nvGraphicFramePr>
        <p:xfrm>
          <a:off x="3886200" y="2133600"/>
          <a:ext cx="41148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1422360" imgH="482400" progId="Equation.DSMT4">
                  <p:embed/>
                </p:oleObj>
              </mc:Choice>
              <mc:Fallback>
                <p:oleObj name="Equation" r:id="rId3" imgW="1422360" imgH="482400" progId="Equation.DSMT4">
                  <p:embed/>
                  <p:pic>
                    <p:nvPicPr>
                      <p:cNvPr id="81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133600"/>
                        <a:ext cx="4114800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2133600" y="3733801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1,2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being the particle's kinetic energy at positions 1 and 2, respectively (true for frictionless system).</a:t>
            </a: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1981201" y="5018088"/>
            <a:ext cx="85312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Using our prior definition for the relativistic force we can now find the relativistic kinetic energy of the particle. (After some 'slightly involved' algebra.)</a:t>
            </a: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10194925" y="6313488"/>
            <a:ext cx="410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sym typeface="Wingdings" charset="2"/>
              </a:rPr>
              <a:t>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3483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1186</Words>
  <Application>Microsoft Office PowerPoint</Application>
  <PresentationFormat>Widescreen</PresentationFormat>
  <Paragraphs>83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 DECODE</vt:lpstr>
      <vt:lpstr>Arial</vt:lpstr>
      <vt:lpstr>Calibri</vt:lpstr>
      <vt:lpstr>Calibri Light</vt:lpstr>
      <vt:lpstr>Cambria Math</vt:lpstr>
      <vt:lpstr>Century Gothic</vt:lpstr>
      <vt:lpstr>Comic Sans MS</vt:lpstr>
      <vt:lpstr>Times New Roman</vt:lpstr>
      <vt:lpstr>Wingdings 3</vt:lpstr>
      <vt:lpstr>Wisp</vt:lpstr>
      <vt:lpstr>Retrospect</vt:lpstr>
      <vt:lpstr>Equation</vt:lpstr>
      <vt:lpstr>Special Relativity</vt:lpstr>
      <vt:lpstr>The Ultimate Speed</vt:lpstr>
      <vt:lpstr>Relativistic Force</vt:lpstr>
      <vt:lpstr>Accelerated particles</vt:lpstr>
      <vt:lpstr>Energy</vt:lpstr>
      <vt:lpstr>Internal or rest Energy</vt:lpstr>
      <vt:lpstr>Rest Energy E=mc2</vt:lpstr>
      <vt:lpstr>Total Energy</vt:lpstr>
      <vt:lpstr>Kinetic Energy</vt:lpstr>
      <vt:lpstr>Relativistic Kinetic Energy</vt:lpstr>
      <vt:lpstr>Total Energy</vt:lpstr>
      <vt:lpstr>E = mc2; Mass and Energy</vt:lpstr>
      <vt:lpstr>E = mc2; Mass and Energy</vt:lpstr>
      <vt:lpstr>E = mc2; Mass and Energy</vt:lpstr>
      <vt:lpstr>Rest or Internal Energy</vt:lpstr>
      <vt:lpstr>Example:      Rest energy of an object with 1kg</vt:lpstr>
      <vt:lpstr>When do we use Relativistic Formulas?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Relativity</dc:title>
  <dc:creator>Amir, Fatima Zohra</dc:creator>
  <cp:lastModifiedBy>Fatima</cp:lastModifiedBy>
  <cp:revision>35</cp:revision>
  <cp:lastPrinted>2022-09-04T19:36:52Z</cp:lastPrinted>
  <dcterms:created xsi:type="dcterms:W3CDTF">2019-01-22T14:21:02Z</dcterms:created>
  <dcterms:modified xsi:type="dcterms:W3CDTF">2023-09-15T11:17:58Z</dcterms:modified>
</cp:coreProperties>
</file>