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2"/>
  </p:notesMasterIdLst>
  <p:handoutMasterIdLst>
    <p:handoutMasterId r:id="rId23"/>
  </p:handoutMasterIdLst>
  <p:sldIdLst>
    <p:sldId id="283" r:id="rId2"/>
    <p:sldId id="258" r:id="rId3"/>
    <p:sldId id="259" r:id="rId4"/>
    <p:sldId id="260" r:id="rId5"/>
    <p:sldId id="261" r:id="rId6"/>
    <p:sldId id="262" r:id="rId7"/>
    <p:sldId id="263" r:id="rId8"/>
    <p:sldId id="264" r:id="rId9"/>
    <p:sldId id="265" r:id="rId10"/>
    <p:sldId id="266" r:id="rId11"/>
    <p:sldId id="267" r:id="rId12"/>
    <p:sldId id="268" r:id="rId13"/>
    <p:sldId id="297" r:id="rId14"/>
    <p:sldId id="298" r:id="rId15"/>
    <p:sldId id="269" r:id="rId16"/>
    <p:sldId id="270" r:id="rId17"/>
    <p:sldId id="271" r:id="rId18"/>
    <p:sldId id="272" r:id="rId19"/>
    <p:sldId id="273" r:id="rId20"/>
    <p:sldId id="274" r:id="rId2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100" d="100"/>
        <a:sy n="100" d="100"/>
      </p:scale>
      <p:origin x="0" y="-61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3696"/>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3" y="1"/>
            <a:ext cx="3012329" cy="463696"/>
          </a:xfrm>
          <a:prstGeom prst="rect">
            <a:avLst/>
          </a:prstGeom>
        </p:spPr>
        <p:txBody>
          <a:bodyPr vert="horz" lIns="90763" tIns="45382" rIns="90763" bIns="45382" rtlCol="0"/>
          <a:lstStyle>
            <a:lvl1pPr algn="r">
              <a:defRPr sz="1200"/>
            </a:lvl1pPr>
          </a:lstStyle>
          <a:p>
            <a:fld id="{8AC22659-31F5-418B-8C0A-E17A4AC530C5}" type="datetimeFigureOut">
              <a:rPr lang="en-US" smtClean="0"/>
              <a:t>9/4/2023</a:t>
            </a:fld>
            <a:endParaRPr lang="en-US"/>
          </a:p>
        </p:txBody>
      </p:sp>
      <p:sp>
        <p:nvSpPr>
          <p:cNvPr id="4" name="Footer Placeholder 3"/>
          <p:cNvSpPr>
            <a:spLocks noGrp="1"/>
          </p:cNvSpPr>
          <p:nvPr>
            <p:ph type="ftr" sz="quarter" idx="2"/>
          </p:nvPr>
        </p:nvSpPr>
        <p:spPr>
          <a:xfrm>
            <a:off x="0" y="8772379"/>
            <a:ext cx="3012329" cy="463696"/>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3" y="8772379"/>
            <a:ext cx="3012329" cy="463696"/>
          </a:xfrm>
          <a:prstGeom prst="rect">
            <a:avLst/>
          </a:prstGeom>
        </p:spPr>
        <p:txBody>
          <a:bodyPr vert="horz" lIns="90763" tIns="45382" rIns="90763" bIns="45382" rtlCol="0" anchor="b"/>
          <a:lstStyle>
            <a:lvl1pPr algn="r">
              <a:defRPr sz="1200"/>
            </a:lvl1pPr>
          </a:lstStyle>
          <a:p>
            <a:fld id="{2B2A3FB9-3EE9-492A-A72B-5FFC08736288}" type="slidenum">
              <a:rPr lang="en-US" smtClean="0"/>
              <a:t>‹#›</a:t>
            </a:fld>
            <a:endParaRPr lang="en-US"/>
          </a:p>
        </p:txBody>
      </p:sp>
    </p:spTree>
    <p:extLst>
      <p:ext uri="{BB962C8B-B14F-4D97-AF65-F5344CB8AC3E}">
        <p14:creationId xmlns:p14="http://schemas.microsoft.com/office/powerpoint/2010/main" val="4224284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BF5AB189-9FEF-430D-A717-000C336120EE}" type="datetimeFigureOut">
              <a:rPr lang="en-US" smtClean="0"/>
              <a:t>9/4/2023</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3F5C9746-D1C9-4103-85DB-54B8BC26F97B}" type="slidenum">
              <a:rPr lang="en-US" smtClean="0"/>
              <a:t>‹#›</a:t>
            </a:fld>
            <a:endParaRPr lang="en-US"/>
          </a:p>
        </p:txBody>
      </p:sp>
    </p:spTree>
    <p:extLst>
      <p:ext uri="{BB962C8B-B14F-4D97-AF65-F5344CB8AC3E}">
        <p14:creationId xmlns:p14="http://schemas.microsoft.com/office/powerpoint/2010/main" val="373062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20000"/>
              </a:spcBef>
              <a:defRPr sz="3400" b="1">
                <a:solidFill>
                  <a:schemeClr val="accent2"/>
                </a:solidFill>
                <a:latin typeface="Arial" panose="020B0604020202020204" pitchFamily="34" charset="0"/>
              </a:defRPr>
            </a:lvl1pPr>
            <a:lvl2pPr marL="774548" indent="-297903">
              <a:spcBef>
                <a:spcPct val="20000"/>
              </a:spcBef>
              <a:defRPr sz="3400" b="1">
                <a:solidFill>
                  <a:schemeClr val="accent2"/>
                </a:solidFill>
                <a:latin typeface="Arial" panose="020B0604020202020204" pitchFamily="34" charset="0"/>
              </a:defRPr>
            </a:lvl2pPr>
            <a:lvl3pPr marL="1191611" indent="-238322">
              <a:spcBef>
                <a:spcPct val="20000"/>
              </a:spcBef>
              <a:defRPr sz="3400" b="1">
                <a:solidFill>
                  <a:schemeClr val="accent2"/>
                </a:solidFill>
                <a:latin typeface="Arial" panose="020B0604020202020204" pitchFamily="34" charset="0"/>
              </a:defRPr>
            </a:lvl3pPr>
            <a:lvl4pPr marL="1668257" indent="-238322">
              <a:spcBef>
                <a:spcPct val="20000"/>
              </a:spcBef>
              <a:defRPr sz="3400" b="1">
                <a:solidFill>
                  <a:schemeClr val="accent2"/>
                </a:solidFill>
                <a:latin typeface="Arial" panose="020B0604020202020204" pitchFamily="34" charset="0"/>
              </a:defRPr>
            </a:lvl4pPr>
            <a:lvl5pPr marL="2144901" indent="-238322">
              <a:spcBef>
                <a:spcPct val="20000"/>
              </a:spcBef>
              <a:defRPr sz="3400" b="1">
                <a:solidFill>
                  <a:schemeClr val="accent2"/>
                </a:solidFill>
                <a:latin typeface="Arial" panose="020B0604020202020204" pitchFamily="34" charset="0"/>
              </a:defRPr>
            </a:lvl5pPr>
            <a:lvl6pPr marL="2621545" indent="-238322" eaLnBrk="0" fontAlgn="base" hangingPunct="0">
              <a:spcBef>
                <a:spcPct val="20000"/>
              </a:spcBef>
              <a:spcAft>
                <a:spcPct val="0"/>
              </a:spcAft>
              <a:defRPr sz="3400" b="1">
                <a:solidFill>
                  <a:schemeClr val="accent2"/>
                </a:solidFill>
                <a:latin typeface="Arial" panose="020B0604020202020204" pitchFamily="34" charset="0"/>
              </a:defRPr>
            </a:lvl6pPr>
            <a:lvl7pPr marL="3098190" indent="-238322" eaLnBrk="0" fontAlgn="base" hangingPunct="0">
              <a:spcBef>
                <a:spcPct val="20000"/>
              </a:spcBef>
              <a:spcAft>
                <a:spcPct val="0"/>
              </a:spcAft>
              <a:defRPr sz="3400" b="1">
                <a:solidFill>
                  <a:schemeClr val="accent2"/>
                </a:solidFill>
                <a:latin typeface="Arial" panose="020B0604020202020204" pitchFamily="34" charset="0"/>
              </a:defRPr>
            </a:lvl7pPr>
            <a:lvl8pPr marL="3574835" indent="-238322" eaLnBrk="0" fontAlgn="base" hangingPunct="0">
              <a:spcBef>
                <a:spcPct val="20000"/>
              </a:spcBef>
              <a:spcAft>
                <a:spcPct val="0"/>
              </a:spcAft>
              <a:defRPr sz="3400" b="1">
                <a:solidFill>
                  <a:schemeClr val="accent2"/>
                </a:solidFill>
                <a:latin typeface="Arial" panose="020B0604020202020204" pitchFamily="34" charset="0"/>
              </a:defRPr>
            </a:lvl8pPr>
            <a:lvl9pPr marL="4051480" indent="-238322" eaLnBrk="0" fontAlgn="base" hangingPunct="0">
              <a:spcBef>
                <a:spcPct val="20000"/>
              </a:spcBef>
              <a:spcAft>
                <a:spcPct val="0"/>
              </a:spcAft>
              <a:defRPr sz="3400" b="1">
                <a:solidFill>
                  <a:schemeClr val="accent2"/>
                </a:solidFill>
                <a:latin typeface="Arial" panose="020B0604020202020204" pitchFamily="34" charset="0"/>
              </a:defRPr>
            </a:lvl9pPr>
          </a:lstStyle>
          <a:p>
            <a:pPr defTabSz="953289">
              <a:spcBef>
                <a:spcPct val="0"/>
              </a:spcBef>
              <a:defRPr/>
            </a:pPr>
            <a:fld id="{0D39427A-E399-48AB-AEDA-6E43A7667AD5}" type="slidenum">
              <a:rPr lang="en-US" altLang="en-US" sz="1200" b="0">
                <a:solidFill>
                  <a:prstClr val="black"/>
                </a:solidFill>
              </a:rPr>
              <a:pPr defTabSz="953289">
                <a:spcBef>
                  <a:spcPct val="0"/>
                </a:spcBef>
                <a:defRPr/>
              </a:pPr>
              <a:t>5</a:t>
            </a:fld>
            <a:endParaRPr lang="en-US" altLang="en-US" sz="1200" b="0">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a:t>Figure 36-11. Inertial reference frame S’ moves to the right at constant speed v with respect to frame S.</a:t>
            </a:r>
          </a:p>
        </p:txBody>
      </p:sp>
    </p:spTree>
    <p:extLst>
      <p:ext uri="{BB962C8B-B14F-4D97-AF65-F5344CB8AC3E}">
        <p14:creationId xmlns:p14="http://schemas.microsoft.com/office/powerpoint/2010/main" val="25033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latin typeface="Arial" charset="0"/>
            </a:endParaRPr>
          </a:p>
        </p:txBody>
      </p:sp>
      <p:sp>
        <p:nvSpPr>
          <p:cNvPr id="80900" name="Slide Number Placeholder 3"/>
          <p:cNvSpPr>
            <a:spLocks noGrp="1"/>
          </p:cNvSpPr>
          <p:nvPr>
            <p:ph type="sldNum" sz="quarter" idx="5"/>
          </p:nvPr>
        </p:nvSpPr>
        <p:spPr>
          <a:noFill/>
        </p:spPr>
        <p:txBody>
          <a:bodyPr/>
          <a:lstStyle/>
          <a:p>
            <a:pPr defTabSz="935515">
              <a:defRPr/>
            </a:pPr>
            <a:fld id="{365D9D4B-428C-5F45-A84C-C79242936FF3}" type="slidenum">
              <a:rPr lang="en-US">
                <a:solidFill>
                  <a:prstClr val="black"/>
                </a:solidFill>
                <a:latin typeface="Calibri" panose="020F0502020204030204"/>
              </a:rPr>
              <a:pPr defTabSz="935515">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1480662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20000"/>
              </a:spcBef>
              <a:defRPr sz="3400" b="1">
                <a:solidFill>
                  <a:schemeClr val="accent2"/>
                </a:solidFill>
                <a:latin typeface="Arial" panose="020B0604020202020204" pitchFamily="34" charset="0"/>
              </a:defRPr>
            </a:lvl1pPr>
            <a:lvl2pPr marL="774548" indent="-297903">
              <a:spcBef>
                <a:spcPct val="20000"/>
              </a:spcBef>
              <a:defRPr sz="3400" b="1">
                <a:solidFill>
                  <a:schemeClr val="accent2"/>
                </a:solidFill>
                <a:latin typeface="Arial" panose="020B0604020202020204" pitchFamily="34" charset="0"/>
              </a:defRPr>
            </a:lvl2pPr>
            <a:lvl3pPr marL="1191611" indent="-238322">
              <a:spcBef>
                <a:spcPct val="20000"/>
              </a:spcBef>
              <a:defRPr sz="3400" b="1">
                <a:solidFill>
                  <a:schemeClr val="accent2"/>
                </a:solidFill>
                <a:latin typeface="Arial" panose="020B0604020202020204" pitchFamily="34" charset="0"/>
              </a:defRPr>
            </a:lvl3pPr>
            <a:lvl4pPr marL="1668257" indent="-238322">
              <a:spcBef>
                <a:spcPct val="20000"/>
              </a:spcBef>
              <a:defRPr sz="3400" b="1">
                <a:solidFill>
                  <a:schemeClr val="accent2"/>
                </a:solidFill>
                <a:latin typeface="Arial" panose="020B0604020202020204" pitchFamily="34" charset="0"/>
              </a:defRPr>
            </a:lvl4pPr>
            <a:lvl5pPr marL="2144901" indent="-238322">
              <a:spcBef>
                <a:spcPct val="20000"/>
              </a:spcBef>
              <a:defRPr sz="3400" b="1">
                <a:solidFill>
                  <a:schemeClr val="accent2"/>
                </a:solidFill>
                <a:latin typeface="Arial" panose="020B0604020202020204" pitchFamily="34" charset="0"/>
              </a:defRPr>
            </a:lvl5pPr>
            <a:lvl6pPr marL="2621545" indent="-238322" eaLnBrk="0" fontAlgn="base" hangingPunct="0">
              <a:spcBef>
                <a:spcPct val="20000"/>
              </a:spcBef>
              <a:spcAft>
                <a:spcPct val="0"/>
              </a:spcAft>
              <a:defRPr sz="3400" b="1">
                <a:solidFill>
                  <a:schemeClr val="accent2"/>
                </a:solidFill>
                <a:latin typeface="Arial" panose="020B0604020202020204" pitchFamily="34" charset="0"/>
              </a:defRPr>
            </a:lvl6pPr>
            <a:lvl7pPr marL="3098190" indent="-238322" eaLnBrk="0" fontAlgn="base" hangingPunct="0">
              <a:spcBef>
                <a:spcPct val="20000"/>
              </a:spcBef>
              <a:spcAft>
                <a:spcPct val="0"/>
              </a:spcAft>
              <a:defRPr sz="3400" b="1">
                <a:solidFill>
                  <a:schemeClr val="accent2"/>
                </a:solidFill>
                <a:latin typeface="Arial" panose="020B0604020202020204" pitchFamily="34" charset="0"/>
              </a:defRPr>
            </a:lvl7pPr>
            <a:lvl8pPr marL="3574835" indent="-238322" eaLnBrk="0" fontAlgn="base" hangingPunct="0">
              <a:spcBef>
                <a:spcPct val="20000"/>
              </a:spcBef>
              <a:spcAft>
                <a:spcPct val="0"/>
              </a:spcAft>
              <a:defRPr sz="3400" b="1">
                <a:solidFill>
                  <a:schemeClr val="accent2"/>
                </a:solidFill>
                <a:latin typeface="Arial" panose="020B0604020202020204" pitchFamily="34" charset="0"/>
              </a:defRPr>
            </a:lvl8pPr>
            <a:lvl9pPr marL="4051480" indent="-238322" eaLnBrk="0" fontAlgn="base" hangingPunct="0">
              <a:spcBef>
                <a:spcPct val="20000"/>
              </a:spcBef>
              <a:spcAft>
                <a:spcPct val="0"/>
              </a:spcAft>
              <a:defRPr sz="3400" b="1">
                <a:solidFill>
                  <a:schemeClr val="accent2"/>
                </a:solidFill>
                <a:latin typeface="Arial" panose="020B0604020202020204" pitchFamily="34" charset="0"/>
              </a:defRPr>
            </a:lvl9pPr>
          </a:lstStyle>
          <a:p>
            <a:pPr defTabSz="953289">
              <a:spcBef>
                <a:spcPct val="0"/>
              </a:spcBef>
              <a:defRPr/>
            </a:pPr>
            <a:fld id="{BD5D7E98-35CF-4137-B89D-59130870D583}" type="slidenum">
              <a:rPr lang="en-US" altLang="en-US" sz="1200" b="0">
                <a:solidFill>
                  <a:prstClr val="black"/>
                </a:solidFill>
              </a:rPr>
              <a:pPr defTabSz="953289">
                <a:spcBef>
                  <a:spcPct val="0"/>
                </a:spcBef>
                <a:defRPr/>
              </a:pPr>
              <a:t>17</a:t>
            </a:fld>
            <a:endParaRPr lang="en-US" altLang="en-US" sz="1200" b="0">
              <a:solidFill>
                <a:prstClr val="black"/>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a:t>Figure 36-12. Rocket 1 moves away at speed v = 0.60c. Rocket 2 is fired from rocket 1 with speed u’ = 0.60c. What is the speed of rocket 2 with respect to the Earth?</a:t>
            </a:r>
          </a:p>
          <a:p>
            <a:pPr eaLnBrk="1" hangingPunct="1"/>
            <a:r>
              <a:rPr lang="en-US" altLang="en-US"/>
              <a:t>Solution: Using the relativistic formula for velocity addition gives u = 0.88c.</a:t>
            </a:r>
          </a:p>
        </p:txBody>
      </p:sp>
    </p:spTree>
    <p:extLst>
      <p:ext uri="{BB962C8B-B14F-4D97-AF65-F5344CB8AC3E}">
        <p14:creationId xmlns:p14="http://schemas.microsoft.com/office/powerpoint/2010/main" val="2594834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08CE54-2F63-4360-AA07-849D9A3F2582}"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1DF1-7EB1-4793-8CAD-3C39297994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30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08CE54-2F63-4360-AA07-849D9A3F2582}"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191723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08CE54-2F63-4360-AA07-849D9A3F2582}"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355039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08CE54-2F63-4360-AA07-849D9A3F2582}"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27550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08CE54-2F63-4360-AA07-849D9A3F2582}" type="datetimeFigureOut">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C1DF1-7EB1-4793-8CAD-3C39297994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63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08CE54-2F63-4360-AA07-849D9A3F2582}" type="datetimeFigureOut">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104709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08CE54-2F63-4360-AA07-849D9A3F2582}" type="datetimeFigureOut">
              <a:rPr lang="en-US" smtClean="0"/>
              <a:t>9/4/2023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391920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08CE54-2F63-4360-AA07-849D9A3F2582}" type="datetimeFigureOut">
              <a:rPr lang="en-US" smtClean="0"/>
              <a:t>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139534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408CE54-2F63-4360-AA07-849D9A3F2582}" type="datetimeFigureOut">
              <a:rPr lang="en-US" smtClean="0"/>
              <a:t>9/4/2023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73780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408CE54-2F63-4360-AA07-849D9A3F2582}" type="datetimeFigureOut">
              <a:rPr lang="en-US" smtClean="0"/>
              <a:t>9/4/2023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7C1DF1-7EB1-4793-8CAD-3C39297994F1}" type="slidenum">
              <a:rPr lang="en-US" smtClean="0"/>
              <a:t>‹#›</a:t>
            </a:fld>
            <a:endParaRPr lang="en-US"/>
          </a:p>
        </p:txBody>
      </p:sp>
    </p:spTree>
    <p:extLst>
      <p:ext uri="{BB962C8B-B14F-4D97-AF65-F5344CB8AC3E}">
        <p14:creationId xmlns:p14="http://schemas.microsoft.com/office/powerpoint/2010/main" val="321531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08CE54-2F63-4360-AA07-849D9A3F2582}" type="datetimeFigureOut">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C1DF1-7EB1-4793-8CAD-3C39297994F1}" type="slidenum">
              <a:rPr lang="en-US" smtClean="0"/>
              <a:t>‹#›</a:t>
            </a:fld>
            <a:endParaRPr lang="en-US"/>
          </a:p>
        </p:txBody>
      </p:sp>
    </p:spTree>
    <p:extLst>
      <p:ext uri="{BB962C8B-B14F-4D97-AF65-F5344CB8AC3E}">
        <p14:creationId xmlns:p14="http://schemas.microsoft.com/office/powerpoint/2010/main" val="1163678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408CE54-2F63-4360-AA07-849D9A3F2582}" type="datetimeFigureOut">
              <a:rPr lang="en-US" smtClean="0"/>
              <a:t>9/4/2023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07C1DF1-7EB1-4793-8CAD-3C39297994F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68095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16.wmf"/><Relationship Id="rId4" Type="http://schemas.openxmlformats.org/officeDocument/2006/relationships/oleObject" Target="../embeddings/oleObject10.bin"/><Relationship Id="rId9" Type="http://schemas.openxmlformats.org/officeDocument/2006/relationships/image" Target="../media/image18.wmf"/></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50000"/>
                  </a:schemeClr>
                </a:solidFill>
                <a:latin typeface="Comic Sans MS"/>
                <a:cs typeface="Comic Sans MS"/>
              </a:rPr>
              <a:t>Special Relativity</a:t>
            </a:r>
          </a:p>
        </p:txBody>
      </p:sp>
      <p:sp>
        <p:nvSpPr>
          <p:cNvPr id="3" name="Subtitle 2"/>
          <p:cNvSpPr>
            <a:spLocks noGrp="1"/>
          </p:cNvSpPr>
          <p:nvPr>
            <p:ph type="subTitle" idx="1"/>
          </p:nvPr>
        </p:nvSpPr>
        <p:spPr/>
        <p:txBody>
          <a:bodyPr>
            <a:normAutofit/>
          </a:bodyPr>
          <a:lstStyle/>
          <a:p>
            <a:r>
              <a:rPr lang="en-US" dirty="0">
                <a:solidFill>
                  <a:srgbClr val="C00000"/>
                </a:solidFill>
                <a:latin typeface="Comic Sans MS" panose="030F0702030302020204" pitchFamily="66" charset="0"/>
              </a:rPr>
              <a:t>Chapter 1-Class4</a:t>
            </a:r>
          </a:p>
        </p:txBody>
      </p:sp>
    </p:spTree>
    <p:extLst>
      <p:ext uri="{BB962C8B-B14F-4D97-AF65-F5344CB8AC3E}">
        <p14:creationId xmlns:p14="http://schemas.microsoft.com/office/powerpoint/2010/main" val="32815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609600" y="0"/>
            <a:ext cx="10972800" cy="952546"/>
          </a:xfrm>
        </p:spPr>
        <p:txBody>
          <a:bodyPr/>
          <a:lstStyle/>
          <a:p>
            <a:r>
              <a:rPr lang="en-US" b="1" dirty="0">
                <a:latin typeface="Comic Sans MS"/>
                <a:cs typeface="Comic Sans MS"/>
              </a:rPr>
              <a:t>Lorentz Transformations</a:t>
            </a:r>
          </a:p>
        </p:txBody>
      </p:sp>
      <p:sp>
        <p:nvSpPr>
          <p:cNvPr id="2053" name="Rectangle 4"/>
          <p:cNvSpPr>
            <a:spLocks noChangeArrowheads="1"/>
          </p:cNvSpPr>
          <p:nvPr/>
        </p:nvSpPr>
        <p:spPr bwMode="auto">
          <a:xfrm>
            <a:off x="812800" y="990600"/>
            <a:ext cx="9855200" cy="646331"/>
          </a:xfrm>
          <a:prstGeom prst="rect">
            <a:avLst/>
          </a:prstGeom>
          <a:noFill/>
          <a:ln w="9525">
            <a:noFill/>
            <a:miter lim="800000"/>
            <a:headEnd/>
            <a:tailEnd/>
          </a:ln>
        </p:spPr>
        <p:txBody>
          <a:bodyPr>
            <a:prstTxWarp prst="textNoShape">
              <a:avLst/>
            </a:prstTxWarp>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omic Sans MS"/>
                <a:ea typeface="+mn-ea"/>
                <a:cs typeface="Comic Sans MS"/>
              </a:rPr>
              <a:t>If S’ is moving with speed v in the positive x direction relative to S, then the coordinates of the same event in the two frames are related by:</a:t>
            </a:r>
          </a:p>
        </p:txBody>
      </p:sp>
      <p:sp>
        <p:nvSpPr>
          <p:cNvPr id="241673" name="Text Box 9"/>
          <p:cNvSpPr txBox="1">
            <a:spLocks noChangeArrowheads="1"/>
          </p:cNvSpPr>
          <p:nvPr/>
        </p:nvSpPr>
        <p:spPr bwMode="auto">
          <a:xfrm>
            <a:off x="1107058" y="5801235"/>
            <a:ext cx="9225602"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Note:</a:t>
            </a:r>
            <a:r>
              <a:rPr kumimoji="0" lang="en-US" sz="24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 This assumes (0,0,0,0) is the same event in both frames.</a:t>
            </a:r>
          </a:p>
        </p:txBody>
      </p:sp>
      <p:grpSp>
        <p:nvGrpSpPr>
          <p:cNvPr id="2" name="Group 14"/>
          <p:cNvGrpSpPr>
            <a:grpSpLocks/>
          </p:cNvGrpSpPr>
          <p:nvPr/>
        </p:nvGrpSpPr>
        <p:grpSpPr bwMode="auto">
          <a:xfrm>
            <a:off x="609600" y="2058816"/>
            <a:ext cx="4470400" cy="3505200"/>
            <a:chOff x="457200" y="2438400"/>
            <a:chExt cx="3352800" cy="3505200"/>
          </a:xfrm>
        </p:grpSpPr>
        <p:sp>
          <p:nvSpPr>
            <p:cNvPr id="2062" name="Rectangle 10"/>
            <p:cNvSpPr>
              <a:spLocks noChangeArrowheads="1"/>
            </p:cNvSpPr>
            <p:nvPr/>
          </p:nvSpPr>
          <p:spPr bwMode="auto">
            <a:xfrm>
              <a:off x="457200" y="2438400"/>
              <a:ext cx="3352800" cy="350520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aphicFrame>
          <p:nvGraphicFramePr>
            <p:cNvPr id="2051" name="Object 2"/>
            <p:cNvGraphicFramePr>
              <a:graphicFrameLocks noChangeAspect="1"/>
            </p:cNvGraphicFramePr>
            <p:nvPr/>
          </p:nvGraphicFramePr>
          <p:xfrm>
            <a:off x="1295400" y="3530600"/>
            <a:ext cx="1438275" cy="1955800"/>
          </p:xfrm>
          <a:graphic>
            <a:graphicData uri="http://schemas.openxmlformats.org/presentationml/2006/ole">
              <mc:AlternateContent xmlns:mc="http://schemas.openxmlformats.org/markup-compatibility/2006">
                <mc:Choice xmlns:v="urn:schemas-microsoft-com:vml" Requires="v">
                  <p:oleObj spid="_x0000_s4158" name="Equation" r:id="rId3" imgW="634680" imgH="863280" progId="Equation.DSMT4">
                    <p:embed/>
                  </p:oleObj>
                </mc:Choice>
                <mc:Fallback>
                  <p:oleObj name="Equation" r:id="rId3" imgW="634680" imgH="863280" progId="Equation.DSMT4">
                    <p:embed/>
                    <p:pic>
                      <p:nvPicPr>
                        <p:cNvPr id="205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530600"/>
                          <a:ext cx="1438275" cy="1955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3" name="Text Box 14"/>
            <p:cNvSpPr txBox="1">
              <a:spLocks noChangeArrowheads="1"/>
            </p:cNvSpPr>
            <p:nvPr/>
          </p:nvSpPr>
          <p:spPr bwMode="auto">
            <a:xfrm>
              <a:off x="685800" y="2590800"/>
              <a:ext cx="2312171" cy="707886"/>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Galilean transformation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(classical)</a:t>
              </a:r>
            </a:p>
          </p:txBody>
        </p:sp>
      </p:grpSp>
      <p:grpSp>
        <p:nvGrpSpPr>
          <p:cNvPr id="3" name="Group 13"/>
          <p:cNvGrpSpPr>
            <a:grpSpLocks/>
          </p:cNvGrpSpPr>
          <p:nvPr/>
        </p:nvGrpSpPr>
        <p:grpSpPr bwMode="auto">
          <a:xfrm>
            <a:off x="5892800" y="2058816"/>
            <a:ext cx="4470400" cy="3505372"/>
            <a:chOff x="4419600" y="2438400"/>
            <a:chExt cx="3352800" cy="3505372"/>
          </a:xfrm>
        </p:grpSpPr>
        <p:sp>
          <p:nvSpPr>
            <p:cNvPr id="2060" name="Rectangle 11"/>
            <p:cNvSpPr>
              <a:spLocks noChangeArrowheads="1"/>
            </p:cNvSpPr>
            <p:nvPr/>
          </p:nvSpPr>
          <p:spPr bwMode="auto">
            <a:xfrm>
              <a:off x="4419600" y="2438400"/>
              <a:ext cx="3352800" cy="3505200"/>
            </a:xfrm>
            <a:prstGeom prst="rect">
              <a:avLst/>
            </a:prstGeom>
            <a:solidFill>
              <a:srgbClr val="CCECFF"/>
            </a:solidFill>
            <a:ln w="9525">
              <a:solidFill>
                <a:schemeClr val="tx1"/>
              </a:solidFill>
              <a:miter lim="800000"/>
              <a:headEnd/>
              <a:tailEnd/>
            </a:ln>
          </p:spPr>
          <p:txBody>
            <a:bodyPr wrap="none" anchor="ct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aphicFrame>
          <p:nvGraphicFramePr>
            <p:cNvPr id="2050" name="Object 3"/>
            <p:cNvGraphicFramePr>
              <a:graphicFrameLocks noChangeAspect="1"/>
            </p:cNvGraphicFramePr>
            <p:nvPr/>
          </p:nvGraphicFramePr>
          <p:xfrm>
            <a:off x="4999435" y="3470447"/>
            <a:ext cx="2128838" cy="2473325"/>
          </p:xfrm>
          <a:graphic>
            <a:graphicData uri="http://schemas.openxmlformats.org/presentationml/2006/ole">
              <mc:AlternateContent xmlns:mc="http://schemas.openxmlformats.org/markup-compatibility/2006">
                <mc:Choice xmlns:v="urn:schemas-microsoft-com:vml" Requires="v">
                  <p:oleObj spid="_x0000_s4159" name="Equation" r:id="rId5" imgW="939600" imgH="1091880" progId="Equation.3">
                    <p:embed/>
                  </p:oleObj>
                </mc:Choice>
                <mc:Fallback>
                  <p:oleObj name="Equation" r:id="rId5" imgW="939600" imgH="1091880" progId="Equation.3">
                    <p:embed/>
                    <p:pic>
                      <p:nvPicPr>
                        <p:cNvPr id="2050" name="Object 3"/>
                        <p:cNvPicPr>
                          <a:picLocks noChangeAspect="1" noChangeArrowheads="1"/>
                        </p:cNvPicPr>
                        <p:nvPr/>
                      </p:nvPicPr>
                      <p:blipFill>
                        <a:blip r:embed="rId6"/>
                        <a:srcRect/>
                        <a:stretch>
                          <a:fillRect/>
                        </a:stretch>
                      </p:blipFill>
                      <p:spPr bwMode="auto">
                        <a:xfrm>
                          <a:off x="4999435" y="3470447"/>
                          <a:ext cx="2128838" cy="24733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1" name="Text Box 15"/>
            <p:cNvSpPr txBox="1">
              <a:spLocks noChangeArrowheads="1"/>
            </p:cNvSpPr>
            <p:nvPr/>
          </p:nvSpPr>
          <p:spPr bwMode="auto">
            <a:xfrm>
              <a:off x="4581525" y="2590800"/>
              <a:ext cx="2300149" cy="707886"/>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Lorentz transformation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(relativistic)</a:t>
              </a:r>
            </a:p>
          </p:txBody>
        </p:sp>
      </p:grpSp>
    </p:spTree>
    <p:extLst>
      <p:ext uri="{BB962C8B-B14F-4D97-AF65-F5344CB8AC3E}">
        <p14:creationId xmlns:p14="http://schemas.microsoft.com/office/powerpoint/2010/main" val="270578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241673"/>
                                        </p:tgtEl>
                                        <p:attrNameLst>
                                          <p:attrName>style.visibility</p:attrName>
                                        </p:attrNameLst>
                                      </p:cBhvr>
                                      <p:to>
                                        <p:strVal val="visible"/>
                                      </p:to>
                                    </p:set>
                                    <p:animEffect transition="in" filter="fade">
                                      <p:cBhvr>
                                        <p:cTn id="15" dur="500"/>
                                        <p:tgtEl>
                                          <p:spTgt spid="241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48390"/>
          </a:xfrm>
        </p:spPr>
        <p:txBody>
          <a:bodyPr/>
          <a:lstStyle/>
          <a:p>
            <a:r>
              <a:rPr lang="en-US" dirty="0">
                <a:latin typeface="Comic Sans MS"/>
                <a:cs typeface="Comic Sans MS"/>
              </a:rPr>
              <a:t>Lorentz Equations</a:t>
            </a:r>
          </a:p>
        </p:txBody>
      </p:sp>
      <p:sp>
        <p:nvSpPr>
          <p:cNvPr id="3" name="Content Placeholder 2"/>
          <p:cNvSpPr>
            <a:spLocks noGrp="1"/>
          </p:cNvSpPr>
          <p:nvPr>
            <p:ph idx="1"/>
          </p:nvPr>
        </p:nvSpPr>
        <p:spPr/>
        <p:txBody>
          <a:bodyPr/>
          <a:lstStyle/>
          <a:p>
            <a:r>
              <a:rPr lang="en-US" dirty="0">
                <a:latin typeface="Comic Sans MS"/>
                <a:cs typeface="Comic Sans MS"/>
              </a:rPr>
              <a:t>This is the measure of the departure of relative expectations from classical ones: </a:t>
            </a:r>
          </a:p>
        </p:txBody>
      </p:sp>
      <p:graphicFrame>
        <p:nvGraphicFramePr>
          <p:cNvPr id="4" name="Object 2"/>
          <p:cNvGraphicFramePr>
            <a:graphicFrameLocks noChangeAspect="1"/>
          </p:cNvGraphicFramePr>
          <p:nvPr/>
        </p:nvGraphicFramePr>
        <p:xfrm>
          <a:off x="7528910" y="2931431"/>
          <a:ext cx="2590800" cy="1900238"/>
        </p:xfrm>
        <a:graphic>
          <a:graphicData uri="http://schemas.openxmlformats.org/presentationml/2006/ole">
            <mc:AlternateContent xmlns:mc="http://schemas.openxmlformats.org/markup-compatibility/2006">
              <mc:Choice xmlns:v="urn:schemas-microsoft-com:vml" Requires="v">
                <p:oleObj spid="_x0000_s5151" name="Equation" r:id="rId3" imgW="761760" imgH="647640" progId="Equation.3">
                  <p:embed/>
                </p:oleObj>
              </mc:Choice>
              <mc:Fallback>
                <p:oleObj name="Equation" r:id="rId3" imgW="761760" imgH="647640" progId="Equation.3">
                  <p:embed/>
                  <p:pic>
                    <p:nvPicPr>
                      <p:cNvPr id="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8910" y="2931431"/>
                        <a:ext cx="2590800" cy="19002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5" name="Text Box 40"/>
          <p:cNvSpPr txBox="1">
            <a:spLocks noChangeArrowheads="1"/>
          </p:cNvSpPr>
          <p:nvPr/>
        </p:nvSpPr>
        <p:spPr bwMode="auto">
          <a:xfrm>
            <a:off x="2032554" y="3308591"/>
            <a:ext cx="2757486" cy="64633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1" u="none" strike="noStrike" kern="1200" cap="none" spc="0" normalizeH="0" baseline="0" noProof="0" dirty="0">
                <a:ln>
                  <a:noFill/>
                </a:ln>
                <a:solidFill>
                  <a:srgbClr val="000000"/>
                </a:solidFill>
                <a:effectLst/>
                <a:uLnTx/>
                <a:uFillTx/>
                <a:latin typeface="Times New Roman" charset="0"/>
                <a:ea typeface="Times New Roman" charset="0"/>
                <a:cs typeface="Times New Roman" charset="0"/>
              </a:rPr>
              <a:t>Δ</a:t>
            </a:r>
            <a:r>
              <a:rPr kumimoji="0" lang="en-US" sz="3600" b="1" i="1" u="none" strike="noStrike" kern="1200" cap="none" spc="0" normalizeH="0" baseline="0" noProof="0" dirty="0" err="1">
                <a:ln>
                  <a:noFill/>
                </a:ln>
                <a:solidFill>
                  <a:srgbClr val="000000"/>
                </a:solidFill>
                <a:effectLst/>
                <a:uLnTx/>
                <a:uFillTx/>
                <a:latin typeface="Times New Roman" charset="0"/>
                <a:ea typeface="Times New Roman" charset="0"/>
                <a:cs typeface="Times New Roman" charset="0"/>
              </a:rPr>
              <a:t>t</a:t>
            </a:r>
            <a:r>
              <a:rPr kumimoji="0" lang="en-US" sz="3600" b="1" i="1" u="none" strike="noStrike" kern="1200" cap="none" spc="0" normalizeH="0" baseline="0" noProof="0" dirty="0">
                <a:ln>
                  <a:noFill/>
                </a:ln>
                <a:solidFill>
                  <a:srgbClr val="000000"/>
                </a:solidFill>
                <a:effectLst/>
                <a:uLnTx/>
                <a:uFillTx/>
                <a:latin typeface="Times New Roman" charset="0"/>
                <a:ea typeface="Times New Roman" charset="0"/>
                <a:cs typeface="Times New Roman" charset="0"/>
              </a:rPr>
              <a:t>’ = </a:t>
            </a:r>
            <a:r>
              <a:rPr kumimoji="0" lang="el-GR" sz="3600" b="1" i="1" u="none" strike="noStrike" kern="1200" cap="none" spc="0" normalizeH="0" baseline="0" noProof="0" dirty="0">
                <a:ln>
                  <a:noFill/>
                </a:ln>
                <a:solidFill>
                  <a:srgbClr val="000000"/>
                </a:solidFill>
                <a:effectLst/>
                <a:uLnTx/>
                <a:uFillTx/>
                <a:latin typeface="Times New Roman" charset="0"/>
                <a:ea typeface="Times New Roman" charset="0"/>
                <a:cs typeface="Times New Roman" charset="0"/>
              </a:rPr>
              <a:t>γΔ</a:t>
            </a:r>
            <a:r>
              <a:rPr kumimoji="0" lang="en-US" sz="3600" b="1" i="1" u="none" strike="noStrike" kern="1200" cap="none" spc="0" normalizeH="0" baseline="0" noProof="0" dirty="0" err="1">
                <a:ln>
                  <a:noFill/>
                </a:ln>
                <a:solidFill>
                  <a:srgbClr val="000000"/>
                </a:solidFill>
                <a:effectLst/>
                <a:uLnTx/>
                <a:uFillTx/>
                <a:latin typeface="Times New Roman" charset="0"/>
                <a:ea typeface="Times New Roman" charset="0"/>
                <a:cs typeface="Times New Roman" charset="0"/>
              </a:rPr>
              <a:t>t</a:t>
            </a:r>
            <a:r>
              <a:rPr kumimoji="0" lang="en-US" sz="3600" b="1" i="1" u="none" strike="noStrike" kern="1200" cap="none" spc="0" normalizeH="0" baseline="0" noProof="0" dirty="0">
                <a:ln>
                  <a:noFill/>
                </a:ln>
                <a:solidFill>
                  <a:srgbClr val="000000"/>
                </a:solidFill>
                <a:effectLst/>
                <a:uLnTx/>
                <a:uFillTx/>
                <a:latin typeface="Times New Roman" charset="0"/>
                <a:ea typeface="Times New Roman" charset="0"/>
                <a:cs typeface="Times New Roman" charset="0"/>
              </a:rPr>
              <a:t> ≥ </a:t>
            </a:r>
            <a:r>
              <a:rPr kumimoji="0" lang="el-GR" sz="3600" b="1" i="1" u="none" strike="noStrike" kern="1200" cap="none" spc="0" normalizeH="0" baseline="0" noProof="0" dirty="0">
                <a:ln>
                  <a:noFill/>
                </a:ln>
                <a:solidFill>
                  <a:srgbClr val="000000"/>
                </a:solidFill>
                <a:effectLst/>
                <a:uLnTx/>
                <a:uFillTx/>
                <a:latin typeface="Times New Roman" charset="0"/>
                <a:ea typeface="Times New Roman" charset="0"/>
                <a:cs typeface="Times New Roman" charset="0"/>
              </a:rPr>
              <a:t>Δ</a:t>
            </a:r>
            <a:r>
              <a:rPr kumimoji="0" lang="en-US" sz="3600" b="1" i="1" u="none" strike="noStrike" kern="1200" cap="none" spc="0" normalizeH="0" baseline="0" noProof="0" dirty="0" err="1">
                <a:ln>
                  <a:noFill/>
                </a:ln>
                <a:solidFill>
                  <a:srgbClr val="000000"/>
                </a:solidFill>
                <a:effectLst/>
                <a:uLnTx/>
                <a:uFillTx/>
                <a:latin typeface="Times New Roman" charset="0"/>
                <a:ea typeface="Times New Roman" charset="0"/>
                <a:cs typeface="Times New Roman" charset="0"/>
              </a:rPr>
              <a:t>t</a:t>
            </a:r>
            <a:endParaRPr kumimoji="0" lang="en-US" sz="3600" b="0" i="0" u="none" strike="noStrike" kern="1200" cap="none" spc="0" normalizeH="0" baseline="0" noProof="0" dirty="0">
              <a:ln>
                <a:noFill/>
              </a:ln>
              <a:solidFill>
                <a:srgbClr val="000000"/>
              </a:solidFill>
              <a:effectLst/>
              <a:uLnTx/>
              <a:uFillTx/>
              <a:latin typeface="Calibri"/>
              <a:ea typeface="Arial" charset="0"/>
              <a:cs typeface="Arial" charset="0"/>
            </a:endParaRPr>
          </a:p>
        </p:txBody>
      </p:sp>
    </p:spTree>
    <p:extLst>
      <p:ext uri="{BB962C8B-B14F-4D97-AF65-F5344CB8AC3E}">
        <p14:creationId xmlns:p14="http://schemas.microsoft.com/office/powerpoint/2010/main" val="341791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1205346" y="2201"/>
            <a:ext cx="10058400" cy="662303"/>
          </a:xfrm>
        </p:spPr>
        <p:txBody>
          <a:bodyPr>
            <a:normAutofit/>
          </a:bodyPr>
          <a:lstStyle/>
          <a:p>
            <a:pPr eaLnBrk="1" hangingPunct="1"/>
            <a:r>
              <a:rPr lang="en-US" altLang="en-US" sz="4400" dirty="0">
                <a:latin typeface="Comic Sans MS" panose="030F0702030302020204" pitchFamily="66" charset="0"/>
              </a:rPr>
              <a:t>Galilean and Lorentz Transformations</a:t>
            </a:r>
          </a:p>
        </p:txBody>
      </p:sp>
      <p:sp>
        <p:nvSpPr>
          <p:cNvPr id="52228" name="Text Box 4"/>
          <p:cNvSpPr txBox="1">
            <a:spLocks noChangeArrowheads="1"/>
          </p:cNvSpPr>
          <p:nvPr/>
        </p:nvSpPr>
        <p:spPr bwMode="auto">
          <a:xfrm>
            <a:off x="1010010" y="1849528"/>
            <a:ext cx="9424599"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The Lorentz transformation gives the same results we have previously found for length contraction and time dilation. </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Velocity transformations can be found by differentiating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x</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y</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and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z</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with respect to time:</a:t>
            </a:r>
          </a:p>
        </p:txBody>
      </p:sp>
    </p:spTree>
    <p:extLst>
      <p:ext uri="{BB962C8B-B14F-4D97-AF65-F5344CB8AC3E}">
        <p14:creationId xmlns:p14="http://schemas.microsoft.com/office/powerpoint/2010/main" val="227461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0"/>
            <a:ext cx="8229600" cy="838200"/>
          </a:xfrm>
        </p:spPr>
        <p:txBody>
          <a:bodyPr/>
          <a:lstStyle/>
          <a:p>
            <a:r>
              <a:rPr lang="en-US" b="1" dirty="0">
                <a:latin typeface="Comic Sans MS" panose="030F0702030302020204" pitchFamily="66" charset="0"/>
              </a:rPr>
              <a:t>A note of caution:</a:t>
            </a:r>
          </a:p>
        </p:txBody>
      </p:sp>
      <p:sp>
        <p:nvSpPr>
          <p:cNvPr id="35843" name="Text Box 4"/>
          <p:cNvSpPr txBox="1">
            <a:spLocks noChangeArrowheads="1"/>
          </p:cNvSpPr>
          <p:nvPr/>
        </p:nvSpPr>
        <p:spPr bwMode="auto">
          <a:xfrm>
            <a:off x="1752600" y="762000"/>
            <a:ext cx="8915400" cy="3570208"/>
          </a:xfrm>
          <a:prstGeom prst="rect">
            <a:avLst/>
          </a:prstGeom>
          <a:noFill/>
          <a:ln w="9525">
            <a:noFill/>
            <a:miter lim="800000"/>
            <a:headEnd/>
            <a:tailEnd/>
          </a:ln>
        </p:spPr>
        <p:txBody>
          <a:bodyPr>
            <a:prstTxWarp prst="textNoShape">
              <a:avLst/>
            </a:prstTxWarp>
            <a:spAutoFit/>
          </a:bodyPr>
          <a:lstStyle/>
          <a:p>
            <a:r>
              <a:rPr lang="en-US" dirty="0">
                <a:solidFill>
                  <a:srgbClr val="FF0000"/>
                </a:solidFill>
                <a:latin typeface="Comic Sans MS" panose="030F0702030302020204" pitchFamily="66" charset="0"/>
              </a:rPr>
              <a:t>The way the Lorentz and Galileo transformations are presented here assumes the following:</a:t>
            </a:r>
          </a:p>
          <a:p>
            <a:endParaRPr lang="en-US" sz="800" dirty="0">
              <a:latin typeface="Comic Sans MS" panose="030F0702030302020204" pitchFamily="66" charset="0"/>
            </a:endParaRPr>
          </a:p>
          <a:p>
            <a:r>
              <a:rPr lang="en-US" sz="2600" dirty="0">
                <a:latin typeface="Comic Sans MS" panose="030F0702030302020204" pitchFamily="66" charset="0"/>
              </a:rPr>
              <a:t>An observer in </a:t>
            </a:r>
            <a:r>
              <a:rPr lang="en-US" sz="2600" dirty="0" err="1">
                <a:latin typeface="Comic Sans MS" panose="030F0702030302020204" pitchFamily="66" charset="0"/>
              </a:rPr>
              <a:t>S</a:t>
            </a:r>
            <a:r>
              <a:rPr lang="en-US" sz="2600" dirty="0">
                <a:latin typeface="Comic Sans MS" panose="030F0702030302020204" pitchFamily="66" charset="0"/>
              </a:rPr>
              <a:t> would like to express an event (</a:t>
            </a:r>
            <a:r>
              <a:rPr lang="en-US" sz="2600" dirty="0" err="1">
                <a:latin typeface="Comic Sans MS" panose="030F0702030302020204" pitchFamily="66" charset="0"/>
              </a:rPr>
              <a:t>x,y,z,t</a:t>
            </a:r>
            <a:r>
              <a:rPr lang="en-US" sz="2600" dirty="0">
                <a:latin typeface="Comic Sans MS" panose="030F0702030302020204" pitchFamily="66" charset="0"/>
              </a:rPr>
              <a:t>) (in his frame </a:t>
            </a:r>
            <a:r>
              <a:rPr lang="en-US" sz="2600" dirty="0" err="1">
                <a:latin typeface="Comic Sans MS" panose="030F0702030302020204" pitchFamily="66" charset="0"/>
              </a:rPr>
              <a:t>S</a:t>
            </a:r>
            <a:r>
              <a:rPr lang="en-US" sz="2600" dirty="0">
                <a:latin typeface="Comic Sans MS" panose="030F0702030302020204" pitchFamily="66" charset="0"/>
              </a:rPr>
              <a:t>) with the coordinates of the frame </a:t>
            </a:r>
            <a:r>
              <a:rPr lang="en-US" sz="2600" dirty="0" err="1">
                <a:solidFill>
                  <a:srgbClr val="0000FF"/>
                </a:solidFill>
                <a:latin typeface="Comic Sans MS" panose="030F0702030302020204" pitchFamily="66" charset="0"/>
              </a:rPr>
              <a:t>S</a:t>
            </a:r>
            <a:r>
              <a:rPr lang="en-US" sz="2600" dirty="0">
                <a:solidFill>
                  <a:srgbClr val="0000FF"/>
                </a:solidFill>
                <a:latin typeface="Comic Sans MS" panose="030F0702030302020204" pitchFamily="66" charset="0"/>
              </a:rPr>
              <a:t>'</a:t>
            </a:r>
            <a:r>
              <a:rPr lang="en-US" sz="2600" dirty="0">
                <a:latin typeface="Comic Sans MS" panose="030F0702030302020204" pitchFamily="66" charset="0"/>
              </a:rPr>
              <a:t>, i.e. he wants to find the corresponding event (</a:t>
            </a:r>
            <a:r>
              <a:rPr lang="en-US" sz="2600" dirty="0" err="1">
                <a:latin typeface="Comic Sans MS" panose="030F0702030302020204" pitchFamily="66" charset="0"/>
              </a:rPr>
              <a:t>x',y',z',t</a:t>
            </a:r>
            <a:r>
              <a:rPr lang="en-US" sz="2600" dirty="0">
                <a:latin typeface="Comic Sans MS" panose="030F0702030302020204" pitchFamily="66" charset="0"/>
              </a:rPr>
              <a:t>') in </a:t>
            </a:r>
            <a:r>
              <a:rPr lang="en-US" sz="2600" dirty="0" err="1">
                <a:solidFill>
                  <a:srgbClr val="0000FF"/>
                </a:solidFill>
                <a:latin typeface="Comic Sans MS" panose="030F0702030302020204" pitchFamily="66" charset="0"/>
              </a:rPr>
              <a:t>S</a:t>
            </a:r>
            <a:r>
              <a:rPr lang="en-US" sz="2600" dirty="0">
                <a:solidFill>
                  <a:srgbClr val="0000FF"/>
                </a:solidFill>
                <a:latin typeface="Comic Sans MS" panose="030F0702030302020204" pitchFamily="66" charset="0"/>
              </a:rPr>
              <a:t>'</a:t>
            </a:r>
            <a:r>
              <a:rPr lang="en-US" sz="2600" dirty="0">
                <a:latin typeface="Comic Sans MS" panose="030F0702030302020204" pitchFamily="66" charset="0"/>
              </a:rPr>
              <a:t>. The frame </a:t>
            </a:r>
            <a:r>
              <a:rPr lang="en-US" sz="2600" u="sng" dirty="0" err="1">
                <a:solidFill>
                  <a:srgbClr val="0000FF"/>
                </a:solidFill>
                <a:latin typeface="Comic Sans MS" panose="030F0702030302020204" pitchFamily="66" charset="0"/>
              </a:rPr>
              <a:t>S</a:t>
            </a:r>
            <a:r>
              <a:rPr lang="en-US" sz="2600" u="sng" dirty="0">
                <a:solidFill>
                  <a:srgbClr val="0000FF"/>
                </a:solidFill>
                <a:latin typeface="Comic Sans MS" panose="030F0702030302020204" pitchFamily="66" charset="0"/>
              </a:rPr>
              <a:t>'</a:t>
            </a:r>
            <a:r>
              <a:rPr lang="en-US" sz="2600" u="sng" dirty="0">
                <a:latin typeface="Comic Sans MS" panose="030F0702030302020204" pitchFamily="66" charset="0"/>
              </a:rPr>
              <a:t> is moving along the x-axes of the frame </a:t>
            </a:r>
            <a:r>
              <a:rPr lang="en-US" sz="2600" u="sng" dirty="0" err="1">
                <a:latin typeface="Comic Sans MS" panose="030F0702030302020204" pitchFamily="66" charset="0"/>
              </a:rPr>
              <a:t>S</a:t>
            </a:r>
            <a:r>
              <a:rPr lang="en-US" sz="2600" dirty="0">
                <a:latin typeface="Comic Sans MS" panose="030F0702030302020204" pitchFamily="66" charset="0"/>
              </a:rPr>
              <a:t> with the velocity </a:t>
            </a:r>
            <a:r>
              <a:rPr lang="en-US" sz="2600" dirty="0" err="1">
                <a:latin typeface="Comic Sans MS" panose="030F0702030302020204" pitchFamily="66" charset="0"/>
              </a:rPr>
              <a:t>v</a:t>
            </a:r>
            <a:r>
              <a:rPr lang="en-US" sz="2600" dirty="0">
                <a:latin typeface="Comic Sans MS" panose="030F0702030302020204" pitchFamily="66" charset="0"/>
              </a:rPr>
              <a:t> (measured relative to </a:t>
            </a:r>
            <a:r>
              <a:rPr lang="en-US" sz="2600" dirty="0" err="1">
                <a:latin typeface="Comic Sans MS" panose="030F0702030302020204" pitchFamily="66" charset="0"/>
              </a:rPr>
              <a:t>S</a:t>
            </a:r>
            <a:r>
              <a:rPr lang="en-US" sz="2600" dirty="0">
                <a:latin typeface="Comic Sans MS" panose="030F0702030302020204" pitchFamily="66" charset="0"/>
              </a:rPr>
              <a:t>) and we assume that the origins of both frames overlap at the time </a:t>
            </a:r>
            <a:r>
              <a:rPr lang="en-US" sz="2600" dirty="0" err="1">
                <a:latin typeface="Comic Sans MS" panose="030F0702030302020204" pitchFamily="66" charset="0"/>
              </a:rPr>
              <a:t>t</a:t>
            </a:r>
            <a:r>
              <a:rPr lang="en-US" sz="2600" dirty="0">
                <a:latin typeface="Comic Sans MS" panose="030F0702030302020204" pitchFamily="66" charset="0"/>
              </a:rPr>
              <a:t>=0.</a:t>
            </a:r>
          </a:p>
        </p:txBody>
      </p:sp>
      <p:sp>
        <p:nvSpPr>
          <p:cNvPr id="35844" name="Line 5"/>
          <p:cNvSpPr>
            <a:spLocks noChangeShapeType="1"/>
          </p:cNvSpPr>
          <p:nvPr/>
        </p:nvSpPr>
        <p:spPr bwMode="auto">
          <a:xfrm>
            <a:off x="3886200" y="5638800"/>
            <a:ext cx="1905000" cy="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5" name="Line 6"/>
          <p:cNvSpPr>
            <a:spLocks noChangeShapeType="1"/>
          </p:cNvSpPr>
          <p:nvPr/>
        </p:nvSpPr>
        <p:spPr bwMode="auto">
          <a:xfrm flipH="1">
            <a:off x="3352800" y="5638800"/>
            <a:ext cx="533400" cy="8382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6" name="Line 7"/>
          <p:cNvSpPr>
            <a:spLocks noChangeShapeType="1"/>
          </p:cNvSpPr>
          <p:nvPr/>
        </p:nvSpPr>
        <p:spPr bwMode="auto">
          <a:xfrm flipV="1">
            <a:off x="3886200" y="4419600"/>
            <a:ext cx="0" cy="12192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35847" name="Text Box 8"/>
          <p:cNvSpPr txBox="1">
            <a:spLocks noChangeArrowheads="1"/>
          </p:cNvSpPr>
          <p:nvPr/>
        </p:nvSpPr>
        <p:spPr bwMode="auto">
          <a:xfrm>
            <a:off x="3429000" y="4876800"/>
            <a:ext cx="290464" cy="369332"/>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35848" name="Text Box 9"/>
          <p:cNvSpPr txBox="1">
            <a:spLocks noChangeArrowheads="1"/>
          </p:cNvSpPr>
          <p:nvPr/>
        </p:nvSpPr>
        <p:spPr bwMode="auto">
          <a:xfrm>
            <a:off x="5562600" y="5562600"/>
            <a:ext cx="284052" cy="369332"/>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35849" name="Text Box 10"/>
          <p:cNvSpPr txBox="1">
            <a:spLocks noChangeArrowheads="1"/>
          </p:cNvSpPr>
          <p:nvPr/>
        </p:nvSpPr>
        <p:spPr bwMode="auto">
          <a:xfrm>
            <a:off x="3032125" y="6211888"/>
            <a:ext cx="276038" cy="369332"/>
          </a:xfrm>
          <a:prstGeom prst="rect">
            <a:avLst/>
          </a:prstGeom>
          <a:noFill/>
          <a:ln w="9525">
            <a:noFill/>
            <a:miter lim="800000"/>
            <a:headEnd/>
            <a:tailEnd/>
          </a:ln>
        </p:spPr>
        <p:txBody>
          <a:bodyPr wrap="none">
            <a:prstTxWarp prst="textNoShape">
              <a:avLst/>
            </a:prstTxWarp>
            <a:spAutoFit/>
          </a:bodyPr>
          <a:lstStyle/>
          <a:p>
            <a:r>
              <a:rPr lang="en-US"/>
              <a:t>z</a:t>
            </a:r>
          </a:p>
        </p:txBody>
      </p:sp>
      <p:sp>
        <p:nvSpPr>
          <p:cNvPr id="35850" name="Text Box 11"/>
          <p:cNvSpPr txBox="1">
            <a:spLocks noChangeArrowheads="1"/>
          </p:cNvSpPr>
          <p:nvPr/>
        </p:nvSpPr>
        <p:spPr bwMode="auto">
          <a:xfrm>
            <a:off x="3581400" y="4114800"/>
            <a:ext cx="288862" cy="369332"/>
          </a:xfrm>
          <a:prstGeom prst="rect">
            <a:avLst/>
          </a:prstGeom>
          <a:noFill/>
          <a:ln w="9525">
            <a:noFill/>
            <a:miter lim="800000"/>
            <a:headEnd/>
            <a:tailEnd/>
          </a:ln>
        </p:spPr>
        <p:txBody>
          <a:bodyPr wrap="none">
            <a:prstTxWarp prst="textNoShape">
              <a:avLst/>
            </a:prstTxWarp>
            <a:spAutoFit/>
          </a:bodyPr>
          <a:lstStyle/>
          <a:p>
            <a:r>
              <a:rPr lang="en-US"/>
              <a:t>y</a:t>
            </a:r>
          </a:p>
        </p:txBody>
      </p:sp>
      <p:sp>
        <p:nvSpPr>
          <p:cNvPr id="35851" name="Line 12"/>
          <p:cNvSpPr>
            <a:spLocks noChangeShapeType="1"/>
          </p:cNvSpPr>
          <p:nvPr/>
        </p:nvSpPr>
        <p:spPr bwMode="auto">
          <a:xfrm>
            <a:off x="6902450" y="5638800"/>
            <a:ext cx="1905000" cy="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2" name="Line 13"/>
          <p:cNvSpPr>
            <a:spLocks noChangeShapeType="1"/>
          </p:cNvSpPr>
          <p:nvPr/>
        </p:nvSpPr>
        <p:spPr bwMode="auto">
          <a:xfrm flipH="1">
            <a:off x="6369050" y="5638800"/>
            <a:ext cx="533400" cy="83820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3" name="Line 14"/>
          <p:cNvSpPr>
            <a:spLocks noChangeShapeType="1"/>
          </p:cNvSpPr>
          <p:nvPr/>
        </p:nvSpPr>
        <p:spPr bwMode="auto">
          <a:xfrm flipV="1">
            <a:off x="6902450" y="4419600"/>
            <a:ext cx="0" cy="1219200"/>
          </a:xfrm>
          <a:prstGeom prst="line">
            <a:avLst/>
          </a:prstGeom>
          <a:noFill/>
          <a:ln w="28575">
            <a:solidFill>
              <a:srgbClr val="0000FF"/>
            </a:solidFill>
            <a:round/>
            <a:headEnd/>
            <a:tailEnd type="triangle" w="med" len="med"/>
          </a:ln>
        </p:spPr>
        <p:txBody>
          <a:bodyPr wrap="none">
            <a:prstTxWarp prst="textNoShape">
              <a:avLst/>
            </a:prstTxWarp>
          </a:bodyPr>
          <a:lstStyle/>
          <a:p>
            <a:endParaRPr lang="en-US"/>
          </a:p>
        </p:txBody>
      </p:sp>
      <p:sp>
        <p:nvSpPr>
          <p:cNvPr id="35854" name="Text Box 15"/>
          <p:cNvSpPr txBox="1">
            <a:spLocks noChangeArrowheads="1"/>
          </p:cNvSpPr>
          <p:nvPr/>
        </p:nvSpPr>
        <p:spPr bwMode="auto">
          <a:xfrm>
            <a:off x="6419850" y="5387975"/>
            <a:ext cx="341760"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S'</a:t>
            </a:r>
          </a:p>
        </p:txBody>
      </p:sp>
      <p:sp>
        <p:nvSpPr>
          <p:cNvPr id="35855" name="Text Box 16"/>
          <p:cNvSpPr txBox="1">
            <a:spLocks noChangeArrowheads="1"/>
          </p:cNvSpPr>
          <p:nvPr/>
        </p:nvSpPr>
        <p:spPr bwMode="auto">
          <a:xfrm>
            <a:off x="8578850" y="5562600"/>
            <a:ext cx="335348"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x'</a:t>
            </a:r>
          </a:p>
        </p:txBody>
      </p:sp>
      <p:sp>
        <p:nvSpPr>
          <p:cNvPr id="35856" name="Text Box 17"/>
          <p:cNvSpPr txBox="1">
            <a:spLocks noChangeArrowheads="1"/>
          </p:cNvSpPr>
          <p:nvPr/>
        </p:nvSpPr>
        <p:spPr bwMode="auto">
          <a:xfrm>
            <a:off x="6048375" y="6211888"/>
            <a:ext cx="327334"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z'</a:t>
            </a:r>
          </a:p>
        </p:txBody>
      </p:sp>
      <p:sp>
        <p:nvSpPr>
          <p:cNvPr id="35857" name="Text Box 18"/>
          <p:cNvSpPr txBox="1">
            <a:spLocks noChangeArrowheads="1"/>
          </p:cNvSpPr>
          <p:nvPr/>
        </p:nvSpPr>
        <p:spPr bwMode="auto">
          <a:xfrm>
            <a:off x="6597650" y="4114800"/>
            <a:ext cx="340158" cy="369332"/>
          </a:xfrm>
          <a:prstGeom prst="rect">
            <a:avLst/>
          </a:prstGeom>
          <a:noFill/>
          <a:ln w="9525">
            <a:noFill/>
            <a:miter lim="800000"/>
            <a:headEnd/>
            <a:tailEnd/>
          </a:ln>
        </p:spPr>
        <p:txBody>
          <a:bodyPr wrap="none">
            <a:prstTxWarp prst="textNoShape">
              <a:avLst/>
            </a:prstTxWarp>
            <a:spAutoFit/>
          </a:bodyPr>
          <a:lstStyle/>
          <a:p>
            <a:r>
              <a:rPr lang="en-US">
                <a:solidFill>
                  <a:srgbClr val="0000FF"/>
                </a:solidFill>
              </a:rPr>
              <a:t>y'</a:t>
            </a:r>
          </a:p>
        </p:txBody>
      </p:sp>
      <p:sp>
        <p:nvSpPr>
          <p:cNvPr id="35858" name="Line 19"/>
          <p:cNvSpPr>
            <a:spLocks noChangeShapeType="1"/>
          </p:cNvSpPr>
          <p:nvPr/>
        </p:nvSpPr>
        <p:spPr bwMode="auto">
          <a:xfrm>
            <a:off x="9144000" y="5638800"/>
            <a:ext cx="609600" cy="0"/>
          </a:xfrm>
          <a:prstGeom prst="line">
            <a:avLst/>
          </a:prstGeom>
          <a:noFill/>
          <a:ln w="28575">
            <a:solidFill>
              <a:srgbClr val="FF0000"/>
            </a:solidFill>
            <a:round/>
            <a:headEnd/>
            <a:tailEnd type="triangle" w="med" len="med"/>
          </a:ln>
        </p:spPr>
        <p:txBody>
          <a:bodyPr wrap="none">
            <a:prstTxWarp prst="textNoShape">
              <a:avLst/>
            </a:prstTxWarp>
          </a:bodyPr>
          <a:lstStyle/>
          <a:p>
            <a:endParaRPr lang="en-US"/>
          </a:p>
        </p:txBody>
      </p:sp>
      <p:pic>
        <p:nvPicPr>
          <p:cNvPr id="35859" name="Picture 20" descr="Helper"/>
          <p:cNvPicPr>
            <a:picLocks noChangeAspect="1" noChangeArrowheads="1"/>
          </p:cNvPicPr>
          <p:nvPr/>
        </p:nvPicPr>
        <p:blipFill>
          <a:blip r:embed="rId2"/>
          <a:srcRect/>
          <a:stretch>
            <a:fillRect/>
          </a:stretch>
        </p:blipFill>
        <p:spPr bwMode="auto">
          <a:xfrm>
            <a:off x="3962401" y="4383088"/>
            <a:ext cx="481013" cy="1058862"/>
          </a:xfrm>
          <a:prstGeom prst="rect">
            <a:avLst/>
          </a:prstGeom>
          <a:noFill/>
          <a:ln w="9525">
            <a:noFill/>
            <a:miter lim="800000"/>
            <a:headEnd/>
            <a:tailEnd/>
          </a:ln>
        </p:spPr>
      </p:pic>
      <p:sp>
        <p:nvSpPr>
          <p:cNvPr id="35860" name="Text Box 21"/>
          <p:cNvSpPr txBox="1">
            <a:spLocks noChangeArrowheads="1"/>
          </p:cNvSpPr>
          <p:nvPr/>
        </p:nvSpPr>
        <p:spPr bwMode="auto">
          <a:xfrm>
            <a:off x="9242425" y="5200650"/>
            <a:ext cx="288862" cy="369332"/>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v</a:t>
            </a:r>
          </a:p>
        </p:txBody>
      </p:sp>
      <p:grpSp>
        <p:nvGrpSpPr>
          <p:cNvPr id="2" name="Group 28"/>
          <p:cNvGrpSpPr>
            <a:grpSpLocks/>
          </p:cNvGrpSpPr>
          <p:nvPr/>
        </p:nvGrpSpPr>
        <p:grpSpPr bwMode="auto">
          <a:xfrm>
            <a:off x="3886200" y="4614864"/>
            <a:ext cx="4152900" cy="1025525"/>
            <a:chOff x="1200" y="2834"/>
            <a:chExt cx="2616" cy="646"/>
          </a:xfrm>
        </p:grpSpPr>
        <p:sp>
          <p:nvSpPr>
            <p:cNvPr id="35868" name="Text Box 23"/>
            <p:cNvSpPr txBox="1">
              <a:spLocks noChangeArrowheads="1"/>
            </p:cNvSpPr>
            <p:nvPr/>
          </p:nvSpPr>
          <p:spPr bwMode="auto">
            <a:xfrm>
              <a:off x="3234" y="2834"/>
              <a:ext cx="582" cy="252"/>
            </a:xfrm>
            <a:prstGeom prst="rect">
              <a:avLst/>
            </a:prstGeom>
            <a:noFill/>
            <a:ln w="9525">
              <a:noFill/>
              <a:miter lim="800000"/>
              <a:headEnd/>
              <a:tailEnd/>
            </a:ln>
          </p:spPr>
          <p:txBody>
            <a:bodyPr wrap="none">
              <a:prstTxWarp prst="textNoShape">
                <a:avLst/>
              </a:prstTxWarp>
              <a:spAutoFit/>
            </a:bodyPr>
            <a:lstStyle/>
            <a:p>
              <a:r>
                <a:rPr lang="en-US" sz="2000"/>
                <a:t>(x,y,z,t)</a:t>
              </a:r>
            </a:p>
          </p:txBody>
        </p:sp>
        <p:sp>
          <p:nvSpPr>
            <p:cNvPr id="35869" name="Line 24"/>
            <p:cNvSpPr>
              <a:spLocks noChangeShapeType="1"/>
            </p:cNvSpPr>
            <p:nvPr/>
          </p:nvSpPr>
          <p:spPr bwMode="auto">
            <a:xfrm flipV="1">
              <a:off x="1200" y="3144"/>
              <a:ext cx="2256" cy="336"/>
            </a:xfrm>
            <a:prstGeom prst="line">
              <a:avLst/>
            </a:prstGeom>
            <a:noFill/>
            <a:ln w="19050">
              <a:solidFill>
                <a:schemeClr val="tx1"/>
              </a:solidFill>
              <a:round/>
              <a:headEnd/>
              <a:tailEnd type="triangle" w="med" len="med"/>
            </a:ln>
          </p:spPr>
          <p:txBody>
            <a:bodyPr wrap="none">
              <a:prstTxWarp prst="textNoShape">
                <a:avLst/>
              </a:prstTxWarp>
            </a:bodyPr>
            <a:lstStyle/>
            <a:p>
              <a:endParaRPr lang="en-US"/>
            </a:p>
          </p:txBody>
        </p:sp>
      </p:grpSp>
      <p:sp>
        <p:nvSpPr>
          <p:cNvPr id="35862" name="Oval 25"/>
          <p:cNvSpPr>
            <a:spLocks noChangeArrowheads="1"/>
          </p:cNvSpPr>
          <p:nvPr/>
        </p:nvSpPr>
        <p:spPr bwMode="auto">
          <a:xfrm>
            <a:off x="7467600" y="5021263"/>
            <a:ext cx="152400" cy="152400"/>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grpSp>
        <p:nvGrpSpPr>
          <p:cNvPr id="3" name="Group 29"/>
          <p:cNvGrpSpPr>
            <a:grpSpLocks/>
          </p:cNvGrpSpPr>
          <p:nvPr/>
        </p:nvGrpSpPr>
        <p:grpSpPr bwMode="auto">
          <a:xfrm>
            <a:off x="6924676" y="5164138"/>
            <a:ext cx="1514475" cy="457200"/>
            <a:chOff x="3120" y="3168"/>
            <a:chExt cx="954" cy="288"/>
          </a:xfrm>
        </p:grpSpPr>
        <p:sp>
          <p:nvSpPr>
            <p:cNvPr id="35866" name="Text Box 26"/>
            <p:cNvSpPr txBox="1">
              <a:spLocks noChangeArrowheads="1"/>
            </p:cNvSpPr>
            <p:nvPr/>
          </p:nvSpPr>
          <p:spPr bwMode="auto">
            <a:xfrm>
              <a:off x="3312" y="3168"/>
              <a:ext cx="762" cy="250"/>
            </a:xfrm>
            <a:prstGeom prst="rect">
              <a:avLst/>
            </a:prstGeom>
            <a:noFill/>
            <a:ln w="9525">
              <a:noFill/>
              <a:miter lim="800000"/>
              <a:headEnd/>
              <a:tailEnd/>
            </a:ln>
          </p:spPr>
          <p:txBody>
            <a:bodyPr wrap="none">
              <a:prstTxWarp prst="textNoShape">
                <a:avLst/>
              </a:prstTxWarp>
              <a:spAutoFit/>
            </a:bodyPr>
            <a:lstStyle/>
            <a:p>
              <a:r>
                <a:rPr lang="en-US" sz="2000">
                  <a:solidFill>
                    <a:srgbClr val="0000FF"/>
                  </a:solidFill>
                </a:rPr>
                <a:t>(x',y',z',t')</a:t>
              </a:r>
            </a:p>
          </p:txBody>
        </p:sp>
        <p:sp>
          <p:nvSpPr>
            <p:cNvPr id="35867" name="Line 27"/>
            <p:cNvSpPr>
              <a:spLocks noChangeShapeType="1"/>
            </p:cNvSpPr>
            <p:nvPr/>
          </p:nvSpPr>
          <p:spPr bwMode="auto">
            <a:xfrm flipV="1">
              <a:off x="3120" y="3168"/>
              <a:ext cx="336" cy="288"/>
            </a:xfrm>
            <a:prstGeom prst="line">
              <a:avLst/>
            </a:prstGeom>
            <a:noFill/>
            <a:ln w="19050">
              <a:solidFill>
                <a:srgbClr val="0000FF"/>
              </a:solidFill>
              <a:round/>
              <a:headEnd/>
              <a:tailEnd type="triangle" w="med" len="med"/>
            </a:ln>
          </p:spPr>
          <p:txBody>
            <a:bodyPr wrap="none">
              <a:prstTxWarp prst="textNoShape">
                <a:avLst/>
              </a:prstTxWarp>
            </a:bodyPr>
            <a:lstStyle/>
            <a:p>
              <a:endParaRPr lang="en-US"/>
            </a:p>
          </p:txBody>
        </p:sp>
      </p:grpSp>
      <p:pic>
        <p:nvPicPr>
          <p:cNvPr id="35864" name="Picture 31"/>
          <p:cNvPicPr>
            <a:picLocks noChangeAspect="1" noChangeArrowheads="1"/>
          </p:cNvPicPr>
          <p:nvPr/>
        </p:nvPicPr>
        <p:blipFill>
          <a:blip r:embed="rId3"/>
          <a:srcRect/>
          <a:stretch>
            <a:fillRect/>
          </a:stretch>
        </p:blipFill>
        <p:spPr bwMode="auto">
          <a:xfrm>
            <a:off x="792162" y="152401"/>
            <a:ext cx="731838" cy="608013"/>
          </a:xfrm>
          <a:prstGeom prst="rect">
            <a:avLst/>
          </a:prstGeom>
          <a:noFill/>
          <a:ln w="9525">
            <a:noFill/>
            <a:miter lim="800000"/>
            <a:headEnd/>
            <a:tailEnd/>
          </a:ln>
        </p:spPr>
      </p:pic>
      <p:pic>
        <p:nvPicPr>
          <p:cNvPr id="35865" name="Picture 32"/>
          <p:cNvPicPr>
            <a:picLocks noChangeAspect="1" noChangeArrowheads="1"/>
          </p:cNvPicPr>
          <p:nvPr/>
        </p:nvPicPr>
        <p:blipFill>
          <a:blip r:embed="rId4"/>
          <a:srcRect/>
          <a:stretch>
            <a:fillRect/>
          </a:stretch>
        </p:blipFill>
        <p:spPr bwMode="auto">
          <a:xfrm>
            <a:off x="8610600" y="152401"/>
            <a:ext cx="731838" cy="608013"/>
          </a:xfrm>
          <a:prstGeom prst="rect">
            <a:avLst/>
          </a:prstGeom>
          <a:noFill/>
          <a:ln w="9525">
            <a:noFill/>
            <a:miter lim="800000"/>
            <a:headEnd/>
            <a:tailEnd/>
          </a:ln>
        </p:spPr>
      </p:pic>
    </p:spTree>
    <p:extLst>
      <p:ext uri="{BB962C8B-B14F-4D97-AF65-F5344CB8AC3E}">
        <p14:creationId xmlns:p14="http://schemas.microsoft.com/office/powerpoint/2010/main" val="227599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idx="1"/>
          </p:nvPr>
        </p:nvSpPr>
        <p:spPr>
          <a:xfrm>
            <a:off x="2133600" y="2743200"/>
            <a:ext cx="8229600" cy="2667000"/>
          </a:xfrm>
        </p:spPr>
        <p:txBody>
          <a:bodyPr/>
          <a:lstStyle/>
          <a:p>
            <a:pPr marL="0" indent="0">
              <a:buNone/>
            </a:pPr>
            <a:r>
              <a:rPr lang="en-US" sz="2400" dirty="0">
                <a:latin typeface="Comic Sans MS" panose="030F0702030302020204" pitchFamily="66" charset="0"/>
              </a:rPr>
              <a:t>George has a set of synchronized clocks in reference frame S, as shown.  Lucy is moving to the right past George, and has (naturally) her own set of synchronized clocks.  Lucy passes George at the event (0,0) in both frames.  An observer in George’s frame checks the clock marked ‘</a:t>
            </a:r>
            <a:r>
              <a:rPr lang="en-US" sz="2400" dirty="0">
                <a:solidFill>
                  <a:srgbClr val="FF0000"/>
                </a:solidFill>
                <a:latin typeface="Comic Sans MS" panose="030F0702030302020204" pitchFamily="66" charset="0"/>
              </a:rPr>
              <a:t>?</a:t>
            </a:r>
            <a:r>
              <a:rPr lang="en-US" sz="2400" dirty="0">
                <a:latin typeface="Comic Sans MS" panose="030F0702030302020204" pitchFamily="66" charset="0"/>
              </a:rPr>
              <a:t>’.  Compared to George’s clocks, this one reads</a:t>
            </a:r>
          </a:p>
        </p:txBody>
      </p:sp>
      <p:grpSp>
        <p:nvGrpSpPr>
          <p:cNvPr id="2" name="Group 3"/>
          <p:cNvGrpSpPr>
            <a:grpSpLocks/>
          </p:cNvGrpSpPr>
          <p:nvPr/>
        </p:nvGrpSpPr>
        <p:grpSpPr bwMode="auto">
          <a:xfrm>
            <a:off x="2432050" y="1371600"/>
            <a:ext cx="4648200" cy="711200"/>
            <a:chOff x="192" y="1728"/>
            <a:chExt cx="2928" cy="448"/>
          </a:xfrm>
        </p:grpSpPr>
        <p:grpSp>
          <p:nvGrpSpPr>
            <p:cNvPr id="3" name="Group 4"/>
            <p:cNvGrpSpPr>
              <a:grpSpLocks/>
            </p:cNvGrpSpPr>
            <p:nvPr/>
          </p:nvGrpSpPr>
          <p:grpSpPr bwMode="auto">
            <a:xfrm>
              <a:off x="192" y="1728"/>
              <a:ext cx="2928" cy="448"/>
              <a:chOff x="96" y="1858"/>
              <a:chExt cx="2928" cy="448"/>
            </a:xfrm>
          </p:grpSpPr>
          <p:sp>
            <p:nvSpPr>
              <p:cNvPr id="8241" name="Line 5"/>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42" name="Line 6"/>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endParaRPr lang="en-US"/>
              </a:p>
            </p:txBody>
          </p:sp>
          <p:sp>
            <p:nvSpPr>
              <p:cNvPr id="8243" name="Line 7"/>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4" name="Line 8"/>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5" name="Line 9"/>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6" name="Line 10"/>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7" name="Line 11"/>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8" name="Line 12"/>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endParaRPr lang="en-US"/>
              </a:p>
            </p:txBody>
          </p:sp>
          <p:sp>
            <p:nvSpPr>
              <p:cNvPr id="8249" name="Text Box 13"/>
              <p:cNvSpPr txBox="1">
                <a:spLocks noChangeArrowheads="1"/>
              </p:cNvSpPr>
              <p:nvPr/>
            </p:nvSpPr>
            <p:spPr bwMode="auto">
              <a:xfrm>
                <a:off x="96" y="2073"/>
                <a:ext cx="2583" cy="233"/>
              </a:xfrm>
              <a:prstGeom prst="rect">
                <a:avLst/>
              </a:prstGeom>
              <a:noFill/>
              <a:ln w="9525">
                <a:noFill/>
                <a:miter lim="800000"/>
                <a:headEnd/>
                <a:tailEnd/>
              </a:ln>
            </p:spPr>
            <p:txBody>
              <a:bodyPr wrap="none">
                <a:prstTxWarp prst="textNoShape">
                  <a:avLst/>
                </a:prstTxWarp>
                <a:spAutoFit/>
              </a:bodyPr>
              <a:lstStyle/>
              <a:p>
                <a:pPr eaLnBrk="0" hangingPunct="0"/>
                <a:r>
                  <a:rPr lang="en-US"/>
                  <a:t>...  -3       -2       -1       0        1        2       3  ...</a:t>
                </a:r>
              </a:p>
            </p:txBody>
          </p:sp>
        </p:grpSp>
        <p:grpSp>
          <p:nvGrpSpPr>
            <p:cNvPr id="4" name="Group 14"/>
            <p:cNvGrpSpPr>
              <a:grpSpLocks/>
            </p:cNvGrpSpPr>
            <p:nvPr/>
          </p:nvGrpSpPr>
          <p:grpSpPr bwMode="auto">
            <a:xfrm>
              <a:off x="1621" y="1728"/>
              <a:ext cx="192" cy="192"/>
              <a:chOff x="3792" y="3264"/>
              <a:chExt cx="192" cy="192"/>
            </a:xfrm>
          </p:grpSpPr>
          <p:sp>
            <p:nvSpPr>
              <p:cNvPr id="8238" name="Oval 1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9" name="Line 1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40" name="Line 1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5" name="Group 18"/>
            <p:cNvGrpSpPr>
              <a:grpSpLocks/>
            </p:cNvGrpSpPr>
            <p:nvPr/>
          </p:nvGrpSpPr>
          <p:grpSpPr bwMode="auto">
            <a:xfrm>
              <a:off x="2016" y="1728"/>
              <a:ext cx="192" cy="192"/>
              <a:chOff x="3792" y="3264"/>
              <a:chExt cx="192" cy="192"/>
            </a:xfrm>
          </p:grpSpPr>
          <p:sp>
            <p:nvSpPr>
              <p:cNvPr id="8235" name="Oval 1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6" name="Line 2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7" name="Line 2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6" name="Group 22"/>
            <p:cNvGrpSpPr>
              <a:grpSpLocks/>
            </p:cNvGrpSpPr>
            <p:nvPr/>
          </p:nvGrpSpPr>
          <p:grpSpPr bwMode="auto">
            <a:xfrm>
              <a:off x="2400" y="1728"/>
              <a:ext cx="192" cy="192"/>
              <a:chOff x="3792" y="3264"/>
              <a:chExt cx="192" cy="192"/>
            </a:xfrm>
          </p:grpSpPr>
          <p:sp>
            <p:nvSpPr>
              <p:cNvPr id="8232" name="Oval 23"/>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3" name="Line 24"/>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4" name="Line 25"/>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7" name="Group 26"/>
            <p:cNvGrpSpPr>
              <a:grpSpLocks/>
            </p:cNvGrpSpPr>
            <p:nvPr/>
          </p:nvGrpSpPr>
          <p:grpSpPr bwMode="auto">
            <a:xfrm>
              <a:off x="2784" y="1728"/>
              <a:ext cx="192" cy="192"/>
              <a:chOff x="3792" y="3264"/>
              <a:chExt cx="192" cy="192"/>
            </a:xfrm>
          </p:grpSpPr>
          <p:sp>
            <p:nvSpPr>
              <p:cNvPr id="8229" name="Oval 27"/>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30" name="Line 28"/>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31" name="Line 29"/>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8" name="Group 30"/>
            <p:cNvGrpSpPr>
              <a:grpSpLocks/>
            </p:cNvGrpSpPr>
            <p:nvPr/>
          </p:nvGrpSpPr>
          <p:grpSpPr bwMode="auto">
            <a:xfrm>
              <a:off x="1248" y="1728"/>
              <a:ext cx="192" cy="192"/>
              <a:chOff x="3792" y="3264"/>
              <a:chExt cx="192" cy="192"/>
            </a:xfrm>
          </p:grpSpPr>
          <p:sp>
            <p:nvSpPr>
              <p:cNvPr id="8226" name="Oval 31"/>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7" name="Line 32"/>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8" name="Line 33"/>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9" name="Group 34"/>
            <p:cNvGrpSpPr>
              <a:grpSpLocks/>
            </p:cNvGrpSpPr>
            <p:nvPr/>
          </p:nvGrpSpPr>
          <p:grpSpPr bwMode="auto">
            <a:xfrm>
              <a:off x="864" y="1728"/>
              <a:ext cx="192" cy="192"/>
              <a:chOff x="3792" y="3264"/>
              <a:chExt cx="192" cy="192"/>
            </a:xfrm>
          </p:grpSpPr>
          <p:sp>
            <p:nvSpPr>
              <p:cNvPr id="8223" name="Oval 35"/>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4" name="Line 36"/>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5" name="Line 37"/>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nvGrpSpPr>
            <p:cNvPr id="10" name="Group 38"/>
            <p:cNvGrpSpPr>
              <a:grpSpLocks/>
            </p:cNvGrpSpPr>
            <p:nvPr/>
          </p:nvGrpSpPr>
          <p:grpSpPr bwMode="auto">
            <a:xfrm>
              <a:off x="480" y="1728"/>
              <a:ext cx="192" cy="192"/>
              <a:chOff x="3792" y="3264"/>
              <a:chExt cx="192" cy="192"/>
            </a:xfrm>
          </p:grpSpPr>
          <p:sp>
            <p:nvSpPr>
              <p:cNvPr id="8220" name="Oval 39"/>
              <p:cNvSpPr>
                <a:spLocks noChangeArrowheads="1"/>
              </p:cNvSpPr>
              <p:nvPr/>
            </p:nvSpPr>
            <p:spPr bwMode="auto">
              <a:xfrm>
                <a:off x="3792" y="3264"/>
                <a:ext cx="192" cy="192"/>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8221" name="Line 40"/>
              <p:cNvSpPr>
                <a:spLocks noChangeShapeType="1"/>
              </p:cNvSpPr>
              <p:nvPr/>
            </p:nvSpPr>
            <p:spPr bwMode="auto">
              <a:xfrm flipV="1">
                <a:off x="3888" y="3264"/>
                <a:ext cx="0" cy="96"/>
              </a:xfrm>
              <a:prstGeom prst="line">
                <a:avLst/>
              </a:prstGeom>
              <a:noFill/>
              <a:ln w="25400">
                <a:solidFill>
                  <a:schemeClr val="tx1"/>
                </a:solidFill>
                <a:round/>
                <a:headEnd/>
                <a:tailEnd/>
              </a:ln>
            </p:spPr>
            <p:txBody>
              <a:bodyPr>
                <a:prstTxWarp prst="textNoShape">
                  <a:avLst/>
                </a:prstTxWarp>
              </a:bodyPr>
              <a:lstStyle/>
              <a:p>
                <a:endParaRPr lang="en-US"/>
              </a:p>
            </p:txBody>
          </p:sp>
          <p:sp>
            <p:nvSpPr>
              <p:cNvPr id="8222" name="Line 41"/>
              <p:cNvSpPr>
                <a:spLocks noChangeShapeType="1"/>
              </p:cNvSpPr>
              <p:nvPr/>
            </p:nvSpPr>
            <p:spPr bwMode="auto">
              <a:xfrm>
                <a:off x="3888" y="3360"/>
                <a:ext cx="48" cy="0"/>
              </a:xfrm>
              <a:prstGeom prst="line">
                <a:avLst/>
              </a:prstGeom>
              <a:noFill/>
              <a:ln w="19050">
                <a:solidFill>
                  <a:schemeClr val="tx1"/>
                </a:solidFill>
                <a:round/>
                <a:headEnd/>
                <a:tailEnd/>
              </a:ln>
            </p:spPr>
            <p:txBody>
              <a:bodyPr>
                <a:prstTxWarp prst="textNoShape">
                  <a:avLst/>
                </a:prstTxWarp>
              </a:bodyPr>
              <a:lstStyle/>
              <a:p>
                <a:endParaRPr lang="en-US"/>
              </a:p>
            </p:txBody>
          </p:sp>
        </p:grpSp>
      </p:grpSp>
      <p:grpSp>
        <p:nvGrpSpPr>
          <p:cNvPr id="11" name="Group 42"/>
          <p:cNvGrpSpPr>
            <a:grpSpLocks/>
          </p:cNvGrpSpPr>
          <p:nvPr/>
        </p:nvGrpSpPr>
        <p:grpSpPr bwMode="auto">
          <a:xfrm>
            <a:off x="4718050" y="609600"/>
            <a:ext cx="304800" cy="304800"/>
            <a:chOff x="1968" y="1056"/>
            <a:chExt cx="192" cy="192"/>
          </a:xfrm>
        </p:grpSpPr>
        <p:sp>
          <p:nvSpPr>
            <p:cNvPr id="8209" name="Oval 43"/>
            <p:cNvSpPr>
              <a:spLocks noChangeArrowheads="1"/>
            </p:cNvSpPr>
            <p:nvPr/>
          </p:nvSpPr>
          <p:spPr bwMode="auto">
            <a:xfrm>
              <a:off x="1968" y="1056"/>
              <a:ext cx="192" cy="192"/>
            </a:xfrm>
            <a:prstGeom prst="ellipse">
              <a:avLst/>
            </a:prstGeom>
            <a:solidFill>
              <a:schemeClr val="bg1"/>
            </a:solidFill>
            <a:ln w="19050">
              <a:solidFill>
                <a:srgbClr val="FF0000"/>
              </a:solidFill>
              <a:round/>
              <a:headEnd/>
              <a:tailEnd/>
            </a:ln>
          </p:spPr>
          <p:txBody>
            <a:bodyPr wrap="none" anchor="ctr">
              <a:prstTxWarp prst="textNoShape">
                <a:avLst/>
              </a:prstTxWarp>
            </a:bodyPr>
            <a:lstStyle/>
            <a:p>
              <a:endParaRPr lang="en-US"/>
            </a:p>
          </p:txBody>
        </p:sp>
        <p:sp>
          <p:nvSpPr>
            <p:cNvPr id="8210" name="Line 44"/>
            <p:cNvSpPr>
              <a:spLocks noChangeShapeType="1"/>
            </p:cNvSpPr>
            <p:nvPr/>
          </p:nvSpPr>
          <p:spPr bwMode="auto">
            <a:xfrm flipV="1">
              <a:off x="2064" y="1056"/>
              <a:ext cx="0" cy="96"/>
            </a:xfrm>
            <a:prstGeom prst="line">
              <a:avLst/>
            </a:prstGeom>
            <a:noFill/>
            <a:ln w="25400">
              <a:solidFill>
                <a:srgbClr val="FF0000"/>
              </a:solidFill>
              <a:round/>
              <a:headEnd/>
              <a:tailEnd/>
            </a:ln>
          </p:spPr>
          <p:txBody>
            <a:bodyPr>
              <a:prstTxWarp prst="textNoShape">
                <a:avLst/>
              </a:prstTxWarp>
            </a:bodyPr>
            <a:lstStyle/>
            <a:p>
              <a:endParaRPr lang="en-US"/>
            </a:p>
          </p:txBody>
        </p:sp>
        <p:sp>
          <p:nvSpPr>
            <p:cNvPr id="8211" name="Line 45"/>
            <p:cNvSpPr>
              <a:spLocks noChangeShapeType="1"/>
            </p:cNvSpPr>
            <p:nvPr/>
          </p:nvSpPr>
          <p:spPr bwMode="auto">
            <a:xfrm>
              <a:off x="2064" y="1152"/>
              <a:ext cx="48" cy="0"/>
            </a:xfrm>
            <a:prstGeom prst="line">
              <a:avLst/>
            </a:prstGeom>
            <a:noFill/>
            <a:ln w="19050">
              <a:solidFill>
                <a:srgbClr val="FF0000"/>
              </a:solidFill>
              <a:round/>
              <a:headEnd/>
              <a:tailEnd/>
            </a:ln>
          </p:spPr>
          <p:txBody>
            <a:bodyPr>
              <a:prstTxWarp prst="textNoShape">
                <a:avLst/>
              </a:prstTxWarp>
            </a:bodyPr>
            <a:lstStyle/>
            <a:p>
              <a:endParaRPr lang="en-US"/>
            </a:p>
          </p:txBody>
        </p:sp>
      </p:grpSp>
      <p:sp>
        <p:nvSpPr>
          <p:cNvPr id="8198" name="Line 46"/>
          <p:cNvSpPr>
            <a:spLocks noChangeShapeType="1"/>
          </p:cNvSpPr>
          <p:nvPr/>
        </p:nvSpPr>
        <p:spPr bwMode="auto">
          <a:xfrm>
            <a:off x="5251450" y="762000"/>
            <a:ext cx="1066800" cy="0"/>
          </a:xfrm>
          <a:prstGeom prst="line">
            <a:avLst/>
          </a:prstGeom>
          <a:noFill/>
          <a:ln w="25400">
            <a:solidFill>
              <a:srgbClr val="FF0000"/>
            </a:solidFill>
            <a:round/>
            <a:headEnd/>
            <a:tailEnd type="triangle" w="lg" len="lg"/>
          </a:ln>
        </p:spPr>
        <p:txBody>
          <a:bodyPr>
            <a:prstTxWarp prst="textNoShape">
              <a:avLst/>
            </a:prstTxWarp>
          </a:bodyPr>
          <a:lstStyle/>
          <a:p>
            <a:endParaRPr lang="en-US"/>
          </a:p>
        </p:txBody>
      </p:sp>
      <p:sp>
        <p:nvSpPr>
          <p:cNvPr id="8199" name="Text Box 47"/>
          <p:cNvSpPr txBox="1">
            <a:spLocks noChangeArrowheads="1"/>
          </p:cNvSpPr>
          <p:nvPr/>
        </p:nvSpPr>
        <p:spPr bwMode="auto">
          <a:xfrm>
            <a:off x="5540375" y="152400"/>
            <a:ext cx="288862" cy="369332"/>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v</a:t>
            </a:r>
          </a:p>
        </p:txBody>
      </p:sp>
      <p:grpSp>
        <p:nvGrpSpPr>
          <p:cNvPr id="12" name="Group 48"/>
          <p:cNvGrpSpPr>
            <a:grpSpLocks/>
          </p:cNvGrpSpPr>
          <p:nvPr/>
        </p:nvGrpSpPr>
        <p:grpSpPr bwMode="auto">
          <a:xfrm>
            <a:off x="2889250" y="547689"/>
            <a:ext cx="304800" cy="369887"/>
            <a:chOff x="816" y="825"/>
            <a:chExt cx="192" cy="233"/>
          </a:xfrm>
        </p:grpSpPr>
        <p:sp>
          <p:nvSpPr>
            <p:cNvPr id="8207" name="Oval 49"/>
            <p:cNvSpPr>
              <a:spLocks noChangeArrowheads="1"/>
            </p:cNvSpPr>
            <p:nvPr/>
          </p:nvSpPr>
          <p:spPr bwMode="auto">
            <a:xfrm>
              <a:off x="816" y="864"/>
              <a:ext cx="192" cy="192"/>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
          <p:nvSpPr>
            <p:cNvPr id="8208" name="Text Box 50"/>
            <p:cNvSpPr txBox="1">
              <a:spLocks noChangeArrowheads="1"/>
            </p:cNvSpPr>
            <p:nvPr/>
          </p:nvSpPr>
          <p:spPr bwMode="auto">
            <a:xfrm>
              <a:off x="816" y="825"/>
              <a:ext cx="184" cy="233"/>
            </a:xfrm>
            <a:prstGeom prst="rect">
              <a:avLst/>
            </a:prstGeom>
            <a:noFill/>
            <a:ln w="9525">
              <a:noFill/>
              <a:miter lim="800000"/>
              <a:headEnd/>
              <a:tailEnd/>
            </a:ln>
          </p:spPr>
          <p:txBody>
            <a:bodyPr wrap="none">
              <a:prstTxWarp prst="textNoShape">
                <a:avLst/>
              </a:prstTxWarp>
              <a:spAutoFit/>
            </a:bodyPr>
            <a:lstStyle/>
            <a:p>
              <a:pPr eaLnBrk="0" hangingPunct="0"/>
              <a:r>
                <a:rPr lang="en-US">
                  <a:solidFill>
                    <a:srgbClr val="FF0000"/>
                  </a:solidFill>
                </a:rPr>
                <a:t>?</a:t>
              </a:r>
            </a:p>
          </p:txBody>
        </p:sp>
      </p:grpSp>
      <p:sp>
        <p:nvSpPr>
          <p:cNvPr id="8201" name="Line 51"/>
          <p:cNvSpPr>
            <a:spLocks noChangeShapeType="1"/>
          </p:cNvSpPr>
          <p:nvPr/>
        </p:nvSpPr>
        <p:spPr bwMode="auto">
          <a:xfrm>
            <a:off x="3194050" y="762000"/>
            <a:ext cx="1524000" cy="0"/>
          </a:xfrm>
          <a:prstGeom prst="line">
            <a:avLst/>
          </a:prstGeom>
          <a:noFill/>
          <a:ln w="25400">
            <a:solidFill>
              <a:srgbClr val="FF0000"/>
            </a:solidFill>
            <a:round/>
            <a:headEnd/>
            <a:tailEnd/>
          </a:ln>
        </p:spPr>
        <p:txBody>
          <a:bodyPr>
            <a:prstTxWarp prst="textNoShape">
              <a:avLst/>
            </a:prstTxWarp>
          </a:bodyPr>
          <a:lstStyle/>
          <a:p>
            <a:endParaRPr lang="en-US"/>
          </a:p>
        </p:txBody>
      </p:sp>
      <p:sp>
        <p:nvSpPr>
          <p:cNvPr id="8202" name="Text Box 52"/>
          <p:cNvSpPr txBox="1">
            <a:spLocks noChangeArrowheads="1"/>
          </p:cNvSpPr>
          <p:nvPr/>
        </p:nvSpPr>
        <p:spPr bwMode="auto">
          <a:xfrm>
            <a:off x="4337050" y="2047876"/>
            <a:ext cx="949299" cy="369332"/>
          </a:xfrm>
          <a:prstGeom prst="rect">
            <a:avLst/>
          </a:prstGeom>
          <a:noFill/>
          <a:ln w="9525">
            <a:noFill/>
            <a:miter lim="800000"/>
            <a:headEnd/>
            <a:tailEnd/>
          </a:ln>
        </p:spPr>
        <p:txBody>
          <a:bodyPr wrap="none">
            <a:prstTxWarp prst="textNoShape">
              <a:avLst/>
            </a:prstTxWarp>
            <a:spAutoFit/>
          </a:bodyPr>
          <a:lstStyle/>
          <a:p>
            <a:pPr eaLnBrk="0" hangingPunct="0"/>
            <a:r>
              <a:rPr lang="en-US" dirty="0">
                <a:latin typeface="Comic Sans MS" panose="030F0702030302020204" pitchFamily="66" charset="0"/>
              </a:rPr>
              <a:t>George</a:t>
            </a:r>
          </a:p>
        </p:txBody>
      </p:sp>
      <p:sp>
        <p:nvSpPr>
          <p:cNvPr id="8203" name="Text Box 53"/>
          <p:cNvSpPr txBox="1">
            <a:spLocks noChangeArrowheads="1"/>
          </p:cNvSpPr>
          <p:nvPr/>
        </p:nvSpPr>
        <p:spPr bwMode="auto">
          <a:xfrm>
            <a:off x="4448175" y="152400"/>
            <a:ext cx="670376" cy="369332"/>
          </a:xfrm>
          <a:prstGeom prst="rect">
            <a:avLst/>
          </a:prstGeom>
          <a:noFill/>
          <a:ln w="9525">
            <a:noFill/>
            <a:miter lim="800000"/>
            <a:headEnd/>
            <a:tailEnd/>
          </a:ln>
        </p:spPr>
        <p:txBody>
          <a:bodyPr wrap="none">
            <a:prstTxWarp prst="textNoShape">
              <a:avLst/>
            </a:prstTxWarp>
            <a:spAutoFit/>
          </a:bodyPr>
          <a:lstStyle/>
          <a:p>
            <a:pPr eaLnBrk="0" hangingPunct="0"/>
            <a:r>
              <a:rPr lang="en-US" dirty="0">
                <a:solidFill>
                  <a:srgbClr val="FF0000"/>
                </a:solidFill>
                <a:latin typeface="Comic Sans MS" panose="030F0702030302020204" pitchFamily="66" charset="0"/>
              </a:rPr>
              <a:t>Lucy</a:t>
            </a:r>
          </a:p>
        </p:txBody>
      </p:sp>
      <p:graphicFrame>
        <p:nvGraphicFramePr>
          <p:cNvPr id="8194" name="Object 2"/>
          <p:cNvGraphicFramePr>
            <a:graphicFrameLocks noChangeAspect="1"/>
          </p:cNvGraphicFramePr>
          <p:nvPr/>
        </p:nvGraphicFramePr>
        <p:xfrm>
          <a:off x="8139114" y="609601"/>
          <a:ext cx="2071687" cy="1438275"/>
        </p:xfrm>
        <a:graphic>
          <a:graphicData uri="http://schemas.openxmlformats.org/presentationml/2006/ole">
            <mc:AlternateContent xmlns:mc="http://schemas.openxmlformats.org/markup-compatibility/2006">
              <mc:Choice xmlns:v="urn:schemas-microsoft-com:vml" Requires="v">
                <p:oleObj spid="_x0000_s12314" name="Equation" r:id="rId3" imgW="914400" imgH="634680" progId="Equation.DSMT4">
                  <p:embed/>
                </p:oleObj>
              </mc:Choice>
              <mc:Fallback>
                <p:oleObj name="Equation" r:id="rId3" imgW="914400" imgH="634680" progId="Equation.DSMT4">
                  <p:embed/>
                  <p:pic>
                    <p:nvPicPr>
                      <p:cNvPr id="819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14" y="609601"/>
                        <a:ext cx="2071687" cy="14382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204" name="Rectangle 55"/>
          <p:cNvSpPr>
            <a:spLocks noChangeArrowheads="1"/>
          </p:cNvSpPr>
          <p:nvPr/>
        </p:nvSpPr>
        <p:spPr bwMode="auto">
          <a:xfrm>
            <a:off x="7924800" y="457200"/>
            <a:ext cx="2438400" cy="1676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8205" name="Text Box 56"/>
          <p:cNvSpPr txBox="1">
            <a:spLocks noChangeArrowheads="1"/>
          </p:cNvSpPr>
          <p:nvPr/>
        </p:nvSpPr>
        <p:spPr bwMode="auto">
          <a:xfrm>
            <a:off x="1676400" y="5629275"/>
            <a:ext cx="8991600" cy="369332"/>
          </a:xfrm>
          <a:prstGeom prst="rect">
            <a:avLst/>
          </a:prstGeom>
          <a:noFill/>
          <a:ln w="9525">
            <a:noFill/>
            <a:miter lim="800000"/>
            <a:headEnd/>
            <a:tailEnd/>
          </a:ln>
        </p:spPr>
        <p:txBody>
          <a:bodyPr>
            <a:prstTxWarp prst="textNoShape">
              <a:avLst/>
            </a:prstTxWarp>
            <a:spAutoFit/>
          </a:bodyPr>
          <a:lstStyle/>
          <a:p>
            <a:pPr marL="457200" indent="-457200">
              <a:spcBef>
                <a:spcPct val="20000"/>
              </a:spcBef>
            </a:pPr>
            <a:r>
              <a:rPr lang="en-US" dirty="0">
                <a:latin typeface="Comic Sans MS" panose="030F0702030302020204" pitchFamily="66" charset="0"/>
              </a:rPr>
              <a:t>A) a slightly earlier time    B) a slightly later time     C) same time</a:t>
            </a:r>
          </a:p>
        </p:txBody>
      </p:sp>
      <p:sp>
        <p:nvSpPr>
          <p:cNvPr id="245817" name="Oval 57"/>
          <p:cNvSpPr>
            <a:spLocks noChangeArrowheads="1"/>
          </p:cNvSpPr>
          <p:nvPr/>
        </p:nvSpPr>
        <p:spPr bwMode="auto">
          <a:xfrm>
            <a:off x="4513811" y="5509141"/>
            <a:ext cx="2668386" cy="609600"/>
          </a:xfrm>
          <a:prstGeom prst="ellipse">
            <a:avLst/>
          </a:prstGeom>
          <a:noFill/>
          <a:ln w="25400">
            <a:solidFill>
              <a:srgbClr val="FF0000"/>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47400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77179"/>
          </a:xfrm>
        </p:spPr>
        <p:txBody>
          <a:bodyPr/>
          <a:lstStyle/>
          <a:p>
            <a:r>
              <a:rPr lang="en-US" dirty="0">
                <a:latin typeface="Comic Sans MS" panose="030F0702030302020204" pitchFamily="66" charset="0"/>
              </a:rPr>
              <a:t>Velocity Transformation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97280" y="1585954"/>
                <a:ext cx="11007305" cy="4436105"/>
              </a:xfrm>
            </p:spPr>
            <p:txBody>
              <a:bodyPr/>
              <a:lstStyle/>
              <a:p>
                <a:r>
                  <a:rPr lang="en-US" sz="2000" dirty="0">
                    <a:latin typeface="Comic Sans MS" panose="030F0702030302020204" pitchFamily="66" charset="0"/>
                  </a:rPr>
                  <a:t>The classical transformation for the velocity  </a:t>
                </a:r>
                <a:r>
                  <a:rPr lang="en-US" sz="2800" i="1" dirty="0">
                    <a:solidFill>
                      <a:srgbClr val="FF0000"/>
                    </a:solidFill>
                    <a:latin typeface="Times New Roman" panose="02020603050405020304" pitchFamily="18" charset="0"/>
                    <a:cs typeface="Times New Roman" panose="02020603050405020304" pitchFamily="18" charset="0"/>
                  </a:rPr>
                  <a:t>u’=u-v   </a:t>
                </a:r>
              </a:p>
              <a:p>
                <a:r>
                  <a:rPr lang="en-US" sz="2000" dirty="0">
                    <a:latin typeface="Comic Sans MS" panose="030F0702030302020204" pitchFamily="66" charset="0"/>
                    <a:cs typeface="Times New Roman" panose="02020603050405020304" pitchFamily="18" charset="0"/>
                  </a:rPr>
                  <a:t>The correct transformation in relativity is an application of the Lorentz transformation equations.</a:t>
                </a:r>
              </a:p>
              <a:p>
                <a:pPr marL="0" indent="0">
                  <a:buNone/>
                </a:pPr>
                <a:r>
                  <a:rPr lang="en-US" dirty="0">
                    <a:latin typeface="Comic Sans MS" panose="030F0702030302020204" pitchFamily="66"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u’</a:t>
                </a:r>
                <a14:m>
                  <m:oMath xmlns:m="http://schemas.openxmlformats.org/officeDocument/2006/math">
                    <m:r>
                      <a:rPr lang="en-US" sz="3600" i="1">
                        <a:latin typeface="Cambria Math" panose="02040503050406030204" pitchFamily="18" charset="0"/>
                        <a:ea typeface="Cambria Math" panose="02040503050406030204" pitchFamily="18" charset="0"/>
                        <a:cs typeface="Times New Roman" panose="02020603050405020304" pitchFamily="18" charset="0"/>
                      </a:rPr>
                      <m:t>≡</m:t>
                    </m:r>
                    <m:f>
                      <m:fPr>
                        <m:ctrlPr>
                          <a:rPr lang="en-US" sz="3600" i="1">
                            <a:latin typeface="Cambria Math" panose="02040503050406030204" pitchFamily="18" charset="0"/>
                            <a:ea typeface="Cambria Math" panose="02040503050406030204" pitchFamily="18" charset="0"/>
                            <a:cs typeface="Times New Roman" panose="02020603050405020304" pitchFamily="18" charset="0"/>
                          </a:rPr>
                        </m:ctrlPr>
                      </m:fPr>
                      <m:num>
                        <m:r>
                          <a:rPr lang="en-US" sz="3600" i="1">
                            <a:latin typeface="Cambria Math" panose="02040503050406030204" pitchFamily="18" charset="0"/>
                            <a:ea typeface="Cambria Math" panose="02040503050406030204" pitchFamily="18" charset="0"/>
                            <a:cs typeface="Times New Roman" panose="02020603050405020304" pitchFamily="18" charset="0"/>
                          </a:rPr>
                          <m:t>𝑑𝑥</m:t>
                        </m:r>
                        <m:r>
                          <a:rPr lang="en-US" sz="3600" i="1">
                            <a:latin typeface="Cambria Math" panose="02040503050406030204" pitchFamily="18" charset="0"/>
                            <a:ea typeface="Cambria Math" panose="02040503050406030204" pitchFamily="18" charset="0"/>
                            <a:cs typeface="Times New Roman" panose="02020603050405020304" pitchFamily="18" charset="0"/>
                          </a:rPr>
                          <m:t>′</m:t>
                        </m:r>
                      </m:num>
                      <m:den>
                        <m:r>
                          <a:rPr lang="en-US" sz="3600" i="1">
                            <a:latin typeface="Cambria Math" panose="02040503050406030204" pitchFamily="18" charset="0"/>
                            <a:ea typeface="Cambria Math" panose="02040503050406030204" pitchFamily="18" charset="0"/>
                            <a:cs typeface="Times New Roman" panose="02020603050405020304" pitchFamily="18" charset="0"/>
                          </a:rPr>
                          <m:t>𝑑𝑡</m:t>
                        </m:r>
                      </m:den>
                    </m:f>
                  </m:oMath>
                </a14:m>
                <a:endParaRPr lang="en-US" sz="3600" dirty="0">
                  <a:latin typeface="Comic Sans MS" panose="030F0702030302020204" pitchFamily="66"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97280" y="1585954"/>
                <a:ext cx="11007305" cy="4436105"/>
              </a:xfrm>
              <a:blipFill>
                <a:blip r:embed="rId3"/>
                <a:stretch>
                  <a:fillRect l="-554" t="-2335"/>
                </a:stretch>
              </a:blipFill>
            </p:spPr>
            <p:txBody>
              <a:bodyPr/>
              <a:lstStyle/>
              <a:p>
                <a:r>
                  <a:rPr lang="en-US">
                    <a:noFill/>
                  </a:rPr>
                  <a:t> </a:t>
                </a:r>
              </a:p>
            </p:txBody>
          </p:sp>
        </mc:Fallback>
      </mc:AlternateContent>
      <p:sp>
        <p:nvSpPr>
          <p:cNvPr id="4" name="Rectangle 3"/>
          <p:cNvSpPr/>
          <p:nvPr/>
        </p:nvSpPr>
        <p:spPr>
          <a:xfrm>
            <a:off x="3386993" y="2756008"/>
            <a:ext cx="1828800" cy="96615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5" name="Object 4"/>
          <p:cNvGraphicFramePr>
            <a:graphicFrameLocks noChangeAspect="1"/>
          </p:cNvGraphicFramePr>
          <p:nvPr/>
        </p:nvGraphicFramePr>
        <p:xfrm>
          <a:off x="3026495" y="4143422"/>
          <a:ext cx="2672690" cy="1094116"/>
        </p:xfrm>
        <a:graphic>
          <a:graphicData uri="http://schemas.openxmlformats.org/presentationml/2006/ole">
            <mc:AlternateContent xmlns:mc="http://schemas.openxmlformats.org/markup-compatibility/2006">
              <mc:Choice xmlns:v="urn:schemas-microsoft-com:vml" Requires="v">
                <p:oleObj spid="_x0000_s6206" name="Equation" r:id="rId4" imgW="965160" imgH="393480" progId="Equation.3">
                  <p:embed/>
                </p:oleObj>
              </mc:Choice>
              <mc:Fallback>
                <p:oleObj name="Equation" r:id="rId4" imgW="965160" imgH="393480" progId="Equation.3">
                  <p:embed/>
                  <p:pic>
                    <p:nvPicPr>
                      <p:cNvPr id="5" name="Object 4"/>
                      <p:cNvPicPr>
                        <a:picLocks noChangeAspect="1" noChangeArrowheads="1"/>
                      </p:cNvPicPr>
                      <p:nvPr/>
                    </p:nvPicPr>
                    <p:blipFill>
                      <a:blip r:embed="rId5"/>
                      <a:srcRect/>
                      <a:stretch>
                        <a:fillRect/>
                      </a:stretch>
                    </p:blipFill>
                    <p:spPr bwMode="auto">
                      <a:xfrm>
                        <a:off x="3026495" y="4143422"/>
                        <a:ext cx="2672690" cy="1094116"/>
                      </a:xfrm>
                      <a:prstGeom prst="rect">
                        <a:avLst/>
                      </a:prstGeom>
                      <a:noFill/>
                      <a:ln w="25400">
                        <a:solidFill>
                          <a:schemeClr val="accent1">
                            <a:lumMod val="50000"/>
                          </a:schemeClr>
                        </a:solidFill>
                      </a:ln>
                      <a:effectLst/>
                    </p:spPr>
                  </p:pic>
                </p:oleObj>
              </mc:Fallback>
            </mc:AlternateContent>
          </a:graphicData>
        </a:graphic>
      </p:graphicFrame>
      <p:graphicFrame>
        <p:nvGraphicFramePr>
          <p:cNvPr id="6" name="Object 5"/>
          <p:cNvGraphicFramePr>
            <a:graphicFrameLocks noChangeAspect="1"/>
          </p:cNvGraphicFramePr>
          <p:nvPr/>
        </p:nvGraphicFramePr>
        <p:xfrm>
          <a:off x="6334665" y="4220580"/>
          <a:ext cx="2209800" cy="939800"/>
        </p:xfrm>
        <a:graphic>
          <a:graphicData uri="http://schemas.openxmlformats.org/presentationml/2006/ole">
            <mc:AlternateContent xmlns:mc="http://schemas.openxmlformats.org/markup-compatibility/2006">
              <mc:Choice xmlns:v="urn:schemas-microsoft-com:vml" Requires="v">
                <p:oleObj spid="_x0000_s6207" name="Equation" r:id="rId6" imgW="927000" imgH="393480" progId="Equation.3">
                  <p:embed/>
                </p:oleObj>
              </mc:Choice>
              <mc:Fallback>
                <p:oleObj name="Equation" r:id="rId6" imgW="927000" imgH="393480" progId="Equation.3">
                  <p:embed/>
                  <p:pic>
                    <p:nvPicPr>
                      <p:cNvPr id="6" name="Object 5"/>
                      <p:cNvPicPr>
                        <a:picLocks noChangeAspect="1" noChangeArrowheads="1"/>
                      </p:cNvPicPr>
                      <p:nvPr/>
                    </p:nvPicPr>
                    <p:blipFill>
                      <a:blip r:embed="rId7"/>
                      <a:srcRect/>
                      <a:stretch>
                        <a:fillRect/>
                      </a:stretch>
                    </p:blipFill>
                    <p:spPr bwMode="auto">
                      <a:xfrm>
                        <a:off x="6334665" y="4220580"/>
                        <a:ext cx="2209800" cy="9398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Box 7"/>
          <p:cNvSpPr txBox="1"/>
          <p:nvPr/>
        </p:nvSpPr>
        <p:spPr>
          <a:xfrm>
            <a:off x="6218288" y="4167996"/>
            <a:ext cx="2718678" cy="1069541"/>
          </a:xfrm>
          <a:prstGeom prst="rect">
            <a:avLst/>
          </a:prstGeom>
          <a:noFill/>
          <a:ln w="25400">
            <a:solidFill>
              <a:schemeClr val="accent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1100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ChangeArrowheads="1"/>
          </p:cNvSpPr>
          <p:nvPr/>
        </p:nvSpPr>
        <p:spPr bwMode="auto">
          <a:xfrm>
            <a:off x="6096000" y="1371600"/>
            <a:ext cx="3962400" cy="4800600"/>
          </a:xfrm>
          <a:prstGeom prst="rect">
            <a:avLst/>
          </a:prstGeom>
          <a:solidFill>
            <a:srgbClr val="CCECFF"/>
          </a:solidFill>
          <a:ln w="9525">
            <a:solidFill>
              <a:schemeClr val="tx1"/>
            </a:solidFill>
            <a:miter lim="800000"/>
            <a:headEnd/>
            <a:tailEnd/>
          </a:ln>
        </p:spPr>
        <p:txBody>
          <a:bodyPr wrap="none" anchor="ct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1270" name="Rectangle 3"/>
          <p:cNvSpPr>
            <a:spLocks noGrp="1" noChangeArrowheads="1"/>
          </p:cNvSpPr>
          <p:nvPr>
            <p:ph type="title"/>
          </p:nvPr>
        </p:nvSpPr>
        <p:spPr>
          <a:xfrm>
            <a:off x="1981200" y="46038"/>
            <a:ext cx="8229600" cy="1249362"/>
          </a:xfrm>
        </p:spPr>
        <p:txBody>
          <a:bodyPr>
            <a:normAutofit fontScale="90000"/>
          </a:bodyPr>
          <a:lstStyle/>
          <a:p>
            <a:pPr eaLnBrk="1" hangingPunct="1"/>
            <a:r>
              <a:rPr lang="en-US" b="1" dirty="0">
                <a:latin typeface="Comic Sans MS" panose="030F0702030302020204" pitchFamily="66" charset="0"/>
              </a:rPr>
              <a:t>Velocity Transformation (3D)</a:t>
            </a:r>
          </a:p>
        </p:txBody>
      </p:sp>
      <p:graphicFrame>
        <p:nvGraphicFramePr>
          <p:cNvPr id="11266" name="Object 4"/>
          <p:cNvGraphicFramePr>
            <a:graphicFrameLocks noGrp="1" noChangeAspect="1"/>
          </p:cNvGraphicFramePr>
          <p:nvPr>
            <p:ph idx="1"/>
          </p:nvPr>
        </p:nvGraphicFramePr>
        <p:xfrm>
          <a:off x="6705600" y="1828800"/>
          <a:ext cx="2362200" cy="1030288"/>
        </p:xfrm>
        <a:graphic>
          <a:graphicData uri="http://schemas.openxmlformats.org/presentationml/2006/ole">
            <mc:AlternateContent xmlns:mc="http://schemas.openxmlformats.org/markup-compatibility/2006">
              <mc:Choice xmlns:v="urn:schemas-microsoft-com:vml" Requires="v">
                <p:oleObj spid="_x0000_s7257" name="Equation" r:id="rId4" imgW="990360" imgH="431640" progId="Equation.3">
                  <p:embed/>
                </p:oleObj>
              </mc:Choice>
              <mc:Fallback>
                <p:oleObj name="Equation" r:id="rId4" imgW="990360" imgH="431640" progId="Equation.3">
                  <p:embed/>
                  <p:pic>
                    <p:nvPicPr>
                      <p:cNvPr id="1126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828800"/>
                        <a:ext cx="2362200" cy="103028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5"/>
          <p:cNvGraphicFramePr>
            <a:graphicFrameLocks noChangeAspect="1"/>
          </p:cNvGraphicFramePr>
          <p:nvPr/>
        </p:nvGraphicFramePr>
        <p:xfrm>
          <a:off x="6400800" y="3154364"/>
          <a:ext cx="2865438" cy="1089025"/>
        </p:xfrm>
        <a:graphic>
          <a:graphicData uri="http://schemas.openxmlformats.org/presentationml/2006/ole">
            <mc:AlternateContent xmlns:mc="http://schemas.openxmlformats.org/markup-compatibility/2006">
              <mc:Choice xmlns:v="urn:schemas-microsoft-com:vml" Requires="v">
                <p:oleObj spid="_x0000_s7258" name="Equation" r:id="rId6" imgW="1168200" imgH="444240" progId="Equation.3">
                  <p:embed/>
                </p:oleObj>
              </mc:Choice>
              <mc:Fallback>
                <p:oleObj name="Equation" r:id="rId6" imgW="1168200" imgH="444240" progId="Equation.3">
                  <p:embed/>
                  <p:pic>
                    <p:nvPicPr>
                      <p:cNvPr id="11267"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3154364"/>
                        <a:ext cx="2865438" cy="1089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6"/>
          <p:cNvGraphicFramePr>
            <a:graphicFrameLocks noChangeAspect="1"/>
          </p:cNvGraphicFramePr>
          <p:nvPr/>
        </p:nvGraphicFramePr>
        <p:xfrm>
          <a:off x="6378576" y="4727575"/>
          <a:ext cx="2906713" cy="1079500"/>
        </p:xfrm>
        <a:graphic>
          <a:graphicData uri="http://schemas.openxmlformats.org/presentationml/2006/ole">
            <mc:AlternateContent xmlns:mc="http://schemas.openxmlformats.org/markup-compatibility/2006">
              <mc:Choice xmlns:v="urn:schemas-microsoft-com:vml" Requires="v">
                <p:oleObj spid="_x0000_s7259" name="Equation" r:id="rId8" imgW="1193760" imgH="444240" progId="Equation.3">
                  <p:embed/>
                </p:oleObj>
              </mc:Choice>
              <mc:Fallback>
                <p:oleObj name="Equation" r:id="rId8" imgW="1193760" imgH="444240" progId="Equation.3">
                  <p:embed/>
                  <p:pic>
                    <p:nvPicPr>
                      <p:cNvPr id="11268" name="Object 6"/>
                      <p:cNvPicPr>
                        <a:picLocks noChangeAspect="1" noChangeArrowheads="1"/>
                      </p:cNvPicPr>
                      <p:nvPr/>
                    </p:nvPicPr>
                    <p:blipFill>
                      <a:blip r:embed="rId9"/>
                      <a:srcRect/>
                      <a:stretch>
                        <a:fillRect/>
                      </a:stretch>
                    </p:blipFill>
                    <p:spPr bwMode="auto">
                      <a:xfrm>
                        <a:off x="6378576" y="4727575"/>
                        <a:ext cx="2906713"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7"/>
          <p:cNvSpPr>
            <a:spLocks noChangeArrowheads="1"/>
          </p:cNvSpPr>
          <p:nvPr/>
        </p:nvSpPr>
        <p:spPr bwMode="auto">
          <a:xfrm>
            <a:off x="2514600" y="1371600"/>
            <a:ext cx="3352800" cy="480060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11272" name="Text Box 8"/>
          <p:cNvSpPr txBox="1">
            <a:spLocks noChangeArrowheads="1"/>
          </p:cNvSpPr>
          <p:nvPr/>
        </p:nvSpPr>
        <p:spPr bwMode="auto">
          <a:xfrm>
            <a:off x="6096000" y="1371600"/>
            <a:ext cx="1459054"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Relativistic:</a:t>
            </a:r>
          </a:p>
        </p:txBody>
      </p:sp>
      <p:sp>
        <p:nvSpPr>
          <p:cNvPr id="11273" name="Text Box 9"/>
          <p:cNvSpPr txBox="1">
            <a:spLocks noChangeArrowheads="1"/>
          </p:cNvSpPr>
          <p:nvPr/>
        </p:nvSpPr>
        <p:spPr bwMode="auto">
          <a:xfrm>
            <a:off x="2590800" y="1371600"/>
            <a:ext cx="1162498"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Classical:</a:t>
            </a:r>
          </a:p>
        </p:txBody>
      </p:sp>
      <p:sp>
        <p:nvSpPr>
          <p:cNvPr id="11274" name="Text Box 10"/>
          <p:cNvSpPr txBox="1">
            <a:spLocks noChangeArrowheads="1"/>
          </p:cNvSpPr>
          <p:nvPr/>
        </p:nvSpPr>
        <p:spPr bwMode="auto">
          <a:xfrm>
            <a:off x="3200400" y="2286000"/>
            <a:ext cx="2001838" cy="584200"/>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a:ln>
                  <a:noFill/>
                </a:ln>
                <a:solidFill>
                  <a:prstClr val="black"/>
                </a:solidFill>
                <a:effectLst/>
                <a:uLnTx/>
                <a:uFillTx/>
                <a:latin typeface="Times New Roman" charset="0"/>
                <a:ea typeface="+mn-ea"/>
                <a:cs typeface="+mn-cs"/>
              </a:rPr>
              <a:t>u'</a:t>
            </a:r>
            <a:r>
              <a:rPr kumimoji="0" lang="en-US" sz="3200" b="0" i="1" u="none" strike="noStrike" kern="1200" cap="none" spc="0" normalizeH="0" baseline="-25000" noProof="0">
                <a:ln>
                  <a:noFill/>
                </a:ln>
                <a:solidFill>
                  <a:prstClr val="black"/>
                </a:solidFill>
                <a:effectLst/>
                <a:uLnTx/>
                <a:uFillTx/>
                <a:latin typeface="Times New Roman" charset="0"/>
                <a:ea typeface="+mn-ea"/>
                <a:cs typeface="+mn-cs"/>
              </a:rPr>
              <a:t>x</a:t>
            </a:r>
            <a:r>
              <a:rPr kumimoji="0" lang="en-US" sz="3200" b="0" i="1" u="none" strike="noStrike" kern="1200" cap="none" spc="0" normalizeH="0" baseline="0" noProof="0">
                <a:ln>
                  <a:noFill/>
                </a:ln>
                <a:solidFill>
                  <a:prstClr val="black"/>
                </a:solidFill>
                <a:effectLst/>
                <a:uLnTx/>
                <a:uFillTx/>
                <a:latin typeface="Times New Roman" charset="0"/>
                <a:ea typeface="+mn-ea"/>
                <a:cs typeface="+mn-cs"/>
              </a:rPr>
              <a:t> = u</a:t>
            </a:r>
            <a:r>
              <a:rPr kumimoji="0" lang="en-US" sz="3200" b="0" i="1" u="none" strike="noStrike" kern="1200" cap="none" spc="0" normalizeH="0" baseline="-25000" noProof="0">
                <a:ln>
                  <a:noFill/>
                </a:ln>
                <a:solidFill>
                  <a:prstClr val="black"/>
                </a:solidFill>
                <a:effectLst/>
                <a:uLnTx/>
                <a:uFillTx/>
                <a:latin typeface="Times New Roman" charset="0"/>
                <a:ea typeface="+mn-ea"/>
                <a:cs typeface="+mn-cs"/>
              </a:rPr>
              <a:t>x</a:t>
            </a:r>
            <a:r>
              <a:rPr kumimoji="0" lang="en-US" sz="3200" b="0" i="1" u="none" strike="noStrike" kern="1200" cap="none" spc="0" normalizeH="0" baseline="0" noProof="0">
                <a:ln>
                  <a:noFill/>
                </a:ln>
                <a:solidFill>
                  <a:prstClr val="black"/>
                </a:solidFill>
                <a:effectLst/>
                <a:uLnTx/>
                <a:uFillTx/>
                <a:latin typeface="Times New Roman" charset="0"/>
                <a:ea typeface="+mn-ea"/>
                <a:cs typeface="+mn-cs"/>
              </a:rPr>
              <a:t> – v</a:t>
            </a:r>
          </a:p>
        </p:txBody>
      </p:sp>
      <p:sp>
        <p:nvSpPr>
          <p:cNvPr id="11275" name="Text Box 11"/>
          <p:cNvSpPr txBox="1">
            <a:spLocks noChangeArrowheads="1"/>
          </p:cNvSpPr>
          <p:nvPr/>
        </p:nvSpPr>
        <p:spPr bwMode="auto">
          <a:xfrm>
            <a:off x="3200400" y="3581400"/>
            <a:ext cx="1409700" cy="584200"/>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a:ln>
                  <a:noFill/>
                </a:ln>
                <a:solidFill>
                  <a:prstClr val="black"/>
                </a:solidFill>
                <a:effectLst/>
                <a:uLnTx/>
                <a:uFillTx/>
                <a:latin typeface="Times New Roman" charset="0"/>
                <a:ea typeface="+mn-ea"/>
                <a:cs typeface="+mn-cs"/>
              </a:rPr>
              <a:t>u'</a:t>
            </a:r>
            <a:r>
              <a:rPr kumimoji="0" lang="en-US" sz="3200" b="0" i="1" u="none" strike="noStrike" kern="1200" cap="none" spc="0" normalizeH="0" baseline="-25000" noProof="0">
                <a:ln>
                  <a:noFill/>
                </a:ln>
                <a:solidFill>
                  <a:prstClr val="black"/>
                </a:solidFill>
                <a:effectLst/>
                <a:uLnTx/>
                <a:uFillTx/>
                <a:latin typeface="Times New Roman" charset="0"/>
                <a:ea typeface="+mn-ea"/>
                <a:cs typeface="+mn-cs"/>
              </a:rPr>
              <a:t>y</a:t>
            </a:r>
            <a:r>
              <a:rPr kumimoji="0" lang="en-US" sz="3200" b="0" i="1" u="none" strike="noStrike" kern="1200" cap="none" spc="0" normalizeH="0" baseline="0" noProof="0">
                <a:ln>
                  <a:noFill/>
                </a:ln>
                <a:solidFill>
                  <a:prstClr val="black"/>
                </a:solidFill>
                <a:effectLst/>
                <a:uLnTx/>
                <a:uFillTx/>
                <a:latin typeface="Times New Roman" charset="0"/>
                <a:ea typeface="+mn-ea"/>
                <a:cs typeface="+mn-cs"/>
              </a:rPr>
              <a:t> = u</a:t>
            </a:r>
            <a:r>
              <a:rPr kumimoji="0" lang="en-US" sz="3200" b="0" i="1" u="none" strike="noStrike" kern="1200" cap="none" spc="0" normalizeH="0" baseline="-25000" noProof="0">
                <a:ln>
                  <a:noFill/>
                </a:ln>
                <a:solidFill>
                  <a:prstClr val="black"/>
                </a:solidFill>
                <a:effectLst/>
                <a:uLnTx/>
                <a:uFillTx/>
                <a:latin typeface="Times New Roman" charset="0"/>
                <a:ea typeface="+mn-ea"/>
                <a:cs typeface="+mn-cs"/>
              </a:rPr>
              <a:t>y</a:t>
            </a:r>
            <a:endParaRPr kumimoji="0" lang="en-US" sz="3200" b="0" i="1" u="none" strike="noStrike" kern="1200" cap="none" spc="0" normalizeH="0" baseline="0" noProof="0">
              <a:ln>
                <a:noFill/>
              </a:ln>
              <a:solidFill>
                <a:prstClr val="black"/>
              </a:solidFill>
              <a:effectLst/>
              <a:uLnTx/>
              <a:uFillTx/>
              <a:latin typeface="Times New Roman" charset="0"/>
              <a:ea typeface="+mn-ea"/>
              <a:cs typeface="+mn-cs"/>
            </a:endParaRPr>
          </a:p>
        </p:txBody>
      </p:sp>
      <p:sp>
        <p:nvSpPr>
          <p:cNvPr id="11276" name="Text Box 12"/>
          <p:cNvSpPr txBox="1">
            <a:spLocks noChangeArrowheads="1"/>
          </p:cNvSpPr>
          <p:nvPr/>
        </p:nvSpPr>
        <p:spPr bwMode="auto">
          <a:xfrm>
            <a:off x="3200400" y="4876800"/>
            <a:ext cx="1377950" cy="584200"/>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err="1">
                <a:ln>
                  <a:noFill/>
                </a:ln>
                <a:solidFill>
                  <a:prstClr val="black"/>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prstClr val="black"/>
                </a:solidFill>
                <a:effectLst/>
                <a:uLnTx/>
                <a:uFillTx/>
                <a:latin typeface="Times New Roman" charset="0"/>
                <a:ea typeface="+mn-ea"/>
                <a:cs typeface="+mn-cs"/>
              </a:rPr>
              <a:t>z</a:t>
            </a:r>
            <a:r>
              <a:rPr kumimoji="0" lang="en-US" sz="3200" b="0" i="1" u="none" strike="noStrike" kern="1200" cap="none" spc="0" normalizeH="0" baseline="0" noProof="0" dirty="0">
                <a:ln>
                  <a:noFill/>
                </a:ln>
                <a:solidFill>
                  <a:prstClr val="black"/>
                </a:solidFill>
                <a:effectLst/>
                <a:uLnTx/>
                <a:uFillTx/>
                <a:latin typeface="Times New Roman" charset="0"/>
                <a:ea typeface="+mn-ea"/>
                <a:cs typeface="+mn-cs"/>
              </a:rPr>
              <a:t> = </a:t>
            </a:r>
            <a:r>
              <a:rPr kumimoji="0" lang="en-US" sz="3200" b="0" i="1" u="none" strike="noStrike" kern="1200" cap="none" spc="0" normalizeH="0" baseline="0" noProof="0" dirty="0" err="1">
                <a:ln>
                  <a:noFill/>
                </a:ln>
                <a:solidFill>
                  <a:prstClr val="black"/>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prstClr val="black"/>
                </a:solidFill>
                <a:effectLst/>
                <a:uLnTx/>
                <a:uFillTx/>
                <a:latin typeface="Times New Roman" charset="0"/>
                <a:ea typeface="+mn-ea"/>
                <a:cs typeface="+mn-cs"/>
              </a:rPr>
              <a:t>z</a:t>
            </a:r>
            <a:endParaRPr kumimoji="0" lang="en-US" sz="3200" b="0" i="1" u="none" strike="noStrike" kern="1200" cap="none" spc="0" normalizeH="0" baseline="0" noProof="0" dirty="0">
              <a:ln>
                <a:noFill/>
              </a:ln>
              <a:solidFill>
                <a:prstClr val="black"/>
              </a:solidFill>
              <a:effectLst/>
              <a:uLnTx/>
              <a:uFillTx/>
              <a:latin typeface="Times New Roman" charset="0"/>
              <a:ea typeface="+mn-ea"/>
              <a:cs typeface="+mn-cs"/>
            </a:endParaRPr>
          </a:p>
        </p:txBody>
      </p:sp>
    </p:spTree>
    <p:extLst>
      <p:ext uri="{BB962C8B-B14F-4D97-AF65-F5344CB8AC3E}">
        <p14:creationId xmlns:p14="http://schemas.microsoft.com/office/powerpoint/2010/main" val="131116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11" descr="Figure_36_12"/>
          <p:cNvPicPr>
            <a:picLocks noChangeAspect="1" noChangeArrowheads="1"/>
          </p:cNvPicPr>
          <p:nvPr/>
        </p:nvPicPr>
        <p:blipFill>
          <a:blip r:embed="rId3">
            <a:extLst>
              <a:ext uri="{28A0092B-C50C-407E-A947-70E740481C1C}">
                <a14:useLocalDpi xmlns:a14="http://schemas.microsoft.com/office/drawing/2010/main" val="0"/>
              </a:ext>
            </a:extLst>
          </a:blip>
          <a:srcRect b="4611"/>
          <a:stretch>
            <a:fillRect/>
          </a:stretch>
        </p:blipFill>
        <p:spPr bwMode="auto">
          <a:xfrm>
            <a:off x="7600142" y="1879600"/>
            <a:ext cx="404495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7"/>
          <p:cNvSpPr>
            <a:spLocks noGrp="1" noChangeArrowheads="1"/>
          </p:cNvSpPr>
          <p:nvPr>
            <p:ph type="title"/>
          </p:nvPr>
        </p:nvSpPr>
        <p:spPr>
          <a:xfrm>
            <a:off x="1097280" y="286604"/>
            <a:ext cx="10058400" cy="515654"/>
          </a:xfrm>
        </p:spPr>
        <p:txBody>
          <a:bodyPr/>
          <a:lstStyle/>
          <a:p>
            <a:pPr eaLnBrk="1" hangingPunct="1"/>
            <a:r>
              <a:rPr lang="en-US" altLang="en-US" sz="3200" dirty="0">
                <a:latin typeface="Comic Sans MS" panose="030F0702030302020204" pitchFamily="66" charset="0"/>
              </a:rPr>
              <a:t>Galilean and Lorentz Transformations</a:t>
            </a:r>
          </a:p>
        </p:txBody>
      </p:sp>
      <p:sp>
        <p:nvSpPr>
          <p:cNvPr id="53253" name="Text Box 9"/>
          <p:cNvSpPr txBox="1">
            <a:spLocks noChangeArrowheads="1"/>
          </p:cNvSpPr>
          <p:nvPr/>
        </p:nvSpPr>
        <p:spPr bwMode="auto">
          <a:xfrm>
            <a:off x="937016" y="1879600"/>
            <a:ext cx="6929437"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Example 8: Adding velocities.</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Calculate the speed of rocket 2 with respect to Earth.</a:t>
            </a:r>
          </a:p>
        </p:txBody>
      </p:sp>
    </p:spTree>
    <p:extLst>
      <p:ext uri="{BB962C8B-B14F-4D97-AF65-F5344CB8AC3E}">
        <p14:creationId xmlns:p14="http://schemas.microsoft.com/office/powerpoint/2010/main" val="262206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830417" y="148799"/>
            <a:ext cx="8229600" cy="1143000"/>
          </a:xfrm>
        </p:spPr>
        <p:txBody>
          <a:bodyPr/>
          <a:lstStyle/>
          <a:p>
            <a:pPr eaLnBrk="1" hangingPunct="1"/>
            <a:r>
              <a:rPr lang="en-US" b="1" dirty="0">
                <a:latin typeface="Comic Sans MS" panose="030F0702030302020204" pitchFamily="66" charset="0"/>
              </a:rPr>
              <a:t>Momentum</a:t>
            </a:r>
          </a:p>
        </p:txBody>
      </p:sp>
      <p:sp>
        <p:nvSpPr>
          <p:cNvPr id="10244" name="Text Box 4"/>
          <p:cNvSpPr txBox="1">
            <a:spLocks noChangeArrowheads="1"/>
          </p:cNvSpPr>
          <p:nvPr/>
        </p:nvSpPr>
        <p:spPr bwMode="auto">
          <a:xfrm>
            <a:off x="1376218" y="1371601"/>
            <a:ext cx="8377382" cy="830997"/>
          </a:xfrm>
          <a:prstGeom prst="rect">
            <a:avLst/>
          </a:prstGeom>
          <a:noFill/>
          <a:ln w="9525">
            <a:noFill/>
            <a:miter lim="800000"/>
            <a:headEnd/>
            <a:tailEnd/>
          </a:ln>
        </p:spPr>
        <p:txBody>
          <a:bodyPr wrap="squar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The classical definition of the momentum </a:t>
            </a:r>
            <a:r>
              <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p</a:t>
            </a: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of a particle with mass m is:  </a:t>
            </a:r>
            <a:r>
              <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p</a:t>
            </a: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=m</a:t>
            </a:r>
            <a:r>
              <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u</a:t>
            </a: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a:t>
            </a:r>
            <a:endPar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endParaRPr>
          </a:p>
        </p:txBody>
      </p:sp>
      <p:grpSp>
        <p:nvGrpSpPr>
          <p:cNvPr id="2" name="Group 8"/>
          <p:cNvGrpSpPr>
            <a:grpSpLocks/>
          </p:cNvGrpSpPr>
          <p:nvPr/>
        </p:nvGrpSpPr>
        <p:grpSpPr bwMode="auto">
          <a:xfrm>
            <a:off x="1905000" y="2362200"/>
            <a:ext cx="8229600" cy="2101850"/>
            <a:chOff x="240" y="1872"/>
            <a:chExt cx="5184" cy="1324"/>
          </a:xfrm>
        </p:grpSpPr>
        <p:sp>
          <p:nvSpPr>
            <p:cNvPr id="10248" name="Text Box 5"/>
            <p:cNvSpPr txBox="1">
              <a:spLocks noChangeArrowheads="1"/>
            </p:cNvSpPr>
            <p:nvPr/>
          </p:nvSpPr>
          <p:spPr bwMode="auto">
            <a:xfrm>
              <a:off x="240" y="1872"/>
              <a:ext cx="5184" cy="523"/>
            </a:xfrm>
            <a:prstGeom prst="rect">
              <a:avLst/>
            </a:prstGeom>
            <a:noFill/>
            <a:ln w="9525">
              <a:noFill/>
              <a:miter lim="800000"/>
              <a:headEnd/>
              <a:tailEnd/>
            </a:ln>
          </p:spPr>
          <p:txBody>
            <a:bodyPr>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In absence of external forces the total momentum is conserved (Law of conservation of momentum):</a:t>
              </a:r>
            </a:p>
          </p:txBody>
        </p:sp>
        <p:graphicFrame>
          <p:nvGraphicFramePr>
            <p:cNvPr id="10242" name="Object 7"/>
            <p:cNvGraphicFramePr>
              <a:graphicFrameLocks noChangeAspect="1"/>
            </p:cNvGraphicFramePr>
            <p:nvPr>
              <p:extLst>
                <p:ext uri="{D42A27DB-BD31-4B8C-83A1-F6EECF244321}">
                  <p14:modId xmlns:p14="http://schemas.microsoft.com/office/powerpoint/2010/main" val="1295481169"/>
                </p:ext>
              </p:extLst>
            </p:nvPr>
          </p:nvGraphicFramePr>
          <p:xfrm>
            <a:off x="1468" y="2392"/>
            <a:ext cx="1632" cy="804"/>
          </p:xfrm>
          <a:graphic>
            <a:graphicData uri="http://schemas.openxmlformats.org/presentationml/2006/ole">
              <mc:AlternateContent xmlns:mc="http://schemas.openxmlformats.org/markup-compatibility/2006">
                <mc:Choice xmlns:v="urn:schemas-microsoft-com:vml" Requires="v">
                  <p:oleObj spid="_x0000_s8223" name="Equation" r:id="rId3" imgW="876240" imgH="431640" progId="Equation.3">
                    <p:embed/>
                  </p:oleObj>
                </mc:Choice>
                <mc:Fallback>
                  <p:oleObj name="Equation" r:id="rId3" imgW="876240" imgH="431640" progId="Equation.3">
                    <p:embed/>
                    <p:pic>
                      <p:nvPicPr>
                        <p:cNvPr id="10242"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 y="2392"/>
                          <a:ext cx="1632" cy="8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22569" name="Text Box 9"/>
          <p:cNvSpPr txBox="1">
            <a:spLocks noChangeArrowheads="1"/>
          </p:cNvSpPr>
          <p:nvPr/>
        </p:nvSpPr>
        <p:spPr bwMode="auto">
          <a:xfrm>
            <a:off x="1228436" y="4724401"/>
            <a:ext cx="9827491" cy="830997"/>
          </a:xfrm>
          <a:prstGeom prst="rect">
            <a:avLst/>
          </a:prstGeom>
          <a:noFill/>
          <a:ln w="9525">
            <a:noFill/>
            <a:miter lim="800000"/>
            <a:headEnd/>
            <a:tailEnd/>
          </a:ln>
        </p:spPr>
        <p:txBody>
          <a:bodyPr wrap="squar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Due to the velocity addition formula, the definition </a:t>
            </a:r>
            <a:r>
              <a:rPr kumimoji="0" lang="en-US" sz="2400" b="1" i="0" u="none" strike="noStrike" kern="1200" cap="none" spc="0" normalizeH="0" baseline="0" noProof="0" dirty="0" err="1">
                <a:ln>
                  <a:noFill/>
                </a:ln>
                <a:solidFill>
                  <a:srgbClr val="000000"/>
                </a:solidFill>
                <a:effectLst/>
                <a:uLnTx/>
                <a:uFillTx/>
                <a:latin typeface="Comic Sans MS" panose="030F0702030302020204" pitchFamily="66" charset="0"/>
                <a:ea typeface="+mn-ea"/>
                <a:cs typeface="+mn-cs"/>
              </a:rPr>
              <a:t>p</a:t>
            </a: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=m</a:t>
            </a:r>
            <a:r>
              <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u</a:t>
            </a: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is not suitable to obtain conservation of momentum in special relativity!! </a:t>
            </a:r>
          </a:p>
        </p:txBody>
      </p:sp>
      <p:sp>
        <p:nvSpPr>
          <p:cNvPr id="322570" name="Text Box 10"/>
          <p:cNvSpPr txBox="1">
            <a:spLocks noChangeArrowheads="1"/>
          </p:cNvSpPr>
          <p:nvPr/>
        </p:nvSpPr>
        <p:spPr bwMode="auto">
          <a:xfrm>
            <a:off x="1769639" y="5622539"/>
            <a:ext cx="7590539"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charset="0"/>
                <a:ea typeface="+mn-ea"/>
                <a:cs typeface="+mn-cs"/>
                <a:sym typeface="Wingdings" charset="2"/>
              </a:rPr>
              <a:t> </a:t>
            </a:r>
            <a:r>
              <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sym typeface="Wingdings" charset="2"/>
              </a:rPr>
              <a:t>Need new definition for relativistic momentum!</a:t>
            </a:r>
            <a:endParaRPr kumimoji="0" lang="en-US" sz="24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endParaRPr>
          </a:p>
        </p:txBody>
      </p:sp>
      <p:sp>
        <p:nvSpPr>
          <p:cNvPr id="3" name="TextBox 2"/>
          <p:cNvSpPr txBox="1"/>
          <p:nvPr/>
        </p:nvSpPr>
        <p:spPr>
          <a:xfrm>
            <a:off x="7239000" y="3721269"/>
            <a:ext cx="204575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(isolated system)</a:t>
            </a:r>
          </a:p>
        </p:txBody>
      </p:sp>
    </p:spTree>
    <p:extLst>
      <p:ext uri="{BB962C8B-B14F-4D97-AF65-F5344CB8AC3E}">
        <p14:creationId xmlns:p14="http://schemas.microsoft.com/office/powerpoint/2010/main" val="73534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2569"/>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grpId="0" nodeType="afterEffect">
                                  <p:stCondLst>
                                    <p:cond delay="0"/>
                                  </p:stCondLst>
                                  <p:childTnLst>
                                    <p:set>
                                      <p:cBhvr>
                                        <p:cTn id="13" dur="1" fill="hold">
                                          <p:stCondLst>
                                            <p:cond delay="0"/>
                                          </p:stCondLst>
                                        </p:cTn>
                                        <p:tgtEl>
                                          <p:spTgt spid="322570"/>
                                        </p:tgtEl>
                                        <p:attrNameLst>
                                          <p:attrName>style.visibility</p:attrName>
                                        </p:attrNameLst>
                                      </p:cBhvr>
                                      <p:to>
                                        <p:strVal val="visible"/>
                                      </p:to>
                                    </p:set>
                                    <p:animEffect transition="in" filter="fade">
                                      <p:cBhvr>
                                        <p:cTn id="14" dur="2000"/>
                                        <p:tgtEl>
                                          <p:spTgt spid="322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9" grpId="0"/>
      <p:bldP spid="3225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438400" y="51803"/>
            <a:ext cx="8229600" cy="990600"/>
          </a:xfrm>
        </p:spPr>
        <p:txBody>
          <a:bodyPr/>
          <a:lstStyle/>
          <a:p>
            <a:pPr eaLnBrk="1" hangingPunct="1"/>
            <a:r>
              <a:rPr lang="en-US" b="1" dirty="0">
                <a:latin typeface="Comic Sans MS" panose="030F0702030302020204" pitchFamily="66" charset="0"/>
              </a:rPr>
              <a:t>Conservation of Momentum</a:t>
            </a:r>
          </a:p>
        </p:txBody>
      </p:sp>
      <p:sp>
        <p:nvSpPr>
          <p:cNvPr id="53251" name="Oval 4"/>
          <p:cNvSpPr>
            <a:spLocks noChangeArrowheads="1"/>
          </p:cNvSpPr>
          <p:nvPr/>
        </p:nvSpPr>
        <p:spPr bwMode="auto">
          <a:xfrm>
            <a:off x="2676525" y="3948113"/>
            <a:ext cx="533400" cy="533400"/>
          </a:xfrm>
          <a:prstGeom prst="ellipse">
            <a:avLst/>
          </a:prstGeom>
          <a:gradFill rotWithShape="1">
            <a:gsLst>
              <a:gs pos="0">
                <a:schemeClr val="bg1"/>
              </a:gs>
              <a:gs pos="100000">
                <a:srgbClr val="FF0000"/>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2" name="Line 6"/>
          <p:cNvSpPr>
            <a:spLocks noChangeShapeType="1"/>
          </p:cNvSpPr>
          <p:nvPr/>
        </p:nvSpPr>
        <p:spPr bwMode="auto">
          <a:xfrm flipV="1">
            <a:off x="3095625" y="3519488"/>
            <a:ext cx="381000" cy="4572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3" name="Freeform 8"/>
          <p:cNvSpPr>
            <a:spLocks/>
          </p:cNvSpPr>
          <p:nvPr/>
        </p:nvSpPr>
        <p:spPr bwMode="auto">
          <a:xfrm>
            <a:off x="3095626" y="3119439"/>
            <a:ext cx="1755775" cy="879475"/>
          </a:xfrm>
          <a:custGeom>
            <a:avLst/>
            <a:gdLst>
              <a:gd name="T0" fmla="*/ 0 w 1106"/>
              <a:gd name="T1" fmla="*/ 2147483647 h 554"/>
              <a:gd name="T2" fmla="*/ 2147483647 w 1106"/>
              <a:gd name="T3" fmla="*/ 2147483647 h 554"/>
              <a:gd name="T4" fmla="*/ 2147483647 w 1106"/>
              <a:gd name="T5" fmla="*/ 2147483647 h 554"/>
              <a:gd name="T6" fmla="*/ 0 60000 65536"/>
              <a:gd name="T7" fmla="*/ 0 60000 65536"/>
              <a:gd name="T8" fmla="*/ 0 60000 65536"/>
              <a:gd name="T9" fmla="*/ 0 w 1106"/>
              <a:gd name="T10" fmla="*/ 0 h 554"/>
              <a:gd name="T11" fmla="*/ 1106 w 1106"/>
              <a:gd name="T12" fmla="*/ 554 h 554"/>
            </a:gdLst>
            <a:ahLst/>
            <a:cxnLst>
              <a:cxn ang="T6">
                <a:pos x="T0" y="T1"/>
              </a:cxn>
              <a:cxn ang="T7">
                <a:pos x="T2" y="T3"/>
              </a:cxn>
              <a:cxn ang="T8">
                <a:pos x="T4" y="T5"/>
              </a:cxn>
            </a:cxnLst>
            <a:rect l="T9" t="T10" r="T11" b="T12"/>
            <a:pathLst>
              <a:path w="1106" h="554">
                <a:moveTo>
                  <a:pt x="0" y="540"/>
                </a:moveTo>
                <a:cubicBezTo>
                  <a:pt x="97" y="450"/>
                  <a:pt x="399" y="0"/>
                  <a:pt x="583" y="2"/>
                </a:cubicBezTo>
                <a:cubicBezTo>
                  <a:pt x="767" y="4"/>
                  <a:pt x="997" y="439"/>
                  <a:pt x="1106" y="554"/>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4" name="Oval 10"/>
          <p:cNvSpPr>
            <a:spLocks noChangeArrowheads="1"/>
          </p:cNvSpPr>
          <p:nvPr/>
        </p:nvSpPr>
        <p:spPr bwMode="auto">
          <a:xfrm>
            <a:off x="4695825" y="3976688"/>
            <a:ext cx="533400" cy="533400"/>
          </a:xfrm>
          <a:prstGeom prst="ellipse">
            <a:avLst/>
          </a:prstGeom>
          <a:gradFill rotWithShape="1">
            <a:gsLst>
              <a:gs pos="0">
                <a:schemeClr val="bg1"/>
              </a:gs>
              <a:gs pos="100000">
                <a:srgbClr val="FF9999"/>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5" name="Line 11"/>
          <p:cNvSpPr>
            <a:spLocks noChangeShapeType="1"/>
          </p:cNvSpPr>
          <p:nvPr/>
        </p:nvSpPr>
        <p:spPr bwMode="auto">
          <a:xfrm>
            <a:off x="5124451" y="4471988"/>
            <a:ext cx="257175" cy="3429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6" name="Oval 18"/>
          <p:cNvSpPr>
            <a:spLocks noChangeArrowheads="1"/>
          </p:cNvSpPr>
          <p:nvPr/>
        </p:nvSpPr>
        <p:spPr bwMode="auto">
          <a:xfrm flipH="1" flipV="1">
            <a:off x="4829175" y="1681163"/>
            <a:ext cx="533400" cy="533400"/>
          </a:xfrm>
          <a:prstGeom prst="ellipse">
            <a:avLst/>
          </a:prstGeom>
          <a:gradFill rotWithShape="1">
            <a:gsLst>
              <a:gs pos="0">
                <a:schemeClr val="bg1"/>
              </a:gs>
              <a:gs pos="100000">
                <a:srgbClr val="0000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7" name="Line 19"/>
          <p:cNvSpPr>
            <a:spLocks noChangeShapeType="1"/>
          </p:cNvSpPr>
          <p:nvPr/>
        </p:nvSpPr>
        <p:spPr bwMode="auto">
          <a:xfrm flipH="1">
            <a:off x="4562475" y="2185988"/>
            <a:ext cx="381000" cy="4572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8" name="Freeform 20"/>
          <p:cNvSpPr>
            <a:spLocks/>
          </p:cNvSpPr>
          <p:nvPr/>
        </p:nvSpPr>
        <p:spPr bwMode="auto">
          <a:xfrm flipH="1" flipV="1">
            <a:off x="3187701" y="2163764"/>
            <a:ext cx="1755775" cy="879475"/>
          </a:xfrm>
          <a:custGeom>
            <a:avLst/>
            <a:gdLst>
              <a:gd name="T0" fmla="*/ 0 w 1106"/>
              <a:gd name="T1" fmla="*/ 2147483647 h 554"/>
              <a:gd name="T2" fmla="*/ 2147483647 w 1106"/>
              <a:gd name="T3" fmla="*/ 2147483647 h 554"/>
              <a:gd name="T4" fmla="*/ 2147483647 w 1106"/>
              <a:gd name="T5" fmla="*/ 2147483647 h 554"/>
              <a:gd name="T6" fmla="*/ 0 60000 65536"/>
              <a:gd name="T7" fmla="*/ 0 60000 65536"/>
              <a:gd name="T8" fmla="*/ 0 60000 65536"/>
              <a:gd name="T9" fmla="*/ 0 w 1106"/>
              <a:gd name="T10" fmla="*/ 0 h 554"/>
              <a:gd name="T11" fmla="*/ 1106 w 1106"/>
              <a:gd name="T12" fmla="*/ 554 h 554"/>
            </a:gdLst>
            <a:ahLst/>
            <a:cxnLst>
              <a:cxn ang="T6">
                <a:pos x="T0" y="T1"/>
              </a:cxn>
              <a:cxn ang="T7">
                <a:pos x="T2" y="T3"/>
              </a:cxn>
              <a:cxn ang="T8">
                <a:pos x="T4" y="T5"/>
              </a:cxn>
            </a:cxnLst>
            <a:rect l="T9" t="T10" r="T11" b="T12"/>
            <a:pathLst>
              <a:path w="1106" h="554">
                <a:moveTo>
                  <a:pt x="0" y="540"/>
                </a:moveTo>
                <a:cubicBezTo>
                  <a:pt x="97" y="450"/>
                  <a:pt x="399" y="0"/>
                  <a:pt x="583" y="2"/>
                </a:cubicBezTo>
                <a:cubicBezTo>
                  <a:pt x="767" y="4"/>
                  <a:pt x="997" y="439"/>
                  <a:pt x="1106" y="554"/>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59" name="Oval 21"/>
          <p:cNvSpPr>
            <a:spLocks noChangeArrowheads="1"/>
          </p:cNvSpPr>
          <p:nvPr/>
        </p:nvSpPr>
        <p:spPr bwMode="auto">
          <a:xfrm flipH="1" flipV="1">
            <a:off x="2790825" y="1652588"/>
            <a:ext cx="533400" cy="533400"/>
          </a:xfrm>
          <a:prstGeom prst="ellipse">
            <a:avLst/>
          </a:prstGeom>
          <a:gradFill rotWithShape="1">
            <a:gsLst>
              <a:gs pos="0">
                <a:schemeClr val="bg1"/>
              </a:gs>
              <a:gs pos="100000">
                <a:srgbClr val="9393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60" name="Line 22"/>
          <p:cNvSpPr>
            <a:spLocks noChangeShapeType="1"/>
          </p:cNvSpPr>
          <p:nvPr/>
        </p:nvSpPr>
        <p:spPr bwMode="auto">
          <a:xfrm flipH="1" flipV="1">
            <a:off x="2667001" y="1371601"/>
            <a:ext cx="238125" cy="333375"/>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61" name="Line 24"/>
          <p:cNvSpPr>
            <a:spLocks noChangeShapeType="1"/>
          </p:cNvSpPr>
          <p:nvPr/>
        </p:nvSpPr>
        <p:spPr bwMode="auto">
          <a:xfrm flipV="1">
            <a:off x="2381250" y="5105400"/>
            <a:ext cx="3505200" cy="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62" name="Line 25"/>
          <p:cNvSpPr>
            <a:spLocks noChangeShapeType="1"/>
          </p:cNvSpPr>
          <p:nvPr/>
        </p:nvSpPr>
        <p:spPr bwMode="auto">
          <a:xfrm flipV="1">
            <a:off x="2381250" y="914400"/>
            <a:ext cx="0" cy="41910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63" name="Text Box 26"/>
          <p:cNvSpPr txBox="1">
            <a:spLocks noChangeArrowheads="1"/>
          </p:cNvSpPr>
          <p:nvPr/>
        </p:nvSpPr>
        <p:spPr bwMode="auto">
          <a:xfrm>
            <a:off x="2000250" y="685801"/>
            <a:ext cx="338554"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y</a:t>
            </a:r>
          </a:p>
        </p:txBody>
      </p:sp>
      <p:sp>
        <p:nvSpPr>
          <p:cNvPr id="53264" name="Text Box 27"/>
          <p:cNvSpPr txBox="1">
            <a:spLocks noChangeArrowheads="1"/>
          </p:cNvSpPr>
          <p:nvPr/>
        </p:nvSpPr>
        <p:spPr bwMode="auto">
          <a:xfrm>
            <a:off x="5657850" y="5029201"/>
            <a:ext cx="338554"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x</a:t>
            </a:r>
          </a:p>
        </p:txBody>
      </p:sp>
      <p:sp>
        <p:nvSpPr>
          <p:cNvPr id="53265" name="Text Box 28"/>
          <p:cNvSpPr txBox="1">
            <a:spLocks noChangeArrowheads="1"/>
          </p:cNvSpPr>
          <p:nvPr/>
        </p:nvSpPr>
        <p:spPr bwMode="auto">
          <a:xfrm>
            <a:off x="2867025" y="3279776"/>
            <a:ext cx="486030"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a:ln>
                  <a:noFill/>
                </a:ln>
                <a:solidFill>
                  <a:srgbClr val="000000"/>
                </a:solidFill>
                <a:effectLst/>
                <a:uLnTx/>
                <a:uFillTx/>
                <a:latin typeface="Arial" charset="0"/>
                <a:ea typeface="+mn-ea"/>
                <a:cs typeface="+mn-cs"/>
              </a:rPr>
              <a:t>1</a:t>
            </a:r>
          </a:p>
        </p:txBody>
      </p:sp>
      <p:sp>
        <p:nvSpPr>
          <p:cNvPr id="53266" name="Text Box 29"/>
          <p:cNvSpPr txBox="1">
            <a:spLocks noChangeArrowheads="1"/>
          </p:cNvSpPr>
          <p:nvPr/>
        </p:nvSpPr>
        <p:spPr bwMode="auto">
          <a:xfrm>
            <a:off x="4667250" y="2300289"/>
            <a:ext cx="486030"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a:ln>
                  <a:noFill/>
                </a:ln>
                <a:solidFill>
                  <a:srgbClr val="000000"/>
                </a:solidFill>
                <a:effectLst/>
                <a:uLnTx/>
                <a:uFillTx/>
                <a:latin typeface="Arial" charset="0"/>
                <a:ea typeface="+mn-ea"/>
                <a:cs typeface="+mn-cs"/>
              </a:rPr>
              <a:t>2</a:t>
            </a:r>
          </a:p>
        </p:txBody>
      </p:sp>
      <p:sp>
        <p:nvSpPr>
          <p:cNvPr id="53267" name="Text Box 30"/>
          <p:cNvSpPr txBox="1">
            <a:spLocks noChangeArrowheads="1"/>
          </p:cNvSpPr>
          <p:nvPr/>
        </p:nvSpPr>
        <p:spPr bwMode="auto">
          <a:xfrm>
            <a:off x="2717800" y="3971926"/>
            <a:ext cx="441146"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53268" name="Text Box 31"/>
          <p:cNvSpPr txBox="1">
            <a:spLocks noChangeArrowheads="1"/>
          </p:cNvSpPr>
          <p:nvPr/>
        </p:nvSpPr>
        <p:spPr bwMode="auto">
          <a:xfrm>
            <a:off x="4886325" y="1685926"/>
            <a:ext cx="441146"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369696" name="Text Box 32"/>
          <p:cNvSpPr txBox="1">
            <a:spLocks noChangeArrowheads="1"/>
          </p:cNvSpPr>
          <p:nvPr/>
        </p:nvSpPr>
        <p:spPr bwMode="auto">
          <a:xfrm>
            <a:off x="2971801" y="5410201"/>
            <a:ext cx="2379177" cy="1015663"/>
          </a:xfrm>
          <a:prstGeom prst="rect">
            <a:avLst/>
          </a:prstGeom>
          <a:noFill/>
          <a:ln w="9525">
            <a:solidFill>
              <a:schemeClr val="tx1"/>
            </a:solid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If </a:t>
            </a:r>
            <a:r>
              <a:rPr kumimoji="0" lang="en-US"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u</a:t>
            </a:r>
            <a:r>
              <a:rPr kumimoji="0" lang="en-US" sz="2000" b="0" i="0" u="none" strike="noStrike" kern="1200" cap="none" spc="0" normalizeH="0" baseline="-25000" noProof="0" dirty="0">
                <a:ln>
                  <a:noFill/>
                </a:ln>
                <a:solidFill>
                  <a:srgbClr val="000000"/>
                </a:solidFill>
                <a:effectLst/>
                <a:uLnTx/>
                <a:uFillTx/>
                <a:latin typeface="Comic Sans MS" panose="030F0702030302020204" pitchFamily="66" charset="0"/>
                <a:ea typeface="+mn-ea"/>
                <a:cs typeface="+mn-cs"/>
              </a:rPr>
              <a:t>1</a:t>
            </a: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 -</a:t>
            </a:r>
            <a:r>
              <a:rPr kumimoji="0" lang="en-US"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u</a:t>
            </a:r>
            <a:r>
              <a:rPr kumimoji="0" lang="en-US" sz="2000" b="0" i="0" u="none" strike="noStrike" kern="1200" cap="none" spc="0" normalizeH="0" baseline="-25000" noProof="0" dirty="0">
                <a:ln>
                  <a:noFill/>
                </a:ln>
                <a:solidFill>
                  <a:srgbClr val="000000"/>
                </a:solidFill>
                <a:effectLst/>
                <a:uLnTx/>
                <a:uFillTx/>
                <a:latin typeface="Comic Sans MS" panose="030F0702030302020204" pitchFamily="66" charset="0"/>
                <a:ea typeface="+mn-ea"/>
                <a:cs typeface="+mn-cs"/>
              </a:rPr>
              <a:t>2 </a:t>
            </a: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we find: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err="1">
                <a:ln>
                  <a:noFill/>
                </a:ln>
                <a:solidFill>
                  <a:srgbClr val="000000"/>
                </a:solidFill>
                <a:effectLst/>
                <a:uLnTx/>
                <a:uFillTx/>
                <a:latin typeface="Comic Sans MS" panose="030F0702030302020204" pitchFamily="66" charset="0"/>
                <a:ea typeface="+mn-ea"/>
                <a:cs typeface="+mn-cs"/>
              </a:rPr>
              <a:t>p</a:t>
            </a:r>
            <a:r>
              <a:rPr kumimoji="0" lang="en-US" sz="2000" b="0" i="0" u="none" strike="noStrike" kern="1200" cap="none" spc="0" normalizeH="0" baseline="-25000" noProof="0" dirty="0" err="1">
                <a:ln>
                  <a:noFill/>
                </a:ln>
                <a:solidFill>
                  <a:srgbClr val="000000"/>
                </a:solidFill>
                <a:effectLst/>
                <a:uLnTx/>
                <a:uFillTx/>
                <a:latin typeface="Comic Sans MS" panose="030F0702030302020204" pitchFamily="66" charset="0"/>
                <a:ea typeface="+mn-ea"/>
                <a:cs typeface="+mn-cs"/>
              </a:rPr>
              <a:t>tot,before</a:t>
            </a:r>
            <a:r>
              <a:rPr kumimoji="0" lang="en-US" sz="2000" b="0" i="0" u="none" strike="noStrike" kern="1200" cap="none" spc="0" normalizeH="0" baseline="-25000" noProof="0" dirty="0">
                <a:ln>
                  <a:noFill/>
                </a:ln>
                <a:solidFill>
                  <a:srgbClr val="000000"/>
                </a:solidFill>
                <a:effectLst/>
                <a:uLnTx/>
                <a:uFillTx/>
                <a:latin typeface="Comic Sans MS" panose="030F0702030302020204" pitchFamily="66" charset="0"/>
                <a:ea typeface="+mn-ea"/>
                <a:cs typeface="+mn-cs"/>
              </a:rPr>
              <a:t> </a:t>
            </a: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err="1">
                <a:ln>
                  <a:noFill/>
                </a:ln>
                <a:solidFill>
                  <a:srgbClr val="000000"/>
                </a:solidFill>
                <a:effectLst/>
                <a:uLnTx/>
                <a:uFillTx/>
                <a:latin typeface="Comic Sans MS" panose="030F0702030302020204" pitchFamily="66" charset="0"/>
                <a:ea typeface="+mn-ea"/>
                <a:cs typeface="+mn-cs"/>
              </a:rPr>
              <a:t>p</a:t>
            </a:r>
            <a:r>
              <a:rPr kumimoji="0" lang="en-US" sz="2000" b="0" i="0" u="none" strike="noStrike" kern="1200" cap="none" spc="0" normalizeH="0" baseline="-25000" noProof="0" dirty="0" err="1">
                <a:ln>
                  <a:noFill/>
                </a:ln>
                <a:solidFill>
                  <a:srgbClr val="000000"/>
                </a:solidFill>
                <a:effectLst/>
                <a:uLnTx/>
                <a:uFillTx/>
                <a:latin typeface="Comic Sans MS" panose="030F0702030302020204" pitchFamily="66" charset="0"/>
                <a:ea typeface="+mn-ea"/>
                <a:cs typeface="+mn-cs"/>
              </a:rPr>
              <a:t>tot,after</a:t>
            </a: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 0</a:t>
            </a:r>
            <a:endParaRPr kumimoji="0" lang="en-US" sz="2000" b="0" i="0" u="none" strike="noStrike" kern="1200" cap="none" spc="0" normalizeH="0" baseline="-25000" noProof="0" dirty="0">
              <a:ln>
                <a:noFill/>
              </a:ln>
              <a:solidFill>
                <a:srgbClr val="000000"/>
              </a:solidFill>
              <a:effectLst/>
              <a:uLnTx/>
              <a:uFillTx/>
              <a:latin typeface="Comic Sans MS" panose="030F0702030302020204" pitchFamily="66" charset="0"/>
              <a:ea typeface="+mn-ea"/>
              <a:cs typeface="+mn-cs"/>
            </a:endParaRPr>
          </a:p>
        </p:txBody>
      </p:sp>
      <p:sp>
        <p:nvSpPr>
          <p:cNvPr id="53270" name="Text Box 52"/>
          <p:cNvSpPr txBox="1">
            <a:spLocks noChangeArrowheads="1"/>
          </p:cNvSpPr>
          <p:nvPr/>
        </p:nvSpPr>
        <p:spPr bwMode="auto">
          <a:xfrm>
            <a:off x="2438400" y="4572001"/>
            <a:ext cx="389850"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S</a:t>
            </a:r>
          </a:p>
        </p:txBody>
      </p:sp>
      <p:grpSp>
        <p:nvGrpSpPr>
          <p:cNvPr id="2" name="Group 55"/>
          <p:cNvGrpSpPr>
            <a:grpSpLocks/>
          </p:cNvGrpSpPr>
          <p:nvPr/>
        </p:nvGrpSpPr>
        <p:grpSpPr bwMode="auto">
          <a:xfrm>
            <a:off x="6343649" y="685801"/>
            <a:ext cx="4140200" cy="4805363"/>
            <a:chOff x="3036" y="432"/>
            <a:chExt cx="2608" cy="3027"/>
          </a:xfrm>
        </p:grpSpPr>
        <p:sp>
          <p:nvSpPr>
            <p:cNvPr id="53279" name="Oval 33"/>
            <p:cNvSpPr>
              <a:spLocks noChangeArrowheads="1"/>
            </p:cNvSpPr>
            <p:nvPr/>
          </p:nvSpPr>
          <p:spPr bwMode="auto">
            <a:xfrm>
              <a:off x="4080" y="2592"/>
              <a:ext cx="336" cy="336"/>
            </a:xfrm>
            <a:prstGeom prst="ellipse">
              <a:avLst/>
            </a:prstGeom>
            <a:gradFill rotWithShape="1">
              <a:gsLst>
                <a:gs pos="0">
                  <a:schemeClr val="bg1"/>
                </a:gs>
                <a:gs pos="100000">
                  <a:srgbClr val="FF0000"/>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0" name="Line 34"/>
            <p:cNvSpPr>
              <a:spLocks noChangeShapeType="1"/>
            </p:cNvSpPr>
            <p:nvPr/>
          </p:nvSpPr>
          <p:spPr bwMode="auto">
            <a:xfrm flipV="1">
              <a:off x="4254" y="2304"/>
              <a:ext cx="0" cy="288"/>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1" name="Freeform 35"/>
            <p:cNvSpPr>
              <a:spLocks/>
            </p:cNvSpPr>
            <p:nvPr/>
          </p:nvSpPr>
          <p:spPr bwMode="auto">
            <a:xfrm>
              <a:off x="4151" y="1966"/>
              <a:ext cx="582" cy="626"/>
            </a:xfrm>
            <a:custGeom>
              <a:avLst/>
              <a:gdLst>
                <a:gd name="T0" fmla="*/ 107 w 582"/>
                <a:gd name="T1" fmla="*/ 610 h 626"/>
                <a:gd name="T2" fmla="*/ 291 w 582"/>
                <a:gd name="T3" fmla="*/ 1 h 626"/>
                <a:gd name="T4" fmla="*/ 457 w 582"/>
                <a:gd name="T5" fmla="*/ 626 h 626"/>
                <a:gd name="T6" fmla="*/ 0 60000 65536"/>
                <a:gd name="T7" fmla="*/ 0 60000 65536"/>
                <a:gd name="T8" fmla="*/ 0 60000 65536"/>
                <a:gd name="T9" fmla="*/ 0 w 582"/>
                <a:gd name="T10" fmla="*/ 0 h 626"/>
                <a:gd name="T11" fmla="*/ 582 w 582"/>
                <a:gd name="T12" fmla="*/ 626 h 626"/>
              </a:gdLst>
              <a:ahLst/>
              <a:cxnLst>
                <a:cxn ang="T6">
                  <a:pos x="T0" y="T1"/>
                </a:cxn>
                <a:cxn ang="T7">
                  <a:pos x="T2" y="T3"/>
                </a:cxn>
                <a:cxn ang="T8">
                  <a:pos x="T4" y="T5"/>
                </a:cxn>
              </a:cxnLst>
              <a:rect l="T9" t="T10" r="T11" b="T12"/>
              <a:pathLst>
                <a:path w="582" h="626">
                  <a:moveTo>
                    <a:pt x="107" y="610"/>
                  </a:moveTo>
                  <a:cubicBezTo>
                    <a:pt x="138" y="508"/>
                    <a:pt x="0" y="0"/>
                    <a:pt x="291" y="1"/>
                  </a:cubicBezTo>
                  <a:cubicBezTo>
                    <a:pt x="582" y="2"/>
                    <a:pt x="423" y="496"/>
                    <a:pt x="457" y="626"/>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2" name="Oval 36"/>
            <p:cNvSpPr>
              <a:spLocks noChangeArrowheads="1"/>
            </p:cNvSpPr>
            <p:nvPr/>
          </p:nvSpPr>
          <p:spPr bwMode="auto">
            <a:xfrm>
              <a:off x="4434" y="2592"/>
              <a:ext cx="336" cy="336"/>
            </a:xfrm>
            <a:prstGeom prst="ellipse">
              <a:avLst/>
            </a:prstGeom>
            <a:gradFill rotWithShape="1">
              <a:gsLst>
                <a:gs pos="0">
                  <a:schemeClr val="bg1"/>
                </a:gs>
                <a:gs pos="100000">
                  <a:srgbClr val="FF9999"/>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3" name="Line 37"/>
            <p:cNvSpPr>
              <a:spLocks noChangeShapeType="1"/>
            </p:cNvSpPr>
            <p:nvPr/>
          </p:nvSpPr>
          <p:spPr bwMode="auto">
            <a:xfrm>
              <a:off x="4608" y="2928"/>
              <a:ext cx="0" cy="24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4" name="Oval 38"/>
            <p:cNvSpPr>
              <a:spLocks noChangeArrowheads="1"/>
            </p:cNvSpPr>
            <p:nvPr/>
          </p:nvSpPr>
          <p:spPr bwMode="auto">
            <a:xfrm flipH="1" flipV="1">
              <a:off x="5136" y="1296"/>
              <a:ext cx="336" cy="336"/>
            </a:xfrm>
            <a:prstGeom prst="ellipse">
              <a:avLst/>
            </a:prstGeom>
            <a:gradFill rotWithShape="1">
              <a:gsLst>
                <a:gs pos="0">
                  <a:schemeClr val="bg1"/>
                </a:gs>
                <a:gs pos="100000">
                  <a:srgbClr val="0000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5" name="Line 39"/>
            <p:cNvSpPr>
              <a:spLocks noChangeShapeType="1"/>
            </p:cNvSpPr>
            <p:nvPr/>
          </p:nvSpPr>
          <p:spPr bwMode="auto">
            <a:xfrm flipH="1">
              <a:off x="4800" y="1566"/>
              <a:ext cx="384" cy="198"/>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6" name="Freeform 40"/>
            <p:cNvSpPr>
              <a:spLocks/>
            </p:cNvSpPr>
            <p:nvPr/>
          </p:nvSpPr>
          <p:spPr bwMode="auto">
            <a:xfrm flipH="1" flipV="1">
              <a:off x="3736" y="1555"/>
              <a:ext cx="1448" cy="317"/>
            </a:xfrm>
            <a:custGeom>
              <a:avLst/>
              <a:gdLst>
                <a:gd name="T0" fmla="*/ 0 w 1106"/>
                <a:gd name="T1" fmla="*/ 11 h 554"/>
                <a:gd name="T2" fmla="*/ 3841 w 1106"/>
                <a:gd name="T3" fmla="*/ 1 h 554"/>
                <a:gd name="T4" fmla="*/ 7291 w 1106"/>
                <a:gd name="T5" fmla="*/ 11 h 554"/>
                <a:gd name="T6" fmla="*/ 0 60000 65536"/>
                <a:gd name="T7" fmla="*/ 0 60000 65536"/>
                <a:gd name="T8" fmla="*/ 0 60000 65536"/>
                <a:gd name="T9" fmla="*/ 0 w 1106"/>
                <a:gd name="T10" fmla="*/ 0 h 554"/>
                <a:gd name="T11" fmla="*/ 1106 w 1106"/>
                <a:gd name="T12" fmla="*/ 554 h 554"/>
              </a:gdLst>
              <a:ahLst/>
              <a:cxnLst>
                <a:cxn ang="T6">
                  <a:pos x="T0" y="T1"/>
                </a:cxn>
                <a:cxn ang="T7">
                  <a:pos x="T2" y="T3"/>
                </a:cxn>
                <a:cxn ang="T8">
                  <a:pos x="T4" y="T5"/>
                </a:cxn>
              </a:cxnLst>
              <a:rect l="T9" t="T10" r="T11" b="T12"/>
              <a:pathLst>
                <a:path w="1106" h="554">
                  <a:moveTo>
                    <a:pt x="0" y="540"/>
                  </a:moveTo>
                  <a:cubicBezTo>
                    <a:pt x="97" y="450"/>
                    <a:pt x="399" y="0"/>
                    <a:pt x="583" y="2"/>
                  </a:cubicBezTo>
                  <a:cubicBezTo>
                    <a:pt x="767" y="4"/>
                    <a:pt x="997" y="439"/>
                    <a:pt x="1106" y="554"/>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7" name="Oval 41"/>
            <p:cNvSpPr>
              <a:spLocks noChangeArrowheads="1"/>
            </p:cNvSpPr>
            <p:nvPr/>
          </p:nvSpPr>
          <p:spPr bwMode="auto">
            <a:xfrm flipH="1" flipV="1">
              <a:off x="3456" y="1248"/>
              <a:ext cx="336" cy="336"/>
            </a:xfrm>
            <a:prstGeom prst="ellipse">
              <a:avLst/>
            </a:prstGeom>
            <a:gradFill rotWithShape="1">
              <a:gsLst>
                <a:gs pos="0">
                  <a:schemeClr val="bg1"/>
                </a:gs>
                <a:gs pos="100000">
                  <a:srgbClr val="9393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8" name="Line 42"/>
            <p:cNvSpPr>
              <a:spLocks noChangeShapeType="1"/>
            </p:cNvSpPr>
            <p:nvPr/>
          </p:nvSpPr>
          <p:spPr bwMode="auto">
            <a:xfrm flipH="1" flipV="1">
              <a:off x="3168" y="1104"/>
              <a:ext cx="294" cy="21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89" name="Line 43"/>
            <p:cNvSpPr>
              <a:spLocks noChangeShapeType="1"/>
            </p:cNvSpPr>
            <p:nvPr/>
          </p:nvSpPr>
          <p:spPr bwMode="auto">
            <a:xfrm flipV="1">
              <a:off x="3276" y="3216"/>
              <a:ext cx="2208" cy="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90" name="Line 44"/>
            <p:cNvSpPr>
              <a:spLocks noChangeShapeType="1"/>
            </p:cNvSpPr>
            <p:nvPr/>
          </p:nvSpPr>
          <p:spPr bwMode="auto">
            <a:xfrm flipV="1">
              <a:off x="3276" y="576"/>
              <a:ext cx="0" cy="264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3291" name="Text Box 45"/>
            <p:cNvSpPr txBox="1">
              <a:spLocks noChangeArrowheads="1"/>
            </p:cNvSpPr>
            <p:nvPr/>
          </p:nvSpPr>
          <p:spPr bwMode="auto">
            <a:xfrm>
              <a:off x="3036" y="432"/>
              <a:ext cx="251"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y'</a:t>
              </a:r>
            </a:p>
          </p:txBody>
        </p:sp>
        <p:sp>
          <p:nvSpPr>
            <p:cNvPr id="53292" name="Text Box 46"/>
            <p:cNvSpPr txBox="1">
              <a:spLocks noChangeArrowheads="1"/>
            </p:cNvSpPr>
            <p:nvPr/>
          </p:nvSpPr>
          <p:spPr bwMode="auto">
            <a:xfrm>
              <a:off x="5340" y="3168"/>
              <a:ext cx="304"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 x'</a:t>
              </a:r>
            </a:p>
          </p:txBody>
        </p:sp>
        <p:sp>
          <p:nvSpPr>
            <p:cNvPr id="53293" name="Text Box 47"/>
            <p:cNvSpPr txBox="1">
              <a:spLocks noChangeArrowheads="1"/>
            </p:cNvSpPr>
            <p:nvPr/>
          </p:nvSpPr>
          <p:spPr bwMode="auto">
            <a:xfrm>
              <a:off x="3840" y="2208"/>
              <a:ext cx="344"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Arial" charset="0"/>
                  <a:ea typeface="+mn-ea"/>
                  <a:cs typeface="+mn-cs"/>
                </a:rPr>
                <a:t>u</a:t>
              </a:r>
              <a:r>
                <a:rPr kumimoji="0" lang="en-US" sz="2400" b="0" i="0" u="none" strike="noStrike" kern="1200" cap="none" spc="0" normalizeH="0" baseline="0" noProof="0">
                  <a:ln>
                    <a:noFill/>
                  </a:ln>
                  <a:solidFill>
                    <a:srgbClr val="000000"/>
                  </a:solidFill>
                  <a:effectLst/>
                  <a:uLnTx/>
                  <a:uFillTx/>
                  <a:latin typeface="Arial" charset="0"/>
                  <a:ea typeface="+mn-ea"/>
                  <a:cs typeface="+mn-cs"/>
                </a:rPr>
                <a:t>'</a:t>
              </a:r>
              <a:r>
                <a:rPr kumimoji="0" lang="en-US" sz="2400" b="0" i="0" u="none" strike="noStrike" kern="1200" cap="none" spc="0" normalizeH="0" baseline="-25000" noProof="0">
                  <a:ln>
                    <a:noFill/>
                  </a:ln>
                  <a:solidFill>
                    <a:srgbClr val="000000"/>
                  </a:solidFill>
                  <a:effectLst/>
                  <a:uLnTx/>
                  <a:uFillTx/>
                  <a:latin typeface="Arial" charset="0"/>
                  <a:ea typeface="+mn-ea"/>
                  <a:cs typeface="+mn-cs"/>
                </a:rPr>
                <a:t>1</a:t>
              </a:r>
            </a:p>
          </p:txBody>
        </p:sp>
        <p:sp>
          <p:nvSpPr>
            <p:cNvPr id="53294" name="Text Box 48"/>
            <p:cNvSpPr txBox="1">
              <a:spLocks noChangeArrowheads="1"/>
            </p:cNvSpPr>
            <p:nvPr/>
          </p:nvSpPr>
          <p:spPr bwMode="auto">
            <a:xfrm>
              <a:off x="4944" y="1632"/>
              <a:ext cx="344"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Arial" charset="0"/>
                  <a:ea typeface="+mn-ea"/>
                  <a:cs typeface="+mn-cs"/>
                </a:rPr>
                <a:t>u</a:t>
              </a:r>
              <a:r>
                <a:rPr kumimoji="0" lang="en-US" sz="2400" b="0" i="0" u="none" strike="noStrike" kern="1200" cap="none" spc="0" normalizeH="0" baseline="0" noProof="0">
                  <a:ln>
                    <a:noFill/>
                  </a:ln>
                  <a:solidFill>
                    <a:srgbClr val="000000"/>
                  </a:solidFill>
                  <a:effectLst/>
                  <a:uLnTx/>
                  <a:uFillTx/>
                  <a:latin typeface="Arial" charset="0"/>
                  <a:ea typeface="+mn-ea"/>
                  <a:cs typeface="+mn-cs"/>
                </a:rPr>
                <a:t>'</a:t>
              </a:r>
              <a:r>
                <a:rPr kumimoji="0" lang="en-US" sz="2400" b="0" i="0" u="none" strike="noStrike" kern="1200" cap="none" spc="0" normalizeH="0" baseline="-25000" noProof="0">
                  <a:ln>
                    <a:noFill/>
                  </a:ln>
                  <a:solidFill>
                    <a:srgbClr val="000000"/>
                  </a:solidFill>
                  <a:effectLst/>
                  <a:uLnTx/>
                  <a:uFillTx/>
                  <a:latin typeface="Arial" charset="0"/>
                  <a:ea typeface="+mn-ea"/>
                  <a:cs typeface="+mn-cs"/>
                </a:rPr>
                <a:t>2</a:t>
              </a:r>
            </a:p>
          </p:txBody>
        </p:sp>
        <p:sp>
          <p:nvSpPr>
            <p:cNvPr id="53295" name="Text Box 49"/>
            <p:cNvSpPr txBox="1">
              <a:spLocks noChangeArrowheads="1"/>
            </p:cNvSpPr>
            <p:nvPr/>
          </p:nvSpPr>
          <p:spPr bwMode="auto">
            <a:xfrm>
              <a:off x="4112" y="2592"/>
              <a:ext cx="278"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53296" name="Text Box 50"/>
            <p:cNvSpPr txBox="1">
              <a:spLocks noChangeArrowheads="1"/>
            </p:cNvSpPr>
            <p:nvPr/>
          </p:nvSpPr>
          <p:spPr bwMode="auto">
            <a:xfrm>
              <a:off x="5178" y="1302"/>
              <a:ext cx="278"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53297" name="Text Box 53"/>
            <p:cNvSpPr txBox="1">
              <a:spLocks noChangeArrowheads="1"/>
            </p:cNvSpPr>
            <p:nvPr/>
          </p:nvSpPr>
          <p:spPr bwMode="auto">
            <a:xfrm>
              <a:off x="3292" y="2928"/>
              <a:ext cx="283" cy="291"/>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S'</a:t>
              </a:r>
            </a:p>
          </p:txBody>
        </p:sp>
      </p:grpSp>
      <p:sp>
        <p:nvSpPr>
          <p:cNvPr id="369718" name="Text Box 54"/>
          <p:cNvSpPr txBox="1">
            <a:spLocks noChangeArrowheads="1"/>
          </p:cNvSpPr>
          <p:nvPr/>
        </p:nvSpPr>
        <p:spPr bwMode="auto">
          <a:xfrm>
            <a:off x="6715126" y="5305425"/>
            <a:ext cx="4505324" cy="1323439"/>
          </a:xfrm>
          <a:prstGeom prst="rect">
            <a:avLst/>
          </a:prstGeom>
          <a:noFill/>
          <a:ln w="9525">
            <a:solidFill>
              <a:schemeClr val="tx1"/>
            </a:solidFill>
            <a:miter lim="800000"/>
            <a:headEnd/>
            <a:tailEnd/>
          </a:ln>
        </p:spPr>
        <p:txBody>
          <a:bodyPr wrap="squar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System S' is moving to the right with the velocity </a:t>
            </a:r>
            <a:r>
              <a:rPr kumimoji="0" lang="en-US" sz="2000" b="0"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v = u</a:t>
            </a:r>
            <a:r>
              <a:rPr kumimoji="0" lang="en-US" sz="2000" b="0" i="0" u="none" strike="noStrike" kern="1200" cap="none" spc="0" normalizeH="0" baseline="-25000" noProof="0" dirty="0">
                <a:ln>
                  <a:noFill/>
                </a:ln>
                <a:solidFill>
                  <a:srgbClr val="00B050"/>
                </a:solidFill>
                <a:effectLst/>
                <a:uLnTx/>
                <a:uFillTx/>
                <a:latin typeface="Comic Sans MS" panose="030F0702030302020204" pitchFamily="66" charset="0"/>
                <a:ea typeface="+mn-ea"/>
                <a:cs typeface="+mn-cs"/>
              </a:rPr>
              <a:t>1x</a:t>
            </a:r>
            <a:r>
              <a:rPr kumimoji="0" lang="en-US" sz="20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We will use relativistic velocity transformations here.</a:t>
            </a:r>
          </a:p>
        </p:txBody>
      </p:sp>
      <p:grpSp>
        <p:nvGrpSpPr>
          <p:cNvPr id="3" name="Group 49"/>
          <p:cNvGrpSpPr>
            <a:grpSpLocks/>
          </p:cNvGrpSpPr>
          <p:nvPr/>
        </p:nvGrpSpPr>
        <p:grpSpPr bwMode="auto">
          <a:xfrm>
            <a:off x="3108325" y="3505200"/>
            <a:ext cx="877888" cy="812800"/>
            <a:chOff x="1600200" y="3488934"/>
            <a:chExt cx="877393" cy="813553"/>
          </a:xfrm>
        </p:grpSpPr>
        <p:cxnSp>
          <p:nvCxnSpPr>
            <p:cNvPr id="53275" name="Straight Arrow Connector 44"/>
            <p:cNvCxnSpPr>
              <a:cxnSpLocks noChangeShapeType="1"/>
            </p:cNvCxnSpPr>
            <p:nvPr/>
          </p:nvCxnSpPr>
          <p:spPr bwMode="auto">
            <a:xfrm>
              <a:off x="1600200" y="3962400"/>
              <a:ext cx="381000" cy="1588"/>
            </a:xfrm>
            <a:prstGeom prst="straightConnector1">
              <a:avLst/>
            </a:prstGeom>
            <a:noFill/>
            <a:ln w="28575">
              <a:solidFill>
                <a:srgbClr val="00B050"/>
              </a:solidFill>
              <a:round/>
              <a:headEnd/>
              <a:tailEnd type="triangle" w="med" len="med"/>
            </a:ln>
          </p:spPr>
        </p:cxnSp>
        <p:cxnSp>
          <p:nvCxnSpPr>
            <p:cNvPr id="53276" name="Straight Arrow Connector 45"/>
            <p:cNvCxnSpPr>
              <a:cxnSpLocks noChangeShapeType="1"/>
            </p:cNvCxnSpPr>
            <p:nvPr/>
          </p:nvCxnSpPr>
          <p:spPr bwMode="auto">
            <a:xfrm rot="5400000" flipH="1" flipV="1">
              <a:off x="1743120" y="3753554"/>
              <a:ext cx="457200" cy="1588"/>
            </a:xfrm>
            <a:prstGeom prst="straightConnector1">
              <a:avLst/>
            </a:prstGeom>
            <a:noFill/>
            <a:ln w="28575">
              <a:solidFill>
                <a:srgbClr val="00B050"/>
              </a:solidFill>
              <a:round/>
              <a:headEnd/>
              <a:tailEnd type="triangle" w="med" len="med"/>
            </a:ln>
          </p:spPr>
        </p:cxnSp>
        <p:sp>
          <p:nvSpPr>
            <p:cNvPr id="53277" name="TextBox 47"/>
            <p:cNvSpPr txBox="1">
              <a:spLocks noChangeArrowheads="1"/>
            </p:cNvSpPr>
            <p:nvPr/>
          </p:nvSpPr>
          <p:spPr bwMode="auto">
            <a:xfrm>
              <a:off x="1600200" y="3840822"/>
              <a:ext cx="572593"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B050"/>
                  </a:solidFill>
                  <a:effectLst/>
                  <a:uLnTx/>
                  <a:uFillTx/>
                  <a:latin typeface="Arial" charset="0"/>
                  <a:ea typeface="+mn-ea"/>
                  <a:cs typeface="+mn-cs"/>
                </a:rPr>
                <a:t>u</a:t>
              </a:r>
              <a:r>
                <a:rPr kumimoji="0" lang="en-US" sz="2400" b="0" i="0" u="none" strike="noStrike" kern="1200" cap="none" spc="0" normalizeH="0" baseline="-25000" noProof="0">
                  <a:ln>
                    <a:noFill/>
                  </a:ln>
                  <a:solidFill>
                    <a:srgbClr val="00B050"/>
                  </a:solidFill>
                  <a:effectLst/>
                  <a:uLnTx/>
                  <a:uFillTx/>
                  <a:latin typeface="Arial" charset="0"/>
                  <a:ea typeface="+mn-ea"/>
                  <a:cs typeface="+mn-cs"/>
                </a:rPr>
                <a:t>1x</a:t>
              </a:r>
            </a:p>
          </p:txBody>
        </p:sp>
        <p:sp>
          <p:nvSpPr>
            <p:cNvPr id="53278" name="TextBox 48"/>
            <p:cNvSpPr txBox="1">
              <a:spLocks noChangeArrowheads="1"/>
            </p:cNvSpPr>
            <p:nvPr/>
          </p:nvSpPr>
          <p:spPr bwMode="auto">
            <a:xfrm>
              <a:off x="1905000" y="3488934"/>
              <a:ext cx="572593"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B050"/>
                  </a:solidFill>
                  <a:effectLst/>
                  <a:uLnTx/>
                  <a:uFillTx/>
                  <a:latin typeface="Arial" charset="0"/>
                  <a:ea typeface="+mn-ea"/>
                  <a:cs typeface="+mn-cs"/>
                </a:rPr>
                <a:t>u</a:t>
              </a:r>
              <a:r>
                <a:rPr kumimoji="0" lang="en-US" sz="2400" b="0" i="0" u="none" strike="noStrike" kern="1200" cap="none" spc="0" normalizeH="0" baseline="-25000" noProof="0">
                  <a:ln>
                    <a:noFill/>
                  </a:ln>
                  <a:solidFill>
                    <a:srgbClr val="00B050"/>
                  </a:solidFill>
                  <a:effectLst/>
                  <a:uLnTx/>
                  <a:uFillTx/>
                  <a:latin typeface="Arial" charset="0"/>
                  <a:ea typeface="+mn-ea"/>
                  <a:cs typeface="+mn-cs"/>
                </a:rPr>
                <a:t>1y</a:t>
              </a:r>
            </a:p>
          </p:txBody>
        </p:sp>
      </p:grpSp>
      <p:sp>
        <p:nvSpPr>
          <p:cNvPr id="51" name="TextBox 50"/>
          <p:cNvSpPr txBox="1">
            <a:spLocks noChangeArrowheads="1"/>
          </p:cNvSpPr>
          <p:nvPr/>
        </p:nvSpPr>
        <p:spPr bwMode="auto">
          <a:xfrm>
            <a:off x="6721475" y="1025525"/>
            <a:ext cx="5307863"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Frame S’ moves along x with </a:t>
            </a:r>
            <a:r>
              <a:rPr kumimoji="0" lang="en-US"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v = u</a:t>
            </a:r>
            <a:r>
              <a:rPr kumimoji="0" lang="en-US" sz="2400" b="1" i="0" u="none" strike="noStrike" kern="1200" cap="none" spc="0" normalizeH="0" baseline="-25000" noProof="0" dirty="0">
                <a:ln>
                  <a:noFill/>
                </a:ln>
                <a:solidFill>
                  <a:srgbClr val="00B050"/>
                </a:solidFill>
                <a:effectLst/>
                <a:uLnTx/>
                <a:uFillTx/>
                <a:latin typeface="Comic Sans MS" panose="030F0702030302020204" pitchFamily="66" charset="0"/>
                <a:ea typeface="+mn-ea"/>
                <a:cs typeface="+mn-cs"/>
              </a:rPr>
              <a:t>1x</a:t>
            </a:r>
          </a:p>
        </p:txBody>
      </p:sp>
    </p:spTree>
    <p:extLst>
      <p:ext uri="{BB962C8B-B14F-4D97-AF65-F5344CB8AC3E}">
        <p14:creationId xmlns:p14="http://schemas.microsoft.com/office/powerpoint/2010/main" val="166493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6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1000"/>
                                        <p:tgtEl>
                                          <p:spTgt spid="51"/>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childTnLst>
                                </p:cTn>
                              </p:par>
                            </p:childTnLst>
                          </p:cTn>
                        </p:par>
                        <p:par>
                          <p:cTn id="20" fill="hold">
                            <p:stCondLst>
                              <p:cond delay="3000"/>
                            </p:stCondLst>
                            <p:childTnLst>
                              <p:par>
                                <p:cTn id="21" presetID="10" presetClass="entr" presetSubtype="0" fill="hold" grpId="0" nodeType="afterEffect">
                                  <p:stCondLst>
                                    <p:cond delay="2000"/>
                                  </p:stCondLst>
                                  <p:childTnLst>
                                    <p:set>
                                      <p:cBhvr>
                                        <p:cTn id="22" dur="1" fill="hold">
                                          <p:stCondLst>
                                            <p:cond delay="0"/>
                                          </p:stCondLst>
                                        </p:cTn>
                                        <p:tgtEl>
                                          <p:spTgt spid="369718"/>
                                        </p:tgtEl>
                                        <p:attrNameLst>
                                          <p:attrName>style.visibility</p:attrName>
                                        </p:attrNameLst>
                                      </p:cBhvr>
                                      <p:to>
                                        <p:strVal val="visible"/>
                                      </p:to>
                                    </p:set>
                                    <p:animEffect transition="in" filter="fade">
                                      <p:cBhvr>
                                        <p:cTn id="23" dur="2000"/>
                                        <p:tgtEl>
                                          <p:spTgt spid="36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96" grpId="0" animBg="1"/>
      <p:bldP spid="369718"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511982" y="1640118"/>
            <a:ext cx="1046081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rPr>
              <a:t>Space and time are even more intricately connected. </a:t>
            </a:r>
            <a:r>
              <a:rPr kumimoji="0" lang="en-US" altLang="en-US" sz="2800" b="1" i="0" u="sng"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rPr>
              <a:t>Space has three dimensions, and time is a fourth</a:t>
            </a: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rPr>
              <a:t>. When viewed from different reference frames, the space and time coordinates can mix; the result is called four-dimensional space</a:t>
            </a: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Arial" panose="020B0604020202020204" pitchFamily="34" charset="0"/>
              </a:rPr>
              <a:t>–</a:t>
            </a: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rPr>
              <a:t>time. </a:t>
            </a:r>
          </a:p>
        </p:txBody>
      </p:sp>
      <p:sp>
        <p:nvSpPr>
          <p:cNvPr id="46084" name="Rectangle 4"/>
          <p:cNvSpPr>
            <a:spLocks noGrp="1" noChangeArrowheads="1"/>
          </p:cNvSpPr>
          <p:nvPr>
            <p:ph type="title"/>
          </p:nvPr>
        </p:nvSpPr>
        <p:spPr>
          <a:xfrm>
            <a:off x="1097280" y="286604"/>
            <a:ext cx="10058400" cy="696808"/>
          </a:xfrm>
        </p:spPr>
        <p:txBody>
          <a:bodyPr>
            <a:normAutofit fontScale="90000"/>
          </a:bodyPr>
          <a:lstStyle/>
          <a:p>
            <a:pPr eaLnBrk="1" hangingPunct="1"/>
            <a:r>
              <a:rPr lang="en-US" altLang="en-US" dirty="0">
                <a:latin typeface="Comic Sans MS" panose="030F0702030302020204" pitchFamily="66" charset="0"/>
              </a:rPr>
              <a:t>Four-Dimensional Space-Time</a:t>
            </a:r>
          </a:p>
        </p:txBody>
      </p:sp>
    </p:spTree>
    <p:extLst>
      <p:ext uri="{BB962C8B-B14F-4D97-AF65-F5344CB8AC3E}">
        <p14:creationId xmlns:p14="http://schemas.microsoft.com/office/powerpoint/2010/main" val="1614022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81200" y="-9525"/>
            <a:ext cx="8229600" cy="1143000"/>
          </a:xfrm>
        </p:spPr>
        <p:txBody>
          <a:bodyPr/>
          <a:lstStyle/>
          <a:p>
            <a:pPr eaLnBrk="1" hangingPunct="1"/>
            <a:r>
              <a:rPr lang="en-US" b="1" dirty="0">
                <a:latin typeface="Comic Sans MS" panose="030F0702030302020204" pitchFamily="66" charset="0"/>
              </a:rPr>
              <a:t>Classical Momentum</a:t>
            </a:r>
          </a:p>
        </p:txBody>
      </p:sp>
      <p:sp>
        <p:nvSpPr>
          <p:cNvPr id="54275" name="Oval 63"/>
          <p:cNvSpPr>
            <a:spLocks noChangeArrowheads="1"/>
          </p:cNvSpPr>
          <p:nvPr/>
        </p:nvSpPr>
        <p:spPr bwMode="auto">
          <a:xfrm>
            <a:off x="2676525" y="4481513"/>
            <a:ext cx="533400" cy="533400"/>
          </a:xfrm>
          <a:prstGeom prst="ellipse">
            <a:avLst/>
          </a:prstGeom>
          <a:gradFill rotWithShape="1">
            <a:gsLst>
              <a:gs pos="0">
                <a:schemeClr val="bg1"/>
              </a:gs>
              <a:gs pos="100000">
                <a:srgbClr val="FF0000"/>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76" name="Line 64"/>
          <p:cNvSpPr>
            <a:spLocks noChangeShapeType="1"/>
          </p:cNvSpPr>
          <p:nvPr/>
        </p:nvSpPr>
        <p:spPr bwMode="auto">
          <a:xfrm flipV="1">
            <a:off x="3095625" y="4052888"/>
            <a:ext cx="381000" cy="4572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77" name="Freeform 65"/>
          <p:cNvSpPr>
            <a:spLocks/>
          </p:cNvSpPr>
          <p:nvPr/>
        </p:nvSpPr>
        <p:spPr bwMode="auto">
          <a:xfrm>
            <a:off x="3095626" y="3652839"/>
            <a:ext cx="1755775" cy="879475"/>
          </a:xfrm>
          <a:custGeom>
            <a:avLst/>
            <a:gdLst>
              <a:gd name="T0" fmla="*/ 0 w 1106"/>
              <a:gd name="T1" fmla="*/ 2147483647 h 554"/>
              <a:gd name="T2" fmla="*/ 2147483647 w 1106"/>
              <a:gd name="T3" fmla="*/ 2147483647 h 554"/>
              <a:gd name="T4" fmla="*/ 2147483647 w 1106"/>
              <a:gd name="T5" fmla="*/ 2147483647 h 554"/>
              <a:gd name="T6" fmla="*/ 0 60000 65536"/>
              <a:gd name="T7" fmla="*/ 0 60000 65536"/>
              <a:gd name="T8" fmla="*/ 0 60000 65536"/>
              <a:gd name="T9" fmla="*/ 0 w 1106"/>
              <a:gd name="T10" fmla="*/ 0 h 554"/>
              <a:gd name="T11" fmla="*/ 1106 w 1106"/>
              <a:gd name="T12" fmla="*/ 554 h 554"/>
            </a:gdLst>
            <a:ahLst/>
            <a:cxnLst>
              <a:cxn ang="T6">
                <a:pos x="T0" y="T1"/>
              </a:cxn>
              <a:cxn ang="T7">
                <a:pos x="T2" y="T3"/>
              </a:cxn>
              <a:cxn ang="T8">
                <a:pos x="T4" y="T5"/>
              </a:cxn>
            </a:cxnLst>
            <a:rect l="T9" t="T10" r="T11" b="T12"/>
            <a:pathLst>
              <a:path w="1106" h="554">
                <a:moveTo>
                  <a:pt x="0" y="540"/>
                </a:moveTo>
                <a:cubicBezTo>
                  <a:pt x="97" y="450"/>
                  <a:pt x="399" y="0"/>
                  <a:pt x="583" y="2"/>
                </a:cubicBezTo>
                <a:cubicBezTo>
                  <a:pt x="767" y="4"/>
                  <a:pt x="997" y="439"/>
                  <a:pt x="1106" y="554"/>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78" name="Oval 66"/>
          <p:cNvSpPr>
            <a:spLocks noChangeArrowheads="1"/>
          </p:cNvSpPr>
          <p:nvPr/>
        </p:nvSpPr>
        <p:spPr bwMode="auto">
          <a:xfrm>
            <a:off x="4695825" y="4510088"/>
            <a:ext cx="533400" cy="533400"/>
          </a:xfrm>
          <a:prstGeom prst="ellipse">
            <a:avLst/>
          </a:prstGeom>
          <a:gradFill rotWithShape="1">
            <a:gsLst>
              <a:gs pos="0">
                <a:schemeClr val="bg1"/>
              </a:gs>
              <a:gs pos="100000">
                <a:srgbClr val="FF9999"/>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79" name="Line 67"/>
          <p:cNvSpPr>
            <a:spLocks noChangeShapeType="1"/>
          </p:cNvSpPr>
          <p:nvPr/>
        </p:nvSpPr>
        <p:spPr bwMode="auto">
          <a:xfrm>
            <a:off x="5124451" y="5005388"/>
            <a:ext cx="257175" cy="3429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0" name="Oval 68"/>
          <p:cNvSpPr>
            <a:spLocks noChangeArrowheads="1"/>
          </p:cNvSpPr>
          <p:nvPr/>
        </p:nvSpPr>
        <p:spPr bwMode="auto">
          <a:xfrm flipH="1" flipV="1">
            <a:off x="4829175" y="2214563"/>
            <a:ext cx="533400" cy="533400"/>
          </a:xfrm>
          <a:prstGeom prst="ellipse">
            <a:avLst/>
          </a:prstGeom>
          <a:gradFill rotWithShape="1">
            <a:gsLst>
              <a:gs pos="0">
                <a:schemeClr val="bg1"/>
              </a:gs>
              <a:gs pos="100000">
                <a:srgbClr val="0000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1" name="Line 69"/>
          <p:cNvSpPr>
            <a:spLocks noChangeShapeType="1"/>
          </p:cNvSpPr>
          <p:nvPr/>
        </p:nvSpPr>
        <p:spPr bwMode="auto">
          <a:xfrm flipH="1">
            <a:off x="4562475" y="2719388"/>
            <a:ext cx="381000" cy="4572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2" name="Freeform 70"/>
          <p:cNvSpPr>
            <a:spLocks/>
          </p:cNvSpPr>
          <p:nvPr/>
        </p:nvSpPr>
        <p:spPr bwMode="auto">
          <a:xfrm flipH="1" flipV="1">
            <a:off x="3187701" y="2697164"/>
            <a:ext cx="1755775" cy="879475"/>
          </a:xfrm>
          <a:custGeom>
            <a:avLst/>
            <a:gdLst>
              <a:gd name="T0" fmla="*/ 0 w 1106"/>
              <a:gd name="T1" fmla="*/ 2147483647 h 554"/>
              <a:gd name="T2" fmla="*/ 2147483647 w 1106"/>
              <a:gd name="T3" fmla="*/ 2147483647 h 554"/>
              <a:gd name="T4" fmla="*/ 2147483647 w 1106"/>
              <a:gd name="T5" fmla="*/ 2147483647 h 554"/>
              <a:gd name="T6" fmla="*/ 0 60000 65536"/>
              <a:gd name="T7" fmla="*/ 0 60000 65536"/>
              <a:gd name="T8" fmla="*/ 0 60000 65536"/>
              <a:gd name="T9" fmla="*/ 0 w 1106"/>
              <a:gd name="T10" fmla="*/ 0 h 554"/>
              <a:gd name="T11" fmla="*/ 1106 w 1106"/>
              <a:gd name="T12" fmla="*/ 554 h 554"/>
            </a:gdLst>
            <a:ahLst/>
            <a:cxnLst>
              <a:cxn ang="T6">
                <a:pos x="T0" y="T1"/>
              </a:cxn>
              <a:cxn ang="T7">
                <a:pos x="T2" y="T3"/>
              </a:cxn>
              <a:cxn ang="T8">
                <a:pos x="T4" y="T5"/>
              </a:cxn>
            </a:cxnLst>
            <a:rect l="T9" t="T10" r="T11" b="T12"/>
            <a:pathLst>
              <a:path w="1106" h="554">
                <a:moveTo>
                  <a:pt x="0" y="540"/>
                </a:moveTo>
                <a:cubicBezTo>
                  <a:pt x="97" y="450"/>
                  <a:pt x="399" y="0"/>
                  <a:pt x="583" y="2"/>
                </a:cubicBezTo>
                <a:cubicBezTo>
                  <a:pt x="767" y="4"/>
                  <a:pt x="997" y="439"/>
                  <a:pt x="1106" y="554"/>
                </a:cubicBezTo>
              </a:path>
            </a:pathLst>
          </a:custGeom>
          <a:noFill/>
          <a:ln w="12700" cap="flat" cmpd="sng">
            <a:solidFill>
              <a:schemeClr val="tx1"/>
            </a:solidFill>
            <a:prstDash val="solid"/>
            <a:round/>
            <a:headEnd/>
            <a:tailEn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3" name="Oval 71"/>
          <p:cNvSpPr>
            <a:spLocks noChangeArrowheads="1"/>
          </p:cNvSpPr>
          <p:nvPr/>
        </p:nvSpPr>
        <p:spPr bwMode="auto">
          <a:xfrm flipH="1" flipV="1">
            <a:off x="2790825" y="2185988"/>
            <a:ext cx="533400" cy="533400"/>
          </a:xfrm>
          <a:prstGeom prst="ellipse">
            <a:avLst/>
          </a:prstGeom>
          <a:gradFill rotWithShape="1">
            <a:gsLst>
              <a:gs pos="0">
                <a:schemeClr val="bg1"/>
              </a:gs>
              <a:gs pos="100000">
                <a:srgbClr val="9393FF"/>
              </a:gs>
            </a:gsLst>
            <a:path path="shape">
              <a:fillToRect l="50000" t="50000" r="50000" b="50000"/>
            </a:path>
          </a:gradFill>
          <a:ln w="9525">
            <a:solidFill>
              <a:schemeClr val="tx1"/>
            </a:solidFill>
            <a:round/>
            <a:headEnd/>
            <a:tailEn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4" name="Line 72"/>
          <p:cNvSpPr>
            <a:spLocks noChangeShapeType="1"/>
          </p:cNvSpPr>
          <p:nvPr/>
        </p:nvSpPr>
        <p:spPr bwMode="auto">
          <a:xfrm flipH="1" flipV="1">
            <a:off x="2667001" y="1905001"/>
            <a:ext cx="238125" cy="333375"/>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5" name="Line 73"/>
          <p:cNvSpPr>
            <a:spLocks noChangeShapeType="1"/>
          </p:cNvSpPr>
          <p:nvPr/>
        </p:nvSpPr>
        <p:spPr bwMode="auto">
          <a:xfrm flipV="1">
            <a:off x="2381250" y="5638800"/>
            <a:ext cx="3505200" cy="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6" name="Line 74"/>
          <p:cNvSpPr>
            <a:spLocks noChangeShapeType="1"/>
          </p:cNvSpPr>
          <p:nvPr/>
        </p:nvSpPr>
        <p:spPr bwMode="auto">
          <a:xfrm flipV="1">
            <a:off x="2381250" y="1447800"/>
            <a:ext cx="0" cy="4191000"/>
          </a:xfrm>
          <a:prstGeom prst="line">
            <a:avLst/>
          </a:prstGeom>
          <a:noFill/>
          <a:ln w="28575">
            <a:solidFill>
              <a:schemeClr val="tx1"/>
            </a:solidFill>
            <a:round/>
            <a:headEnd/>
            <a:tailEnd type="triangle" w="med" len="med"/>
          </a:ln>
        </p:spPr>
        <p:txBody>
          <a:bodyPr wrap="none">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4287" name="Text Box 75"/>
          <p:cNvSpPr txBox="1">
            <a:spLocks noChangeArrowheads="1"/>
          </p:cNvSpPr>
          <p:nvPr/>
        </p:nvSpPr>
        <p:spPr bwMode="auto">
          <a:xfrm>
            <a:off x="2000250" y="1157289"/>
            <a:ext cx="338554"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y</a:t>
            </a:r>
          </a:p>
        </p:txBody>
      </p:sp>
      <p:sp>
        <p:nvSpPr>
          <p:cNvPr id="54288" name="Text Box 76"/>
          <p:cNvSpPr txBox="1">
            <a:spLocks noChangeArrowheads="1"/>
          </p:cNvSpPr>
          <p:nvPr/>
        </p:nvSpPr>
        <p:spPr bwMode="auto">
          <a:xfrm>
            <a:off x="3200400" y="4876801"/>
            <a:ext cx="1504538"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a:ln>
                  <a:noFill/>
                </a:ln>
                <a:solidFill>
                  <a:srgbClr val="000000"/>
                </a:solidFill>
                <a:effectLst/>
                <a:uLnTx/>
                <a:uFillTx/>
                <a:latin typeface="Arial" charset="0"/>
                <a:ea typeface="+mn-ea"/>
                <a:cs typeface="+mn-cs"/>
              </a:rPr>
              <a:t>1</a:t>
            </a:r>
            <a:r>
              <a:rPr kumimoji="0" lang="en-US" sz="2400" b="0" i="0" u="none" strike="noStrike" kern="1200" cap="none" spc="0" normalizeH="0" baseline="0" noProof="0" dirty="0">
                <a:ln>
                  <a:noFill/>
                </a:ln>
                <a:solidFill>
                  <a:srgbClr val="000000"/>
                </a:solidFill>
                <a:effectLst/>
                <a:uLnTx/>
                <a:uFillTx/>
                <a:latin typeface="Arial" charset="0"/>
                <a:ea typeface="+mn-ea"/>
                <a:cs typeface="+mn-cs"/>
              </a:rPr>
              <a:t>=(</a:t>
            </a:r>
            <a:r>
              <a:rPr kumimoji="0" lang="en-US" sz="2400" b="0" i="0" u="none" strike="noStrike" kern="1200" cap="none" spc="0" normalizeH="0" baseline="0" noProof="0" dirty="0" err="1">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err="1">
                <a:ln>
                  <a:noFill/>
                </a:ln>
                <a:solidFill>
                  <a:srgbClr val="000000"/>
                </a:solidFill>
                <a:effectLst/>
                <a:uLnTx/>
                <a:uFillTx/>
                <a:latin typeface="Arial" charset="0"/>
                <a:ea typeface="+mn-ea"/>
                <a:cs typeface="+mn-cs"/>
              </a:rPr>
              <a:t>x</a:t>
            </a:r>
            <a:r>
              <a:rPr kumimoji="0" lang="en-US" sz="2400" b="0" i="0" u="none" strike="noStrike" kern="1200" cap="none" spc="0" normalizeH="0" baseline="0" noProof="0" dirty="0" err="1">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err="1">
                <a:ln>
                  <a:noFill/>
                </a:ln>
                <a:solidFill>
                  <a:srgbClr val="000000"/>
                </a:solidFill>
                <a:effectLst/>
                <a:uLnTx/>
                <a:uFillTx/>
                <a:latin typeface="Arial" charset="0"/>
                <a:ea typeface="+mn-ea"/>
                <a:cs typeface="+mn-cs"/>
              </a:rPr>
              <a:t>y</a:t>
            </a:r>
            <a:r>
              <a:rPr kumimoji="0" lang="en-US" sz="2400" b="0" i="0" u="none" strike="noStrike" kern="1200" cap="none" spc="0" normalizeH="0" baseline="0" noProof="0" dirty="0">
                <a:ln>
                  <a:noFill/>
                </a:ln>
                <a:solidFill>
                  <a:srgbClr val="000000"/>
                </a:solidFill>
                <a:effectLst/>
                <a:uLnTx/>
                <a:uFillTx/>
                <a:latin typeface="Arial" charset="0"/>
                <a:ea typeface="+mn-ea"/>
                <a:cs typeface="+mn-cs"/>
              </a:rPr>
              <a:t>)</a:t>
            </a: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54289" name="Text Box 77"/>
          <p:cNvSpPr txBox="1">
            <a:spLocks noChangeArrowheads="1"/>
          </p:cNvSpPr>
          <p:nvPr/>
        </p:nvSpPr>
        <p:spPr bwMode="auto">
          <a:xfrm>
            <a:off x="3505201" y="1600201"/>
            <a:ext cx="1880543"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a:ln>
                  <a:noFill/>
                </a:ln>
                <a:solidFill>
                  <a:srgbClr val="000000"/>
                </a:solidFill>
                <a:effectLst/>
                <a:uLnTx/>
                <a:uFillTx/>
                <a:latin typeface="Arial" charset="0"/>
                <a:ea typeface="+mn-ea"/>
                <a:cs typeface="+mn-cs"/>
              </a:rPr>
              <a:t>2</a:t>
            </a:r>
            <a:r>
              <a:rPr kumimoji="0" lang="en-US" sz="2400" b="0" i="0" u="none" strike="noStrike" kern="1200" cap="none" spc="0" normalizeH="0" baseline="0" noProof="0" dirty="0">
                <a:ln>
                  <a:noFill/>
                </a:ln>
                <a:solidFill>
                  <a:srgbClr val="000000"/>
                </a:solidFill>
                <a:effectLst/>
                <a:uLnTx/>
                <a:uFillTx/>
                <a:latin typeface="Arial" charset="0"/>
                <a:ea typeface="+mn-ea"/>
                <a:cs typeface="+mn-cs"/>
              </a:rPr>
              <a:t> = (-</a:t>
            </a:r>
            <a:r>
              <a:rPr kumimoji="0" lang="en-US" sz="2400" b="0" i="0" u="none" strike="noStrike" kern="1200" cap="none" spc="0" normalizeH="0" baseline="0" noProof="0" dirty="0" err="1">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err="1">
                <a:ln>
                  <a:noFill/>
                </a:ln>
                <a:solidFill>
                  <a:srgbClr val="000000"/>
                </a:solidFill>
                <a:effectLst/>
                <a:uLnTx/>
                <a:uFillTx/>
                <a:latin typeface="Arial" charset="0"/>
                <a:ea typeface="+mn-ea"/>
                <a:cs typeface="+mn-cs"/>
              </a:rPr>
              <a:t>x</a:t>
            </a:r>
            <a:r>
              <a:rPr kumimoji="0" lang="en-US" sz="2400" b="0" i="0" u="none" strike="noStrike" kern="1200" cap="none" spc="0" normalizeH="0" baseline="0" noProof="0" dirty="0" err="1">
                <a:ln>
                  <a:noFill/>
                </a:ln>
                <a:solidFill>
                  <a:srgbClr val="000000"/>
                </a:solidFill>
                <a:effectLst/>
                <a:uLnTx/>
                <a:uFillTx/>
                <a:latin typeface="Arial" charset="0"/>
                <a:ea typeface="+mn-ea"/>
                <a:cs typeface="+mn-cs"/>
              </a:rPr>
              <a:t>,-u</a:t>
            </a:r>
            <a:r>
              <a:rPr kumimoji="0" lang="en-US" sz="2400" b="0" i="0" u="none" strike="noStrike" kern="1200" cap="none" spc="0" normalizeH="0" baseline="-25000" noProof="0" dirty="0" err="1">
                <a:ln>
                  <a:noFill/>
                </a:ln>
                <a:solidFill>
                  <a:srgbClr val="000000"/>
                </a:solidFill>
                <a:effectLst/>
                <a:uLnTx/>
                <a:uFillTx/>
                <a:latin typeface="Arial" charset="0"/>
                <a:ea typeface="+mn-ea"/>
                <a:cs typeface="+mn-cs"/>
              </a:rPr>
              <a:t>y</a:t>
            </a:r>
            <a:r>
              <a:rPr kumimoji="0" lang="en-US" sz="2400" b="0" i="0" u="none" strike="noStrike" kern="1200" cap="none" spc="0" normalizeH="0" baseline="0" noProof="0" dirty="0">
                <a:ln>
                  <a:noFill/>
                </a:ln>
                <a:solidFill>
                  <a:srgbClr val="000000"/>
                </a:solidFill>
                <a:effectLst/>
                <a:uLnTx/>
                <a:uFillTx/>
                <a:latin typeface="Arial" charset="0"/>
                <a:ea typeface="+mn-ea"/>
                <a:cs typeface="+mn-cs"/>
              </a:rPr>
              <a:t>)</a:t>
            </a:r>
            <a:endParaRPr kumimoji="0" lang="en-US" sz="2400" b="0" i="0" u="none" strike="noStrike" kern="1200" cap="none" spc="0" normalizeH="0" baseline="-25000" noProof="0" dirty="0">
              <a:ln>
                <a:noFill/>
              </a:ln>
              <a:solidFill>
                <a:srgbClr val="000000"/>
              </a:solidFill>
              <a:effectLst/>
              <a:uLnTx/>
              <a:uFillTx/>
              <a:latin typeface="Arial" charset="0"/>
              <a:ea typeface="+mn-ea"/>
              <a:cs typeface="+mn-cs"/>
            </a:endParaRPr>
          </a:p>
        </p:txBody>
      </p:sp>
      <p:sp>
        <p:nvSpPr>
          <p:cNvPr id="54290" name="Text Box 78"/>
          <p:cNvSpPr txBox="1">
            <a:spLocks noChangeArrowheads="1"/>
          </p:cNvSpPr>
          <p:nvPr/>
        </p:nvSpPr>
        <p:spPr bwMode="auto">
          <a:xfrm>
            <a:off x="2695575" y="4467226"/>
            <a:ext cx="441146"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54291" name="Text Box 79"/>
          <p:cNvSpPr txBox="1">
            <a:spLocks noChangeArrowheads="1"/>
          </p:cNvSpPr>
          <p:nvPr/>
        </p:nvSpPr>
        <p:spPr bwMode="auto">
          <a:xfrm>
            <a:off x="4857750" y="2190751"/>
            <a:ext cx="441146"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m</a:t>
            </a:r>
          </a:p>
        </p:txBody>
      </p:sp>
      <p:sp>
        <p:nvSpPr>
          <p:cNvPr id="54292" name="Text Box 80"/>
          <p:cNvSpPr txBox="1">
            <a:spLocks noChangeArrowheads="1"/>
          </p:cNvSpPr>
          <p:nvPr/>
        </p:nvSpPr>
        <p:spPr bwMode="auto">
          <a:xfrm>
            <a:off x="2438400" y="5105401"/>
            <a:ext cx="389850" cy="46166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mn-ea"/>
                <a:cs typeface="+mn-cs"/>
              </a:rPr>
              <a:t>S</a:t>
            </a:r>
          </a:p>
        </p:txBody>
      </p:sp>
      <p:sp>
        <p:nvSpPr>
          <p:cNvPr id="387153" name="Text Box 81"/>
          <p:cNvSpPr txBox="1">
            <a:spLocks noChangeArrowheads="1"/>
          </p:cNvSpPr>
          <p:nvPr/>
        </p:nvSpPr>
        <p:spPr bwMode="auto">
          <a:xfrm>
            <a:off x="5992535" y="1107758"/>
            <a:ext cx="3653564" cy="1077218"/>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p</a:t>
            </a:r>
            <a:r>
              <a:rPr kumimoji="0" lang="en-US" sz="3200" b="1" i="1" u="none" strike="noStrike" kern="1200" cap="none" spc="0" normalizeH="0" baseline="-2500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before</a:t>
            </a:r>
            <a:r>
              <a:rPr kumimoji="0" lang="en-US" sz="3200" b="1" i="1"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a:t>
            </a:r>
            <a:r>
              <a:rPr kumimoji="0" lang="en-US" sz="3200" b="0" i="1" u="none" strike="noStrike" kern="1200" cap="none" spc="0" normalizeH="0" baseline="-2500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x</a:t>
            </a:r>
            <a:r>
              <a:rPr kumimoji="0" lang="en-US" sz="3200" b="0" i="1"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a:t>
            </a:r>
            <a:r>
              <a:rPr kumimoji="0" lang="en-US" sz="3200" b="0" i="1" u="none" strike="noStrike" kern="1200" cap="none" spc="0" normalizeH="0" baseline="-2500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p</a:t>
            </a:r>
            <a:r>
              <a:rPr kumimoji="0" lang="en-US" sz="3200" b="1" i="1" u="none" strike="noStrike" kern="1200" cap="none" spc="0" normalizeH="0" baseline="-2500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2</a:t>
            </a:r>
            <a:r>
              <a:rPr kumimoji="0" lang="en-US" sz="3200" b="1" i="1"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en-US" sz="3200" b="1" i="1" u="none" strike="noStrike" kern="1200" cap="none" spc="0" normalizeH="0" baseline="-2500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before</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a:t>
            </a:r>
            <a:r>
              <a:rPr kumimoji="0" lang="en-US" sz="3200" b="0" i="1" u="none" strike="noStrike" kern="1200" cap="none" spc="0" normalizeH="0" baseline="-2500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x</a:t>
            </a:r>
            <a:r>
              <a:rPr kumimoji="0" lang="en-US" sz="3200" b="0" i="1" u="none" strike="noStrike" kern="1200" cap="none" spc="0" normalizeH="0" baseline="-2500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u</a:t>
            </a:r>
            <a:r>
              <a:rPr kumimoji="0" lang="en-US" sz="3200" b="0" i="1" u="none" strike="noStrike" kern="1200" cap="none" spc="0" normalizeH="0" baseline="-2500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p:txBody>
      </p:sp>
      <p:sp>
        <p:nvSpPr>
          <p:cNvPr id="387154" name="Text Box 82"/>
          <p:cNvSpPr txBox="1">
            <a:spLocks noChangeArrowheads="1"/>
          </p:cNvSpPr>
          <p:nvPr/>
        </p:nvSpPr>
        <p:spPr bwMode="auto">
          <a:xfrm>
            <a:off x="6324600" y="3429000"/>
            <a:ext cx="3377848" cy="1077218"/>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a:ln>
                  <a:noFill/>
                </a:ln>
                <a:solidFill>
                  <a:srgbClr val="FF0000"/>
                </a:solidFill>
                <a:effectLst/>
                <a:uLnTx/>
                <a:uFillTx/>
                <a:latin typeface="Times New Roman" charset="0"/>
                <a:ea typeface="+mn-ea"/>
                <a:cs typeface="+mn-cs"/>
              </a:rPr>
              <a:t>p</a:t>
            </a:r>
            <a:r>
              <a:rPr kumimoji="0" lang="en-US" sz="3200" b="1" i="1" u="none" strike="noStrike" kern="1200" cap="none" spc="0" normalizeH="0" baseline="-25000" noProof="0" dirty="0">
                <a:ln>
                  <a:noFill/>
                </a:ln>
                <a:solidFill>
                  <a:srgbClr val="FF0000"/>
                </a:solidFill>
                <a:effectLst/>
                <a:uLnTx/>
                <a:uFillTx/>
                <a:latin typeface="Times New Roman" charset="0"/>
                <a:ea typeface="+mn-ea"/>
                <a:cs typeface="+mn-cs"/>
              </a:rPr>
              <a:t>1, after</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m</a:t>
            </a:r>
            <a:r>
              <a:rPr kumimoji="0" lang="en-US" sz="3200" b="0" i="0" u="none" strike="noStrike" kern="1200" cap="none" spc="0" normalizeH="0" baseline="0" noProof="0" dirty="0" err="1">
                <a:ln>
                  <a:noFill/>
                </a:ln>
                <a:solidFill>
                  <a:srgbClr val="000000"/>
                </a:solidFill>
                <a:effectLst/>
                <a:uLnTx/>
                <a:uFillTx/>
                <a:latin typeface="Times New Roman" charset="0"/>
                <a:ea typeface="+mn-ea"/>
                <a:cs typeface="+mn-cs"/>
              </a:rPr>
              <a:t>(</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x</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y</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a:ln>
                  <a:noFill/>
                </a:ln>
                <a:solidFill>
                  <a:srgbClr val="0000FF"/>
                </a:solidFill>
                <a:effectLst/>
                <a:uLnTx/>
                <a:uFillTx/>
                <a:latin typeface="Times New Roman" charset="0"/>
                <a:ea typeface="+mn-ea"/>
                <a:cs typeface="+mn-cs"/>
              </a:rPr>
              <a:t>p</a:t>
            </a:r>
            <a:r>
              <a:rPr kumimoji="0" lang="en-US" sz="3200" b="1" i="1" u="none" strike="noStrike" kern="1200" cap="none" spc="0" normalizeH="0" baseline="-25000" noProof="0" dirty="0">
                <a:ln>
                  <a:noFill/>
                </a:ln>
                <a:solidFill>
                  <a:srgbClr val="0000FF"/>
                </a:solidFill>
                <a:effectLst/>
                <a:uLnTx/>
                <a:uFillTx/>
                <a:latin typeface="Times New Roman" charset="0"/>
                <a:ea typeface="+mn-ea"/>
                <a:cs typeface="+mn-cs"/>
              </a:rPr>
              <a:t>2</a:t>
            </a:r>
            <a:r>
              <a:rPr kumimoji="0" lang="en-US" sz="3200" b="1" i="1" u="none" strike="noStrike" kern="1200" cap="none" spc="0" normalizeH="0" baseline="0" noProof="0" dirty="0">
                <a:ln>
                  <a:noFill/>
                </a:ln>
                <a:solidFill>
                  <a:srgbClr val="0000FF"/>
                </a:solidFill>
                <a:effectLst/>
                <a:uLnTx/>
                <a:uFillTx/>
                <a:latin typeface="Times New Roman" charset="0"/>
                <a:ea typeface="+mn-ea"/>
                <a:cs typeface="+mn-cs"/>
              </a:rPr>
              <a:t>, </a:t>
            </a:r>
            <a:r>
              <a:rPr kumimoji="0" lang="en-US" sz="3200" b="1" i="1" u="none" strike="noStrike" kern="1200" cap="none" spc="0" normalizeH="0" baseline="-25000" noProof="0" dirty="0">
                <a:ln>
                  <a:noFill/>
                </a:ln>
                <a:solidFill>
                  <a:srgbClr val="0000FF"/>
                </a:solidFill>
                <a:effectLst/>
                <a:uLnTx/>
                <a:uFillTx/>
                <a:latin typeface="Times New Roman" charset="0"/>
                <a:ea typeface="+mn-ea"/>
                <a:cs typeface="+mn-cs"/>
              </a:rPr>
              <a:t>after</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m</a:t>
            </a:r>
            <a:r>
              <a:rPr kumimoji="0" lang="en-US" sz="3200" b="0" i="0" u="none" strike="noStrike" kern="1200" cap="none" spc="0" normalizeH="0" baseline="0" noProof="0" dirty="0" err="1">
                <a:ln>
                  <a:noFill/>
                </a:ln>
                <a:solidFill>
                  <a:srgbClr val="000000"/>
                </a:solidFill>
                <a:effectLst/>
                <a:uLnTx/>
                <a:uFillTx/>
                <a:latin typeface="Times New Roman" charset="0"/>
                <a:ea typeface="+mn-ea"/>
                <a:cs typeface="+mn-cs"/>
              </a:rPr>
              <a:t>(</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x</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u</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y</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p>
        </p:txBody>
      </p:sp>
      <p:sp>
        <p:nvSpPr>
          <p:cNvPr id="387155" name="Text Box 83"/>
          <p:cNvSpPr txBox="1">
            <a:spLocks noChangeArrowheads="1"/>
          </p:cNvSpPr>
          <p:nvPr/>
        </p:nvSpPr>
        <p:spPr bwMode="auto">
          <a:xfrm>
            <a:off x="6324600" y="2514601"/>
            <a:ext cx="3256020" cy="58477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charset="0"/>
                <a:ea typeface="+mn-ea"/>
                <a:cs typeface="+mn-cs"/>
              </a:rPr>
              <a:t>p</a:t>
            </a:r>
            <a:r>
              <a:rPr kumimoji="0" lang="en-US" sz="3200" b="1" i="1" u="none" strike="noStrike" kern="1200" cap="none" spc="0" normalizeH="0" baseline="-25000" noProof="0" dirty="0" err="1">
                <a:ln>
                  <a:noFill/>
                </a:ln>
                <a:solidFill>
                  <a:srgbClr val="000000"/>
                </a:solidFill>
                <a:effectLst/>
                <a:uLnTx/>
                <a:uFillTx/>
                <a:latin typeface="Times New Roman" charset="0"/>
                <a:ea typeface="+mn-ea"/>
                <a:cs typeface="+mn-cs"/>
              </a:rPr>
              <a:t>tot</a:t>
            </a:r>
            <a:r>
              <a:rPr kumimoji="0" lang="en-US" sz="3200" b="1" i="1" u="none" strike="noStrike" kern="1200" cap="none" spc="0" normalizeH="0" baseline="-25000" noProof="0" dirty="0">
                <a:ln>
                  <a:noFill/>
                </a:ln>
                <a:solidFill>
                  <a:srgbClr val="000000"/>
                </a:solidFill>
                <a:effectLst/>
                <a:uLnTx/>
                <a:uFillTx/>
                <a:latin typeface="Times New Roman" charset="0"/>
                <a:ea typeface="+mn-ea"/>
                <a:cs typeface="+mn-cs"/>
              </a:rPr>
              <a:t> , before </a:t>
            </a:r>
            <a:r>
              <a:rPr kumimoji="0" lang="en-US" sz="3200" b="1"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m</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0</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0</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p>
        </p:txBody>
      </p:sp>
      <p:sp>
        <p:nvSpPr>
          <p:cNvPr id="387156" name="Text Box 84"/>
          <p:cNvSpPr txBox="1">
            <a:spLocks noChangeArrowheads="1"/>
          </p:cNvSpPr>
          <p:nvPr/>
        </p:nvSpPr>
        <p:spPr bwMode="auto">
          <a:xfrm>
            <a:off x="6324601" y="4648201"/>
            <a:ext cx="3073277" cy="584775"/>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charset="0"/>
                <a:ea typeface="+mn-ea"/>
                <a:cs typeface="+mn-cs"/>
              </a:rPr>
              <a:t>p</a:t>
            </a:r>
            <a:r>
              <a:rPr kumimoji="0" lang="en-US" sz="3200" b="1" i="1" u="none" strike="noStrike" kern="1200" cap="none" spc="0" normalizeH="0" baseline="-25000" noProof="0" dirty="0" err="1">
                <a:ln>
                  <a:noFill/>
                </a:ln>
                <a:solidFill>
                  <a:srgbClr val="000000"/>
                </a:solidFill>
                <a:effectLst/>
                <a:uLnTx/>
                <a:uFillTx/>
                <a:latin typeface="Times New Roman" charset="0"/>
                <a:ea typeface="+mn-ea"/>
                <a:cs typeface="+mn-cs"/>
              </a:rPr>
              <a:t>tot</a:t>
            </a:r>
            <a:r>
              <a:rPr kumimoji="0" lang="en-US" sz="3200" b="1" i="1" u="none" strike="noStrike" kern="1200" cap="none" spc="0" normalizeH="0" baseline="-25000" noProof="0" dirty="0">
                <a:ln>
                  <a:noFill/>
                </a:ln>
                <a:solidFill>
                  <a:srgbClr val="000000"/>
                </a:solidFill>
                <a:effectLst/>
                <a:uLnTx/>
                <a:uFillTx/>
                <a:latin typeface="Times New Roman" charset="0"/>
                <a:ea typeface="+mn-ea"/>
                <a:cs typeface="+mn-cs"/>
              </a:rPr>
              <a:t> , after </a:t>
            </a:r>
            <a:r>
              <a:rPr kumimoji="0" lang="en-US" sz="3200" b="1"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m</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0</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0</a:t>
            </a:r>
            <a:r>
              <a:rPr kumimoji="0" lang="en-US" sz="3200" b="0" i="0" u="none" strike="noStrike" kern="1200" cap="none" spc="0" normalizeH="0" baseline="0" noProof="0" dirty="0">
                <a:ln>
                  <a:noFill/>
                </a:ln>
                <a:solidFill>
                  <a:srgbClr val="000000"/>
                </a:solidFill>
                <a:effectLst/>
                <a:uLnTx/>
                <a:uFillTx/>
                <a:latin typeface="Times New Roman" charset="0"/>
                <a:ea typeface="+mn-ea"/>
                <a:cs typeface="+mn-cs"/>
              </a:rPr>
              <a:t>)</a:t>
            </a:r>
          </a:p>
        </p:txBody>
      </p:sp>
      <p:sp>
        <p:nvSpPr>
          <p:cNvPr id="387157" name="Text Box 85"/>
          <p:cNvSpPr txBox="1">
            <a:spLocks noChangeArrowheads="1"/>
          </p:cNvSpPr>
          <p:nvPr/>
        </p:nvSpPr>
        <p:spPr bwMode="auto">
          <a:xfrm>
            <a:off x="6324601" y="5562600"/>
            <a:ext cx="3744845" cy="584776"/>
          </a:xfrm>
          <a:prstGeom prst="rect">
            <a:avLst/>
          </a:prstGeom>
          <a:noFill/>
          <a:ln w="9525">
            <a:solidFill>
              <a:schemeClr val="tx1"/>
            </a:solidFill>
            <a:miter lim="800000"/>
            <a:headEnd/>
            <a:tailEnd/>
          </a:ln>
        </p:spPr>
        <p:txBody>
          <a:bodyPr wrap="none">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err="1">
                <a:ln>
                  <a:noFill/>
                </a:ln>
                <a:solidFill>
                  <a:srgbClr val="000000"/>
                </a:solidFill>
                <a:effectLst/>
                <a:uLnTx/>
                <a:uFillTx/>
                <a:latin typeface="Times New Roman" charset="0"/>
                <a:ea typeface="+mn-ea"/>
                <a:cs typeface="+mn-cs"/>
                <a:sym typeface="Wingdings" charset="2"/>
              </a:rPr>
              <a:t></a:t>
            </a:r>
            <a:r>
              <a:rPr kumimoji="0" lang="en-US" sz="3200" b="1" i="1" u="none" strike="noStrike" kern="1200" cap="none" spc="0" normalizeH="0" baseline="0" noProof="0" dirty="0">
                <a:ln>
                  <a:noFill/>
                </a:ln>
                <a:solidFill>
                  <a:srgbClr val="000000"/>
                </a:solidFill>
                <a:effectLst/>
                <a:uLnTx/>
                <a:uFillTx/>
                <a:latin typeface="Times New Roman" charset="0"/>
                <a:ea typeface="+mn-ea"/>
                <a:cs typeface="+mn-cs"/>
                <a:sym typeface="Wingdings" charset="2"/>
              </a:rPr>
              <a:t>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p</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tot</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 before </a:t>
            </a:r>
            <a:r>
              <a:rPr kumimoji="0" lang="en-US" sz="3200" b="0" i="1"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3200" b="0" i="1" u="none" strike="noStrike" kern="1200" cap="none" spc="0" normalizeH="0" baseline="0" noProof="0" dirty="0" err="1">
                <a:ln>
                  <a:noFill/>
                </a:ln>
                <a:solidFill>
                  <a:srgbClr val="000000"/>
                </a:solidFill>
                <a:effectLst/>
                <a:uLnTx/>
                <a:uFillTx/>
                <a:latin typeface="Times New Roman" charset="0"/>
                <a:ea typeface="+mn-ea"/>
                <a:cs typeface="+mn-cs"/>
              </a:rPr>
              <a:t>p</a:t>
            </a:r>
            <a:r>
              <a:rPr kumimoji="0" lang="en-US" sz="3200" b="0" i="1" u="none" strike="noStrike" kern="1200" cap="none" spc="0" normalizeH="0" baseline="-25000" noProof="0" dirty="0" err="1">
                <a:ln>
                  <a:noFill/>
                </a:ln>
                <a:solidFill>
                  <a:srgbClr val="000000"/>
                </a:solidFill>
                <a:effectLst/>
                <a:uLnTx/>
                <a:uFillTx/>
                <a:latin typeface="Times New Roman" charset="0"/>
                <a:ea typeface="+mn-ea"/>
                <a:cs typeface="+mn-cs"/>
              </a:rPr>
              <a:t>tot</a:t>
            </a:r>
            <a:r>
              <a:rPr kumimoji="0" lang="en-US" sz="3200" b="0" i="1" u="none" strike="noStrike" kern="1200" cap="none" spc="0" normalizeH="0" baseline="-25000" noProof="0" dirty="0">
                <a:ln>
                  <a:noFill/>
                </a:ln>
                <a:solidFill>
                  <a:srgbClr val="000000"/>
                </a:solidFill>
                <a:effectLst/>
                <a:uLnTx/>
                <a:uFillTx/>
                <a:latin typeface="Times New Roman" charset="0"/>
                <a:ea typeface="+mn-ea"/>
                <a:cs typeface="+mn-cs"/>
              </a:rPr>
              <a:t>, after</a:t>
            </a:r>
            <a:endParaRPr kumimoji="0" lang="en-US" sz="3200" b="0" i="1" u="none" strike="noStrike" kern="1200" cap="none" spc="0" normalizeH="0" baseline="0" noProof="0" dirty="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335203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71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71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71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71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7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153" grpId="0"/>
      <p:bldP spid="387154" grpId="0"/>
      <p:bldP spid="387155" grpId="0"/>
      <p:bldP spid="387156" grpId="0"/>
      <p:bldP spid="3871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27302"/>
          </a:xfrm>
        </p:spPr>
        <p:txBody>
          <a:bodyPr/>
          <a:lstStyle/>
          <a:p>
            <a:r>
              <a:rPr lang="en-US" altLang="en-US" sz="4300" dirty="0">
                <a:solidFill>
                  <a:srgbClr val="000000">
                    <a:lumMod val="75000"/>
                    <a:lumOff val="25000"/>
                  </a:srgbClr>
                </a:solidFill>
                <a:latin typeface="Comic Sans MS" panose="030F0702030302020204" pitchFamily="66" charset="0"/>
              </a:rPr>
              <a:t>Four-Dimensional Space-Time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002" y="1271847"/>
            <a:ext cx="7502901" cy="4856850"/>
          </a:xfrm>
          <a:prstGeom prst="rect">
            <a:avLst/>
          </a:prstGeom>
        </p:spPr>
      </p:pic>
      <p:sp>
        <p:nvSpPr>
          <p:cNvPr id="4" name="TextBox 3"/>
          <p:cNvSpPr txBox="1"/>
          <p:nvPr/>
        </p:nvSpPr>
        <p:spPr>
          <a:xfrm>
            <a:off x="9135374" y="1906438"/>
            <a:ext cx="1297150"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V=0.65c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Δ</a:t>
            </a: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t</a:t>
            </a:r>
            <a:r>
              <a:rPr kumimoji="0" lang="en-US" sz="1800" b="0" i="0" u="none" strike="noStrike" kern="1200" cap="none" spc="0" normalizeH="0" baseline="-25000" noProof="0" dirty="0">
                <a:ln>
                  <a:noFill/>
                </a:ln>
                <a:solidFill>
                  <a:srgbClr val="000000"/>
                </a:solidFill>
                <a:effectLst/>
                <a:uLnTx/>
                <a:uFillTx/>
                <a:latin typeface="Comic Sans MS" panose="030F0702030302020204" pitchFamily="66" charset="0"/>
                <a:ea typeface="+mn-ea"/>
                <a:cs typeface="+mn-cs"/>
              </a:rPr>
              <a:t>0</a:t>
            </a: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=15min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Comic Sans MS" panose="030F0702030302020204" pitchFamily="66" charset="0"/>
              </a:rPr>
              <a:t>l</a:t>
            </a: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=20cm</a:t>
            </a:r>
          </a:p>
        </p:txBody>
      </p:sp>
      <p:sp>
        <p:nvSpPr>
          <p:cNvPr id="5" name="TextBox 4"/>
          <p:cNvSpPr txBox="1"/>
          <p:nvPr/>
        </p:nvSpPr>
        <p:spPr>
          <a:xfrm>
            <a:off x="8229600" y="3158836"/>
            <a:ext cx="3288145" cy="2031325"/>
          </a:xfrm>
          <a:prstGeom prst="rect">
            <a:avLst/>
          </a:prstGeom>
          <a:noFill/>
        </p:spPr>
        <p:txBody>
          <a:bodyPr wrap="square" rtlCol="0">
            <a:spAutoFit/>
          </a:bodyPr>
          <a:lstStyle/>
          <a:p>
            <a:r>
              <a:rPr lang="en-US" u="sng" dirty="0">
                <a:solidFill>
                  <a:srgbClr val="FF0000"/>
                </a:solidFill>
                <a:latin typeface="Comic Sans MS" panose="030F0702030302020204" pitchFamily="66" charset="0"/>
              </a:rPr>
              <a:t>What is lost in length is caught in time because of relativity.</a:t>
            </a:r>
          </a:p>
          <a:p>
            <a:r>
              <a:rPr lang="en-US" dirty="0">
                <a:latin typeface="Comic Sans MS" panose="030F0702030302020204" pitchFamily="66" charset="0"/>
              </a:rPr>
              <a:t>What is the  time for person watching the train moving?</a:t>
            </a:r>
          </a:p>
          <a:p>
            <a:r>
              <a:rPr lang="en-US" dirty="0">
                <a:latin typeface="Comic Sans MS" panose="030F0702030302020204" pitchFamily="66" charset="0"/>
              </a:rPr>
              <a:t>And What is the length of the train ?</a:t>
            </a:r>
          </a:p>
        </p:txBody>
      </p:sp>
    </p:spTree>
    <p:extLst>
      <p:ext uri="{BB962C8B-B14F-4D97-AF65-F5344CB8AC3E}">
        <p14:creationId xmlns:p14="http://schemas.microsoft.com/office/powerpoint/2010/main" val="361499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469855"/>
          </a:xfrm>
        </p:spPr>
        <p:txBody>
          <a:bodyPr>
            <a:normAutofit fontScale="90000"/>
          </a:bodyPr>
          <a:lstStyle/>
          <a:p>
            <a:r>
              <a:rPr lang="en-US" altLang="en-US" dirty="0">
                <a:latin typeface="Comic Sans MS" panose="030F0702030302020204" pitchFamily="66" charset="0"/>
              </a:rPr>
              <a:t>Four-Dimensional Space-Time</a:t>
            </a:r>
            <a:endParaRPr lang="en-US" dirty="0"/>
          </a:p>
        </p:txBody>
      </p:sp>
      <p:sp>
        <p:nvSpPr>
          <p:cNvPr id="3" name="Rectangle 2"/>
          <p:cNvSpPr/>
          <p:nvPr/>
        </p:nvSpPr>
        <p:spPr>
          <a:xfrm>
            <a:off x="333375" y="989043"/>
            <a:ext cx="11311543" cy="5232202"/>
          </a:xfrm>
          <a:prstGeom prst="rect">
            <a:avLst/>
          </a:prstGeom>
        </p:spPr>
        <p:txBody>
          <a:bodyPr wrap="square">
            <a:spAutoFit/>
          </a:bodyPr>
          <a:lstStyle/>
          <a:p>
            <a:pPr marL="457200" marR="0" lvl="0" indent="-457200" algn="l" defTabSz="914400" rtl="0" eaLnBrk="1" fontAlgn="auto" latinLnBrk="0" hangingPunct="1">
              <a:lnSpc>
                <a:spcPct val="100000"/>
              </a:lnSpc>
              <a:spcBef>
                <a:spcPct val="50000"/>
              </a:spcBef>
              <a:spcAft>
                <a:spcPts val="0"/>
              </a:spcAft>
              <a:buClrTx/>
              <a:buSzTx/>
              <a:buFont typeface="Arial" panose="020B0604020202020204" pitchFamily="34" charset="0"/>
              <a:buChar char="•"/>
              <a:tabLst/>
              <a:defRPr/>
            </a:pP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rPr>
              <a:t>In Galileo-Newtonian relativity , the time interval between two </a:t>
            </a:r>
            <a:r>
              <a:rPr kumimoji="0" lang="en-US" altLang="en-US" sz="2800" b="1" i="0" u="sng" strike="noStrike" kern="1200" cap="none" spc="0" normalizeH="0" baseline="0" noProof="0" dirty="0">
                <a:ln>
                  <a:noFill/>
                </a:ln>
                <a:solidFill>
                  <a:srgbClr val="BD582C">
                    <a:lumMod val="75000"/>
                  </a:srgbClr>
                </a:solidFill>
                <a:effectLst/>
                <a:uLnTx/>
                <a:uFillTx/>
                <a:latin typeface="Comic Sans MS" panose="030F0702030302020204" pitchFamily="66" charset="0"/>
              </a:rPr>
              <a:t>events ∆t and the distance ∆x between 2 points are invariant quantities no matter the inertial frame</a:t>
            </a:r>
          </a:p>
          <a:p>
            <a:pPr marL="457200" lvl="0" indent="-457200">
              <a:spcBef>
                <a:spcPct val="50000"/>
              </a:spcBef>
              <a:buFont typeface="Arial" panose="020B0604020202020204" pitchFamily="34" charset="0"/>
              <a:buChar char="•"/>
              <a:defRPr/>
            </a:pPr>
            <a:r>
              <a:rPr kumimoji="0" lang="en-US" altLang="en-US" sz="28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rPr>
              <a:t> But in Einstein relativity, they are not invariant. Rather than the space and time intervals being invariant separately under transformations, as is the case for Galilean relativity, </a:t>
            </a:r>
            <a:r>
              <a:rPr kumimoji="0" lang="en-US" altLang="en-US" sz="2800" b="1" i="0" u="sng" strike="noStrike" kern="1200" cap="none" spc="0" normalizeH="0" baseline="0" noProof="0" dirty="0">
                <a:ln>
                  <a:noFill/>
                </a:ln>
                <a:solidFill>
                  <a:srgbClr val="FF0000"/>
                </a:solidFill>
                <a:effectLst/>
                <a:uLnTx/>
                <a:uFillTx/>
                <a:latin typeface="Comic Sans MS" panose="030F0702030302020204" pitchFamily="66" charset="0"/>
              </a:rPr>
              <a:t>the invariant quantity in four-dimensional space</a:t>
            </a:r>
            <a:r>
              <a:rPr kumimoji="0" lang="en-US" altLang="en-US" sz="2800" b="1" i="0" u="sng" strike="noStrike" kern="1200" cap="none" spc="0" normalizeH="0" baseline="0" noProof="0" dirty="0">
                <a:ln>
                  <a:noFill/>
                </a:ln>
                <a:solidFill>
                  <a:srgbClr val="FF0000"/>
                </a:solidFill>
                <a:effectLst/>
                <a:uLnTx/>
                <a:uFillTx/>
                <a:latin typeface="Comic Sans MS" panose="030F0702030302020204" pitchFamily="66" charset="0"/>
                <a:cs typeface="Arial" panose="020B0604020202020204" pitchFamily="34" charset="0"/>
              </a:rPr>
              <a:t>–</a:t>
            </a:r>
            <a:r>
              <a:rPr kumimoji="0" lang="en-US" altLang="en-US" sz="2800" b="1" i="0" u="sng" strike="noStrike" kern="1200" cap="none" spc="0" normalizeH="0" baseline="0" noProof="0" dirty="0">
                <a:ln>
                  <a:noFill/>
                </a:ln>
                <a:solidFill>
                  <a:srgbClr val="FF0000"/>
                </a:solidFill>
                <a:effectLst/>
                <a:uLnTx/>
                <a:uFillTx/>
                <a:latin typeface="Comic Sans MS" panose="030F0702030302020204" pitchFamily="66" charset="0"/>
              </a:rPr>
              <a:t>time is the interval </a:t>
            </a:r>
            <a:r>
              <a:rPr lang="el-GR" altLang="en-US" sz="2800" b="1" u="sng" dirty="0">
                <a:solidFill>
                  <a:srgbClr val="FF0000"/>
                </a:solidFill>
                <a:latin typeface="Comic Sans MS" panose="030F0702030302020204" pitchFamily="66" charset="0"/>
                <a:cs typeface="Times New Roman" panose="02020603050405020304" pitchFamily="18" charset="0"/>
              </a:rPr>
              <a:t>Δ</a:t>
            </a:r>
            <a:r>
              <a:rPr lang="en-US" altLang="en-US" sz="2800" b="1" i="1" u="sng" dirty="0">
                <a:solidFill>
                  <a:srgbClr val="FF0000"/>
                </a:solidFill>
                <a:latin typeface="Comic Sans MS" panose="030F0702030302020204" pitchFamily="66" charset="0"/>
                <a:cs typeface="Times New Roman" panose="02020603050405020304" pitchFamily="18" charset="0"/>
              </a:rPr>
              <a:t>s (called </a:t>
            </a:r>
            <a:r>
              <a:rPr lang="en-US" altLang="en-US" sz="2800" b="1" i="1" u="sng" dirty="0" err="1">
                <a:solidFill>
                  <a:srgbClr val="FF0000"/>
                </a:solidFill>
                <a:latin typeface="Comic Sans MS" panose="030F0702030302020204" pitchFamily="66" charset="0"/>
                <a:cs typeface="Times New Roman" panose="02020603050405020304" pitchFamily="18" charset="0"/>
              </a:rPr>
              <a:t>spacelike</a:t>
            </a:r>
            <a:r>
              <a:rPr lang="en-US" altLang="en-US" sz="2800" b="1" i="1" u="sng" dirty="0">
                <a:solidFill>
                  <a:srgbClr val="FF0000"/>
                </a:solidFill>
                <a:latin typeface="Comic Sans MS" panose="030F0702030302020204" pitchFamily="66" charset="0"/>
                <a:cs typeface="Times New Roman" panose="02020603050405020304" pitchFamily="18" charset="0"/>
              </a:rPr>
              <a:t>)</a:t>
            </a:r>
            <a:endParaRPr kumimoji="0" lang="en-US" altLang="en-US" sz="2800" b="1" i="0" u="sng" strike="noStrike" kern="1200" cap="none" spc="0" normalizeH="0" baseline="0" noProof="0" dirty="0">
              <a:ln>
                <a:noFill/>
              </a:ln>
              <a:solidFill>
                <a:srgbClr val="FF0000"/>
              </a:solidFill>
              <a:effectLst/>
              <a:uLnTx/>
              <a:uFillTx/>
              <a:latin typeface="Comic Sans MS" panose="030F0702030302020204" pitchFamily="66" charset="0"/>
            </a:endParaRPr>
          </a:p>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mn-cs"/>
              </a:rPr>
              <a:t>(</a:t>
            </a:r>
            <a:r>
              <a:rPr kumimoji="0" lang="el-GR"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Δ</a:t>
            </a:r>
            <a:r>
              <a:rPr kumimoji="0" lang="en-US" altLang="en-US" sz="3200" b="1" i="1"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s</a:t>
            </a: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a:t>
            </a:r>
            <a:r>
              <a:rPr kumimoji="0" lang="en-US" altLang="en-US" sz="3200" b="1" i="0" u="none" strike="noStrike" kern="1200" cap="none" spc="0" normalizeH="0" baseline="3000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2</a:t>
            </a: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 = (</a:t>
            </a:r>
            <a:r>
              <a:rPr kumimoji="0" lang="en-US" altLang="en-US" sz="3200" b="1" i="1"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c </a:t>
            </a:r>
            <a:r>
              <a:rPr kumimoji="0" lang="el-GR"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Δ</a:t>
            </a:r>
            <a:r>
              <a:rPr kumimoji="0" lang="en-US" altLang="en-US" sz="3200" b="1" i="1"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t</a:t>
            </a: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a:t>
            </a:r>
            <a:r>
              <a:rPr kumimoji="0" lang="en-US" altLang="en-US" sz="3200" b="1" i="0" u="none" strike="noStrike" kern="1200" cap="none" spc="0" normalizeH="0" baseline="3000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2</a:t>
            </a: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 – (</a:t>
            </a:r>
            <a:r>
              <a:rPr kumimoji="0" lang="el-GR"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Δ</a:t>
            </a:r>
            <a:r>
              <a:rPr kumimoji="0" lang="en-US" altLang="en-US" sz="3200" b="1" i="1"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x</a:t>
            </a:r>
            <a:r>
              <a:rPr kumimoji="0" lang="en-US" altLang="en-US" sz="3200" b="1" i="0" u="none" strike="noStrike" kern="1200" cap="none" spc="0" normalizeH="0" baseline="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a:t>
            </a:r>
            <a:r>
              <a:rPr kumimoji="0" lang="en-US" altLang="en-US" sz="3200" b="1" i="0" u="none" strike="noStrike" kern="1200" cap="none" spc="0" normalizeH="0" baseline="3000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rPr>
              <a:t>2</a:t>
            </a:r>
            <a:endParaRPr kumimoji="0" lang="el-GR" altLang="en-US" sz="3200" b="1" i="0" u="none" strike="noStrike" kern="1200" cap="none" spc="0" normalizeH="0" baseline="30000" noProof="0" dirty="0">
              <a:ln>
                <a:noFill/>
              </a:ln>
              <a:solidFill>
                <a:srgbClr val="BD582C">
                  <a:lumMod val="75000"/>
                </a:srgbClr>
              </a:solidFill>
              <a:effectLst/>
              <a:uLnTx/>
              <a:uFillTx/>
              <a:latin typeface="Comic Sans MS" panose="030F0702030302020204" pitchFamily="66" charset="0"/>
              <a:ea typeface="+mn-ea"/>
              <a:cs typeface="Times New Roman" panose="02020603050405020304" pitchFamily="18" charset="0"/>
            </a:endParaRPr>
          </a:p>
        </p:txBody>
      </p:sp>
      <p:sp>
        <p:nvSpPr>
          <p:cNvPr id="4" name="TextBox 3"/>
          <p:cNvSpPr txBox="1"/>
          <p:nvPr/>
        </p:nvSpPr>
        <p:spPr>
          <a:xfrm>
            <a:off x="3389720" y="5511542"/>
            <a:ext cx="5046452" cy="776378"/>
          </a:xfrm>
          <a:prstGeom prst="rect">
            <a:avLst/>
          </a:prstGeom>
          <a:noFill/>
          <a:ln w="47625">
            <a:solidFill>
              <a:schemeClr val="tx2"/>
            </a:solidFill>
          </a:ln>
        </p:spPr>
        <p:txBody>
          <a:bodyPr wrap="square" rtlCol="0">
            <a:spAutoFit/>
          </a:bodyPr>
          <a:lstStyle/>
          <a:p>
            <a:endParaRPr lang="en-US" dirty="0"/>
          </a:p>
        </p:txBody>
      </p:sp>
    </p:spTree>
    <p:extLst>
      <p:ext uri="{BB962C8B-B14F-4D97-AF65-F5344CB8AC3E}">
        <p14:creationId xmlns:p14="http://schemas.microsoft.com/office/powerpoint/2010/main" val="189063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4"/>
          <p:cNvSpPr>
            <a:spLocks noGrp="1" noChangeArrowheads="1"/>
          </p:cNvSpPr>
          <p:nvPr>
            <p:ph type="title"/>
          </p:nvPr>
        </p:nvSpPr>
        <p:spPr>
          <a:xfrm>
            <a:off x="1097280" y="286604"/>
            <a:ext cx="10058400" cy="446642"/>
          </a:xfrm>
        </p:spPr>
        <p:txBody>
          <a:bodyPr>
            <a:noAutofit/>
          </a:bodyPr>
          <a:lstStyle/>
          <a:p>
            <a:pPr eaLnBrk="1" hangingPunct="1"/>
            <a:r>
              <a:rPr lang="en-US" altLang="en-US" sz="3600" dirty="0">
                <a:latin typeface="Comic Sans MS" panose="030F0702030302020204" pitchFamily="66" charset="0"/>
              </a:rPr>
              <a:t>Galilean and Lorentz Transformations</a:t>
            </a:r>
          </a:p>
        </p:txBody>
      </p:sp>
      <p:sp>
        <p:nvSpPr>
          <p:cNvPr id="47108" name="Text Box 6"/>
          <p:cNvSpPr txBox="1">
            <a:spLocks noChangeArrowheads="1"/>
          </p:cNvSpPr>
          <p:nvPr/>
        </p:nvSpPr>
        <p:spPr bwMode="auto">
          <a:xfrm>
            <a:off x="586358" y="733246"/>
            <a:ext cx="102829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A classical (Galilean) transformation between inertial reference frames involves a simple addition of velocities:</a:t>
            </a:r>
          </a:p>
        </p:txBody>
      </p:sp>
      <p:pic>
        <p:nvPicPr>
          <p:cNvPr id="47109" name="Picture 9" descr="Figure_36_11"/>
          <p:cNvPicPr>
            <a:picLocks noChangeAspect="1" noChangeArrowheads="1"/>
          </p:cNvPicPr>
          <p:nvPr/>
        </p:nvPicPr>
        <p:blipFill>
          <a:blip r:embed="rId3">
            <a:extLst>
              <a:ext uri="{28A0092B-C50C-407E-A947-70E740481C1C}">
                <a14:useLocalDpi xmlns:a14="http://schemas.microsoft.com/office/drawing/2010/main" val="0"/>
              </a:ext>
            </a:extLst>
          </a:blip>
          <a:srcRect b="3871"/>
          <a:stretch>
            <a:fillRect/>
          </a:stretch>
        </p:blipFill>
        <p:spPr bwMode="auto">
          <a:xfrm>
            <a:off x="6316421" y="3181874"/>
            <a:ext cx="50673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10" descr="36-4"/>
          <p:cNvPicPr>
            <a:picLocks noChangeAspect="1" noChangeArrowheads="1"/>
          </p:cNvPicPr>
          <p:nvPr/>
        </p:nvPicPr>
        <p:blipFill>
          <a:blip r:embed="rId4">
            <a:extLst>
              <a:ext uri="{28A0092B-C50C-407E-A947-70E740481C1C}">
                <a14:useLocalDpi xmlns:a14="http://schemas.microsoft.com/office/drawing/2010/main" val="0"/>
              </a:ext>
            </a:extLst>
          </a:blip>
          <a:srcRect r="11717"/>
          <a:stretch>
            <a:fillRect/>
          </a:stretch>
        </p:blipFill>
        <p:spPr bwMode="auto">
          <a:xfrm>
            <a:off x="808279" y="1933176"/>
            <a:ext cx="8909347" cy="204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26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08000" y="228600"/>
            <a:ext cx="11379200" cy="1143000"/>
          </a:xfrm>
        </p:spPr>
        <p:txBody>
          <a:bodyPr/>
          <a:lstStyle/>
          <a:p>
            <a:pPr eaLnBrk="1" hangingPunct="1"/>
            <a:r>
              <a:rPr lang="en-US" sz="4000" b="1" dirty="0">
                <a:latin typeface="Comic Sans MS"/>
                <a:cs typeface="Comic Sans MS"/>
              </a:rPr>
              <a:t>Classical Galilean Relativity</a:t>
            </a:r>
          </a:p>
        </p:txBody>
      </p:sp>
      <p:sp>
        <p:nvSpPr>
          <p:cNvPr id="2052" name="Text Box 4"/>
          <p:cNvSpPr txBox="1">
            <a:spLocks noChangeArrowheads="1"/>
          </p:cNvSpPr>
          <p:nvPr/>
        </p:nvSpPr>
        <p:spPr bwMode="auto">
          <a:xfrm>
            <a:off x="407998" y="1679579"/>
            <a:ext cx="10485967" cy="646331"/>
          </a:xfrm>
          <a:prstGeom prst="rect">
            <a:avLst/>
          </a:prstGeom>
          <a:noFill/>
          <a:ln w="9525">
            <a:noFill/>
            <a:miter lim="800000"/>
            <a:headEnd/>
            <a:tailEnd/>
          </a:ln>
        </p:spPr>
        <p:txBody>
          <a:bodyPr>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omic Sans MS"/>
                <a:ea typeface="+mn-ea"/>
                <a:cs typeface="Comic Sans MS"/>
              </a:rPr>
              <a:t>If S’ is moving with speed v in the positive x direction relative to S, then its coordinates in S’ are</a:t>
            </a:r>
          </a:p>
        </p:txBody>
      </p:sp>
      <p:graphicFrame>
        <p:nvGraphicFramePr>
          <p:cNvPr id="2050" name="Object 2"/>
          <p:cNvGraphicFramePr>
            <a:graphicFrameLocks noChangeAspect="1"/>
          </p:cNvGraphicFramePr>
          <p:nvPr>
            <p:extLst>
              <p:ext uri="{D42A27DB-BD31-4B8C-83A1-F6EECF244321}">
                <p14:modId xmlns:p14="http://schemas.microsoft.com/office/powerpoint/2010/main" val="3383653161"/>
              </p:ext>
            </p:extLst>
          </p:nvPr>
        </p:nvGraphicFramePr>
        <p:xfrm>
          <a:off x="3362325" y="2254554"/>
          <a:ext cx="2301876" cy="2347609"/>
        </p:xfrm>
        <a:graphic>
          <a:graphicData uri="http://schemas.openxmlformats.org/presentationml/2006/ole">
            <mc:AlternateContent xmlns:mc="http://schemas.openxmlformats.org/markup-compatibility/2006">
              <mc:Choice xmlns:v="urn:schemas-microsoft-com:vml" Requires="v">
                <p:oleObj spid="_x0000_s1056" name="Equation" r:id="rId3" imgW="634680" imgH="863280" progId="Equation.3">
                  <p:embed/>
                </p:oleObj>
              </mc:Choice>
              <mc:Fallback>
                <p:oleObj name="Equation" r:id="rId3" imgW="634680" imgH="863280" progId="Equation.3">
                  <p:embed/>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2325" y="2254554"/>
                        <a:ext cx="2301876" cy="2347609"/>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53" name="Text Box 6"/>
          <p:cNvSpPr txBox="1">
            <a:spLocks noChangeArrowheads="1"/>
          </p:cNvSpPr>
          <p:nvPr/>
        </p:nvSpPr>
        <p:spPr bwMode="auto">
          <a:xfrm>
            <a:off x="1524001" y="4984750"/>
            <a:ext cx="8860367" cy="954107"/>
          </a:xfrm>
          <a:prstGeom prst="rect">
            <a:avLst/>
          </a:prstGeom>
          <a:noFill/>
          <a:ln w="9525">
            <a:noFill/>
            <a:miter lim="800000"/>
            <a:headEnd/>
            <a:tailEnd/>
          </a:ln>
        </p:spPr>
        <p:txBody>
          <a:bodyPr>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CCDDEA">
                    <a:lumMod val="25000"/>
                  </a:srgbClr>
                </a:solidFill>
                <a:effectLst/>
                <a:uLnTx/>
                <a:uFillTx/>
                <a:latin typeface="Comic Sans MS"/>
                <a:ea typeface="+mn-ea"/>
                <a:cs typeface="Comic Sans MS"/>
              </a:rPr>
              <a:t>Note:</a:t>
            </a:r>
            <a:r>
              <a:rPr kumimoji="0" lang="en-US" sz="2800" b="0" i="0" u="none" strike="noStrike" kern="1200" cap="none" spc="0" normalizeH="0" baseline="0" noProof="0" dirty="0">
                <a:ln>
                  <a:noFill/>
                </a:ln>
                <a:solidFill>
                  <a:srgbClr val="CCDDEA">
                    <a:lumMod val="25000"/>
                  </a:srgbClr>
                </a:solidFill>
                <a:effectLst/>
                <a:uLnTx/>
                <a:uFillTx/>
                <a:latin typeface="Comic Sans MS"/>
                <a:ea typeface="+mn-ea"/>
                <a:cs typeface="Comic Sans MS"/>
              </a:rPr>
              <a:t> In Galilean relativity, time is measured the same in both reference frames.</a:t>
            </a:r>
          </a:p>
        </p:txBody>
      </p:sp>
      <p:sp>
        <p:nvSpPr>
          <p:cNvPr id="2" name="TextBox 1"/>
          <p:cNvSpPr txBox="1"/>
          <p:nvPr/>
        </p:nvSpPr>
        <p:spPr>
          <a:xfrm>
            <a:off x="6621271" y="3107110"/>
            <a:ext cx="5081840"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The Galilean  transformations are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only valid  </a:t>
            </a:r>
            <a:r>
              <a:rPr kumimoji="0" lang="en-US" sz="18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when the velocities are much less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omic Sans MS" panose="030F0702030302020204" pitchFamily="66" charset="0"/>
                <a:ea typeface="+mn-ea"/>
                <a:cs typeface="+mn-cs"/>
              </a:rPr>
              <a:t>than c.</a:t>
            </a:r>
          </a:p>
        </p:txBody>
      </p:sp>
    </p:spTree>
    <p:extLst>
      <p:ext uri="{BB962C8B-B14F-4D97-AF65-F5344CB8AC3E}">
        <p14:creationId xmlns:p14="http://schemas.microsoft.com/office/powerpoint/2010/main" val="90985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0" y="0"/>
            <a:ext cx="12192000" cy="685800"/>
          </a:xfrm>
        </p:spPr>
        <p:txBody>
          <a:bodyPr/>
          <a:lstStyle/>
          <a:p>
            <a:pPr eaLnBrk="1" hangingPunct="1"/>
            <a:r>
              <a:rPr lang="en-US" sz="3600" b="1" dirty="0">
                <a:latin typeface="Comic Sans MS"/>
                <a:cs typeface="Comic Sans MS"/>
              </a:rPr>
              <a:t>Galilean velocity transformation</a:t>
            </a:r>
          </a:p>
        </p:txBody>
      </p:sp>
      <p:sp>
        <p:nvSpPr>
          <p:cNvPr id="3077" name="Text Box 3"/>
          <p:cNvSpPr txBox="1">
            <a:spLocks noChangeArrowheads="1"/>
          </p:cNvSpPr>
          <p:nvPr/>
        </p:nvSpPr>
        <p:spPr bwMode="auto">
          <a:xfrm>
            <a:off x="457200" y="2811463"/>
            <a:ext cx="11480800" cy="1384300"/>
          </a:xfrm>
          <a:prstGeom prst="rect">
            <a:avLst/>
          </a:prstGeom>
          <a:noFill/>
          <a:ln w="9525">
            <a:noFill/>
            <a:miter lim="800000"/>
            <a:headEnd/>
            <a:tailEnd/>
          </a:ln>
        </p:spPr>
        <p:txBody>
          <a:bodyPr>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omic Sans MS"/>
                <a:ea typeface="+mn-ea"/>
                <a:cs typeface="Comic Sans MS"/>
              </a:rPr>
              <a:t>If an object has velocity </a:t>
            </a:r>
            <a:r>
              <a:rPr kumimoji="0" lang="en-US" sz="2800" b="0" i="1" u="none" strike="noStrike" kern="1200" cap="none" spc="0" normalizeH="0" baseline="0" noProof="0" dirty="0">
                <a:ln>
                  <a:noFill/>
                </a:ln>
                <a:solidFill>
                  <a:srgbClr val="000000"/>
                </a:solidFill>
                <a:effectLst/>
                <a:uLnTx/>
                <a:uFillTx/>
                <a:latin typeface="Comic Sans MS"/>
                <a:ea typeface="+mn-ea"/>
                <a:cs typeface="Comic Sans MS"/>
              </a:rPr>
              <a:t>u</a:t>
            </a:r>
            <a:r>
              <a:rPr kumimoji="0" lang="en-US" sz="2800" b="0" i="0" u="none" strike="noStrike" kern="1200" cap="none" spc="0" normalizeH="0" baseline="0" noProof="0" dirty="0">
                <a:ln>
                  <a:noFill/>
                </a:ln>
                <a:solidFill>
                  <a:srgbClr val="000000"/>
                </a:solidFill>
                <a:effectLst/>
                <a:uLnTx/>
                <a:uFillTx/>
                <a:latin typeface="Comic Sans MS"/>
                <a:ea typeface="+mn-ea"/>
                <a:cs typeface="Comic Sans MS"/>
              </a:rPr>
              <a:t> in frame S, and if frame S’ is moving with velocity </a:t>
            </a:r>
            <a:r>
              <a:rPr kumimoji="0" lang="en-US" sz="2800" b="0" i="1" u="none" strike="noStrike" kern="1200" cap="none" spc="0" normalizeH="0" baseline="0" noProof="0" dirty="0">
                <a:ln>
                  <a:noFill/>
                </a:ln>
                <a:solidFill>
                  <a:srgbClr val="000000"/>
                </a:solidFill>
                <a:effectLst/>
                <a:uLnTx/>
                <a:uFillTx/>
                <a:latin typeface="Comic Sans MS"/>
                <a:ea typeface="+mn-ea"/>
                <a:cs typeface="Comic Sans MS"/>
              </a:rPr>
              <a:t>v</a:t>
            </a:r>
            <a:r>
              <a:rPr kumimoji="0" lang="en-US" sz="2800" b="0" i="0" u="none" strike="noStrike" kern="1200" cap="none" spc="0" normalizeH="0" baseline="0" noProof="0" dirty="0">
                <a:ln>
                  <a:noFill/>
                </a:ln>
                <a:solidFill>
                  <a:srgbClr val="000000"/>
                </a:solidFill>
                <a:effectLst/>
                <a:uLnTx/>
                <a:uFillTx/>
                <a:latin typeface="Comic Sans MS"/>
                <a:ea typeface="+mn-ea"/>
                <a:cs typeface="Comic Sans MS"/>
              </a:rPr>
              <a:t> relative to frame S, then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omic Sans MS"/>
                <a:ea typeface="+mn-ea"/>
                <a:cs typeface="Comic Sans MS"/>
              </a:rPr>
              <a:t>position of object in S’ is:</a:t>
            </a:r>
          </a:p>
        </p:txBody>
      </p:sp>
      <p:graphicFrame>
        <p:nvGraphicFramePr>
          <p:cNvPr id="3074" name="Object 2"/>
          <p:cNvGraphicFramePr>
            <a:graphicFrameLocks noChangeAspect="1"/>
          </p:cNvGraphicFramePr>
          <p:nvPr/>
        </p:nvGraphicFramePr>
        <p:xfrm>
          <a:off x="3454401" y="4114801"/>
          <a:ext cx="4485217" cy="696913"/>
        </p:xfrm>
        <a:graphic>
          <a:graphicData uri="http://schemas.openxmlformats.org/presentationml/2006/ole">
            <mc:AlternateContent xmlns:mc="http://schemas.openxmlformats.org/markup-compatibility/2006">
              <mc:Choice xmlns:v="urn:schemas-microsoft-com:vml" Requires="v">
                <p:oleObj spid="_x0000_s2108" name="Equation" r:id="rId3" imgW="977760" imgH="203040" progId="Equation.3">
                  <p:embed/>
                </p:oleObj>
              </mc:Choice>
              <mc:Fallback>
                <p:oleObj name="Equation" r:id="rId3" imgW="977760" imgH="203040" progId="Equation.3">
                  <p:embed/>
                  <p:pic>
                    <p:nvPicPr>
                      <p:cNvPr id="3074"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4401" y="4114801"/>
                        <a:ext cx="4485217" cy="6969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1320800" y="1196976"/>
            <a:ext cx="6197600" cy="711200"/>
            <a:chOff x="96" y="1858"/>
            <a:chExt cx="2928" cy="448"/>
          </a:xfrm>
        </p:grpSpPr>
        <p:sp>
          <p:nvSpPr>
            <p:cNvPr id="3101" name="Line 8"/>
            <p:cNvSpPr>
              <a:spLocks noChangeShapeType="1"/>
            </p:cNvSpPr>
            <p:nvPr/>
          </p:nvSpPr>
          <p:spPr bwMode="auto">
            <a:xfrm>
              <a:off x="240" y="1954"/>
              <a:ext cx="2784" cy="0"/>
            </a:xfrm>
            <a:prstGeom prst="line">
              <a:avLst/>
            </a:prstGeom>
            <a:noFill/>
            <a:ln w="254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2" name="Line 9"/>
            <p:cNvSpPr>
              <a:spLocks noChangeShapeType="1"/>
            </p:cNvSpPr>
            <p:nvPr/>
          </p:nvSpPr>
          <p:spPr bwMode="auto">
            <a:xfrm>
              <a:off x="1632" y="1858"/>
              <a:ext cx="0" cy="192"/>
            </a:xfrm>
            <a:prstGeom prst="line">
              <a:avLst/>
            </a:prstGeom>
            <a:noFill/>
            <a:ln w="381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3" name="Line 10"/>
            <p:cNvSpPr>
              <a:spLocks noChangeShapeType="1"/>
            </p:cNvSpPr>
            <p:nvPr/>
          </p:nvSpPr>
          <p:spPr bwMode="auto">
            <a:xfrm>
              <a:off x="2016"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4" name="Line 11"/>
            <p:cNvSpPr>
              <a:spLocks noChangeShapeType="1"/>
            </p:cNvSpPr>
            <p:nvPr/>
          </p:nvSpPr>
          <p:spPr bwMode="auto">
            <a:xfrm>
              <a:off x="2400"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5" name="Line 12"/>
            <p:cNvSpPr>
              <a:spLocks noChangeShapeType="1"/>
            </p:cNvSpPr>
            <p:nvPr/>
          </p:nvSpPr>
          <p:spPr bwMode="auto">
            <a:xfrm>
              <a:off x="2784"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6" name="Line 13"/>
            <p:cNvSpPr>
              <a:spLocks noChangeShapeType="1"/>
            </p:cNvSpPr>
            <p:nvPr/>
          </p:nvSpPr>
          <p:spPr bwMode="auto">
            <a:xfrm>
              <a:off x="1248"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7" name="Line 14"/>
            <p:cNvSpPr>
              <a:spLocks noChangeShapeType="1"/>
            </p:cNvSpPr>
            <p:nvPr/>
          </p:nvSpPr>
          <p:spPr bwMode="auto">
            <a:xfrm>
              <a:off x="864"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8" name="Line 15"/>
            <p:cNvSpPr>
              <a:spLocks noChangeShapeType="1"/>
            </p:cNvSpPr>
            <p:nvPr/>
          </p:nvSpPr>
          <p:spPr bwMode="auto">
            <a:xfrm>
              <a:off x="480" y="1858"/>
              <a:ext cx="0" cy="192"/>
            </a:xfrm>
            <a:prstGeom prst="line">
              <a:avLst/>
            </a:prstGeom>
            <a:noFill/>
            <a:ln w="127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9" name="Text Box 16"/>
            <p:cNvSpPr txBox="1">
              <a:spLocks noChangeArrowheads="1"/>
            </p:cNvSpPr>
            <p:nvPr/>
          </p:nvSpPr>
          <p:spPr bwMode="auto">
            <a:xfrm>
              <a:off x="96" y="2073"/>
              <a:ext cx="1923" cy="233"/>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a:ea typeface="+mn-ea"/>
                  <a:cs typeface="+mn-cs"/>
                </a:rPr>
                <a:t>...  -3       -2       -1       0        1        2       3  ...</a:t>
              </a:r>
            </a:p>
          </p:txBody>
        </p:sp>
      </p:grpSp>
      <p:grpSp>
        <p:nvGrpSpPr>
          <p:cNvPr id="3" name="Group 17"/>
          <p:cNvGrpSpPr>
            <a:grpSpLocks/>
          </p:cNvGrpSpPr>
          <p:nvPr/>
        </p:nvGrpSpPr>
        <p:grpSpPr bwMode="auto">
          <a:xfrm>
            <a:off x="3750733" y="2035176"/>
            <a:ext cx="6197600" cy="711200"/>
            <a:chOff x="96" y="1858"/>
            <a:chExt cx="2928" cy="448"/>
          </a:xfrm>
        </p:grpSpPr>
        <p:sp>
          <p:nvSpPr>
            <p:cNvPr id="3092" name="Line 18"/>
            <p:cNvSpPr>
              <a:spLocks noChangeShapeType="1"/>
            </p:cNvSpPr>
            <p:nvPr/>
          </p:nvSpPr>
          <p:spPr bwMode="auto">
            <a:xfrm>
              <a:off x="240" y="1954"/>
              <a:ext cx="2784" cy="0"/>
            </a:xfrm>
            <a:prstGeom prst="line">
              <a:avLst/>
            </a:prstGeom>
            <a:noFill/>
            <a:ln w="254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3" name="Line 19"/>
            <p:cNvSpPr>
              <a:spLocks noChangeShapeType="1"/>
            </p:cNvSpPr>
            <p:nvPr/>
          </p:nvSpPr>
          <p:spPr bwMode="auto">
            <a:xfrm>
              <a:off x="1632" y="1858"/>
              <a:ext cx="0" cy="192"/>
            </a:xfrm>
            <a:prstGeom prst="line">
              <a:avLst/>
            </a:prstGeom>
            <a:noFill/>
            <a:ln w="381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4" name="Line 20"/>
            <p:cNvSpPr>
              <a:spLocks noChangeShapeType="1"/>
            </p:cNvSpPr>
            <p:nvPr/>
          </p:nvSpPr>
          <p:spPr bwMode="auto">
            <a:xfrm>
              <a:off x="2016"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5" name="Line 21"/>
            <p:cNvSpPr>
              <a:spLocks noChangeShapeType="1"/>
            </p:cNvSpPr>
            <p:nvPr/>
          </p:nvSpPr>
          <p:spPr bwMode="auto">
            <a:xfrm>
              <a:off x="2400"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6" name="Line 22"/>
            <p:cNvSpPr>
              <a:spLocks noChangeShapeType="1"/>
            </p:cNvSpPr>
            <p:nvPr/>
          </p:nvSpPr>
          <p:spPr bwMode="auto">
            <a:xfrm>
              <a:off x="2784"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7" name="Line 23"/>
            <p:cNvSpPr>
              <a:spLocks noChangeShapeType="1"/>
            </p:cNvSpPr>
            <p:nvPr/>
          </p:nvSpPr>
          <p:spPr bwMode="auto">
            <a:xfrm>
              <a:off x="1248"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8" name="Line 24"/>
            <p:cNvSpPr>
              <a:spLocks noChangeShapeType="1"/>
            </p:cNvSpPr>
            <p:nvPr/>
          </p:nvSpPr>
          <p:spPr bwMode="auto">
            <a:xfrm>
              <a:off x="864"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9" name="Line 25"/>
            <p:cNvSpPr>
              <a:spLocks noChangeShapeType="1"/>
            </p:cNvSpPr>
            <p:nvPr/>
          </p:nvSpPr>
          <p:spPr bwMode="auto">
            <a:xfrm>
              <a:off x="480" y="1858"/>
              <a:ext cx="0" cy="192"/>
            </a:xfrm>
            <a:prstGeom prst="line">
              <a:avLst/>
            </a:prstGeom>
            <a:noFill/>
            <a:ln w="12700">
              <a:solidFill>
                <a:srgbClr val="FF0000"/>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100" name="Text Box 26"/>
            <p:cNvSpPr txBox="1">
              <a:spLocks noChangeArrowheads="1"/>
            </p:cNvSpPr>
            <p:nvPr/>
          </p:nvSpPr>
          <p:spPr bwMode="auto">
            <a:xfrm>
              <a:off x="96" y="2073"/>
              <a:ext cx="1923" cy="233"/>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a:ea typeface="+mn-ea"/>
                  <a:cs typeface="+mn-cs"/>
                </a:rPr>
                <a:t>...  -3       -2       -1       0        1        2       3  ...</a:t>
              </a:r>
            </a:p>
          </p:txBody>
        </p:sp>
      </p:grpSp>
      <p:sp>
        <p:nvSpPr>
          <p:cNvPr id="3080" name="Line 27"/>
          <p:cNvSpPr>
            <a:spLocks noChangeShapeType="1"/>
          </p:cNvSpPr>
          <p:nvPr/>
        </p:nvSpPr>
        <p:spPr bwMode="auto">
          <a:xfrm>
            <a:off x="7924800" y="1882775"/>
            <a:ext cx="1524000" cy="0"/>
          </a:xfrm>
          <a:prstGeom prst="line">
            <a:avLst/>
          </a:prstGeom>
          <a:noFill/>
          <a:ln w="25400">
            <a:solidFill>
              <a:srgbClr val="FF0000"/>
            </a:solidFill>
            <a:round/>
            <a:headEnd/>
            <a:tailEnd type="triangle" w="lg" len="lg"/>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81" name="Text Box 28"/>
          <p:cNvSpPr txBox="1">
            <a:spLocks noChangeArrowheads="1"/>
          </p:cNvSpPr>
          <p:nvPr/>
        </p:nvSpPr>
        <p:spPr bwMode="auto">
          <a:xfrm>
            <a:off x="8411634" y="1447800"/>
            <a:ext cx="288924"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a:ea typeface="+mn-ea"/>
                <a:cs typeface="+mn-cs"/>
              </a:rPr>
              <a:t>v</a:t>
            </a:r>
          </a:p>
        </p:txBody>
      </p:sp>
      <p:sp>
        <p:nvSpPr>
          <p:cNvPr id="3082" name="Line 29"/>
          <p:cNvSpPr>
            <a:spLocks noChangeShapeType="1"/>
          </p:cNvSpPr>
          <p:nvPr/>
        </p:nvSpPr>
        <p:spPr bwMode="auto">
          <a:xfrm flipH="1">
            <a:off x="5181600" y="968375"/>
            <a:ext cx="1016000" cy="0"/>
          </a:xfrm>
          <a:prstGeom prst="line">
            <a:avLst/>
          </a:prstGeom>
          <a:noFill/>
          <a:ln w="25400">
            <a:solidFill>
              <a:srgbClr val="0000FF"/>
            </a:solidFill>
            <a:round/>
            <a:headEnd/>
            <a:tailEnd type="triangle" w="lg" len="lg"/>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83" name="Oval 30"/>
          <p:cNvSpPr>
            <a:spLocks noChangeArrowheads="1"/>
          </p:cNvSpPr>
          <p:nvPr/>
        </p:nvSpPr>
        <p:spPr bwMode="auto">
          <a:xfrm>
            <a:off x="5994400" y="815975"/>
            <a:ext cx="406400" cy="304800"/>
          </a:xfrm>
          <a:prstGeom prst="ellipse">
            <a:avLst/>
          </a:prstGeom>
          <a:solidFill>
            <a:srgbClr val="0000FF"/>
          </a:solidFill>
          <a:ln w="9525">
            <a:solidFill>
              <a:schemeClr val="tx1"/>
            </a:solidFill>
            <a:round/>
            <a:headEnd/>
            <a:tailEnd/>
          </a:ln>
        </p:spPr>
        <p:txBody>
          <a:bodyPr wrap="none" anchor="ct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84" name="Text Box 31"/>
          <p:cNvSpPr txBox="1">
            <a:spLocks noChangeArrowheads="1"/>
          </p:cNvSpPr>
          <p:nvPr/>
        </p:nvSpPr>
        <p:spPr bwMode="auto">
          <a:xfrm>
            <a:off x="5435601" y="587375"/>
            <a:ext cx="305943"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FF"/>
                </a:solidFill>
                <a:effectLst/>
                <a:uLnTx/>
                <a:uFillTx/>
                <a:latin typeface="Calibri"/>
                <a:ea typeface="+mn-ea"/>
                <a:cs typeface="+mn-cs"/>
              </a:rPr>
              <a:t>u</a:t>
            </a:r>
          </a:p>
        </p:txBody>
      </p:sp>
      <p:sp>
        <p:nvSpPr>
          <p:cNvPr id="3085" name="Text Box 32"/>
          <p:cNvSpPr txBox="1">
            <a:spLocks noChangeArrowheads="1"/>
          </p:cNvSpPr>
          <p:nvPr/>
        </p:nvSpPr>
        <p:spPr bwMode="auto">
          <a:xfrm>
            <a:off x="7598834" y="1084263"/>
            <a:ext cx="287258"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a:ea typeface="+mn-ea"/>
                <a:cs typeface="+mn-cs"/>
              </a:rPr>
              <a:t>x</a:t>
            </a:r>
          </a:p>
        </p:txBody>
      </p:sp>
      <p:sp>
        <p:nvSpPr>
          <p:cNvPr id="3086" name="Text Box 33"/>
          <p:cNvSpPr txBox="1">
            <a:spLocks noChangeArrowheads="1"/>
          </p:cNvSpPr>
          <p:nvPr/>
        </p:nvSpPr>
        <p:spPr bwMode="auto">
          <a:xfrm>
            <a:off x="9935634" y="1922463"/>
            <a:ext cx="342236" cy="369332"/>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0000"/>
                </a:solidFill>
                <a:effectLst/>
                <a:uLnTx/>
                <a:uFillTx/>
                <a:latin typeface="Calibri"/>
                <a:ea typeface="+mn-ea"/>
                <a:cs typeface="+mn-cs"/>
              </a:rPr>
              <a:t>x’</a:t>
            </a:r>
          </a:p>
        </p:txBody>
      </p:sp>
      <p:grpSp>
        <p:nvGrpSpPr>
          <p:cNvPr id="4" name="Group 36"/>
          <p:cNvGrpSpPr>
            <a:grpSpLocks/>
          </p:cNvGrpSpPr>
          <p:nvPr/>
        </p:nvGrpSpPr>
        <p:grpSpPr bwMode="auto">
          <a:xfrm>
            <a:off x="406400" y="4987925"/>
            <a:ext cx="10981267" cy="1582738"/>
            <a:chOff x="304800" y="4988560"/>
            <a:chExt cx="8235950" cy="1582103"/>
          </a:xfrm>
        </p:grpSpPr>
        <p:graphicFrame>
          <p:nvGraphicFramePr>
            <p:cNvPr id="3075" name="Object 3"/>
            <p:cNvGraphicFramePr>
              <a:graphicFrameLocks noChangeAspect="1"/>
            </p:cNvGraphicFramePr>
            <p:nvPr/>
          </p:nvGraphicFramePr>
          <p:xfrm>
            <a:off x="528638" y="5410200"/>
            <a:ext cx="8012112" cy="1160463"/>
          </p:xfrm>
          <a:graphic>
            <a:graphicData uri="http://schemas.openxmlformats.org/presentationml/2006/ole">
              <mc:AlternateContent xmlns:mc="http://schemas.openxmlformats.org/markup-compatibility/2006">
                <mc:Choice xmlns:v="urn:schemas-microsoft-com:vml" Requires="v">
                  <p:oleObj spid="_x0000_s2109" name="Equation" r:id="rId5" imgW="2717640" imgH="393480" progId="Equation.3">
                    <p:embed/>
                  </p:oleObj>
                </mc:Choice>
                <mc:Fallback>
                  <p:oleObj name="Equation" r:id="rId5" imgW="2717640" imgH="393480" progId="Equation.3">
                    <p:embed/>
                    <p:pic>
                      <p:nvPicPr>
                        <p:cNvPr id="307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638" y="5410200"/>
                          <a:ext cx="8012112" cy="11604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088" name="Rectangle 6"/>
            <p:cNvSpPr>
              <a:spLocks noChangeArrowheads="1"/>
            </p:cNvSpPr>
            <p:nvPr/>
          </p:nvSpPr>
          <p:spPr bwMode="auto">
            <a:xfrm>
              <a:off x="3048000" y="5486400"/>
              <a:ext cx="3581400" cy="914400"/>
            </a:xfrm>
            <a:prstGeom prst="rect">
              <a:avLst/>
            </a:prstGeom>
            <a:noFill/>
            <a:ln w="9525">
              <a:noFill/>
              <a:miter lim="800000"/>
              <a:headEnd/>
              <a:tailEnd/>
            </a:ln>
          </p:spPr>
          <p:txBody>
            <a:bodyPr wrap="none" anchor="ct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89" name="Line 34"/>
            <p:cNvSpPr>
              <a:spLocks noChangeShapeType="1"/>
            </p:cNvSpPr>
            <p:nvPr/>
          </p:nvSpPr>
          <p:spPr bwMode="auto">
            <a:xfrm>
              <a:off x="304800" y="6324600"/>
              <a:ext cx="762000" cy="0"/>
            </a:xfrm>
            <a:prstGeom prst="line">
              <a:avLst/>
            </a:prstGeom>
            <a:noFill/>
            <a:ln w="762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0" name="Line 35"/>
            <p:cNvSpPr>
              <a:spLocks noChangeShapeType="1"/>
            </p:cNvSpPr>
            <p:nvPr/>
          </p:nvSpPr>
          <p:spPr bwMode="auto">
            <a:xfrm>
              <a:off x="7620000" y="6324600"/>
              <a:ext cx="762000" cy="0"/>
            </a:xfrm>
            <a:prstGeom prst="line">
              <a:avLst/>
            </a:prstGeom>
            <a:noFill/>
            <a:ln w="76200">
              <a:solidFill>
                <a:schemeClr val="tx1"/>
              </a:solidFill>
              <a:round/>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091" name="TextBox 35"/>
            <p:cNvSpPr txBox="1">
              <a:spLocks noChangeArrowheads="1"/>
            </p:cNvSpPr>
            <p:nvPr/>
          </p:nvSpPr>
          <p:spPr bwMode="auto">
            <a:xfrm>
              <a:off x="350520" y="4988560"/>
              <a:ext cx="4640408" cy="523010"/>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omic Sans MS"/>
                  <a:ea typeface="+mn-ea"/>
                  <a:cs typeface="Comic Sans MS"/>
                </a:rPr>
                <a:t>Velocity of the object is therefore:</a:t>
              </a:r>
            </a:p>
          </p:txBody>
        </p:sp>
      </p:grpSp>
    </p:spTree>
    <p:extLst>
      <p:ext uri="{BB962C8B-B14F-4D97-AF65-F5344CB8AC3E}">
        <p14:creationId xmlns:p14="http://schemas.microsoft.com/office/powerpoint/2010/main" val="29946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1097280" y="286603"/>
            <a:ext cx="10058400" cy="679555"/>
          </a:xfrm>
        </p:spPr>
        <p:txBody>
          <a:bodyPr>
            <a:normAutofit/>
          </a:bodyPr>
          <a:lstStyle/>
          <a:p>
            <a:pPr eaLnBrk="1" hangingPunct="1"/>
            <a:r>
              <a:rPr lang="en-US" altLang="en-US" sz="4400" dirty="0">
                <a:latin typeface="Comic Sans MS" panose="030F0702030302020204" pitchFamily="66" charset="0"/>
              </a:rPr>
              <a:t>Galilean and Lorentz Transformations</a:t>
            </a:r>
          </a:p>
        </p:txBody>
      </p:sp>
      <p:sp>
        <p:nvSpPr>
          <p:cNvPr id="50180" name="Text Box 4"/>
          <p:cNvSpPr txBox="1">
            <a:spLocks noChangeArrowheads="1"/>
          </p:cNvSpPr>
          <p:nvPr/>
        </p:nvSpPr>
        <p:spPr bwMode="auto">
          <a:xfrm>
            <a:off x="862642" y="1214917"/>
            <a:ext cx="9721969"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err="1">
                <a:ln>
                  <a:noFill/>
                </a:ln>
                <a:solidFill>
                  <a:srgbClr val="CCDDEA">
                    <a:lumMod val="25000"/>
                  </a:srgbClr>
                </a:solidFill>
                <a:effectLst/>
                <a:uLnTx/>
                <a:uFillTx/>
                <a:latin typeface="Comic Sans MS" panose="030F0702030302020204" pitchFamily="66" charset="0"/>
                <a:ea typeface="+mn-ea"/>
                <a:cs typeface="+mn-cs"/>
              </a:rPr>
              <a:t>Relativistically</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t>
            </a:r>
            <a:r>
              <a:rPr kumimoji="0" lang="en-US" altLang="en-US" sz="2800" b="1" i="0" u="sng"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the conversion between one inertial reference frame and another must take into account length contraction:</a:t>
            </a:r>
          </a:p>
        </p:txBody>
      </p:sp>
      <p:sp>
        <p:nvSpPr>
          <p:cNvPr id="50181" name="Text Box 5"/>
          <p:cNvSpPr txBox="1">
            <a:spLocks noChangeArrowheads="1"/>
          </p:cNvSpPr>
          <p:nvPr/>
        </p:nvSpPr>
        <p:spPr bwMode="auto">
          <a:xfrm>
            <a:off x="2216151" y="2836864"/>
            <a:ext cx="7572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342900" marR="0" lvl="0" indent="-342900" algn="l" defTabSz="914400" rtl="0" eaLnBrk="1" fontAlgn="auto" latinLnBrk="0" hangingPunct="1">
              <a:lnSpc>
                <a:spcPct val="100000"/>
              </a:lnSpc>
              <a:spcBef>
                <a:spcPct val="50000"/>
              </a:spcBef>
              <a:spcAft>
                <a:spcPts val="0"/>
              </a:spcAft>
              <a:buClrTx/>
              <a:buSzTx/>
              <a:buFontTx/>
              <a:buNone/>
              <a:tabLst/>
              <a:defRPr/>
            </a:pPr>
            <a:endParaRPr kumimoji="0" lang="en-US" altLang="en-US" sz="3200" b="1" i="0" u="none" strike="noStrike" kern="1200" cap="none" spc="0" normalizeH="0" baseline="0" noProof="0">
              <a:ln>
                <a:noFill/>
              </a:ln>
              <a:solidFill>
                <a:srgbClr val="BD582C"/>
              </a:solidFill>
              <a:effectLst/>
              <a:uLnTx/>
              <a:uFillTx/>
              <a:latin typeface="Arial" panose="020B0604020202020204" pitchFamily="34" charset="0"/>
              <a:ea typeface="+mn-ea"/>
              <a:cs typeface="+mn-cs"/>
            </a:endParaRPr>
          </a:p>
        </p:txBody>
      </p:sp>
      <p:sp>
        <p:nvSpPr>
          <p:cNvPr id="50182" name="Text Box 9"/>
          <p:cNvSpPr txBox="1">
            <a:spLocks noChangeArrowheads="1"/>
          </p:cNvSpPr>
          <p:nvPr/>
        </p:nvSpPr>
        <p:spPr bwMode="auto">
          <a:xfrm>
            <a:off x="862643" y="3927476"/>
            <a:ext cx="914813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For the moment, we will leave </a:t>
            </a:r>
            <a:r>
              <a:rPr kumimoji="0" lang="el-GR" altLang="en-US" sz="2800" b="1" i="1" u="none" strike="noStrike" kern="1200" cap="none" spc="0" normalizeH="0" baseline="0" noProof="0" dirty="0">
                <a:ln>
                  <a:noFill/>
                </a:ln>
                <a:solidFill>
                  <a:srgbClr val="CCDDEA">
                    <a:lumMod val="25000"/>
                  </a:srgbClr>
                </a:solidFill>
                <a:effectLst/>
                <a:uLnTx/>
                <a:uFillTx/>
                <a:latin typeface="Cambria Math" panose="02040503050406030204" pitchFamily="18" charset="0"/>
                <a:ea typeface="Cambria Math" panose="02040503050406030204" pitchFamily="18" charset="0"/>
                <a:cs typeface="Times New Roman" panose="02020603050405020304" pitchFamily="18" charset="0"/>
              </a:rPr>
              <a:t>γ</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Times New Roman" panose="02020603050405020304" pitchFamily="18" charset="0"/>
              </a:rPr>
              <a:t> as a constant to be determined; requiring that the speed of light remain unchanged when transforming from one frame to the other shows </a:t>
            </a:r>
            <a:r>
              <a:rPr kumimoji="0" lang="el-GR" altLang="en-US" sz="2800" b="1" i="1" u="none" strike="noStrike" kern="1200" cap="none" spc="0" normalizeH="0" baseline="0" noProof="0" dirty="0">
                <a:ln>
                  <a:noFill/>
                </a:ln>
                <a:solidFill>
                  <a:srgbClr val="CCDDEA">
                    <a:lumMod val="25000"/>
                  </a:srgbClr>
                </a:solidFill>
                <a:effectLst/>
                <a:uLnTx/>
                <a:uFillTx/>
                <a:latin typeface="Cambria Math" panose="02040503050406030204" pitchFamily="18" charset="0"/>
                <a:ea typeface="Cambria Math" panose="02040503050406030204" pitchFamily="18" charset="0"/>
                <a:cs typeface="Times New Roman" panose="02020603050405020304" pitchFamily="18" charset="0"/>
              </a:rPr>
              <a:t>γ</a:t>
            </a:r>
            <a:r>
              <a:rPr kumimoji="0" lang="en-US" altLang="en-US" sz="2800" b="1" i="0" u="none" strike="noStrike" kern="1200" cap="none" spc="0" normalizeH="0" baseline="0" noProof="0" dirty="0">
                <a:ln>
                  <a:noFill/>
                </a:ln>
                <a:solidFill>
                  <a:srgbClr val="CCDDEA">
                    <a:lumMod val="25000"/>
                  </a:srgbClr>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Times New Roman" panose="02020603050405020304" pitchFamily="18" charset="0"/>
              </a:rPr>
              <a:t>to have its previously defined value.</a:t>
            </a:r>
            <a:endParaRPr kumimoji="0" lang="el-GR"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Box 1"/>
              <p:cNvSpPr txBox="1"/>
              <p:nvPr/>
            </p:nvSpPr>
            <p:spPr>
              <a:xfrm>
                <a:off x="2441958" y="2950014"/>
                <a:ext cx="7346568" cy="6155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rPr>
                            <m:t>𝑥</m:t>
                          </m:r>
                        </m:e>
                        <m:sup>
                          <m:r>
                            <a:rPr lang="en-US" sz="4000" b="0" i="1" smtClean="0">
                              <a:latin typeface="Cambria Math" panose="02040503050406030204" pitchFamily="18" charset="0"/>
                            </a:rPr>
                            <m:t>′</m:t>
                          </m:r>
                        </m:sup>
                      </m:sSup>
                      <m:r>
                        <a:rPr lang="en-US" sz="4000" b="0" i="1" smtClean="0">
                          <a:latin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𝛾</m:t>
                      </m:r>
                      <m:d>
                        <m:dPr>
                          <m:ctrlPr>
                            <a:rPr lang="en-US" sz="4000" b="0" i="1" smtClean="0">
                              <a:latin typeface="Cambria Math" panose="02040503050406030204" pitchFamily="18" charset="0"/>
                              <a:ea typeface="Cambria Math" panose="02040503050406030204" pitchFamily="18" charset="0"/>
                            </a:rPr>
                          </m:ctrlPr>
                        </m:dPr>
                        <m:e>
                          <m:r>
                            <a:rPr lang="en-US" sz="4000" b="0" i="1" smtClean="0">
                              <a:latin typeface="Cambria Math" panose="02040503050406030204" pitchFamily="18" charset="0"/>
                              <a:ea typeface="Cambria Math" panose="02040503050406030204" pitchFamily="18" charset="0"/>
                            </a:rPr>
                            <m:t>𝑥</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𝑣𝑡</m:t>
                          </m:r>
                        </m:e>
                      </m:d>
                      <m:r>
                        <a:rPr lang="en-US" sz="4000" b="0" i="1" smtClean="0">
                          <a:latin typeface="Cambria Math" panose="02040503050406030204" pitchFamily="18" charset="0"/>
                          <a:ea typeface="Cambria Math" panose="02040503050406030204" pitchFamily="18" charset="0"/>
                        </a:rPr>
                        <m:t>;</m:t>
                      </m:r>
                      <m:sSup>
                        <m:sSupPr>
                          <m:ctrlPr>
                            <a:rPr lang="en-US" sz="4000" b="0" i="1" smtClean="0">
                              <a:latin typeface="Cambria Math" panose="02040503050406030204" pitchFamily="18" charset="0"/>
                              <a:ea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𝑦</m:t>
                          </m:r>
                        </m:e>
                        <m:sup>
                          <m:r>
                            <a:rPr lang="en-US" sz="4000" b="0" i="1" smtClean="0">
                              <a:latin typeface="Cambria Math" panose="02040503050406030204" pitchFamily="18" charset="0"/>
                              <a:ea typeface="Cambria Math" panose="02040503050406030204" pitchFamily="18" charset="0"/>
                            </a:rPr>
                            <m:t>′</m:t>
                          </m:r>
                        </m:sup>
                      </m:sSup>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𝑦</m:t>
                      </m:r>
                      <m:r>
                        <a:rPr lang="en-US" sz="4000" b="0" i="1" smtClean="0">
                          <a:latin typeface="Cambria Math" panose="02040503050406030204" pitchFamily="18" charset="0"/>
                          <a:ea typeface="Cambria Math" panose="02040503050406030204" pitchFamily="18" charset="0"/>
                        </a:rPr>
                        <m:t>;</m:t>
                      </m:r>
                      <m:sSup>
                        <m:sSupPr>
                          <m:ctrlPr>
                            <a:rPr lang="en-US" sz="4000" b="0" i="1" smtClean="0">
                              <a:latin typeface="Cambria Math" panose="02040503050406030204" pitchFamily="18" charset="0"/>
                              <a:ea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𝑧</m:t>
                          </m:r>
                        </m:e>
                        <m:sup>
                          <m:r>
                            <a:rPr lang="en-US" sz="4000" b="0" i="1" smtClean="0">
                              <a:latin typeface="Cambria Math" panose="02040503050406030204" pitchFamily="18" charset="0"/>
                              <a:ea typeface="Cambria Math" panose="02040503050406030204" pitchFamily="18" charset="0"/>
                            </a:rPr>
                            <m:t>′</m:t>
                          </m:r>
                        </m:sup>
                      </m:sSup>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𝑧</m:t>
                      </m:r>
                    </m:oMath>
                  </m:oMathPara>
                </a14:m>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2441958" y="2950014"/>
                <a:ext cx="7346568" cy="615553"/>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3440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1097280" y="286603"/>
            <a:ext cx="10058400" cy="705435"/>
          </a:xfrm>
        </p:spPr>
        <p:txBody>
          <a:bodyPr>
            <a:normAutofit/>
          </a:bodyPr>
          <a:lstStyle/>
          <a:p>
            <a:pPr eaLnBrk="1" hangingPunct="1"/>
            <a:r>
              <a:rPr lang="en-US" altLang="en-US" sz="4400" dirty="0">
                <a:latin typeface="Comic Sans MS" panose="030F0702030302020204" pitchFamily="66" charset="0"/>
              </a:rPr>
              <a:t>Galilean and Lorentz Transformations</a:t>
            </a:r>
          </a:p>
        </p:txBody>
      </p:sp>
      <p:sp>
        <p:nvSpPr>
          <p:cNvPr id="51204" name="Text Box 4"/>
          <p:cNvSpPr txBox="1">
            <a:spLocks noChangeArrowheads="1"/>
          </p:cNvSpPr>
          <p:nvPr/>
        </p:nvSpPr>
        <p:spPr bwMode="auto">
          <a:xfrm>
            <a:off x="914399" y="1211981"/>
            <a:ext cx="10972801"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defRPr sz="3200" b="1">
                <a:solidFill>
                  <a:schemeClr val="accent2"/>
                </a:solidFill>
                <a:latin typeface="Arial" panose="020B0604020202020204" pitchFamily="34" charset="0"/>
              </a:defRPr>
            </a:lvl1pPr>
            <a:lvl2pPr marL="742950" indent="-285750">
              <a:spcBef>
                <a:spcPct val="20000"/>
              </a:spcBef>
              <a:defRPr sz="3200" b="1">
                <a:solidFill>
                  <a:schemeClr val="accent2"/>
                </a:solidFill>
                <a:latin typeface="Arial" panose="020B0604020202020204" pitchFamily="34" charset="0"/>
              </a:defRPr>
            </a:lvl2pPr>
            <a:lvl3pPr marL="1143000" indent="-228600">
              <a:spcBef>
                <a:spcPct val="20000"/>
              </a:spcBef>
              <a:defRPr sz="3200" b="1">
                <a:solidFill>
                  <a:schemeClr val="accent2"/>
                </a:solidFill>
                <a:latin typeface="Arial" panose="020B0604020202020204" pitchFamily="34" charset="0"/>
              </a:defRPr>
            </a:lvl3pPr>
            <a:lvl4pPr marL="1600200" indent="-228600">
              <a:spcBef>
                <a:spcPct val="20000"/>
              </a:spcBef>
              <a:defRPr sz="3200" b="1">
                <a:solidFill>
                  <a:schemeClr val="accent2"/>
                </a:solidFill>
                <a:latin typeface="Arial" panose="020B0604020202020204" pitchFamily="34" charset="0"/>
              </a:defRPr>
            </a:lvl4pPr>
            <a:lvl5pPr marL="2057400" indent="-228600">
              <a:spcBef>
                <a:spcPct val="20000"/>
              </a:spcBef>
              <a:defRPr sz="3200" b="1">
                <a:solidFill>
                  <a:schemeClr val="accent2"/>
                </a:solidFill>
                <a:latin typeface="Arial" panose="020B0604020202020204" pitchFamily="34" charset="0"/>
              </a:defRPr>
            </a:lvl5pPr>
            <a:lvl6pPr marL="2514600" indent="-228600" eaLnBrk="0" fontAlgn="base" hangingPunct="0">
              <a:spcBef>
                <a:spcPct val="20000"/>
              </a:spcBef>
              <a:spcAft>
                <a:spcPct val="0"/>
              </a:spcAft>
              <a:defRPr sz="3200" b="1">
                <a:solidFill>
                  <a:schemeClr val="accent2"/>
                </a:solidFill>
                <a:latin typeface="Arial" panose="020B0604020202020204" pitchFamily="34" charset="0"/>
              </a:defRPr>
            </a:lvl6pPr>
            <a:lvl7pPr marL="2971800" indent="-228600" eaLnBrk="0" fontAlgn="base" hangingPunct="0">
              <a:spcBef>
                <a:spcPct val="20000"/>
              </a:spcBef>
              <a:spcAft>
                <a:spcPct val="0"/>
              </a:spcAft>
              <a:defRPr sz="3200" b="1">
                <a:solidFill>
                  <a:schemeClr val="accent2"/>
                </a:solidFill>
                <a:latin typeface="Arial" panose="020B0604020202020204" pitchFamily="34" charset="0"/>
              </a:defRPr>
            </a:lvl7pPr>
            <a:lvl8pPr marL="3429000" indent="-228600" eaLnBrk="0" fontAlgn="base" hangingPunct="0">
              <a:spcBef>
                <a:spcPct val="20000"/>
              </a:spcBef>
              <a:spcAft>
                <a:spcPct val="0"/>
              </a:spcAft>
              <a:defRPr sz="3200" b="1">
                <a:solidFill>
                  <a:schemeClr val="accent2"/>
                </a:solidFill>
                <a:latin typeface="Arial" panose="020B0604020202020204" pitchFamily="34" charset="0"/>
              </a:defRPr>
            </a:lvl8pPr>
            <a:lvl9pPr marL="3886200" indent="-228600" eaLnBrk="0" fontAlgn="base" hangingPunct="0">
              <a:spcBef>
                <a:spcPct val="20000"/>
              </a:spcBef>
              <a:spcAft>
                <a:spcPct val="0"/>
              </a:spcAft>
              <a:defRPr sz="3200" b="1">
                <a:solidFill>
                  <a:schemeClr val="accent2"/>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We can then solve for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t</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and find that the full transformation involves both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x</a:t>
            </a:r>
            <a:r>
              <a:rPr kumimoji="0" lang="en-US" altLang="en-US" sz="14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t>
            </a:r>
            <a:r>
              <a:rPr kumimoji="0" lang="en-US" altLang="en-US" sz="32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sym typeface="Symbol" panose="05050102010706020507" pitchFamily="18" charset="2"/>
              </a:rPr>
              <a:t></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and </a:t>
            </a:r>
            <a:r>
              <a:rPr kumimoji="0" lang="en-US" altLang="en-US" sz="2800" b="1" i="1"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t</a:t>
            </a:r>
            <a:r>
              <a:rPr kumimoji="0" lang="en-US" altLang="en-US" sz="14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a:t>
            </a:r>
            <a:r>
              <a:rPr kumimoji="0" lang="en-US" altLang="en-US" sz="32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sym typeface="Symbol" panose="05050102010706020507" pitchFamily="18" charset="2"/>
              </a:rPr>
              <a:t></a:t>
            </a:r>
            <a:r>
              <a:rPr kumimoji="0" lang="en-US" altLang="en-US" sz="2800" b="1" i="0" u="none" strike="noStrike" kern="1200" cap="none" spc="0" normalizeH="0" baseline="0" noProof="0" dirty="0">
                <a:ln>
                  <a:noFill/>
                </a:ln>
                <a:solidFill>
                  <a:srgbClr val="CCDDEA">
                    <a:lumMod val="25000"/>
                  </a:srgbClr>
                </a:solidFill>
                <a:effectLst/>
                <a:uLnTx/>
                <a:uFillTx/>
                <a:latin typeface="Comic Sans MS" panose="030F0702030302020204" pitchFamily="66" charset="0"/>
                <a:ea typeface="+mn-ea"/>
                <a:cs typeface="+mn-cs"/>
              </a:rPr>
              <a:t>. This is called the Lorentz transformation:</a:t>
            </a:r>
          </a:p>
        </p:txBody>
      </p:sp>
      <p:sp>
        <p:nvSpPr>
          <p:cNvPr id="7" name="Rectangle 11"/>
          <p:cNvSpPr>
            <a:spLocks noChangeArrowheads="1"/>
          </p:cNvSpPr>
          <p:nvPr/>
        </p:nvSpPr>
        <p:spPr bwMode="auto">
          <a:xfrm>
            <a:off x="523520" y="2801550"/>
            <a:ext cx="4470400" cy="3505200"/>
          </a:xfrm>
          <a:prstGeom prst="rect">
            <a:avLst/>
          </a:prstGeom>
          <a:solidFill>
            <a:srgbClr val="CCECFF"/>
          </a:solidFill>
          <a:ln w="9525">
            <a:solidFill>
              <a:schemeClr val="tx1"/>
            </a:solidFill>
            <a:miter lim="800000"/>
            <a:headEnd/>
            <a:tailEnd/>
          </a:ln>
        </p:spPr>
        <p:txBody>
          <a:bodyPr wrap="none" anchor="ct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8" name="Text Box 15"/>
          <p:cNvSpPr txBox="1">
            <a:spLocks noChangeArrowheads="1"/>
          </p:cNvSpPr>
          <p:nvPr/>
        </p:nvSpPr>
        <p:spPr bwMode="auto">
          <a:xfrm>
            <a:off x="1032552" y="2917378"/>
            <a:ext cx="3191899" cy="400110"/>
          </a:xfrm>
          <a:prstGeom prst="rect">
            <a:avLst/>
          </a:prstGeom>
          <a:noFill/>
          <a:ln w="9525">
            <a:noFill/>
            <a:miter lim="800000"/>
            <a:headEnd/>
            <a:tailEnd/>
          </a:ln>
        </p:spPr>
        <p:txBody>
          <a:bodyPr wrap="none">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Lorentz transformations</a:t>
            </a:r>
          </a:p>
        </p:txBody>
      </p:sp>
      <p:graphicFrame>
        <p:nvGraphicFramePr>
          <p:cNvPr id="9" name="Object 3"/>
          <p:cNvGraphicFramePr>
            <a:graphicFrameLocks noChangeAspect="1"/>
          </p:cNvGraphicFramePr>
          <p:nvPr/>
        </p:nvGraphicFramePr>
        <p:xfrm>
          <a:off x="1139524" y="3833425"/>
          <a:ext cx="2838451" cy="2473325"/>
        </p:xfrm>
        <a:graphic>
          <a:graphicData uri="http://schemas.openxmlformats.org/presentationml/2006/ole">
            <mc:AlternateContent xmlns:mc="http://schemas.openxmlformats.org/markup-compatibility/2006">
              <mc:Choice xmlns:v="urn:schemas-microsoft-com:vml" Requires="v">
                <p:oleObj spid="_x0000_s3103" name="Equation" r:id="rId3" imgW="939600" imgH="1091880" progId="Equation.3">
                  <p:embed/>
                </p:oleObj>
              </mc:Choice>
              <mc:Fallback>
                <p:oleObj name="Equation" r:id="rId3" imgW="939600" imgH="1091880" progId="Equation.3">
                  <p:embed/>
                  <p:pic>
                    <p:nvPicPr>
                      <p:cNvPr id="9" name="Object 3"/>
                      <p:cNvPicPr>
                        <a:picLocks noChangeAspect="1" noChangeArrowheads="1"/>
                      </p:cNvPicPr>
                      <p:nvPr/>
                    </p:nvPicPr>
                    <p:blipFill>
                      <a:blip r:embed="rId4"/>
                      <a:srcRect/>
                      <a:stretch>
                        <a:fillRect/>
                      </a:stretch>
                    </p:blipFill>
                    <p:spPr bwMode="auto">
                      <a:xfrm>
                        <a:off x="1139524" y="3833425"/>
                        <a:ext cx="2838451" cy="24733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extBox 1"/>
          <p:cNvSpPr txBox="1"/>
          <p:nvPr/>
        </p:nvSpPr>
        <p:spPr>
          <a:xfrm>
            <a:off x="5187142" y="2917378"/>
            <a:ext cx="6700058" cy="221599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BD582C">
                    <a:lumMod val="50000"/>
                  </a:srgbClr>
                </a:solidFill>
                <a:effectLst/>
                <a:uLnTx/>
                <a:uFillTx/>
                <a:latin typeface="Comic Sans MS" panose="030F0702030302020204" pitchFamily="66" charset="0"/>
                <a:ea typeface="+mn-ea"/>
                <a:cs typeface="+mn-cs"/>
              </a:rPr>
              <a:t>First proposed by Lorentz in 1904 to explain the null result of the Michelson-Morley experiment, and to make the Maxwell’s equations work in all inertial frames.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BD582C">
                    <a:lumMod val="50000"/>
                  </a:srgbClr>
                </a:solidFill>
                <a:effectLst/>
                <a:uLnTx/>
                <a:uFillTx/>
                <a:latin typeface="Comic Sans MS" panose="030F0702030302020204" pitchFamily="66" charset="0"/>
                <a:ea typeface="+mn-ea"/>
                <a:cs typeface="+mn-cs"/>
              </a:rPr>
              <a:t>Einstein derived them a year later independently based on his theory of relativity.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omic Sans MS" panose="030F0702030302020204" pitchFamily="66" charset="0"/>
                <a:ea typeface="+mn-ea"/>
                <a:cs typeface="+mn-cs"/>
              </a:rPr>
              <a:t> </a:t>
            </a:r>
          </a:p>
        </p:txBody>
      </p:sp>
    </p:spTree>
    <p:extLst>
      <p:ext uri="{BB962C8B-B14F-4D97-AF65-F5344CB8AC3E}">
        <p14:creationId xmlns:p14="http://schemas.microsoft.com/office/powerpoint/2010/main" val="172609656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571</TotalTime>
  <Words>1251</Words>
  <Application>Microsoft Office PowerPoint</Application>
  <PresentationFormat>Widescreen</PresentationFormat>
  <Paragraphs>140</Paragraphs>
  <Slides>20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Calibri</vt:lpstr>
      <vt:lpstr>Calibri Light</vt:lpstr>
      <vt:lpstr>Cambria Math</vt:lpstr>
      <vt:lpstr>Century Gothic</vt:lpstr>
      <vt:lpstr>Comic Sans MS</vt:lpstr>
      <vt:lpstr>Times New Roman</vt:lpstr>
      <vt:lpstr>Retrospect</vt:lpstr>
      <vt:lpstr>Equation</vt:lpstr>
      <vt:lpstr>Special Relativity</vt:lpstr>
      <vt:lpstr>Four-Dimensional Space-Time</vt:lpstr>
      <vt:lpstr>Four-Dimensional Space-Time</vt:lpstr>
      <vt:lpstr>Four-Dimensional Space-Time</vt:lpstr>
      <vt:lpstr>Galilean and Lorentz Transformations</vt:lpstr>
      <vt:lpstr>Classical Galilean Relativity</vt:lpstr>
      <vt:lpstr>Galilean velocity transformation</vt:lpstr>
      <vt:lpstr>Galilean and Lorentz Transformations</vt:lpstr>
      <vt:lpstr>Galilean and Lorentz Transformations</vt:lpstr>
      <vt:lpstr>Lorentz Transformations</vt:lpstr>
      <vt:lpstr>Lorentz Equations</vt:lpstr>
      <vt:lpstr>Galilean and Lorentz Transformations</vt:lpstr>
      <vt:lpstr>A note of caution:</vt:lpstr>
      <vt:lpstr>PowerPoint Presentation</vt:lpstr>
      <vt:lpstr>Velocity Transformation</vt:lpstr>
      <vt:lpstr>Velocity Transformation (3D)</vt:lpstr>
      <vt:lpstr>Galilean and Lorentz Transformations</vt:lpstr>
      <vt:lpstr>Momentum</vt:lpstr>
      <vt:lpstr>Conservation of Momentum</vt:lpstr>
      <vt:lpstr>Classical Momentum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Relativity</dc:title>
  <dc:creator>Amir, Fatima Zohra</dc:creator>
  <cp:lastModifiedBy>Fatima</cp:lastModifiedBy>
  <cp:revision>31</cp:revision>
  <cp:lastPrinted>2023-09-04T15:24:05Z</cp:lastPrinted>
  <dcterms:created xsi:type="dcterms:W3CDTF">2019-01-15T14:23:23Z</dcterms:created>
  <dcterms:modified xsi:type="dcterms:W3CDTF">2023-09-04T15:57:36Z</dcterms:modified>
</cp:coreProperties>
</file>