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handoutMasterIdLst>
    <p:handoutMasterId r:id="rId22"/>
  </p:handoutMasterIdLst>
  <p:sldIdLst>
    <p:sldId id="288" r:id="rId3"/>
    <p:sldId id="257" r:id="rId4"/>
    <p:sldId id="260" r:id="rId5"/>
    <p:sldId id="261" r:id="rId6"/>
    <p:sldId id="262" r:id="rId7"/>
    <p:sldId id="263" r:id="rId8"/>
    <p:sldId id="314" r:id="rId9"/>
    <p:sldId id="302" r:id="rId10"/>
    <p:sldId id="258" r:id="rId11"/>
    <p:sldId id="267" r:id="rId12"/>
    <p:sldId id="268" r:id="rId13"/>
    <p:sldId id="303" r:id="rId14"/>
    <p:sldId id="269" r:id="rId15"/>
    <p:sldId id="270" r:id="rId16"/>
    <p:sldId id="271" r:id="rId17"/>
    <p:sldId id="272" r:id="rId18"/>
    <p:sldId id="273" r:id="rId19"/>
    <p:sldId id="313" r:id="rId20"/>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snapToGrid="0">
      <p:cViewPr varScale="1">
        <p:scale>
          <a:sx n="114" d="100"/>
          <a:sy n="114" d="100"/>
        </p:scale>
        <p:origin x="426" y="11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0B66F479-F3EC-4D7C-A8F9-EC981B1B406D}" type="datetimeFigureOut">
              <a:rPr lang="en-US" smtClean="0"/>
              <a:t>8/26/2023</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47EE5D24-0521-4A65-8BB8-87C174DB7514}" type="slidenum">
              <a:rPr lang="en-US" smtClean="0"/>
              <a:t>‹#›</a:t>
            </a:fld>
            <a:endParaRPr lang="en-US"/>
          </a:p>
        </p:txBody>
      </p:sp>
    </p:spTree>
    <p:extLst>
      <p:ext uri="{BB962C8B-B14F-4D97-AF65-F5344CB8AC3E}">
        <p14:creationId xmlns:p14="http://schemas.microsoft.com/office/powerpoint/2010/main" val="3004054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6AC34F1A-9563-4290-BC42-FFA308C76A38}" type="datetimeFigureOut">
              <a:rPr lang="en-US" smtClean="0"/>
              <a:t>8/26/2023</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98F10AE2-F7F1-4937-82F1-F5022E406CFB}" type="slidenum">
              <a:rPr lang="en-US" smtClean="0"/>
              <a:t>‹#›</a:t>
            </a:fld>
            <a:endParaRPr lang="en-US"/>
          </a:p>
        </p:txBody>
      </p:sp>
    </p:spTree>
    <p:extLst>
      <p:ext uri="{BB962C8B-B14F-4D97-AF65-F5344CB8AC3E}">
        <p14:creationId xmlns:p14="http://schemas.microsoft.com/office/powerpoint/2010/main" val="413607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spcBef>
                <a:spcPct val="20000"/>
              </a:spcBef>
              <a:defRPr sz="3300" b="1">
                <a:solidFill>
                  <a:schemeClr val="accent2"/>
                </a:solidFill>
                <a:latin typeface="Arial" panose="020B0604020202020204" pitchFamily="34" charset="0"/>
              </a:defRPr>
            </a:lvl1pPr>
            <a:lvl2pPr marL="765772" indent="-294528">
              <a:spcBef>
                <a:spcPct val="20000"/>
              </a:spcBef>
              <a:defRPr sz="3300" b="1">
                <a:solidFill>
                  <a:schemeClr val="accent2"/>
                </a:solidFill>
                <a:latin typeface="Arial" panose="020B0604020202020204" pitchFamily="34" charset="0"/>
              </a:defRPr>
            </a:lvl2pPr>
            <a:lvl3pPr marL="1178111" indent="-235622">
              <a:spcBef>
                <a:spcPct val="20000"/>
              </a:spcBef>
              <a:defRPr sz="3300" b="1">
                <a:solidFill>
                  <a:schemeClr val="accent2"/>
                </a:solidFill>
                <a:latin typeface="Arial" panose="020B0604020202020204" pitchFamily="34" charset="0"/>
              </a:defRPr>
            </a:lvl3pPr>
            <a:lvl4pPr marL="1649356" indent="-235622">
              <a:spcBef>
                <a:spcPct val="20000"/>
              </a:spcBef>
              <a:defRPr sz="3300" b="1">
                <a:solidFill>
                  <a:schemeClr val="accent2"/>
                </a:solidFill>
                <a:latin typeface="Arial" panose="020B0604020202020204" pitchFamily="34" charset="0"/>
              </a:defRPr>
            </a:lvl4pPr>
            <a:lvl5pPr marL="2120601" indent="-235622">
              <a:spcBef>
                <a:spcPct val="20000"/>
              </a:spcBef>
              <a:defRPr sz="3300" b="1">
                <a:solidFill>
                  <a:schemeClr val="accent2"/>
                </a:solidFill>
                <a:latin typeface="Arial" panose="020B0604020202020204" pitchFamily="34" charset="0"/>
              </a:defRPr>
            </a:lvl5pPr>
            <a:lvl6pPr marL="2591844" indent="-235622" eaLnBrk="0" fontAlgn="base" hangingPunct="0">
              <a:spcBef>
                <a:spcPct val="20000"/>
              </a:spcBef>
              <a:spcAft>
                <a:spcPct val="0"/>
              </a:spcAft>
              <a:defRPr sz="3300" b="1">
                <a:solidFill>
                  <a:schemeClr val="accent2"/>
                </a:solidFill>
                <a:latin typeface="Arial" panose="020B0604020202020204" pitchFamily="34" charset="0"/>
              </a:defRPr>
            </a:lvl6pPr>
            <a:lvl7pPr marL="3063089" indent="-235622" eaLnBrk="0" fontAlgn="base" hangingPunct="0">
              <a:spcBef>
                <a:spcPct val="20000"/>
              </a:spcBef>
              <a:spcAft>
                <a:spcPct val="0"/>
              </a:spcAft>
              <a:defRPr sz="3300" b="1">
                <a:solidFill>
                  <a:schemeClr val="accent2"/>
                </a:solidFill>
                <a:latin typeface="Arial" panose="020B0604020202020204" pitchFamily="34" charset="0"/>
              </a:defRPr>
            </a:lvl7pPr>
            <a:lvl8pPr marL="3534334" indent="-235622" eaLnBrk="0" fontAlgn="base" hangingPunct="0">
              <a:spcBef>
                <a:spcPct val="20000"/>
              </a:spcBef>
              <a:spcAft>
                <a:spcPct val="0"/>
              </a:spcAft>
              <a:defRPr sz="3300" b="1">
                <a:solidFill>
                  <a:schemeClr val="accent2"/>
                </a:solidFill>
                <a:latin typeface="Arial" panose="020B0604020202020204" pitchFamily="34" charset="0"/>
              </a:defRPr>
            </a:lvl8pPr>
            <a:lvl9pPr marL="4005578" indent="-235622" eaLnBrk="0" fontAlgn="base" hangingPunct="0">
              <a:spcBef>
                <a:spcPct val="20000"/>
              </a:spcBef>
              <a:spcAft>
                <a:spcPct val="0"/>
              </a:spcAft>
              <a:defRPr sz="3300" b="1">
                <a:solidFill>
                  <a:schemeClr val="accent2"/>
                </a:solidFill>
                <a:latin typeface="Arial" panose="020B0604020202020204" pitchFamily="34" charset="0"/>
              </a:defRPr>
            </a:lvl9pPr>
          </a:lstStyle>
          <a:p>
            <a:pPr defTabSz="942489">
              <a:spcBef>
                <a:spcPct val="0"/>
              </a:spcBef>
              <a:defRPr/>
            </a:pPr>
            <a:fld id="{D71F3A41-26B6-4386-8F65-C76DC48713B1}" type="slidenum">
              <a:rPr lang="en-US" altLang="en-US" sz="1200" b="0">
                <a:solidFill>
                  <a:prstClr val="black"/>
                </a:solidFill>
              </a:rPr>
              <a:pPr defTabSz="942489">
                <a:spcBef>
                  <a:spcPct val="0"/>
                </a:spcBef>
                <a:defRPr/>
              </a:pPr>
              <a:t>16</a:t>
            </a:fld>
            <a:endParaRPr lang="en-US" altLang="en-US" sz="1200" b="0">
              <a:solidFill>
                <a:prstClr val="black"/>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altLang="en-US"/>
              <a:t>Solution: a. The captain is in the rest frame of the painting, and sees it as 1.00 m tall and 1.50 m wide.</a:t>
            </a:r>
          </a:p>
          <a:p>
            <a:pPr eaLnBrk="1" hangingPunct="1"/>
            <a:r>
              <a:rPr lang="en-US" altLang="en-US"/>
              <a:t>b. The height is unchanged; the length is shortened to 0.65 m.</a:t>
            </a:r>
          </a:p>
        </p:txBody>
      </p:sp>
    </p:spTree>
    <p:extLst>
      <p:ext uri="{BB962C8B-B14F-4D97-AF65-F5344CB8AC3E}">
        <p14:creationId xmlns:p14="http://schemas.microsoft.com/office/powerpoint/2010/main" val="176698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spcBef>
                <a:spcPct val="20000"/>
              </a:spcBef>
              <a:defRPr sz="3300" b="1">
                <a:solidFill>
                  <a:schemeClr val="accent2"/>
                </a:solidFill>
                <a:latin typeface="Arial" panose="020B0604020202020204" pitchFamily="34" charset="0"/>
              </a:defRPr>
            </a:lvl1pPr>
            <a:lvl2pPr marL="765772" indent="-294528">
              <a:spcBef>
                <a:spcPct val="20000"/>
              </a:spcBef>
              <a:defRPr sz="3300" b="1">
                <a:solidFill>
                  <a:schemeClr val="accent2"/>
                </a:solidFill>
                <a:latin typeface="Arial" panose="020B0604020202020204" pitchFamily="34" charset="0"/>
              </a:defRPr>
            </a:lvl2pPr>
            <a:lvl3pPr marL="1178111" indent="-235622">
              <a:spcBef>
                <a:spcPct val="20000"/>
              </a:spcBef>
              <a:defRPr sz="3300" b="1">
                <a:solidFill>
                  <a:schemeClr val="accent2"/>
                </a:solidFill>
                <a:latin typeface="Arial" panose="020B0604020202020204" pitchFamily="34" charset="0"/>
              </a:defRPr>
            </a:lvl3pPr>
            <a:lvl4pPr marL="1649356" indent="-235622">
              <a:spcBef>
                <a:spcPct val="20000"/>
              </a:spcBef>
              <a:defRPr sz="3300" b="1">
                <a:solidFill>
                  <a:schemeClr val="accent2"/>
                </a:solidFill>
                <a:latin typeface="Arial" panose="020B0604020202020204" pitchFamily="34" charset="0"/>
              </a:defRPr>
            </a:lvl4pPr>
            <a:lvl5pPr marL="2120601" indent="-235622">
              <a:spcBef>
                <a:spcPct val="20000"/>
              </a:spcBef>
              <a:defRPr sz="3300" b="1">
                <a:solidFill>
                  <a:schemeClr val="accent2"/>
                </a:solidFill>
                <a:latin typeface="Arial" panose="020B0604020202020204" pitchFamily="34" charset="0"/>
              </a:defRPr>
            </a:lvl5pPr>
            <a:lvl6pPr marL="2591844" indent="-235622" eaLnBrk="0" fontAlgn="base" hangingPunct="0">
              <a:spcBef>
                <a:spcPct val="20000"/>
              </a:spcBef>
              <a:spcAft>
                <a:spcPct val="0"/>
              </a:spcAft>
              <a:defRPr sz="3300" b="1">
                <a:solidFill>
                  <a:schemeClr val="accent2"/>
                </a:solidFill>
                <a:latin typeface="Arial" panose="020B0604020202020204" pitchFamily="34" charset="0"/>
              </a:defRPr>
            </a:lvl6pPr>
            <a:lvl7pPr marL="3063089" indent="-235622" eaLnBrk="0" fontAlgn="base" hangingPunct="0">
              <a:spcBef>
                <a:spcPct val="20000"/>
              </a:spcBef>
              <a:spcAft>
                <a:spcPct val="0"/>
              </a:spcAft>
              <a:defRPr sz="3300" b="1">
                <a:solidFill>
                  <a:schemeClr val="accent2"/>
                </a:solidFill>
                <a:latin typeface="Arial" panose="020B0604020202020204" pitchFamily="34" charset="0"/>
              </a:defRPr>
            </a:lvl7pPr>
            <a:lvl8pPr marL="3534334" indent="-235622" eaLnBrk="0" fontAlgn="base" hangingPunct="0">
              <a:spcBef>
                <a:spcPct val="20000"/>
              </a:spcBef>
              <a:spcAft>
                <a:spcPct val="0"/>
              </a:spcAft>
              <a:defRPr sz="3300" b="1">
                <a:solidFill>
                  <a:schemeClr val="accent2"/>
                </a:solidFill>
                <a:latin typeface="Arial" panose="020B0604020202020204" pitchFamily="34" charset="0"/>
              </a:defRPr>
            </a:lvl8pPr>
            <a:lvl9pPr marL="4005578" indent="-235622" eaLnBrk="0" fontAlgn="base" hangingPunct="0">
              <a:spcBef>
                <a:spcPct val="20000"/>
              </a:spcBef>
              <a:spcAft>
                <a:spcPct val="0"/>
              </a:spcAft>
              <a:defRPr sz="3300" b="1">
                <a:solidFill>
                  <a:schemeClr val="accent2"/>
                </a:solidFill>
                <a:latin typeface="Arial" panose="020B0604020202020204" pitchFamily="34" charset="0"/>
              </a:defRPr>
            </a:lvl9pPr>
          </a:lstStyle>
          <a:p>
            <a:pPr defTabSz="942489">
              <a:spcBef>
                <a:spcPct val="0"/>
              </a:spcBef>
              <a:defRPr/>
            </a:pPr>
            <a:fld id="{C8448844-101B-45D0-B146-37822A16C7FD}" type="slidenum">
              <a:rPr lang="en-US" altLang="en-US" sz="1200" b="0">
                <a:solidFill>
                  <a:prstClr val="black"/>
                </a:solidFill>
              </a:rPr>
              <a:pPr defTabSz="942489">
                <a:spcBef>
                  <a:spcPct val="0"/>
                </a:spcBef>
                <a:defRPr/>
              </a:pPr>
              <a:t>17</a:t>
            </a:fld>
            <a:endParaRPr lang="en-US" altLang="en-US" sz="1200" b="0">
              <a:solidFill>
                <a:prstClr val="black"/>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altLang="en-US"/>
              <a:t>Solution: The speed needs to be fast enough that the 500-m length of the train is contracted to 200 m. Substituting in the length contraction equation and solving for v gives v = 0.92c. (This is where the fantasy comes in).</a:t>
            </a:r>
          </a:p>
        </p:txBody>
      </p:sp>
    </p:spTree>
    <p:extLst>
      <p:ext uri="{BB962C8B-B14F-4D97-AF65-F5344CB8AC3E}">
        <p14:creationId xmlns:p14="http://schemas.microsoft.com/office/powerpoint/2010/main" val="1757454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CF02B342-C61F-4B1C-8699-0559B078BBE0}"/>
              </a:ext>
            </a:extLst>
          </p:cNvPr>
          <p:cNvSpPr>
            <a:spLocks noGrp="1" noChangeArrowheads="1"/>
          </p:cNvSpPr>
          <p:nvPr>
            <p:ph type="sldNum" sz="quarter" idx="5"/>
          </p:nvPr>
        </p:nvSpPr>
        <p:spPr>
          <a:noFill/>
        </p:spPr>
        <p:txBody>
          <a:bodyPr/>
          <a:lstStyle>
            <a:lvl1pPr>
              <a:spcBef>
                <a:spcPct val="20000"/>
              </a:spcBef>
              <a:defRPr sz="3200" b="1">
                <a:solidFill>
                  <a:schemeClr val="accent2"/>
                </a:solidFill>
                <a:latin typeface="Arial" panose="020B0604020202020204" pitchFamily="34" charset="0"/>
              </a:defRPr>
            </a:lvl1pPr>
            <a:lvl2pPr marL="742950" indent="-285750">
              <a:spcBef>
                <a:spcPct val="20000"/>
              </a:spcBef>
              <a:defRPr sz="3200" b="1">
                <a:solidFill>
                  <a:schemeClr val="accent2"/>
                </a:solidFill>
                <a:latin typeface="Arial" panose="020B0604020202020204" pitchFamily="34" charset="0"/>
              </a:defRPr>
            </a:lvl2pPr>
            <a:lvl3pPr marL="1143000" indent="-228600">
              <a:spcBef>
                <a:spcPct val="20000"/>
              </a:spcBef>
              <a:defRPr sz="3200" b="1">
                <a:solidFill>
                  <a:schemeClr val="accent2"/>
                </a:solidFill>
                <a:latin typeface="Arial" panose="020B0604020202020204" pitchFamily="34" charset="0"/>
              </a:defRPr>
            </a:lvl3pPr>
            <a:lvl4pPr marL="1600200" indent="-228600">
              <a:spcBef>
                <a:spcPct val="20000"/>
              </a:spcBef>
              <a:defRPr sz="3200" b="1">
                <a:solidFill>
                  <a:schemeClr val="accent2"/>
                </a:solidFill>
                <a:latin typeface="Arial" panose="020B0604020202020204" pitchFamily="34" charset="0"/>
              </a:defRPr>
            </a:lvl4pPr>
            <a:lvl5pPr marL="2057400" indent="-228600">
              <a:spcBef>
                <a:spcPct val="20000"/>
              </a:spcBef>
              <a:defRPr sz="3200" b="1">
                <a:solidFill>
                  <a:schemeClr val="accent2"/>
                </a:solidFill>
                <a:latin typeface="Arial" panose="020B0604020202020204" pitchFamily="34" charset="0"/>
              </a:defRPr>
            </a:lvl5pPr>
            <a:lvl6pPr marL="2514600" indent="-228600" eaLnBrk="0" fontAlgn="base" hangingPunct="0">
              <a:spcBef>
                <a:spcPct val="20000"/>
              </a:spcBef>
              <a:spcAft>
                <a:spcPct val="0"/>
              </a:spcAft>
              <a:defRPr sz="3200" b="1">
                <a:solidFill>
                  <a:schemeClr val="accent2"/>
                </a:solidFill>
                <a:latin typeface="Arial" panose="020B0604020202020204" pitchFamily="34" charset="0"/>
              </a:defRPr>
            </a:lvl6pPr>
            <a:lvl7pPr marL="2971800" indent="-228600" eaLnBrk="0" fontAlgn="base" hangingPunct="0">
              <a:spcBef>
                <a:spcPct val="20000"/>
              </a:spcBef>
              <a:spcAft>
                <a:spcPct val="0"/>
              </a:spcAft>
              <a:defRPr sz="3200" b="1">
                <a:solidFill>
                  <a:schemeClr val="accent2"/>
                </a:solidFill>
                <a:latin typeface="Arial" panose="020B0604020202020204" pitchFamily="34" charset="0"/>
              </a:defRPr>
            </a:lvl7pPr>
            <a:lvl8pPr marL="3429000" indent="-228600" eaLnBrk="0" fontAlgn="base" hangingPunct="0">
              <a:spcBef>
                <a:spcPct val="20000"/>
              </a:spcBef>
              <a:spcAft>
                <a:spcPct val="0"/>
              </a:spcAft>
              <a:defRPr sz="3200" b="1">
                <a:solidFill>
                  <a:schemeClr val="accent2"/>
                </a:solidFill>
                <a:latin typeface="Arial" panose="020B0604020202020204" pitchFamily="34" charset="0"/>
              </a:defRPr>
            </a:lvl8pPr>
            <a:lvl9pPr marL="3886200" indent="-228600" eaLnBrk="0" fontAlgn="base" hangingPunct="0">
              <a:spcBef>
                <a:spcPct val="20000"/>
              </a:spcBef>
              <a:spcAft>
                <a:spcPct val="0"/>
              </a:spcAft>
              <a:defRPr sz="3200" b="1">
                <a:solidFill>
                  <a:schemeClr val="accent2"/>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385D11C-DBF1-44A4-921C-A7EC6C7BAF8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059" name="Rectangle 2">
            <a:extLst>
              <a:ext uri="{FF2B5EF4-FFF2-40B4-BE49-F238E27FC236}">
                <a16:creationId xmlns:a16="http://schemas.microsoft.com/office/drawing/2014/main" id="{350208E0-57F2-490B-B85E-030938F69CC5}"/>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4DBE43AF-8AB3-456B-B1C6-E6A38348F36A}"/>
              </a:ext>
            </a:extLst>
          </p:cNvPr>
          <p:cNvSpPr>
            <a:spLocks noGrp="1" noChangeArrowheads="1"/>
          </p:cNvSpPr>
          <p:nvPr>
            <p:ph type="body" idx="1"/>
          </p:nvPr>
        </p:nvSpPr>
        <p:spPr>
          <a:noFill/>
        </p:spPr>
        <p:txBody>
          <a:bodyPr/>
          <a:lstStyle/>
          <a:p>
            <a:pPr eaLnBrk="1" hangingPunct="1"/>
            <a:r>
              <a:rPr lang="en-US" altLang="en-US"/>
              <a:t>Solution: The observers on the train see the front end of the train exit the tunnel before the back end enters it. This is due to the lack of agreement on simultaneity between different inertial reference frames.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08CE54-2F63-4360-AA07-849D9A3F2582}" type="datetimeFigureOut">
              <a:rPr lang="en-US" smtClean="0"/>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C1DF1-7EB1-4793-8CAD-3C39297994F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605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08CE54-2F63-4360-AA07-849D9A3F2582}" type="datetimeFigureOut">
              <a:rPr lang="en-US" smtClean="0"/>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C1DF1-7EB1-4793-8CAD-3C39297994F1}" type="slidenum">
              <a:rPr lang="en-US" smtClean="0"/>
              <a:t>‹#›</a:t>
            </a:fld>
            <a:endParaRPr lang="en-US"/>
          </a:p>
        </p:txBody>
      </p:sp>
    </p:spTree>
    <p:extLst>
      <p:ext uri="{BB962C8B-B14F-4D97-AF65-F5344CB8AC3E}">
        <p14:creationId xmlns:p14="http://schemas.microsoft.com/office/powerpoint/2010/main" val="4046580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08CE54-2F63-4360-AA07-849D9A3F2582}" type="datetimeFigureOut">
              <a:rPr lang="en-US" smtClean="0"/>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C1DF1-7EB1-4793-8CAD-3C39297994F1}" type="slidenum">
              <a:rPr lang="en-US" smtClean="0"/>
              <a:t>‹#›</a:t>
            </a:fld>
            <a:endParaRPr lang="en-US"/>
          </a:p>
        </p:txBody>
      </p:sp>
    </p:spTree>
    <p:extLst>
      <p:ext uri="{BB962C8B-B14F-4D97-AF65-F5344CB8AC3E}">
        <p14:creationId xmlns:p14="http://schemas.microsoft.com/office/powerpoint/2010/main" val="3128799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10">
            <a:extLst>
              <a:ext uri="{FF2B5EF4-FFF2-40B4-BE49-F238E27FC236}">
                <a16:creationId xmlns:a16="http://schemas.microsoft.com/office/drawing/2014/main" id="{B0AF42C5-BDA9-4DFA-A88A-491143F4F8CF}"/>
              </a:ext>
            </a:extLst>
          </p:cNvPr>
          <p:cNvSpPr>
            <a:spLocks noGrp="1" noChangeArrowheads="1"/>
          </p:cNvSpPr>
          <p:nvPr>
            <p:ph type="dt" sz="half" idx="10"/>
          </p:nvPr>
        </p:nvSpPr>
        <p:spPr>
          <a:ln/>
        </p:spPr>
        <p:txBody>
          <a:bodyPr/>
          <a:lstStyle>
            <a:lvl1pPr>
              <a:defRPr/>
            </a:lvl1pPr>
          </a:lstStyle>
          <a:p>
            <a:pPr>
              <a:defRPr/>
            </a:pPr>
            <a:r>
              <a:rPr lang="en-US" altLang="en-US"/>
              <a:t>Copyright © 2009 Pearson Education, Inc.</a:t>
            </a:r>
          </a:p>
        </p:txBody>
      </p:sp>
    </p:spTree>
    <p:extLst>
      <p:ext uri="{BB962C8B-B14F-4D97-AF65-F5344CB8AC3E}">
        <p14:creationId xmlns:p14="http://schemas.microsoft.com/office/powerpoint/2010/main" val="1880209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a:extLst>
              <a:ext uri="{FF2B5EF4-FFF2-40B4-BE49-F238E27FC236}">
                <a16:creationId xmlns:a16="http://schemas.microsoft.com/office/drawing/2014/main" id="{A09DC8B8-8B0A-49DC-83EA-6706BAE9AA60}"/>
              </a:ext>
            </a:extLst>
          </p:cNvPr>
          <p:cNvSpPr>
            <a:spLocks noGrp="1" noChangeArrowheads="1"/>
          </p:cNvSpPr>
          <p:nvPr>
            <p:ph type="dt" sz="half" idx="10"/>
          </p:nvPr>
        </p:nvSpPr>
        <p:spPr>
          <a:ln/>
        </p:spPr>
        <p:txBody>
          <a:bodyPr/>
          <a:lstStyle>
            <a:lvl1pPr>
              <a:defRPr/>
            </a:lvl1pPr>
          </a:lstStyle>
          <a:p>
            <a:pPr>
              <a:defRPr/>
            </a:pPr>
            <a:r>
              <a:rPr lang="en-US" altLang="en-US"/>
              <a:t>Copyright © 2009 Pearson Education, Inc.</a:t>
            </a:r>
          </a:p>
        </p:txBody>
      </p:sp>
    </p:spTree>
    <p:extLst>
      <p:ext uri="{BB962C8B-B14F-4D97-AF65-F5344CB8AC3E}">
        <p14:creationId xmlns:p14="http://schemas.microsoft.com/office/powerpoint/2010/main" val="3211551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10">
            <a:extLst>
              <a:ext uri="{FF2B5EF4-FFF2-40B4-BE49-F238E27FC236}">
                <a16:creationId xmlns:a16="http://schemas.microsoft.com/office/drawing/2014/main" id="{8ADC4181-E4FC-4DA7-BBC4-ACC4C89458EB}"/>
              </a:ext>
            </a:extLst>
          </p:cNvPr>
          <p:cNvSpPr>
            <a:spLocks noGrp="1" noChangeArrowheads="1"/>
          </p:cNvSpPr>
          <p:nvPr>
            <p:ph type="dt" sz="half" idx="10"/>
          </p:nvPr>
        </p:nvSpPr>
        <p:spPr>
          <a:ln/>
        </p:spPr>
        <p:txBody>
          <a:bodyPr/>
          <a:lstStyle>
            <a:lvl1pPr>
              <a:defRPr/>
            </a:lvl1pPr>
          </a:lstStyle>
          <a:p>
            <a:pPr>
              <a:defRPr/>
            </a:pPr>
            <a:r>
              <a:rPr lang="en-US" altLang="en-US"/>
              <a:t>Copyright © 2009 Pearson Education, Inc.</a:t>
            </a:r>
          </a:p>
        </p:txBody>
      </p:sp>
    </p:spTree>
    <p:extLst>
      <p:ext uri="{BB962C8B-B14F-4D97-AF65-F5344CB8AC3E}">
        <p14:creationId xmlns:p14="http://schemas.microsoft.com/office/powerpoint/2010/main" val="2870416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a:extLst>
              <a:ext uri="{FF2B5EF4-FFF2-40B4-BE49-F238E27FC236}">
                <a16:creationId xmlns:a16="http://schemas.microsoft.com/office/drawing/2014/main" id="{C9CB23ED-3DAA-495C-8102-24EA4173CC35}"/>
              </a:ext>
            </a:extLst>
          </p:cNvPr>
          <p:cNvSpPr>
            <a:spLocks noGrp="1" noChangeArrowheads="1"/>
          </p:cNvSpPr>
          <p:nvPr>
            <p:ph type="dt" sz="half" idx="10"/>
          </p:nvPr>
        </p:nvSpPr>
        <p:spPr>
          <a:ln/>
        </p:spPr>
        <p:txBody>
          <a:bodyPr/>
          <a:lstStyle>
            <a:lvl1pPr>
              <a:defRPr/>
            </a:lvl1pPr>
          </a:lstStyle>
          <a:p>
            <a:pPr>
              <a:defRPr/>
            </a:pPr>
            <a:r>
              <a:rPr lang="en-US" altLang="en-US"/>
              <a:t>Copyright © 2009 Pearson Education, Inc.</a:t>
            </a:r>
          </a:p>
        </p:txBody>
      </p:sp>
    </p:spTree>
    <p:extLst>
      <p:ext uri="{BB962C8B-B14F-4D97-AF65-F5344CB8AC3E}">
        <p14:creationId xmlns:p14="http://schemas.microsoft.com/office/powerpoint/2010/main" val="1860917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a:extLst>
              <a:ext uri="{FF2B5EF4-FFF2-40B4-BE49-F238E27FC236}">
                <a16:creationId xmlns:a16="http://schemas.microsoft.com/office/drawing/2014/main" id="{55C101FD-1403-4525-959C-5A84E2D3C0B6}"/>
              </a:ext>
            </a:extLst>
          </p:cNvPr>
          <p:cNvSpPr>
            <a:spLocks noGrp="1" noChangeArrowheads="1"/>
          </p:cNvSpPr>
          <p:nvPr>
            <p:ph type="dt" sz="half" idx="10"/>
          </p:nvPr>
        </p:nvSpPr>
        <p:spPr>
          <a:ln/>
        </p:spPr>
        <p:txBody>
          <a:bodyPr/>
          <a:lstStyle>
            <a:lvl1pPr>
              <a:defRPr/>
            </a:lvl1pPr>
          </a:lstStyle>
          <a:p>
            <a:pPr>
              <a:defRPr/>
            </a:pPr>
            <a:r>
              <a:rPr lang="en-US" altLang="en-US"/>
              <a:t>Copyright © 2009 Pearson Education, Inc.</a:t>
            </a:r>
          </a:p>
        </p:txBody>
      </p:sp>
    </p:spTree>
    <p:extLst>
      <p:ext uri="{BB962C8B-B14F-4D97-AF65-F5344CB8AC3E}">
        <p14:creationId xmlns:p14="http://schemas.microsoft.com/office/powerpoint/2010/main" val="237894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a:extLst>
              <a:ext uri="{FF2B5EF4-FFF2-40B4-BE49-F238E27FC236}">
                <a16:creationId xmlns:a16="http://schemas.microsoft.com/office/drawing/2014/main" id="{F3869714-1DC0-483F-B1CE-95EBC492CEAA}"/>
              </a:ext>
            </a:extLst>
          </p:cNvPr>
          <p:cNvSpPr>
            <a:spLocks noGrp="1" noChangeArrowheads="1"/>
          </p:cNvSpPr>
          <p:nvPr>
            <p:ph type="dt" sz="half" idx="10"/>
          </p:nvPr>
        </p:nvSpPr>
        <p:spPr>
          <a:ln/>
        </p:spPr>
        <p:txBody>
          <a:bodyPr/>
          <a:lstStyle>
            <a:lvl1pPr>
              <a:defRPr/>
            </a:lvl1pPr>
          </a:lstStyle>
          <a:p>
            <a:pPr>
              <a:defRPr/>
            </a:pPr>
            <a:r>
              <a:rPr lang="en-US" altLang="en-US"/>
              <a:t>Copyright © 2009 Pearson Education, Inc.</a:t>
            </a:r>
          </a:p>
        </p:txBody>
      </p:sp>
    </p:spTree>
    <p:extLst>
      <p:ext uri="{BB962C8B-B14F-4D97-AF65-F5344CB8AC3E}">
        <p14:creationId xmlns:p14="http://schemas.microsoft.com/office/powerpoint/2010/main" val="4081299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ADBBE5EA-E396-4115-80AC-5F2EAC84CA81}"/>
              </a:ext>
            </a:extLst>
          </p:cNvPr>
          <p:cNvSpPr>
            <a:spLocks noGrp="1" noChangeArrowheads="1"/>
          </p:cNvSpPr>
          <p:nvPr>
            <p:ph type="dt" sz="half" idx="10"/>
          </p:nvPr>
        </p:nvSpPr>
        <p:spPr>
          <a:ln/>
        </p:spPr>
        <p:txBody>
          <a:bodyPr/>
          <a:lstStyle>
            <a:lvl1pPr>
              <a:defRPr/>
            </a:lvl1pPr>
          </a:lstStyle>
          <a:p>
            <a:pPr>
              <a:defRPr/>
            </a:pPr>
            <a:r>
              <a:rPr lang="en-US" altLang="en-US"/>
              <a:t>Copyright © 2009 Pearson Education, Inc.</a:t>
            </a:r>
          </a:p>
        </p:txBody>
      </p:sp>
    </p:spTree>
    <p:extLst>
      <p:ext uri="{BB962C8B-B14F-4D97-AF65-F5344CB8AC3E}">
        <p14:creationId xmlns:p14="http://schemas.microsoft.com/office/powerpoint/2010/main" val="3492884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0">
            <a:extLst>
              <a:ext uri="{FF2B5EF4-FFF2-40B4-BE49-F238E27FC236}">
                <a16:creationId xmlns:a16="http://schemas.microsoft.com/office/drawing/2014/main" id="{BC2DF723-5F39-4719-98A3-C5CAB68F878F}"/>
              </a:ext>
            </a:extLst>
          </p:cNvPr>
          <p:cNvSpPr>
            <a:spLocks noGrp="1" noChangeArrowheads="1"/>
          </p:cNvSpPr>
          <p:nvPr>
            <p:ph type="dt" sz="half" idx="10"/>
          </p:nvPr>
        </p:nvSpPr>
        <p:spPr>
          <a:ln/>
        </p:spPr>
        <p:txBody>
          <a:bodyPr/>
          <a:lstStyle>
            <a:lvl1pPr>
              <a:defRPr/>
            </a:lvl1pPr>
          </a:lstStyle>
          <a:p>
            <a:pPr>
              <a:defRPr/>
            </a:pPr>
            <a:r>
              <a:rPr lang="en-US" altLang="en-US"/>
              <a:t>Copyright © 2009 Pearson Education, Inc.</a:t>
            </a:r>
          </a:p>
        </p:txBody>
      </p:sp>
    </p:spTree>
    <p:extLst>
      <p:ext uri="{BB962C8B-B14F-4D97-AF65-F5344CB8AC3E}">
        <p14:creationId xmlns:p14="http://schemas.microsoft.com/office/powerpoint/2010/main" val="2053783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08CE54-2F63-4360-AA07-849D9A3F2582}" type="datetimeFigureOut">
              <a:rPr lang="en-US" smtClean="0"/>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C1DF1-7EB1-4793-8CAD-3C39297994F1}" type="slidenum">
              <a:rPr lang="en-US" smtClean="0"/>
              <a:t>‹#›</a:t>
            </a:fld>
            <a:endParaRPr lang="en-US"/>
          </a:p>
        </p:txBody>
      </p:sp>
    </p:spTree>
    <p:extLst>
      <p:ext uri="{BB962C8B-B14F-4D97-AF65-F5344CB8AC3E}">
        <p14:creationId xmlns:p14="http://schemas.microsoft.com/office/powerpoint/2010/main" val="1371731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0">
            <a:extLst>
              <a:ext uri="{FF2B5EF4-FFF2-40B4-BE49-F238E27FC236}">
                <a16:creationId xmlns:a16="http://schemas.microsoft.com/office/drawing/2014/main" id="{967C8A29-6638-4E74-A95A-EB4B41020239}"/>
              </a:ext>
            </a:extLst>
          </p:cNvPr>
          <p:cNvSpPr>
            <a:spLocks noGrp="1" noChangeArrowheads="1"/>
          </p:cNvSpPr>
          <p:nvPr>
            <p:ph type="dt" sz="half" idx="10"/>
          </p:nvPr>
        </p:nvSpPr>
        <p:spPr>
          <a:ln/>
        </p:spPr>
        <p:txBody>
          <a:bodyPr/>
          <a:lstStyle>
            <a:lvl1pPr>
              <a:defRPr/>
            </a:lvl1pPr>
          </a:lstStyle>
          <a:p>
            <a:pPr>
              <a:defRPr/>
            </a:pPr>
            <a:r>
              <a:rPr lang="en-US" altLang="en-US"/>
              <a:t>Copyright © 2009 Pearson Education, Inc.</a:t>
            </a:r>
          </a:p>
        </p:txBody>
      </p:sp>
    </p:spTree>
    <p:extLst>
      <p:ext uri="{BB962C8B-B14F-4D97-AF65-F5344CB8AC3E}">
        <p14:creationId xmlns:p14="http://schemas.microsoft.com/office/powerpoint/2010/main" val="1864468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a:extLst>
              <a:ext uri="{FF2B5EF4-FFF2-40B4-BE49-F238E27FC236}">
                <a16:creationId xmlns:a16="http://schemas.microsoft.com/office/drawing/2014/main" id="{897F2788-9AC1-4215-A6D4-CED490CAAD98}"/>
              </a:ext>
            </a:extLst>
          </p:cNvPr>
          <p:cNvSpPr>
            <a:spLocks noGrp="1" noChangeArrowheads="1"/>
          </p:cNvSpPr>
          <p:nvPr>
            <p:ph type="dt" sz="half" idx="10"/>
          </p:nvPr>
        </p:nvSpPr>
        <p:spPr>
          <a:ln/>
        </p:spPr>
        <p:txBody>
          <a:bodyPr/>
          <a:lstStyle>
            <a:lvl1pPr>
              <a:defRPr/>
            </a:lvl1pPr>
          </a:lstStyle>
          <a:p>
            <a:pPr>
              <a:defRPr/>
            </a:pPr>
            <a:r>
              <a:rPr lang="en-US" altLang="en-US"/>
              <a:t>Copyright © 2009 Pearson Education, Inc.</a:t>
            </a:r>
          </a:p>
        </p:txBody>
      </p:sp>
    </p:spTree>
    <p:extLst>
      <p:ext uri="{BB962C8B-B14F-4D97-AF65-F5344CB8AC3E}">
        <p14:creationId xmlns:p14="http://schemas.microsoft.com/office/powerpoint/2010/main" val="1278135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1"/>
            <a:ext cx="3048000" cy="617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
            <a:ext cx="8940800" cy="6176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a:extLst>
              <a:ext uri="{FF2B5EF4-FFF2-40B4-BE49-F238E27FC236}">
                <a16:creationId xmlns:a16="http://schemas.microsoft.com/office/drawing/2014/main" id="{1B3DA841-BF8F-44AE-B0B7-D059261EF3B3}"/>
              </a:ext>
            </a:extLst>
          </p:cNvPr>
          <p:cNvSpPr>
            <a:spLocks noGrp="1" noChangeArrowheads="1"/>
          </p:cNvSpPr>
          <p:nvPr>
            <p:ph type="dt" sz="half" idx="10"/>
          </p:nvPr>
        </p:nvSpPr>
        <p:spPr>
          <a:ln/>
        </p:spPr>
        <p:txBody>
          <a:bodyPr/>
          <a:lstStyle>
            <a:lvl1pPr>
              <a:defRPr/>
            </a:lvl1pPr>
          </a:lstStyle>
          <a:p>
            <a:pPr>
              <a:defRPr/>
            </a:pPr>
            <a:r>
              <a:rPr lang="en-US" altLang="en-US"/>
              <a:t>Copyright © 2009 Pearson Education, Inc.</a:t>
            </a:r>
          </a:p>
        </p:txBody>
      </p:sp>
    </p:spTree>
    <p:extLst>
      <p:ext uri="{BB962C8B-B14F-4D97-AF65-F5344CB8AC3E}">
        <p14:creationId xmlns:p14="http://schemas.microsoft.com/office/powerpoint/2010/main" val="2639288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08CE54-2F63-4360-AA07-849D9A3F2582}" type="datetimeFigureOut">
              <a:rPr lang="en-US" smtClean="0"/>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C1DF1-7EB1-4793-8CAD-3C39297994F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275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08CE54-2F63-4360-AA07-849D9A3F2582}" type="datetimeFigureOut">
              <a:rPr lang="en-US" smtClean="0"/>
              <a:t>8/26/2023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C1DF1-7EB1-4793-8CAD-3C39297994F1}" type="slidenum">
              <a:rPr lang="en-US" smtClean="0"/>
              <a:t>‹#›</a:t>
            </a:fld>
            <a:endParaRPr lang="en-US"/>
          </a:p>
        </p:txBody>
      </p:sp>
    </p:spTree>
    <p:extLst>
      <p:ext uri="{BB962C8B-B14F-4D97-AF65-F5344CB8AC3E}">
        <p14:creationId xmlns:p14="http://schemas.microsoft.com/office/powerpoint/2010/main" val="3118268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08CE54-2F63-4360-AA07-849D9A3F2582}" type="datetimeFigureOut">
              <a:rPr lang="en-US" smtClean="0"/>
              <a:t>8/26/2023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7C1DF1-7EB1-4793-8CAD-3C39297994F1}" type="slidenum">
              <a:rPr lang="en-US" smtClean="0"/>
              <a:t>‹#›</a:t>
            </a:fld>
            <a:endParaRPr lang="en-US"/>
          </a:p>
        </p:txBody>
      </p:sp>
    </p:spTree>
    <p:extLst>
      <p:ext uri="{BB962C8B-B14F-4D97-AF65-F5344CB8AC3E}">
        <p14:creationId xmlns:p14="http://schemas.microsoft.com/office/powerpoint/2010/main" val="1084731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08CE54-2F63-4360-AA07-849D9A3F2582}" type="datetimeFigureOut">
              <a:rPr lang="en-US" smtClean="0"/>
              <a:t>8/26/2023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7C1DF1-7EB1-4793-8CAD-3C39297994F1}" type="slidenum">
              <a:rPr lang="en-US" smtClean="0"/>
              <a:t>‹#›</a:t>
            </a:fld>
            <a:endParaRPr lang="en-US"/>
          </a:p>
        </p:txBody>
      </p:sp>
    </p:spTree>
    <p:extLst>
      <p:ext uri="{BB962C8B-B14F-4D97-AF65-F5344CB8AC3E}">
        <p14:creationId xmlns:p14="http://schemas.microsoft.com/office/powerpoint/2010/main" val="43830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408CE54-2F63-4360-AA07-849D9A3F2582}" type="datetimeFigureOut">
              <a:rPr lang="en-US" smtClean="0"/>
              <a:t>8/26/2023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07C1DF1-7EB1-4793-8CAD-3C39297994F1}" type="slidenum">
              <a:rPr lang="en-US" smtClean="0"/>
              <a:t>‹#›</a:t>
            </a:fld>
            <a:endParaRPr lang="en-US"/>
          </a:p>
        </p:txBody>
      </p:sp>
    </p:spTree>
    <p:extLst>
      <p:ext uri="{BB962C8B-B14F-4D97-AF65-F5344CB8AC3E}">
        <p14:creationId xmlns:p14="http://schemas.microsoft.com/office/powerpoint/2010/main" val="4209373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408CE54-2F63-4360-AA07-849D9A3F2582}" type="datetimeFigureOut">
              <a:rPr lang="en-US" smtClean="0"/>
              <a:t>8/26/2023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07C1DF1-7EB1-4793-8CAD-3C39297994F1}" type="slidenum">
              <a:rPr lang="en-US" smtClean="0"/>
              <a:t>‹#›</a:t>
            </a:fld>
            <a:endParaRPr lang="en-US"/>
          </a:p>
        </p:txBody>
      </p:sp>
    </p:spTree>
    <p:extLst>
      <p:ext uri="{BB962C8B-B14F-4D97-AF65-F5344CB8AC3E}">
        <p14:creationId xmlns:p14="http://schemas.microsoft.com/office/powerpoint/2010/main" val="2350154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408CE54-2F63-4360-AA07-849D9A3F2582}" type="datetimeFigureOut">
              <a:rPr lang="en-US" smtClean="0"/>
              <a:t>8/26/2023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C1DF1-7EB1-4793-8CAD-3C39297994F1}" type="slidenum">
              <a:rPr lang="en-US" smtClean="0"/>
              <a:t>‹#›</a:t>
            </a:fld>
            <a:endParaRPr lang="en-US"/>
          </a:p>
        </p:txBody>
      </p:sp>
    </p:spTree>
    <p:extLst>
      <p:ext uri="{BB962C8B-B14F-4D97-AF65-F5344CB8AC3E}">
        <p14:creationId xmlns:p14="http://schemas.microsoft.com/office/powerpoint/2010/main" val="4046041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408CE54-2F63-4360-AA07-849D9A3F2582}" type="datetimeFigureOut">
              <a:rPr lang="en-US" smtClean="0"/>
              <a:t>8/26/2023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07C1DF1-7EB1-4793-8CAD-3C39297994F1}"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21468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DE0CC41-BFBC-4446-8A70-D365DF18F605}"/>
              </a:ext>
            </a:extLst>
          </p:cNvPr>
          <p:cNvSpPr>
            <a:spLocks noGrp="1" noChangeArrowheads="1"/>
          </p:cNvSpPr>
          <p:nvPr>
            <p:ph type="title"/>
          </p:nvPr>
        </p:nvSpPr>
        <p:spPr bwMode="auto">
          <a:xfrm>
            <a:off x="0" y="1"/>
            <a:ext cx="12192000" cy="87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1" name="Text Box 7">
            <a:extLst>
              <a:ext uri="{FF2B5EF4-FFF2-40B4-BE49-F238E27FC236}">
                <a16:creationId xmlns:a16="http://schemas.microsoft.com/office/drawing/2014/main" id="{43F99623-3367-4942-AD22-60670CB22C1B}"/>
              </a:ext>
            </a:extLst>
          </p:cNvPr>
          <p:cNvSpPr txBox="1">
            <a:spLocks noChangeArrowheads="1"/>
          </p:cNvSpPr>
          <p:nvPr userDrawn="1"/>
        </p:nvSpPr>
        <p:spPr bwMode="auto">
          <a:xfrm>
            <a:off x="1443567" y="1112838"/>
            <a:ext cx="869526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anose="020B0604020202020204" pitchFamily="34" charset="0"/>
              </a:defRPr>
            </a:lvl1pPr>
            <a:lvl2pPr>
              <a:spcBef>
                <a:spcPct val="0"/>
              </a:spcBef>
              <a:defRPr>
                <a:solidFill>
                  <a:schemeClr val="tx1"/>
                </a:solidFill>
                <a:latin typeface="Arial" panose="020B0604020202020204" pitchFamily="34" charset="0"/>
              </a:defRPr>
            </a:lvl2pPr>
            <a:lvl3pPr>
              <a:spcBef>
                <a:spcPct val="0"/>
              </a:spcBef>
              <a:defRPr>
                <a:solidFill>
                  <a:schemeClr val="tx1"/>
                </a:solidFill>
                <a:latin typeface="Arial" panose="020B0604020202020204" pitchFamily="34" charset="0"/>
              </a:defRPr>
            </a:lvl3pPr>
            <a:lvl4pPr>
              <a:spcBef>
                <a:spcPct val="0"/>
              </a:spcBef>
              <a:defRPr>
                <a:solidFill>
                  <a:schemeClr val="tx1"/>
                </a:solidFill>
                <a:latin typeface="Arial" panose="020B0604020202020204" pitchFamily="34" charset="0"/>
              </a:defRPr>
            </a:lvl4pPr>
            <a:lvl5pPr>
              <a:spcBef>
                <a:spcPct val="0"/>
              </a:spcBef>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endParaRPr lang="en-US" altLang="en-US" sz="2800">
              <a:solidFill>
                <a:schemeClr val="accent2"/>
              </a:solidFill>
            </a:endParaRPr>
          </a:p>
        </p:txBody>
      </p:sp>
      <p:sp>
        <p:nvSpPr>
          <p:cNvPr id="1028" name="Text Box 8">
            <a:extLst>
              <a:ext uri="{FF2B5EF4-FFF2-40B4-BE49-F238E27FC236}">
                <a16:creationId xmlns:a16="http://schemas.microsoft.com/office/drawing/2014/main" id="{5ECF085A-C69E-4637-A603-E81CE53E0792}"/>
              </a:ext>
            </a:extLst>
          </p:cNvPr>
          <p:cNvSpPr txBox="1">
            <a:spLocks noChangeArrowheads="1"/>
          </p:cNvSpPr>
          <p:nvPr userDrawn="1"/>
        </p:nvSpPr>
        <p:spPr bwMode="auto">
          <a:xfrm>
            <a:off x="2012951" y="1449389"/>
            <a:ext cx="7753349"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chemeClr val="accent2"/>
                </a:solidFill>
                <a:latin typeface="Arial" panose="020B0604020202020204" pitchFamily="34" charset="0"/>
              </a:defRPr>
            </a:lvl1pPr>
            <a:lvl2pPr marL="742950" indent="-285750">
              <a:spcBef>
                <a:spcPct val="20000"/>
              </a:spcBef>
              <a:defRPr sz="3200" b="1">
                <a:solidFill>
                  <a:schemeClr val="accent2"/>
                </a:solidFill>
                <a:latin typeface="Arial" panose="020B0604020202020204" pitchFamily="34" charset="0"/>
              </a:defRPr>
            </a:lvl2pPr>
            <a:lvl3pPr marL="1143000" indent="-228600">
              <a:spcBef>
                <a:spcPct val="20000"/>
              </a:spcBef>
              <a:defRPr sz="3200" b="1">
                <a:solidFill>
                  <a:schemeClr val="accent2"/>
                </a:solidFill>
                <a:latin typeface="Arial" panose="020B0604020202020204" pitchFamily="34" charset="0"/>
              </a:defRPr>
            </a:lvl3pPr>
            <a:lvl4pPr marL="1600200" indent="-228600">
              <a:spcBef>
                <a:spcPct val="20000"/>
              </a:spcBef>
              <a:defRPr sz="3200" b="1">
                <a:solidFill>
                  <a:schemeClr val="accent2"/>
                </a:solidFill>
                <a:latin typeface="Arial" panose="020B0604020202020204" pitchFamily="34" charset="0"/>
              </a:defRPr>
            </a:lvl4pPr>
            <a:lvl5pPr marL="2057400" indent="-228600">
              <a:spcBef>
                <a:spcPct val="20000"/>
              </a:spcBef>
              <a:defRPr sz="3200" b="1">
                <a:solidFill>
                  <a:schemeClr val="accent2"/>
                </a:solidFill>
                <a:latin typeface="Arial" panose="020B0604020202020204" pitchFamily="34" charset="0"/>
              </a:defRPr>
            </a:lvl5pPr>
            <a:lvl6pPr marL="2514600" indent="-228600" eaLnBrk="0" fontAlgn="base" hangingPunct="0">
              <a:spcBef>
                <a:spcPct val="20000"/>
              </a:spcBef>
              <a:spcAft>
                <a:spcPct val="0"/>
              </a:spcAft>
              <a:defRPr sz="3200" b="1">
                <a:solidFill>
                  <a:schemeClr val="accent2"/>
                </a:solidFill>
                <a:latin typeface="Arial" panose="020B0604020202020204" pitchFamily="34" charset="0"/>
              </a:defRPr>
            </a:lvl6pPr>
            <a:lvl7pPr marL="2971800" indent="-228600" eaLnBrk="0" fontAlgn="base" hangingPunct="0">
              <a:spcBef>
                <a:spcPct val="20000"/>
              </a:spcBef>
              <a:spcAft>
                <a:spcPct val="0"/>
              </a:spcAft>
              <a:defRPr sz="3200" b="1">
                <a:solidFill>
                  <a:schemeClr val="accent2"/>
                </a:solidFill>
                <a:latin typeface="Arial" panose="020B0604020202020204" pitchFamily="34" charset="0"/>
              </a:defRPr>
            </a:lvl7pPr>
            <a:lvl8pPr marL="3429000" indent="-228600" eaLnBrk="0" fontAlgn="base" hangingPunct="0">
              <a:spcBef>
                <a:spcPct val="20000"/>
              </a:spcBef>
              <a:spcAft>
                <a:spcPct val="0"/>
              </a:spcAft>
              <a:defRPr sz="3200" b="1">
                <a:solidFill>
                  <a:schemeClr val="accent2"/>
                </a:solidFill>
                <a:latin typeface="Arial" panose="020B0604020202020204" pitchFamily="34" charset="0"/>
              </a:defRPr>
            </a:lvl8pPr>
            <a:lvl9pPr marL="3886200" indent="-228600" eaLnBrk="0" fontAlgn="base" hangingPunct="0">
              <a:spcBef>
                <a:spcPct val="20000"/>
              </a:spcBef>
              <a:spcAft>
                <a:spcPct val="0"/>
              </a:spcAft>
              <a:defRPr sz="3200" b="1">
                <a:solidFill>
                  <a:schemeClr val="accent2"/>
                </a:solidFill>
                <a:latin typeface="Arial" panose="020B0604020202020204" pitchFamily="34" charset="0"/>
              </a:defRPr>
            </a:lvl9pPr>
          </a:lstStyle>
          <a:p>
            <a:pPr eaLnBrk="1" hangingPunct="1">
              <a:spcBef>
                <a:spcPct val="50000"/>
              </a:spcBef>
            </a:pPr>
            <a:endParaRPr lang="en-US" altLang="en-US" sz="3200"/>
          </a:p>
        </p:txBody>
      </p:sp>
      <p:sp>
        <p:nvSpPr>
          <p:cNvPr id="1034" name="Rectangle 10">
            <a:extLst>
              <a:ext uri="{FF2B5EF4-FFF2-40B4-BE49-F238E27FC236}">
                <a16:creationId xmlns:a16="http://schemas.microsoft.com/office/drawing/2014/main" id="{EB2327CD-0CFA-4BCB-AA57-F23D5C15893A}"/>
              </a:ext>
            </a:extLst>
          </p:cNvPr>
          <p:cNvSpPr>
            <a:spLocks noGrp="1" noChangeArrowheads="1"/>
          </p:cNvSpPr>
          <p:nvPr>
            <p:ph type="dt" sz="half" idx="2"/>
          </p:nvPr>
        </p:nvSpPr>
        <p:spPr bwMode="auto">
          <a:xfrm>
            <a:off x="12701" y="6661150"/>
            <a:ext cx="5145617"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800" b="0" smtClean="0">
                <a:solidFill>
                  <a:schemeClr val="tx1"/>
                </a:solidFill>
              </a:defRPr>
            </a:lvl1pPr>
          </a:lstStyle>
          <a:p>
            <a:pPr>
              <a:defRPr/>
            </a:pPr>
            <a:r>
              <a:rPr lang="en-US" altLang="en-US"/>
              <a:t>Copyright © 2009 Pearson Education, Inc.</a:t>
            </a:r>
          </a:p>
        </p:txBody>
      </p:sp>
    </p:spTree>
    <p:extLst>
      <p:ext uri="{BB962C8B-B14F-4D97-AF65-F5344CB8AC3E}">
        <p14:creationId xmlns:p14="http://schemas.microsoft.com/office/powerpoint/2010/main" val="24866111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p:txStyles>
    <p:titleStyle>
      <a:lvl1pPr algn="ctr" rtl="0" eaLnBrk="0" fontAlgn="base" hangingPunct="0">
        <a:spcBef>
          <a:spcPct val="0"/>
        </a:spcBef>
        <a:spcAft>
          <a:spcPct val="0"/>
        </a:spcAft>
        <a:defRPr sz="3600" b="1" kern="1200">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panose="020B0604020202020204" pitchFamily="34" charset="0"/>
        </a:defRPr>
      </a:lvl2pPr>
      <a:lvl3pPr algn="ctr" rtl="0" eaLnBrk="0" fontAlgn="base" hangingPunct="0">
        <a:spcBef>
          <a:spcPct val="0"/>
        </a:spcBef>
        <a:spcAft>
          <a:spcPct val="0"/>
        </a:spcAft>
        <a:defRPr sz="3600" b="1">
          <a:solidFill>
            <a:schemeClr val="accent2"/>
          </a:solidFill>
          <a:latin typeface="Arial" panose="020B0604020202020204" pitchFamily="34" charset="0"/>
        </a:defRPr>
      </a:lvl3pPr>
      <a:lvl4pPr algn="ctr" rtl="0" eaLnBrk="0" fontAlgn="base" hangingPunct="0">
        <a:spcBef>
          <a:spcPct val="0"/>
        </a:spcBef>
        <a:spcAft>
          <a:spcPct val="0"/>
        </a:spcAft>
        <a:defRPr sz="3600" b="1">
          <a:solidFill>
            <a:schemeClr val="accent2"/>
          </a:solidFill>
          <a:latin typeface="Arial" panose="020B0604020202020204" pitchFamily="34" charset="0"/>
        </a:defRPr>
      </a:lvl4pPr>
      <a:lvl5pPr algn="ctr" rtl="0" eaLnBrk="0" fontAlgn="base" hangingPunct="0">
        <a:spcBef>
          <a:spcPct val="0"/>
        </a:spcBef>
        <a:spcAft>
          <a:spcPct val="0"/>
        </a:spcAft>
        <a:defRPr sz="3600" b="1">
          <a:solidFill>
            <a:schemeClr val="accent2"/>
          </a:solidFill>
          <a:latin typeface="Arial" panose="020B0604020202020204" pitchFamily="34" charset="0"/>
        </a:defRPr>
      </a:lvl5pPr>
      <a:lvl6pPr marL="457200" algn="ctr" rtl="0" fontAlgn="base">
        <a:spcBef>
          <a:spcPct val="0"/>
        </a:spcBef>
        <a:spcAft>
          <a:spcPct val="0"/>
        </a:spcAft>
        <a:defRPr sz="3600" b="1">
          <a:solidFill>
            <a:schemeClr val="accent2"/>
          </a:solidFill>
          <a:latin typeface="Arial" panose="020B0604020202020204" pitchFamily="34" charset="0"/>
        </a:defRPr>
      </a:lvl6pPr>
      <a:lvl7pPr marL="914400" algn="ctr" rtl="0" fontAlgn="base">
        <a:spcBef>
          <a:spcPct val="0"/>
        </a:spcBef>
        <a:spcAft>
          <a:spcPct val="0"/>
        </a:spcAft>
        <a:defRPr sz="3600" b="1">
          <a:solidFill>
            <a:schemeClr val="accent2"/>
          </a:solidFill>
          <a:latin typeface="Arial" panose="020B0604020202020204" pitchFamily="34" charset="0"/>
        </a:defRPr>
      </a:lvl7pPr>
      <a:lvl8pPr marL="1371600" algn="ctr" rtl="0" fontAlgn="base">
        <a:spcBef>
          <a:spcPct val="0"/>
        </a:spcBef>
        <a:spcAft>
          <a:spcPct val="0"/>
        </a:spcAft>
        <a:defRPr sz="3600" b="1">
          <a:solidFill>
            <a:schemeClr val="accent2"/>
          </a:solidFill>
          <a:latin typeface="Arial" panose="020B0604020202020204" pitchFamily="34" charset="0"/>
        </a:defRPr>
      </a:lvl8pPr>
      <a:lvl9pPr marL="1828800" algn="ctr" rtl="0" fontAlgn="base">
        <a:spcBef>
          <a:spcPct val="0"/>
        </a:spcBef>
        <a:spcAft>
          <a:spcPct val="0"/>
        </a:spcAft>
        <a:defRPr sz="3600" b="1">
          <a:solidFill>
            <a:schemeClr val="accent2"/>
          </a:solidFill>
          <a:latin typeface="Arial" panose="020B0604020202020204" pitchFamily="34" charset="0"/>
        </a:defRPr>
      </a:lvl9pPr>
    </p:titleStyle>
    <p:bodyStyle>
      <a:lvl1pPr marL="342900" indent="-342900" algn="l" rtl="0" eaLnBrk="0" fontAlgn="base" hangingPunct="0">
        <a:spcBef>
          <a:spcPct val="20000"/>
        </a:spcBef>
        <a:spcAft>
          <a:spcPct val="0"/>
        </a:spcAft>
        <a:defRPr sz="3200" b="1" kern="1200">
          <a:solidFill>
            <a:schemeClr val="accent2"/>
          </a:solidFill>
          <a:latin typeface="+mn-lt"/>
          <a:ea typeface="+mn-ea"/>
          <a:cs typeface="+mn-cs"/>
        </a:defRPr>
      </a:lvl1pPr>
      <a:lvl2pPr marL="742950" indent="-285750" algn="l" rtl="0" eaLnBrk="0" fontAlgn="base" hangingPunct="0">
        <a:spcBef>
          <a:spcPct val="20000"/>
        </a:spcBef>
        <a:spcAft>
          <a:spcPct val="0"/>
        </a:spcAft>
        <a:defRPr sz="2800" kern="1200">
          <a:solidFill>
            <a:schemeClr val="accent2"/>
          </a:solidFill>
          <a:latin typeface="+mn-lt"/>
          <a:ea typeface="+mn-ea"/>
          <a:cs typeface="+mn-cs"/>
        </a:defRPr>
      </a:lvl2pPr>
      <a:lvl3pPr marL="1143000" indent="-228600" algn="l" rtl="0" eaLnBrk="0" fontAlgn="base" hangingPunct="0">
        <a:spcBef>
          <a:spcPct val="20000"/>
        </a:spcBef>
        <a:spcAft>
          <a:spcPct val="0"/>
        </a:spcAft>
        <a:defRPr sz="2800" kern="1200">
          <a:solidFill>
            <a:schemeClr val="accent2"/>
          </a:solidFill>
          <a:latin typeface="+mn-lt"/>
          <a:ea typeface="+mn-ea"/>
          <a:cs typeface="+mn-cs"/>
        </a:defRPr>
      </a:lvl3pPr>
      <a:lvl4pPr marL="1600200" indent="-228600" algn="l" rtl="0" eaLnBrk="0" fontAlgn="base" hangingPunct="0">
        <a:spcBef>
          <a:spcPct val="20000"/>
        </a:spcBef>
        <a:spcAft>
          <a:spcPct val="0"/>
        </a:spcAft>
        <a:defRPr sz="2800" kern="1200">
          <a:solidFill>
            <a:schemeClr val="accent2"/>
          </a:solidFill>
          <a:latin typeface="+mn-lt"/>
          <a:ea typeface="+mn-ea"/>
          <a:cs typeface="+mn-cs"/>
        </a:defRPr>
      </a:lvl4pPr>
      <a:lvl5pPr marL="2057400" indent="-228600" algn="l" rtl="0" eaLnBrk="0" fontAlgn="base" hangingPunct="0">
        <a:spcBef>
          <a:spcPct val="20000"/>
        </a:spcBef>
        <a:spcAft>
          <a:spcPct val="0"/>
        </a:spcAft>
        <a:defRPr sz="2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accent1">
                    <a:lumMod val="50000"/>
                  </a:schemeClr>
                </a:solidFill>
                <a:latin typeface="Comic Sans MS"/>
                <a:cs typeface="Comic Sans MS"/>
              </a:rPr>
              <a:t>Special Relativity</a:t>
            </a:r>
          </a:p>
        </p:txBody>
      </p:sp>
      <p:sp>
        <p:nvSpPr>
          <p:cNvPr id="3" name="Subtitle 2"/>
          <p:cNvSpPr>
            <a:spLocks noGrp="1"/>
          </p:cNvSpPr>
          <p:nvPr>
            <p:ph type="subTitle" idx="1"/>
          </p:nvPr>
        </p:nvSpPr>
        <p:spPr/>
        <p:txBody>
          <a:bodyPr>
            <a:normAutofit/>
          </a:bodyPr>
          <a:lstStyle/>
          <a:p>
            <a:r>
              <a:rPr lang="en-US" dirty="0">
                <a:solidFill>
                  <a:srgbClr val="C00000"/>
                </a:solidFill>
                <a:latin typeface="Comic Sans MS" panose="030F0702030302020204" pitchFamily="66" charset="0"/>
              </a:rPr>
              <a:t>Chapter 1-Class3</a:t>
            </a:r>
          </a:p>
        </p:txBody>
      </p:sp>
    </p:spTree>
    <p:extLst>
      <p:ext uri="{BB962C8B-B14F-4D97-AF65-F5344CB8AC3E}">
        <p14:creationId xmlns:p14="http://schemas.microsoft.com/office/powerpoint/2010/main" val="2983480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3"/>
          <p:cNvSpPr txBox="1">
            <a:spLocks noChangeArrowheads="1"/>
          </p:cNvSpPr>
          <p:nvPr/>
        </p:nvSpPr>
        <p:spPr bwMode="auto">
          <a:xfrm>
            <a:off x="2117725" y="954089"/>
            <a:ext cx="7850188"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chemeClr val="accent2"/>
                </a:solidFill>
                <a:latin typeface="Arial" panose="020B0604020202020204" pitchFamily="34" charset="0"/>
              </a:defRPr>
            </a:lvl1pPr>
            <a:lvl2pPr marL="742950" indent="-285750">
              <a:spcBef>
                <a:spcPct val="20000"/>
              </a:spcBef>
              <a:defRPr sz="3200" b="1">
                <a:solidFill>
                  <a:schemeClr val="accent2"/>
                </a:solidFill>
                <a:latin typeface="Arial" panose="020B0604020202020204" pitchFamily="34" charset="0"/>
              </a:defRPr>
            </a:lvl2pPr>
            <a:lvl3pPr marL="1143000" indent="-228600">
              <a:spcBef>
                <a:spcPct val="20000"/>
              </a:spcBef>
              <a:defRPr sz="3200" b="1">
                <a:solidFill>
                  <a:schemeClr val="accent2"/>
                </a:solidFill>
                <a:latin typeface="Arial" panose="020B0604020202020204" pitchFamily="34" charset="0"/>
              </a:defRPr>
            </a:lvl3pPr>
            <a:lvl4pPr marL="1600200" indent="-228600">
              <a:spcBef>
                <a:spcPct val="20000"/>
              </a:spcBef>
              <a:defRPr sz="3200" b="1">
                <a:solidFill>
                  <a:schemeClr val="accent2"/>
                </a:solidFill>
                <a:latin typeface="Arial" panose="020B0604020202020204" pitchFamily="34" charset="0"/>
              </a:defRPr>
            </a:lvl4pPr>
            <a:lvl5pPr marL="2057400" indent="-228600">
              <a:spcBef>
                <a:spcPct val="20000"/>
              </a:spcBef>
              <a:defRPr sz="3200" b="1">
                <a:solidFill>
                  <a:schemeClr val="accent2"/>
                </a:solidFill>
                <a:latin typeface="Arial" panose="020B0604020202020204" pitchFamily="34" charset="0"/>
              </a:defRPr>
            </a:lvl5pPr>
            <a:lvl6pPr marL="2514600" indent="-228600" eaLnBrk="0" fontAlgn="base" hangingPunct="0">
              <a:spcBef>
                <a:spcPct val="20000"/>
              </a:spcBef>
              <a:spcAft>
                <a:spcPct val="0"/>
              </a:spcAft>
              <a:defRPr sz="3200" b="1">
                <a:solidFill>
                  <a:schemeClr val="accent2"/>
                </a:solidFill>
                <a:latin typeface="Arial" panose="020B0604020202020204" pitchFamily="34" charset="0"/>
              </a:defRPr>
            </a:lvl6pPr>
            <a:lvl7pPr marL="2971800" indent="-228600" eaLnBrk="0" fontAlgn="base" hangingPunct="0">
              <a:spcBef>
                <a:spcPct val="20000"/>
              </a:spcBef>
              <a:spcAft>
                <a:spcPct val="0"/>
              </a:spcAft>
              <a:defRPr sz="3200" b="1">
                <a:solidFill>
                  <a:schemeClr val="accent2"/>
                </a:solidFill>
                <a:latin typeface="Arial" panose="020B0604020202020204" pitchFamily="34" charset="0"/>
              </a:defRPr>
            </a:lvl7pPr>
            <a:lvl8pPr marL="3429000" indent="-228600" eaLnBrk="0" fontAlgn="base" hangingPunct="0">
              <a:spcBef>
                <a:spcPct val="20000"/>
              </a:spcBef>
              <a:spcAft>
                <a:spcPct val="0"/>
              </a:spcAft>
              <a:defRPr sz="3200" b="1">
                <a:solidFill>
                  <a:schemeClr val="accent2"/>
                </a:solidFill>
                <a:latin typeface="Arial" panose="020B0604020202020204" pitchFamily="34" charset="0"/>
              </a:defRPr>
            </a:lvl8pPr>
            <a:lvl9pPr marL="3886200" indent="-228600" eaLnBrk="0" fontAlgn="base" hangingPunct="0">
              <a:spcBef>
                <a:spcPct val="20000"/>
              </a:spcBef>
              <a:spcAft>
                <a:spcPct val="0"/>
              </a:spcAft>
              <a:defRPr sz="3200" b="1">
                <a:solidFill>
                  <a:schemeClr val="accent2"/>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BD582C">
                    <a:lumMod val="75000"/>
                  </a:srgbClr>
                </a:solidFill>
                <a:effectLst/>
                <a:uLnTx/>
                <a:uFillTx/>
                <a:latin typeface="Comic Sans MS" panose="030F0702030302020204" pitchFamily="66" charset="0"/>
                <a:ea typeface="+mn-ea"/>
                <a:cs typeface="+mn-cs"/>
              </a:rPr>
              <a:t>If time intervals are different in different reference frames, lengths must be different as well. Length contraction is given by</a:t>
            </a:r>
          </a:p>
        </p:txBody>
      </p:sp>
      <p:sp>
        <p:nvSpPr>
          <p:cNvPr id="38916" name="Text Box 6"/>
          <p:cNvSpPr txBox="1">
            <a:spLocks noChangeArrowheads="1"/>
          </p:cNvSpPr>
          <p:nvPr/>
        </p:nvSpPr>
        <p:spPr bwMode="auto">
          <a:xfrm>
            <a:off x="2319338" y="3429001"/>
            <a:ext cx="144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chemeClr val="accent2"/>
                </a:solidFill>
                <a:latin typeface="Arial" panose="020B0604020202020204" pitchFamily="34" charset="0"/>
              </a:defRPr>
            </a:lvl1pPr>
            <a:lvl2pPr marL="742950" indent="-285750">
              <a:spcBef>
                <a:spcPct val="20000"/>
              </a:spcBef>
              <a:defRPr sz="3200" b="1">
                <a:solidFill>
                  <a:schemeClr val="accent2"/>
                </a:solidFill>
                <a:latin typeface="Arial" panose="020B0604020202020204" pitchFamily="34" charset="0"/>
              </a:defRPr>
            </a:lvl2pPr>
            <a:lvl3pPr marL="1143000" indent="-228600">
              <a:spcBef>
                <a:spcPct val="20000"/>
              </a:spcBef>
              <a:defRPr sz="3200" b="1">
                <a:solidFill>
                  <a:schemeClr val="accent2"/>
                </a:solidFill>
                <a:latin typeface="Arial" panose="020B0604020202020204" pitchFamily="34" charset="0"/>
              </a:defRPr>
            </a:lvl3pPr>
            <a:lvl4pPr marL="1600200" indent="-228600">
              <a:spcBef>
                <a:spcPct val="20000"/>
              </a:spcBef>
              <a:defRPr sz="3200" b="1">
                <a:solidFill>
                  <a:schemeClr val="accent2"/>
                </a:solidFill>
                <a:latin typeface="Arial" panose="020B0604020202020204" pitchFamily="34" charset="0"/>
              </a:defRPr>
            </a:lvl4pPr>
            <a:lvl5pPr marL="2057400" indent="-228600">
              <a:spcBef>
                <a:spcPct val="20000"/>
              </a:spcBef>
              <a:defRPr sz="3200" b="1">
                <a:solidFill>
                  <a:schemeClr val="accent2"/>
                </a:solidFill>
                <a:latin typeface="Arial" panose="020B0604020202020204" pitchFamily="34" charset="0"/>
              </a:defRPr>
            </a:lvl5pPr>
            <a:lvl6pPr marL="2514600" indent="-228600" eaLnBrk="0" fontAlgn="base" hangingPunct="0">
              <a:spcBef>
                <a:spcPct val="20000"/>
              </a:spcBef>
              <a:spcAft>
                <a:spcPct val="0"/>
              </a:spcAft>
              <a:defRPr sz="3200" b="1">
                <a:solidFill>
                  <a:schemeClr val="accent2"/>
                </a:solidFill>
                <a:latin typeface="Arial" panose="020B0604020202020204" pitchFamily="34" charset="0"/>
              </a:defRPr>
            </a:lvl6pPr>
            <a:lvl7pPr marL="2971800" indent="-228600" eaLnBrk="0" fontAlgn="base" hangingPunct="0">
              <a:spcBef>
                <a:spcPct val="20000"/>
              </a:spcBef>
              <a:spcAft>
                <a:spcPct val="0"/>
              </a:spcAft>
              <a:defRPr sz="3200" b="1">
                <a:solidFill>
                  <a:schemeClr val="accent2"/>
                </a:solidFill>
                <a:latin typeface="Arial" panose="020B0604020202020204" pitchFamily="34" charset="0"/>
              </a:defRPr>
            </a:lvl7pPr>
            <a:lvl8pPr marL="3429000" indent="-228600" eaLnBrk="0" fontAlgn="base" hangingPunct="0">
              <a:spcBef>
                <a:spcPct val="20000"/>
              </a:spcBef>
              <a:spcAft>
                <a:spcPct val="0"/>
              </a:spcAft>
              <a:defRPr sz="3200" b="1">
                <a:solidFill>
                  <a:schemeClr val="accent2"/>
                </a:solidFill>
                <a:latin typeface="Arial" panose="020B0604020202020204" pitchFamily="34" charset="0"/>
              </a:defRPr>
            </a:lvl8pPr>
            <a:lvl9pPr marL="3886200" indent="-228600" eaLnBrk="0" fontAlgn="base" hangingPunct="0">
              <a:spcBef>
                <a:spcPct val="20000"/>
              </a:spcBef>
              <a:spcAft>
                <a:spcPct val="0"/>
              </a:spcAft>
              <a:defRPr sz="3200" b="1">
                <a:solidFill>
                  <a:schemeClr val="accent2"/>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BD582C">
                    <a:lumMod val="75000"/>
                  </a:srgbClr>
                </a:solidFill>
                <a:effectLst/>
                <a:uLnTx/>
                <a:uFillTx/>
                <a:latin typeface="Comic Sans MS" panose="030F0702030302020204" pitchFamily="66" charset="0"/>
                <a:ea typeface="+mn-ea"/>
                <a:cs typeface="+mn-cs"/>
              </a:rPr>
              <a:t>or</a:t>
            </a:r>
          </a:p>
        </p:txBody>
      </p:sp>
      <p:sp>
        <p:nvSpPr>
          <p:cNvPr id="38917" name="Text Box 9"/>
          <p:cNvSpPr txBox="1">
            <a:spLocks noChangeArrowheads="1"/>
          </p:cNvSpPr>
          <p:nvPr/>
        </p:nvSpPr>
        <p:spPr bwMode="auto">
          <a:xfrm>
            <a:off x="2130425" y="4951413"/>
            <a:ext cx="8229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chemeClr val="accent2"/>
                </a:solidFill>
                <a:latin typeface="Arial" panose="020B0604020202020204" pitchFamily="34" charset="0"/>
              </a:defRPr>
            </a:lvl1pPr>
            <a:lvl2pPr marL="742950" indent="-285750">
              <a:spcBef>
                <a:spcPct val="20000"/>
              </a:spcBef>
              <a:defRPr sz="3200" b="1">
                <a:solidFill>
                  <a:schemeClr val="accent2"/>
                </a:solidFill>
                <a:latin typeface="Arial" panose="020B0604020202020204" pitchFamily="34" charset="0"/>
              </a:defRPr>
            </a:lvl2pPr>
            <a:lvl3pPr marL="1143000" indent="-228600">
              <a:spcBef>
                <a:spcPct val="20000"/>
              </a:spcBef>
              <a:defRPr sz="3200" b="1">
                <a:solidFill>
                  <a:schemeClr val="accent2"/>
                </a:solidFill>
                <a:latin typeface="Arial" panose="020B0604020202020204" pitchFamily="34" charset="0"/>
              </a:defRPr>
            </a:lvl3pPr>
            <a:lvl4pPr marL="1600200" indent="-228600">
              <a:spcBef>
                <a:spcPct val="20000"/>
              </a:spcBef>
              <a:defRPr sz="3200" b="1">
                <a:solidFill>
                  <a:schemeClr val="accent2"/>
                </a:solidFill>
                <a:latin typeface="Arial" panose="020B0604020202020204" pitchFamily="34" charset="0"/>
              </a:defRPr>
            </a:lvl4pPr>
            <a:lvl5pPr marL="2057400" indent="-228600">
              <a:spcBef>
                <a:spcPct val="20000"/>
              </a:spcBef>
              <a:defRPr sz="3200" b="1">
                <a:solidFill>
                  <a:schemeClr val="accent2"/>
                </a:solidFill>
                <a:latin typeface="Arial" panose="020B0604020202020204" pitchFamily="34" charset="0"/>
              </a:defRPr>
            </a:lvl5pPr>
            <a:lvl6pPr marL="2514600" indent="-228600" eaLnBrk="0" fontAlgn="base" hangingPunct="0">
              <a:spcBef>
                <a:spcPct val="20000"/>
              </a:spcBef>
              <a:spcAft>
                <a:spcPct val="0"/>
              </a:spcAft>
              <a:defRPr sz="3200" b="1">
                <a:solidFill>
                  <a:schemeClr val="accent2"/>
                </a:solidFill>
                <a:latin typeface="Arial" panose="020B0604020202020204" pitchFamily="34" charset="0"/>
              </a:defRPr>
            </a:lvl6pPr>
            <a:lvl7pPr marL="2971800" indent="-228600" eaLnBrk="0" fontAlgn="base" hangingPunct="0">
              <a:spcBef>
                <a:spcPct val="20000"/>
              </a:spcBef>
              <a:spcAft>
                <a:spcPct val="0"/>
              </a:spcAft>
              <a:defRPr sz="3200" b="1">
                <a:solidFill>
                  <a:schemeClr val="accent2"/>
                </a:solidFill>
                <a:latin typeface="Arial" panose="020B0604020202020204" pitchFamily="34" charset="0"/>
              </a:defRPr>
            </a:lvl7pPr>
            <a:lvl8pPr marL="3429000" indent="-228600" eaLnBrk="0" fontAlgn="base" hangingPunct="0">
              <a:spcBef>
                <a:spcPct val="20000"/>
              </a:spcBef>
              <a:spcAft>
                <a:spcPct val="0"/>
              </a:spcAft>
              <a:defRPr sz="3200" b="1">
                <a:solidFill>
                  <a:schemeClr val="accent2"/>
                </a:solidFill>
                <a:latin typeface="Arial" panose="020B0604020202020204" pitchFamily="34" charset="0"/>
              </a:defRPr>
            </a:lvl8pPr>
            <a:lvl9pPr marL="3886200" indent="-228600" eaLnBrk="0" fontAlgn="base" hangingPunct="0">
              <a:spcBef>
                <a:spcPct val="20000"/>
              </a:spcBef>
              <a:spcAft>
                <a:spcPct val="0"/>
              </a:spcAft>
              <a:defRPr sz="3200" b="1">
                <a:solidFill>
                  <a:schemeClr val="accent2"/>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Length contraction occurs only along the direction of motion.</a:t>
            </a:r>
          </a:p>
        </p:txBody>
      </p:sp>
      <p:sp>
        <p:nvSpPr>
          <p:cNvPr id="38918" name="Rectangle 10"/>
          <p:cNvSpPr>
            <a:spLocks noGrp="1" noChangeArrowheads="1"/>
          </p:cNvSpPr>
          <p:nvPr>
            <p:ph type="title"/>
          </p:nvPr>
        </p:nvSpPr>
        <p:spPr>
          <a:xfrm>
            <a:off x="1097280" y="286604"/>
            <a:ext cx="10058400" cy="667486"/>
          </a:xfrm>
        </p:spPr>
        <p:txBody>
          <a:bodyPr>
            <a:normAutofit fontScale="90000"/>
          </a:bodyPr>
          <a:lstStyle/>
          <a:p>
            <a:pPr eaLnBrk="1" hangingPunct="1"/>
            <a:r>
              <a:rPr lang="en-US" altLang="en-US" dirty="0">
                <a:latin typeface="Comic Sans MS" panose="030F0702030302020204" pitchFamily="66" charset="0"/>
              </a:rPr>
              <a:t>Length Contraction</a:t>
            </a:r>
          </a:p>
        </p:txBody>
      </p:sp>
      <p:pic>
        <p:nvPicPr>
          <p:cNvPr id="38919" name="Picture 14" descr="o"/>
          <p:cNvPicPr>
            <a:picLocks noChangeAspect="1" noChangeArrowheads="1"/>
          </p:cNvPicPr>
          <p:nvPr/>
        </p:nvPicPr>
        <p:blipFill>
          <a:blip r:embed="rId2">
            <a:extLst>
              <a:ext uri="{28A0092B-C50C-407E-A947-70E740481C1C}">
                <a14:useLocalDpi xmlns:a14="http://schemas.microsoft.com/office/drawing/2010/main" val="0"/>
              </a:ext>
            </a:extLst>
          </a:blip>
          <a:srcRect l="17885" r="55077" b="65956"/>
          <a:stretch>
            <a:fillRect/>
          </a:stretch>
        </p:blipFill>
        <p:spPr bwMode="auto">
          <a:xfrm>
            <a:off x="4113214" y="2501901"/>
            <a:ext cx="32083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15" descr="o"/>
          <p:cNvPicPr>
            <a:picLocks noChangeAspect="1" noChangeArrowheads="1"/>
          </p:cNvPicPr>
          <p:nvPr/>
        </p:nvPicPr>
        <p:blipFill>
          <a:blip r:embed="rId2">
            <a:extLst>
              <a:ext uri="{28A0092B-C50C-407E-A947-70E740481C1C}">
                <a14:useLocalDpi xmlns:a14="http://schemas.microsoft.com/office/drawing/2010/main" val="0"/>
              </a:ext>
            </a:extLst>
          </a:blip>
          <a:srcRect l="18008" t="60324" r="68977"/>
          <a:stretch>
            <a:fillRect/>
          </a:stretch>
        </p:blipFill>
        <p:spPr bwMode="auto">
          <a:xfrm>
            <a:off x="4906963" y="3973513"/>
            <a:ext cx="1466850"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780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000" y="135143"/>
            <a:ext cx="10058400" cy="1158106"/>
          </a:xfrm>
        </p:spPr>
        <p:txBody>
          <a:bodyPr>
            <a:normAutofit/>
          </a:bodyPr>
          <a:lstStyle/>
          <a:p>
            <a:r>
              <a:rPr lang="en-US" sz="5400" dirty="0">
                <a:latin typeface="Comic Sans MS"/>
                <a:cs typeface="Comic Sans MS"/>
              </a:rPr>
              <a:t>Length Contraction</a:t>
            </a:r>
          </a:p>
        </p:txBody>
      </p:sp>
      <p:sp>
        <p:nvSpPr>
          <p:cNvPr id="3" name="Content Placeholder 2"/>
          <p:cNvSpPr>
            <a:spLocks noGrp="1"/>
          </p:cNvSpPr>
          <p:nvPr>
            <p:ph idx="1"/>
          </p:nvPr>
        </p:nvSpPr>
        <p:spPr/>
        <p:txBody>
          <a:bodyPr>
            <a:normAutofit/>
          </a:bodyPr>
          <a:lstStyle/>
          <a:p>
            <a:r>
              <a:rPr lang="en-US" sz="4000" dirty="0">
                <a:latin typeface="Comic Sans MS"/>
                <a:cs typeface="Comic Sans MS"/>
              </a:rPr>
              <a:t>The  length of an object in a frame through which the object moves is smaller than its length in the frame in which it is at rest</a:t>
            </a:r>
          </a:p>
        </p:txBody>
      </p:sp>
    </p:spTree>
    <p:extLst>
      <p:ext uri="{BB962C8B-B14F-4D97-AF65-F5344CB8AC3E}">
        <p14:creationId xmlns:p14="http://schemas.microsoft.com/office/powerpoint/2010/main" val="3959646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4D6CE-5E29-4EC0-8BB2-B46E83E283C6}"/>
              </a:ext>
            </a:extLst>
          </p:cNvPr>
          <p:cNvSpPr>
            <a:spLocks noGrp="1"/>
          </p:cNvSpPr>
          <p:nvPr>
            <p:ph type="title"/>
          </p:nvPr>
        </p:nvSpPr>
        <p:spPr>
          <a:xfrm>
            <a:off x="1097280" y="286603"/>
            <a:ext cx="10058400" cy="702303"/>
          </a:xfrm>
        </p:spPr>
        <p:txBody>
          <a:bodyPr>
            <a:normAutofit fontScale="90000"/>
          </a:bodyPr>
          <a:lstStyle/>
          <a:p>
            <a:r>
              <a:rPr lang="en-US" dirty="0">
                <a:latin typeface="Comic Sans MS" panose="030F0702030302020204" pitchFamily="66" charset="0"/>
              </a:rPr>
              <a:t>Length Contraction</a:t>
            </a:r>
          </a:p>
        </p:txBody>
      </p:sp>
      <p:sp>
        <p:nvSpPr>
          <p:cNvPr id="3" name="Content Placeholder 2">
            <a:extLst>
              <a:ext uri="{FF2B5EF4-FFF2-40B4-BE49-F238E27FC236}">
                <a16:creationId xmlns:a16="http://schemas.microsoft.com/office/drawing/2014/main" id="{DF7DC2E2-1423-42C7-9113-965F8B6AEFD3}"/>
              </a:ext>
            </a:extLst>
          </p:cNvPr>
          <p:cNvSpPr>
            <a:spLocks noGrp="1"/>
          </p:cNvSpPr>
          <p:nvPr>
            <p:ph idx="1"/>
          </p:nvPr>
        </p:nvSpPr>
        <p:spPr/>
        <p:txBody>
          <a:bodyPr/>
          <a:lstStyle/>
          <a:p>
            <a:r>
              <a:rPr lang="en-US" dirty="0"/>
              <a:t>https://www.youtube.com/watch?v=FPzGAksFCbs</a:t>
            </a:r>
          </a:p>
        </p:txBody>
      </p:sp>
      <p:pic>
        <p:nvPicPr>
          <p:cNvPr id="5" name="Picture 4">
            <a:extLst>
              <a:ext uri="{FF2B5EF4-FFF2-40B4-BE49-F238E27FC236}">
                <a16:creationId xmlns:a16="http://schemas.microsoft.com/office/drawing/2014/main" id="{6B7C8D38-8FF0-4C43-AEE2-0798F0EBC68E}"/>
              </a:ext>
            </a:extLst>
          </p:cNvPr>
          <p:cNvPicPr>
            <a:picLocks noChangeAspect="1"/>
          </p:cNvPicPr>
          <p:nvPr/>
        </p:nvPicPr>
        <p:blipFill>
          <a:blip r:embed="rId2"/>
          <a:stretch>
            <a:fillRect/>
          </a:stretch>
        </p:blipFill>
        <p:spPr>
          <a:xfrm>
            <a:off x="1558296" y="2247921"/>
            <a:ext cx="6822306" cy="3778192"/>
          </a:xfrm>
          <a:prstGeom prst="rect">
            <a:avLst/>
          </a:prstGeom>
        </p:spPr>
      </p:pic>
    </p:spTree>
    <p:extLst>
      <p:ext uri="{BB962C8B-B14F-4D97-AF65-F5344CB8AC3E}">
        <p14:creationId xmlns:p14="http://schemas.microsoft.com/office/powerpoint/2010/main" val="4197383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52717" y="-114433"/>
            <a:ext cx="10058400" cy="1450757"/>
          </a:xfrm>
        </p:spPr>
        <p:txBody>
          <a:bodyPr/>
          <a:lstStyle/>
          <a:p>
            <a:r>
              <a:rPr lang="en-US" b="1" dirty="0">
                <a:latin typeface="Comic Sans MS"/>
                <a:cs typeface="Comic Sans MS"/>
              </a:rPr>
              <a:t>Length of an object</a:t>
            </a:r>
          </a:p>
        </p:txBody>
      </p:sp>
      <p:grpSp>
        <p:nvGrpSpPr>
          <p:cNvPr id="2" name="Group 3"/>
          <p:cNvGrpSpPr>
            <a:grpSpLocks/>
          </p:cNvGrpSpPr>
          <p:nvPr/>
        </p:nvGrpSpPr>
        <p:grpSpPr bwMode="auto">
          <a:xfrm>
            <a:off x="406400" y="2438401"/>
            <a:ext cx="6197600" cy="711200"/>
            <a:chOff x="96" y="1858"/>
            <a:chExt cx="2928" cy="448"/>
          </a:xfrm>
        </p:grpSpPr>
        <p:sp>
          <p:nvSpPr>
            <p:cNvPr id="19465" name="Line 4"/>
            <p:cNvSpPr>
              <a:spLocks noChangeShapeType="1"/>
            </p:cNvSpPr>
            <p:nvPr/>
          </p:nvSpPr>
          <p:spPr bwMode="auto">
            <a:xfrm>
              <a:off x="240" y="1954"/>
              <a:ext cx="2784" cy="0"/>
            </a:xfrm>
            <a:prstGeom prst="line">
              <a:avLst/>
            </a:prstGeom>
            <a:noFill/>
            <a:ln w="25400">
              <a:solidFill>
                <a:schemeClr val="tx1"/>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9466" name="Line 5"/>
            <p:cNvSpPr>
              <a:spLocks noChangeShapeType="1"/>
            </p:cNvSpPr>
            <p:nvPr/>
          </p:nvSpPr>
          <p:spPr bwMode="auto">
            <a:xfrm>
              <a:off x="1632" y="1858"/>
              <a:ext cx="0" cy="192"/>
            </a:xfrm>
            <a:prstGeom prst="line">
              <a:avLst/>
            </a:prstGeom>
            <a:noFill/>
            <a:ln w="38100">
              <a:solidFill>
                <a:schemeClr val="tx1"/>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9467" name="Line 6"/>
            <p:cNvSpPr>
              <a:spLocks noChangeShapeType="1"/>
            </p:cNvSpPr>
            <p:nvPr/>
          </p:nvSpPr>
          <p:spPr bwMode="auto">
            <a:xfrm>
              <a:off x="2016" y="1858"/>
              <a:ext cx="0" cy="192"/>
            </a:xfrm>
            <a:prstGeom prst="line">
              <a:avLst/>
            </a:prstGeom>
            <a:noFill/>
            <a:ln w="12700">
              <a:solidFill>
                <a:schemeClr val="tx1"/>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9468" name="Line 7"/>
            <p:cNvSpPr>
              <a:spLocks noChangeShapeType="1"/>
            </p:cNvSpPr>
            <p:nvPr/>
          </p:nvSpPr>
          <p:spPr bwMode="auto">
            <a:xfrm>
              <a:off x="2400" y="1858"/>
              <a:ext cx="0" cy="192"/>
            </a:xfrm>
            <a:prstGeom prst="line">
              <a:avLst/>
            </a:prstGeom>
            <a:noFill/>
            <a:ln w="12700">
              <a:solidFill>
                <a:schemeClr val="tx1"/>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9469" name="Line 8"/>
            <p:cNvSpPr>
              <a:spLocks noChangeShapeType="1"/>
            </p:cNvSpPr>
            <p:nvPr/>
          </p:nvSpPr>
          <p:spPr bwMode="auto">
            <a:xfrm>
              <a:off x="2784" y="1858"/>
              <a:ext cx="0" cy="192"/>
            </a:xfrm>
            <a:prstGeom prst="line">
              <a:avLst/>
            </a:prstGeom>
            <a:noFill/>
            <a:ln w="12700">
              <a:solidFill>
                <a:schemeClr val="tx1"/>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9470" name="Line 9"/>
            <p:cNvSpPr>
              <a:spLocks noChangeShapeType="1"/>
            </p:cNvSpPr>
            <p:nvPr/>
          </p:nvSpPr>
          <p:spPr bwMode="auto">
            <a:xfrm>
              <a:off x="1248" y="1858"/>
              <a:ext cx="0" cy="192"/>
            </a:xfrm>
            <a:prstGeom prst="line">
              <a:avLst/>
            </a:prstGeom>
            <a:noFill/>
            <a:ln w="12700">
              <a:solidFill>
                <a:schemeClr val="tx1"/>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9471" name="Line 10"/>
            <p:cNvSpPr>
              <a:spLocks noChangeShapeType="1"/>
            </p:cNvSpPr>
            <p:nvPr/>
          </p:nvSpPr>
          <p:spPr bwMode="auto">
            <a:xfrm>
              <a:off x="864" y="1858"/>
              <a:ext cx="0" cy="192"/>
            </a:xfrm>
            <a:prstGeom prst="line">
              <a:avLst/>
            </a:prstGeom>
            <a:noFill/>
            <a:ln w="12700">
              <a:solidFill>
                <a:schemeClr val="tx1"/>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9472" name="Line 11"/>
            <p:cNvSpPr>
              <a:spLocks noChangeShapeType="1"/>
            </p:cNvSpPr>
            <p:nvPr/>
          </p:nvSpPr>
          <p:spPr bwMode="auto">
            <a:xfrm>
              <a:off x="480" y="1858"/>
              <a:ext cx="0" cy="192"/>
            </a:xfrm>
            <a:prstGeom prst="line">
              <a:avLst/>
            </a:prstGeom>
            <a:noFill/>
            <a:ln w="12700">
              <a:solidFill>
                <a:schemeClr val="tx1"/>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9473" name="Text Box 12"/>
            <p:cNvSpPr txBox="1">
              <a:spLocks noChangeArrowheads="1"/>
            </p:cNvSpPr>
            <p:nvPr/>
          </p:nvSpPr>
          <p:spPr bwMode="auto">
            <a:xfrm>
              <a:off x="96" y="2073"/>
              <a:ext cx="1923" cy="233"/>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  -3       -2       -1       0        1        2       3  ...</a:t>
              </a:r>
            </a:p>
          </p:txBody>
        </p:sp>
      </p:grpSp>
      <p:pic>
        <p:nvPicPr>
          <p:cNvPr id="19460" name="Picture 13" descr="Helper"/>
          <p:cNvPicPr>
            <a:picLocks noChangeAspect="1" noChangeArrowheads="1"/>
          </p:cNvPicPr>
          <p:nvPr/>
        </p:nvPicPr>
        <p:blipFill>
          <a:blip r:embed="rId2"/>
          <a:srcRect/>
          <a:stretch>
            <a:fillRect/>
          </a:stretch>
        </p:blipFill>
        <p:spPr bwMode="auto">
          <a:xfrm>
            <a:off x="3242734" y="1524001"/>
            <a:ext cx="641351" cy="1058863"/>
          </a:xfrm>
          <a:prstGeom prst="rect">
            <a:avLst/>
          </a:prstGeom>
          <a:noFill/>
          <a:ln w="9525">
            <a:noFill/>
            <a:miter lim="800000"/>
            <a:headEnd/>
            <a:tailEnd/>
          </a:ln>
        </p:spPr>
      </p:pic>
      <p:sp>
        <p:nvSpPr>
          <p:cNvPr id="19461" name="Rectangle 14"/>
          <p:cNvSpPr>
            <a:spLocks noChangeArrowheads="1"/>
          </p:cNvSpPr>
          <p:nvPr/>
        </p:nvSpPr>
        <p:spPr bwMode="auto">
          <a:xfrm>
            <a:off x="3657600" y="2362200"/>
            <a:ext cx="2438400" cy="228600"/>
          </a:xfrm>
          <a:prstGeom prst="rect">
            <a:avLst/>
          </a:prstGeom>
          <a:solidFill>
            <a:srgbClr val="0000FF"/>
          </a:solidFill>
          <a:ln w="9525">
            <a:solidFill>
              <a:schemeClr val="tx1"/>
            </a:solidFill>
            <a:miter lim="800000"/>
            <a:headEnd/>
            <a:tailEnd/>
          </a:ln>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2463" name="Text Box 15"/>
          <p:cNvSpPr txBox="1">
            <a:spLocks noChangeArrowheads="1"/>
          </p:cNvSpPr>
          <p:nvPr/>
        </p:nvSpPr>
        <p:spPr bwMode="auto">
          <a:xfrm>
            <a:off x="6866907" y="2506091"/>
            <a:ext cx="4775200" cy="2308324"/>
          </a:xfrm>
          <a:prstGeom prst="rect">
            <a:avLst/>
          </a:prstGeom>
          <a:noFill/>
          <a:ln w="9525">
            <a:noFill/>
            <a:miter lim="800000"/>
            <a:headEnd/>
            <a:tailEnd/>
          </a:ln>
        </p:spPr>
        <p:txBody>
          <a:bodyPr>
            <a:prstTxWarp prst="textNoShape">
              <a:avLst/>
            </a:prstTxWarp>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a:ea typeface="+mn-ea"/>
                <a:cs typeface="Comic Sans MS"/>
              </a:rPr>
              <a:t>This stick is 3m long.  I measure both ends at </a:t>
            </a:r>
            <a:r>
              <a:rPr kumimoji="0" lang="en-US" sz="1800" b="0" i="1" u="none" strike="noStrike" kern="1200" cap="none" spc="0" normalizeH="0" baseline="0" noProof="0" dirty="0">
                <a:ln>
                  <a:noFill/>
                </a:ln>
                <a:solidFill>
                  <a:srgbClr val="000000"/>
                </a:solidFill>
                <a:effectLst/>
                <a:uLnTx/>
                <a:uFillTx/>
                <a:latin typeface="Comic Sans MS"/>
                <a:ea typeface="+mn-ea"/>
                <a:cs typeface="Comic Sans MS"/>
              </a:rPr>
              <a:t>the same time</a:t>
            </a:r>
            <a:r>
              <a:rPr kumimoji="0" lang="en-US" sz="1800" b="0" i="0" u="none" strike="noStrike" kern="1200" cap="none" spc="0" normalizeH="0" baseline="0" noProof="0" dirty="0">
                <a:ln>
                  <a:noFill/>
                </a:ln>
                <a:solidFill>
                  <a:srgbClr val="000000"/>
                </a:solidFill>
                <a:effectLst/>
                <a:uLnTx/>
                <a:uFillTx/>
                <a:latin typeface="Comic Sans MS"/>
                <a:ea typeface="+mn-ea"/>
                <a:cs typeface="Comic Sans MS"/>
              </a:rPr>
              <a:t> in my frame of reference.  </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mic Sans MS"/>
              <a:ea typeface="+mn-ea"/>
              <a:cs typeface="Comic Sans MS"/>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a:ea typeface="+mn-ea"/>
                <a:cs typeface="Comic Sans MS"/>
              </a:rPr>
              <a:t>“Same time” or not doesn’t actually matter here, because the stick isn’t going anywhere.</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mic Sans MS"/>
              <a:ea typeface="+mn-ea"/>
              <a:cs typeface="Comic Sans MS"/>
            </a:endParaRPr>
          </a:p>
        </p:txBody>
      </p:sp>
      <p:sp>
        <p:nvSpPr>
          <p:cNvPr id="232464" name="Text Box 16"/>
          <p:cNvSpPr txBox="1">
            <a:spLocks noChangeArrowheads="1"/>
          </p:cNvSpPr>
          <p:nvPr/>
        </p:nvSpPr>
        <p:spPr bwMode="auto">
          <a:xfrm>
            <a:off x="364287" y="4327265"/>
            <a:ext cx="5304367" cy="830997"/>
          </a:xfrm>
          <a:prstGeom prst="rect">
            <a:avLst/>
          </a:prstGeom>
          <a:noFill/>
          <a:ln w="9525">
            <a:noFill/>
            <a:miter lim="800000"/>
            <a:headEnd/>
            <a:tailEnd/>
          </a:ln>
        </p:spPr>
        <p:txBody>
          <a:bodyPr>
            <a:prstTxWarp prst="textNoShape">
              <a:avLst/>
            </a:prstTxWarp>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mic Sans MS"/>
                <a:ea typeface="+mn-ea"/>
                <a:cs typeface="Comic Sans MS"/>
              </a:rPr>
              <a:t>This length, measured in the stick’s rest frame, is its </a:t>
            </a:r>
            <a:r>
              <a:rPr kumimoji="0" lang="en-US" sz="2400" b="1" i="0" u="none" strike="noStrike" kern="1200" cap="none" spc="0" normalizeH="0" baseline="0" noProof="0" dirty="0">
                <a:ln>
                  <a:noFill/>
                </a:ln>
                <a:solidFill>
                  <a:srgbClr val="FF0000"/>
                </a:solidFill>
                <a:effectLst/>
                <a:uLnTx/>
                <a:uFillTx/>
                <a:latin typeface="Comic Sans MS"/>
                <a:ea typeface="+mn-ea"/>
                <a:cs typeface="Comic Sans MS"/>
              </a:rPr>
              <a:t>proper length</a:t>
            </a:r>
            <a:r>
              <a:rPr kumimoji="0" lang="en-US" sz="2400" b="1" i="0" u="none" strike="noStrike" kern="1200" cap="none" spc="0" normalizeH="0" baseline="0" noProof="0" dirty="0">
                <a:ln>
                  <a:noFill/>
                </a:ln>
                <a:solidFill>
                  <a:srgbClr val="000000"/>
                </a:solidFill>
                <a:effectLst/>
                <a:uLnTx/>
                <a:uFillTx/>
                <a:latin typeface="Comic Sans MS"/>
                <a:ea typeface="+mn-ea"/>
                <a:cs typeface="Comic Sans MS"/>
              </a:rPr>
              <a:t>.</a:t>
            </a:r>
          </a:p>
        </p:txBody>
      </p:sp>
      <p:sp>
        <p:nvSpPr>
          <p:cNvPr id="232465" name="Line 17"/>
          <p:cNvSpPr>
            <a:spLocks noChangeShapeType="1"/>
          </p:cNvSpPr>
          <p:nvPr/>
        </p:nvSpPr>
        <p:spPr bwMode="auto">
          <a:xfrm flipV="1">
            <a:off x="3860800" y="2971800"/>
            <a:ext cx="812800" cy="1066800"/>
          </a:xfrm>
          <a:prstGeom prst="line">
            <a:avLst/>
          </a:prstGeom>
          <a:noFill/>
          <a:ln w="25400">
            <a:solidFill>
              <a:schemeClr val="tx1"/>
            </a:solidFill>
            <a:round/>
            <a:headEnd/>
            <a:tailEnd type="triangle" w="lg" len="lg"/>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13651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246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246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2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6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6705601" y="2590800"/>
            <a:ext cx="3797300" cy="2857500"/>
          </a:xfrm>
          <a:prstGeom prst="rect">
            <a:avLst/>
          </a:prstGeom>
          <a:noFill/>
          <a:ln w="9525">
            <a:noFill/>
            <a:miter lim="800000"/>
            <a:headEnd/>
            <a:tailEnd/>
          </a:ln>
        </p:spPr>
      </p:pic>
      <p:sp>
        <p:nvSpPr>
          <p:cNvPr id="20483" name="Rectangle 3"/>
          <p:cNvSpPr>
            <a:spLocks noGrp="1" noChangeArrowheads="1"/>
          </p:cNvSpPr>
          <p:nvPr>
            <p:ph type="title"/>
          </p:nvPr>
        </p:nvSpPr>
        <p:spPr>
          <a:xfrm>
            <a:off x="609600" y="0"/>
            <a:ext cx="10972800" cy="1143000"/>
          </a:xfrm>
        </p:spPr>
        <p:txBody>
          <a:bodyPr/>
          <a:lstStyle/>
          <a:p>
            <a:r>
              <a:rPr lang="en-US" b="1" dirty="0"/>
              <a:t>‘</a:t>
            </a:r>
            <a:r>
              <a:rPr lang="en-US" b="1" dirty="0">
                <a:latin typeface="Comic Sans MS" panose="030F0702030302020204" pitchFamily="66" charset="0"/>
              </a:rPr>
              <a:t>Proper length</a:t>
            </a:r>
            <a:r>
              <a:rPr lang="en-US" b="1" dirty="0"/>
              <a:t>’</a:t>
            </a:r>
          </a:p>
        </p:txBody>
      </p:sp>
      <p:sp>
        <p:nvSpPr>
          <p:cNvPr id="20484" name="Text Box 4"/>
          <p:cNvSpPr txBox="1">
            <a:spLocks noChangeArrowheads="1"/>
          </p:cNvSpPr>
          <p:nvPr/>
        </p:nvSpPr>
        <p:spPr bwMode="auto">
          <a:xfrm>
            <a:off x="558800" y="1893133"/>
            <a:ext cx="11480800" cy="830997"/>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Proper length:</a:t>
            </a:r>
            <a:r>
              <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 Length of object measured in the frame where it is at rest (use a ruler) </a:t>
            </a:r>
          </a:p>
        </p:txBody>
      </p:sp>
      <p:grpSp>
        <p:nvGrpSpPr>
          <p:cNvPr id="2" name="Group 5"/>
          <p:cNvGrpSpPr>
            <a:grpSpLocks/>
          </p:cNvGrpSpPr>
          <p:nvPr/>
        </p:nvGrpSpPr>
        <p:grpSpPr bwMode="auto">
          <a:xfrm>
            <a:off x="1828800" y="4244976"/>
            <a:ext cx="6197600" cy="711200"/>
            <a:chOff x="96" y="1858"/>
            <a:chExt cx="2928" cy="448"/>
          </a:xfrm>
        </p:grpSpPr>
        <p:sp>
          <p:nvSpPr>
            <p:cNvPr id="20488" name="Line 6"/>
            <p:cNvSpPr>
              <a:spLocks noChangeShapeType="1"/>
            </p:cNvSpPr>
            <p:nvPr/>
          </p:nvSpPr>
          <p:spPr bwMode="auto">
            <a:xfrm>
              <a:off x="240" y="1954"/>
              <a:ext cx="2784" cy="0"/>
            </a:xfrm>
            <a:prstGeom prst="line">
              <a:avLst/>
            </a:prstGeom>
            <a:noFill/>
            <a:ln w="25400">
              <a:solidFill>
                <a:schemeClr val="tx1"/>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489" name="Line 7"/>
            <p:cNvSpPr>
              <a:spLocks noChangeShapeType="1"/>
            </p:cNvSpPr>
            <p:nvPr/>
          </p:nvSpPr>
          <p:spPr bwMode="auto">
            <a:xfrm>
              <a:off x="1632" y="1858"/>
              <a:ext cx="0" cy="192"/>
            </a:xfrm>
            <a:prstGeom prst="line">
              <a:avLst/>
            </a:prstGeom>
            <a:noFill/>
            <a:ln w="38100">
              <a:solidFill>
                <a:schemeClr val="tx1"/>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490" name="Line 8"/>
            <p:cNvSpPr>
              <a:spLocks noChangeShapeType="1"/>
            </p:cNvSpPr>
            <p:nvPr/>
          </p:nvSpPr>
          <p:spPr bwMode="auto">
            <a:xfrm>
              <a:off x="2016" y="1858"/>
              <a:ext cx="0" cy="192"/>
            </a:xfrm>
            <a:prstGeom prst="line">
              <a:avLst/>
            </a:prstGeom>
            <a:noFill/>
            <a:ln w="12700">
              <a:solidFill>
                <a:schemeClr val="tx1"/>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491" name="Line 9"/>
            <p:cNvSpPr>
              <a:spLocks noChangeShapeType="1"/>
            </p:cNvSpPr>
            <p:nvPr/>
          </p:nvSpPr>
          <p:spPr bwMode="auto">
            <a:xfrm>
              <a:off x="2400" y="1858"/>
              <a:ext cx="0" cy="192"/>
            </a:xfrm>
            <a:prstGeom prst="line">
              <a:avLst/>
            </a:prstGeom>
            <a:noFill/>
            <a:ln w="12700">
              <a:solidFill>
                <a:schemeClr val="tx1"/>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492" name="Line 10"/>
            <p:cNvSpPr>
              <a:spLocks noChangeShapeType="1"/>
            </p:cNvSpPr>
            <p:nvPr/>
          </p:nvSpPr>
          <p:spPr bwMode="auto">
            <a:xfrm>
              <a:off x="2784" y="1858"/>
              <a:ext cx="0" cy="192"/>
            </a:xfrm>
            <a:prstGeom prst="line">
              <a:avLst/>
            </a:prstGeom>
            <a:noFill/>
            <a:ln w="12700">
              <a:solidFill>
                <a:schemeClr val="tx1"/>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493" name="Line 11"/>
            <p:cNvSpPr>
              <a:spLocks noChangeShapeType="1"/>
            </p:cNvSpPr>
            <p:nvPr/>
          </p:nvSpPr>
          <p:spPr bwMode="auto">
            <a:xfrm>
              <a:off x="1248" y="1858"/>
              <a:ext cx="0" cy="192"/>
            </a:xfrm>
            <a:prstGeom prst="line">
              <a:avLst/>
            </a:prstGeom>
            <a:noFill/>
            <a:ln w="12700">
              <a:solidFill>
                <a:schemeClr val="tx1"/>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494" name="Line 12"/>
            <p:cNvSpPr>
              <a:spLocks noChangeShapeType="1"/>
            </p:cNvSpPr>
            <p:nvPr/>
          </p:nvSpPr>
          <p:spPr bwMode="auto">
            <a:xfrm>
              <a:off x="864" y="1858"/>
              <a:ext cx="0" cy="192"/>
            </a:xfrm>
            <a:prstGeom prst="line">
              <a:avLst/>
            </a:prstGeom>
            <a:noFill/>
            <a:ln w="12700">
              <a:solidFill>
                <a:schemeClr val="tx1"/>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495" name="Line 13"/>
            <p:cNvSpPr>
              <a:spLocks noChangeShapeType="1"/>
            </p:cNvSpPr>
            <p:nvPr/>
          </p:nvSpPr>
          <p:spPr bwMode="auto">
            <a:xfrm>
              <a:off x="480" y="1858"/>
              <a:ext cx="0" cy="192"/>
            </a:xfrm>
            <a:prstGeom prst="line">
              <a:avLst/>
            </a:prstGeom>
            <a:noFill/>
            <a:ln w="12700">
              <a:solidFill>
                <a:schemeClr val="tx1"/>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496" name="Text Box 14"/>
            <p:cNvSpPr txBox="1">
              <a:spLocks noChangeArrowheads="1"/>
            </p:cNvSpPr>
            <p:nvPr/>
          </p:nvSpPr>
          <p:spPr bwMode="auto">
            <a:xfrm>
              <a:off x="96" y="2073"/>
              <a:ext cx="1923" cy="233"/>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  -3       -2       -1       0        1        2       3  ...</a:t>
              </a:r>
            </a:p>
          </p:txBody>
        </p:sp>
      </p:grpSp>
      <p:pic>
        <p:nvPicPr>
          <p:cNvPr id="20486" name="Picture 15" descr="Helper"/>
          <p:cNvPicPr>
            <a:picLocks noChangeAspect="1" noChangeArrowheads="1"/>
          </p:cNvPicPr>
          <p:nvPr/>
        </p:nvPicPr>
        <p:blipFill>
          <a:blip r:embed="rId3"/>
          <a:srcRect/>
          <a:stretch>
            <a:fillRect/>
          </a:stretch>
        </p:blipFill>
        <p:spPr bwMode="auto">
          <a:xfrm>
            <a:off x="4368801" y="3330576"/>
            <a:ext cx="641351" cy="1058863"/>
          </a:xfrm>
          <a:prstGeom prst="rect">
            <a:avLst/>
          </a:prstGeom>
          <a:noFill/>
          <a:ln w="9525">
            <a:noFill/>
            <a:miter lim="800000"/>
            <a:headEnd/>
            <a:tailEnd/>
          </a:ln>
        </p:spPr>
      </p:pic>
      <p:sp>
        <p:nvSpPr>
          <p:cNvPr id="20487" name="Rectangle 16"/>
          <p:cNvSpPr>
            <a:spLocks noChangeArrowheads="1"/>
          </p:cNvSpPr>
          <p:nvPr/>
        </p:nvSpPr>
        <p:spPr bwMode="auto">
          <a:xfrm>
            <a:off x="5080000" y="4168775"/>
            <a:ext cx="2438400" cy="228600"/>
          </a:xfrm>
          <a:prstGeom prst="rect">
            <a:avLst/>
          </a:prstGeom>
          <a:solidFill>
            <a:srgbClr val="0000FF"/>
          </a:solidFill>
          <a:ln w="9525">
            <a:solidFill>
              <a:schemeClr val="tx1"/>
            </a:solidFill>
            <a:miter lim="800000"/>
            <a:headEnd/>
            <a:tailEnd/>
          </a:ln>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397124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title"/>
          </p:nvPr>
        </p:nvSpPr>
        <p:spPr>
          <a:xfrm>
            <a:off x="609600" y="0"/>
            <a:ext cx="10972800" cy="1143000"/>
          </a:xfrm>
        </p:spPr>
        <p:txBody>
          <a:bodyPr/>
          <a:lstStyle/>
          <a:p>
            <a:r>
              <a:rPr lang="en-US" b="1" dirty="0">
                <a:latin typeface="Comic Sans MS"/>
                <a:cs typeface="Comic Sans MS"/>
              </a:rPr>
              <a:t>Remember ‘proper time’</a:t>
            </a:r>
          </a:p>
        </p:txBody>
      </p:sp>
      <p:sp>
        <p:nvSpPr>
          <p:cNvPr id="21507" name="Text Box 4"/>
          <p:cNvSpPr txBox="1">
            <a:spLocks noChangeArrowheads="1"/>
          </p:cNvSpPr>
          <p:nvPr/>
        </p:nvSpPr>
        <p:spPr bwMode="auto">
          <a:xfrm>
            <a:off x="193394" y="1863535"/>
            <a:ext cx="11480800" cy="677108"/>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mic Sans MS"/>
                <a:ea typeface="+mn-ea"/>
                <a:cs typeface="Comic Sans MS"/>
              </a:rPr>
              <a:t>Proper time:</a:t>
            </a:r>
            <a:r>
              <a:rPr kumimoji="0" lang="en-US" sz="1800" b="0" i="0" u="none" strike="noStrike" kern="1200" cap="none" spc="0" normalizeH="0" baseline="0" noProof="0" dirty="0">
                <a:ln>
                  <a:noFill/>
                </a:ln>
                <a:solidFill>
                  <a:srgbClr val="000000"/>
                </a:solidFill>
                <a:effectLst/>
                <a:uLnTx/>
                <a:uFillTx/>
                <a:latin typeface="Comic Sans MS"/>
                <a:ea typeface="+mn-ea"/>
                <a:cs typeface="Comic Sans MS"/>
              </a:rPr>
              <a:t> Time interval </a:t>
            </a:r>
            <a:r>
              <a:rPr kumimoji="0" lang="el-GR" sz="2000" b="0" i="0" u="none" strike="noStrike" kern="1200" cap="none" spc="0" normalizeH="0" baseline="0" noProof="0" dirty="0">
                <a:ln>
                  <a:noFill/>
                </a:ln>
                <a:solidFill>
                  <a:srgbClr val="000000"/>
                </a:solidFill>
                <a:effectLst/>
                <a:uLnTx/>
                <a:uFillTx/>
                <a:latin typeface="Comic Sans MS"/>
                <a:ea typeface="+mn-ea"/>
                <a:cs typeface="Comic Sans MS"/>
                <a:sym typeface="Wingdings" charset="2"/>
              </a:rPr>
              <a:t>Δ</a:t>
            </a:r>
            <a:r>
              <a:rPr kumimoji="0" lang="en-US" sz="2000" b="0" i="0" u="none" strike="noStrike" kern="1200" cap="none" spc="0" normalizeH="0" baseline="0" noProof="0" dirty="0">
                <a:ln>
                  <a:noFill/>
                </a:ln>
                <a:solidFill>
                  <a:srgbClr val="000000"/>
                </a:solidFill>
                <a:effectLst/>
                <a:uLnTx/>
                <a:uFillTx/>
                <a:latin typeface="Comic Sans MS"/>
                <a:ea typeface="+mn-ea"/>
                <a:cs typeface="Comic Sans MS"/>
                <a:sym typeface="Wingdings" charset="2"/>
              </a:rPr>
              <a:t>t</a:t>
            </a:r>
            <a:r>
              <a:rPr kumimoji="0" lang="en-US" sz="2000" b="0" i="0" u="none" strike="noStrike" kern="1200" cap="none" spc="0" normalizeH="0" baseline="-25000" noProof="0" dirty="0">
                <a:ln>
                  <a:noFill/>
                </a:ln>
                <a:solidFill>
                  <a:srgbClr val="000000"/>
                </a:solidFill>
                <a:effectLst/>
                <a:uLnTx/>
                <a:uFillTx/>
                <a:latin typeface="Comic Sans MS"/>
                <a:ea typeface="+mn-ea"/>
                <a:cs typeface="Comic Sans MS"/>
                <a:sym typeface="Wingdings" charset="2"/>
              </a:rPr>
              <a:t>0</a:t>
            </a:r>
            <a:r>
              <a:rPr kumimoji="0" lang="en-US" sz="2000" b="0" i="0" u="none" strike="noStrike" kern="1200" cap="none" spc="0" normalizeH="0" baseline="0" noProof="0" dirty="0">
                <a:ln>
                  <a:noFill/>
                </a:ln>
                <a:solidFill>
                  <a:srgbClr val="000000"/>
                </a:solidFill>
                <a:effectLst/>
                <a:uLnTx/>
                <a:uFillTx/>
                <a:latin typeface="Comic Sans MS"/>
                <a:ea typeface="+mn-ea"/>
                <a:cs typeface="Comic Sans MS"/>
                <a:sym typeface="Wingdings" charset="2"/>
              </a:rPr>
              <a:t>=t</a:t>
            </a:r>
            <a:r>
              <a:rPr kumimoji="0" lang="en-US" sz="2000" b="0" i="0" u="none" strike="noStrike" kern="1200" cap="none" spc="0" normalizeH="0" baseline="-25000" noProof="0" dirty="0">
                <a:ln>
                  <a:noFill/>
                </a:ln>
                <a:solidFill>
                  <a:srgbClr val="000000"/>
                </a:solidFill>
                <a:effectLst/>
                <a:uLnTx/>
                <a:uFillTx/>
                <a:latin typeface="Comic Sans MS"/>
                <a:ea typeface="+mn-ea"/>
                <a:cs typeface="Comic Sans MS"/>
                <a:sym typeface="Wingdings" charset="2"/>
              </a:rPr>
              <a:t>2</a:t>
            </a:r>
            <a:r>
              <a:rPr kumimoji="0" lang="en-US" sz="2000" b="0" i="0" u="none" strike="noStrike" kern="1200" cap="none" spc="0" normalizeH="0" baseline="0" noProof="0" dirty="0">
                <a:ln>
                  <a:noFill/>
                </a:ln>
                <a:solidFill>
                  <a:srgbClr val="000000"/>
                </a:solidFill>
                <a:effectLst/>
                <a:uLnTx/>
                <a:uFillTx/>
                <a:latin typeface="Comic Sans MS"/>
                <a:ea typeface="+mn-ea"/>
                <a:cs typeface="Comic Sans MS"/>
                <a:sym typeface="Wingdings" charset="2"/>
              </a:rPr>
              <a:t>-t</a:t>
            </a:r>
            <a:r>
              <a:rPr kumimoji="0" lang="en-US" sz="2000" b="0" i="0" u="none" strike="noStrike" kern="1200" cap="none" spc="0" normalizeH="0" baseline="-25000" noProof="0" dirty="0">
                <a:ln>
                  <a:noFill/>
                </a:ln>
                <a:solidFill>
                  <a:srgbClr val="000000"/>
                </a:solidFill>
                <a:effectLst/>
                <a:uLnTx/>
                <a:uFillTx/>
                <a:latin typeface="Comic Sans MS"/>
                <a:ea typeface="+mn-ea"/>
                <a:cs typeface="Comic Sans MS"/>
                <a:sym typeface="Wingdings" charset="2"/>
              </a:rPr>
              <a:t>1</a:t>
            </a:r>
            <a:r>
              <a:rPr kumimoji="0" lang="en-US" sz="2000" b="0" i="0" u="none" strike="noStrike" kern="1200" cap="none" spc="0" normalizeH="0" baseline="0" noProof="0" dirty="0">
                <a:ln>
                  <a:noFill/>
                </a:ln>
                <a:solidFill>
                  <a:srgbClr val="000000"/>
                </a:solidFill>
                <a:effectLst/>
                <a:uLnTx/>
                <a:uFillTx/>
                <a:latin typeface="Comic Sans MS"/>
                <a:ea typeface="Arial" charset="0"/>
                <a:cs typeface="Comic Sans MS"/>
              </a:rPr>
              <a:t>  </a:t>
            </a:r>
            <a:r>
              <a:rPr kumimoji="0" lang="en-US" sz="1800" b="0" i="0" u="none" strike="noStrike" kern="1200" cap="none" spc="0" normalizeH="0" baseline="0" noProof="0" dirty="0">
                <a:ln>
                  <a:noFill/>
                </a:ln>
                <a:solidFill>
                  <a:srgbClr val="000000"/>
                </a:solidFill>
                <a:effectLst/>
                <a:uLnTx/>
                <a:uFillTx/>
                <a:latin typeface="Comic Sans MS"/>
                <a:ea typeface="+mn-ea"/>
                <a:cs typeface="Comic Sans MS"/>
              </a:rPr>
              <a:t>between two events measured in the frame where the two events occur at the same spatial coordinate, i.e. a time interval that can be </a:t>
            </a:r>
            <a:r>
              <a:rPr kumimoji="0" lang="en-US" sz="1800" b="1" i="0" u="none" strike="noStrike" kern="1200" cap="none" spc="0" normalizeH="0" baseline="0" noProof="0" dirty="0">
                <a:ln>
                  <a:noFill/>
                </a:ln>
                <a:solidFill>
                  <a:srgbClr val="000000"/>
                </a:solidFill>
                <a:effectLst/>
                <a:uLnTx/>
                <a:uFillTx/>
                <a:latin typeface="Comic Sans MS"/>
                <a:ea typeface="+mn-ea"/>
                <a:cs typeface="Comic Sans MS"/>
              </a:rPr>
              <a:t>measured with one clock</a:t>
            </a:r>
            <a:r>
              <a:rPr kumimoji="0" lang="en-US" sz="1800" b="0" i="0" u="none" strike="noStrike" kern="1200" cap="none" spc="0" normalizeH="0" baseline="0" noProof="0" dirty="0">
                <a:ln>
                  <a:noFill/>
                </a:ln>
                <a:solidFill>
                  <a:srgbClr val="000000"/>
                </a:solidFill>
                <a:effectLst/>
                <a:uLnTx/>
                <a:uFillTx/>
                <a:latin typeface="Comic Sans MS"/>
                <a:ea typeface="+mn-ea"/>
                <a:cs typeface="Comic Sans MS"/>
              </a:rPr>
              <a:t>.</a:t>
            </a:r>
          </a:p>
        </p:txBody>
      </p:sp>
      <p:sp>
        <p:nvSpPr>
          <p:cNvPr id="65540" name="Rectangle 20"/>
          <p:cNvSpPr>
            <a:spLocks noChangeArrowheads="1"/>
          </p:cNvSpPr>
          <p:nvPr/>
        </p:nvSpPr>
        <p:spPr bwMode="auto">
          <a:xfrm>
            <a:off x="3048000" y="3657600"/>
            <a:ext cx="2438400" cy="228600"/>
          </a:xfrm>
          <a:prstGeom prst="rect">
            <a:avLst/>
          </a:prstGeom>
          <a:solidFill>
            <a:srgbClr val="0000FF"/>
          </a:solidFill>
          <a:ln w="9525">
            <a:solidFill>
              <a:schemeClr val="tx1"/>
            </a:solidFill>
            <a:miter lim="800000"/>
            <a:headEnd/>
            <a:tailEnd/>
          </a:ln>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 name="Group 10"/>
          <p:cNvGrpSpPr>
            <a:grpSpLocks/>
          </p:cNvGrpSpPr>
          <p:nvPr/>
        </p:nvGrpSpPr>
        <p:grpSpPr bwMode="auto">
          <a:xfrm>
            <a:off x="4064000" y="3138488"/>
            <a:ext cx="609600" cy="446087"/>
            <a:chOff x="4495800" y="3332163"/>
            <a:chExt cx="457200" cy="446087"/>
          </a:xfrm>
        </p:grpSpPr>
        <p:sp>
          <p:nvSpPr>
            <p:cNvPr id="21513" name="Line 21"/>
            <p:cNvSpPr>
              <a:spLocks noChangeShapeType="1"/>
            </p:cNvSpPr>
            <p:nvPr/>
          </p:nvSpPr>
          <p:spPr bwMode="auto">
            <a:xfrm>
              <a:off x="4495800" y="3778250"/>
              <a:ext cx="457200" cy="0"/>
            </a:xfrm>
            <a:prstGeom prst="line">
              <a:avLst/>
            </a:prstGeom>
            <a:noFill/>
            <a:ln w="19050">
              <a:solidFill>
                <a:srgbClr val="FF0000"/>
              </a:solidFill>
              <a:round/>
              <a:headEnd/>
              <a:tailEnd type="triangle" w="med" len="med"/>
            </a:ln>
          </p:spPr>
          <p:txBody>
            <a:bodyPr wrap="none">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514" name="Text Box 22"/>
            <p:cNvSpPr txBox="1">
              <a:spLocks noChangeArrowheads="1"/>
            </p:cNvSpPr>
            <p:nvPr/>
          </p:nvSpPr>
          <p:spPr bwMode="auto">
            <a:xfrm>
              <a:off x="4511675" y="3332163"/>
              <a:ext cx="216693" cy="369332"/>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Calibri"/>
                  <a:ea typeface="+mn-ea"/>
                  <a:cs typeface="+mn-cs"/>
                </a:rPr>
                <a:t>v</a:t>
              </a:r>
            </a:p>
          </p:txBody>
        </p:sp>
      </p:grpSp>
      <p:sp>
        <p:nvSpPr>
          <p:cNvPr id="21510" name="Line 26"/>
          <p:cNvSpPr>
            <a:spLocks noChangeShapeType="1"/>
          </p:cNvSpPr>
          <p:nvPr/>
        </p:nvSpPr>
        <p:spPr bwMode="auto">
          <a:xfrm>
            <a:off x="5949951" y="3276600"/>
            <a:ext cx="0" cy="1143000"/>
          </a:xfrm>
          <a:prstGeom prst="line">
            <a:avLst/>
          </a:prstGeom>
          <a:noFill/>
          <a:ln w="19050">
            <a:solidFill>
              <a:schemeClr val="tx1"/>
            </a:solidFill>
            <a:prstDash val="dash"/>
            <a:round/>
            <a:headEnd/>
            <a:tailEnd/>
          </a:ln>
        </p:spPr>
        <p:txBody>
          <a:bodyPr wrap="none">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pic>
        <p:nvPicPr>
          <p:cNvPr id="21511" name="Picture 2" descr="T:\Untitled.png"/>
          <p:cNvPicPr>
            <a:picLocks noChangeAspect="1" noChangeArrowheads="1"/>
          </p:cNvPicPr>
          <p:nvPr/>
        </p:nvPicPr>
        <p:blipFill>
          <a:blip r:embed="rId3"/>
          <a:srcRect/>
          <a:stretch>
            <a:fillRect/>
          </a:stretch>
        </p:blipFill>
        <p:spPr bwMode="auto">
          <a:xfrm>
            <a:off x="6189134" y="3408363"/>
            <a:ext cx="2154767" cy="3175000"/>
          </a:xfrm>
          <a:prstGeom prst="rect">
            <a:avLst/>
          </a:prstGeom>
          <a:noFill/>
          <a:ln w="9525">
            <a:noFill/>
            <a:miter lim="800000"/>
            <a:headEnd/>
            <a:tailEnd/>
          </a:ln>
        </p:spPr>
      </p:pic>
      <p:sp>
        <p:nvSpPr>
          <p:cNvPr id="10" name="Explosion 1 9"/>
          <p:cNvSpPr>
            <a:spLocks noChangeArrowheads="1"/>
          </p:cNvSpPr>
          <p:nvPr/>
        </p:nvSpPr>
        <p:spPr bwMode="auto">
          <a:xfrm>
            <a:off x="5588000" y="3429000"/>
            <a:ext cx="711200" cy="609600"/>
          </a:xfrm>
          <a:prstGeom prst="irregularSeal1">
            <a:avLst/>
          </a:prstGeom>
          <a:solidFill>
            <a:srgbClr val="FFFF00"/>
          </a:solidFill>
          <a:ln w="9525">
            <a:solidFill>
              <a:schemeClr val="tx1"/>
            </a:solidFill>
            <a:round/>
            <a:headEnd/>
            <a:tailEnd/>
          </a:ln>
        </p:spPr>
        <p:txBody>
          <a:bodyPr wrap="none">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Calibri"/>
              <a:ea typeface="+mn-ea"/>
              <a:cs typeface="+mn-cs"/>
            </a:endParaRPr>
          </a:p>
        </p:txBody>
      </p:sp>
      <p:graphicFrame>
        <p:nvGraphicFramePr>
          <p:cNvPr id="51202" name="Object 2"/>
          <p:cNvGraphicFramePr>
            <a:graphicFrameLocks noChangeAspect="1"/>
          </p:cNvGraphicFramePr>
          <p:nvPr/>
        </p:nvGraphicFramePr>
        <p:xfrm>
          <a:off x="4078288" y="1819275"/>
          <a:ext cx="300037" cy="425450"/>
        </p:xfrm>
        <a:graphic>
          <a:graphicData uri="http://schemas.openxmlformats.org/presentationml/2006/ole">
            <mc:AlternateContent xmlns:mc="http://schemas.openxmlformats.org/markup-compatibility/2006">
              <mc:Choice xmlns:v="urn:schemas-microsoft-com:vml" Requires="v">
                <p:oleObj spid="_x0000_s1066" name="Equation" r:id="rId4" imgW="114120" imgH="215640" progId="Equation.3">
                  <p:embed/>
                </p:oleObj>
              </mc:Choice>
              <mc:Fallback>
                <p:oleObj name="Equation" r:id="rId4" imgW="114120" imgH="215640" progId="Equation.3">
                  <p:embed/>
                  <p:pic>
                    <p:nvPicPr>
                      <p:cNvPr id="51202" name="Object 2"/>
                      <p:cNvPicPr>
                        <a:picLocks noChangeAspect="1" noChangeArrowheads="1"/>
                      </p:cNvPicPr>
                      <p:nvPr/>
                    </p:nvPicPr>
                    <p:blipFill>
                      <a:blip r:embed="rId5"/>
                      <a:srcRect/>
                      <a:stretch>
                        <a:fillRect/>
                      </a:stretch>
                    </p:blipFill>
                    <p:spPr bwMode="auto">
                      <a:xfrm>
                        <a:off x="4078288" y="1819275"/>
                        <a:ext cx="300037" cy="4254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7718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 0  L 0.25 0  E" pathEditMode="relative" ptsTypes="">
                                      <p:cBhvr>
                                        <p:cTn id="6" dur="2000" fill="hold"/>
                                        <p:tgtEl>
                                          <p:spTgt spid="65540"/>
                                        </p:tgtEl>
                                        <p:attrNameLst>
                                          <p:attrName>ppt_x</p:attrName>
                                          <p:attrName>ppt_y</p:attrName>
                                        </p:attrNameLst>
                                      </p:cBhvr>
                                    </p:animMotion>
                                  </p:childTnLst>
                                </p:cTn>
                              </p:par>
                              <p:par>
                                <p:cTn id="7" presetID="10" presetClass="exit" presetSubtype="0" fill="hold" nodeType="withEffect">
                                  <p:stCondLst>
                                    <p:cond delay="0"/>
                                  </p:stCondLst>
                                  <p:childTnLst>
                                    <p:animEffect transition="out" filter="fade">
                                      <p:cBhvr>
                                        <p:cTn id="8" dur="1000"/>
                                        <p:tgtEl>
                                          <p:spTgt spid="2"/>
                                        </p:tgtEl>
                                      </p:cBhvr>
                                    </p:animEffect>
                                    <p:set>
                                      <p:cBhvr>
                                        <p:cTn id="9" dur="1" fill="hold">
                                          <p:stCondLst>
                                            <p:cond delay="999"/>
                                          </p:stCondLst>
                                        </p:cTn>
                                        <p:tgtEl>
                                          <p:spTgt spid="2"/>
                                        </p:tgtEl>
                                        <p:attrNameLst>
                                          <p:attrName>style.visibility</p:attrName>
                                        </p:attrNameLst>
                                      </p:cBhvr>
                                      <p:to>
                                        <p:strVal val="hidden"/>
                                      </p:to>
                                    </p:set>
                                  </p:childTnLst>
                                </p:cTn>
                              </p:par>
                              <p:par>
                                <p:cTn id="10" presetID="1" presetClass="entr" presetSubtype="0" fill="hold" grpId="0" nodeType="withEffect">
                                  <p:stCondLst>
                                    <p:cond delay="50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xit" presetSubtype="0" fill="hold" grpId="1" nodeType="withEffect">
                                  <p:stCondLst>
                                    <p:cond delay="700"/>
                                  </p:stCondLst>
                                  <p:childTnLst>
                                    <p:set>
                                      <p:cBhvr>
                                        <p:cTn id="13" dur="1" fill="hold">
                                          <p:stCondLst>
                                            <p:cond delay="0"/>
                                          </p:stCondLst>
                                        </p:cTn>
                                        <p:tgtEl>
                                          <p:spTgt spid="10"/>
                                        </p:tgtEl>
                                        <p:attrNameLst>
                                          <p:attrName>style.visibility</p:attrName>
                                        </p:attrNameLst>
                                      </p:cBhvr>
                                      <p:to>
                                        <p:strVal val="hidden"/>
                                      </p:to>
                                    </p:set>
                                  </p:childTnLst>
                                </p:cTn>
                              </p:par>
                              <p:par>
                                <p:cTn id="14" presetID="1" presetClass="entr" presetSubtype="0" fill="hold" grpId="2" nodeType="withEffect">
                                  <p:stCondLst>
                                    <p:cond delay="170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xit" presetSubtype="0" fill="hold" grpId="3" nodeType="withEffect">
                                  <p:stCondLst>
                                    <p:cond delay="1900"/>
                                  </p:stCondLst>
                                  <p:childTnLst>
                                    <p:set>
                                      <p:cBhvr>
                                        <p:cTn id="17"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animBg="1"/>
      <p:bldP spid="10" grpId="0" animBg="1"/>
      <p:bldP spid="10" grpId="1" animBg="1"/>
      <p:bldP spid="10" grpId="2" animBg="1"/>
      <p:bldP spid="10" grpId="3"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7" descr="Figure_36_09"/>
          <p:cNvPicPr>
            <a:picLocks noChangeAspect="1" noChangeArrowheads="1"/>
          </p:cNvPicPr>
          <p:nvPr/>
        </p:nvPicPr>
        <p:blipFill>
          <a:blip r:embed="rId3">
            <a:extLst>
              <a:ext uri="{28A0092B-C50C-407E-A947-70E740481C1C}">
                <a14:useLocalDpi xmlns:a14="http://schemas.microsoft.com/office/drawing/2010/main" val="0"/>
              </a:ext>
            </a:extLst>
          </a:blip>
          <a:srcRect b="2548"/>
          <a:stretch>
            <a:fillRect/>
          </a:stretch>
        </p:blipFill>
        <p:spPr bwMode="auto">
          <a:xfrm>
            <a:off x="6791325" y="954088"/>
            <a:ext cx="37084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4"/>
          <p:cNvSpPr>
            <a:spLocks noGrp="1" noChangeArrowheads="1"/>
          </p:cNvSpPr>
          <p:nvPr>
            <p:ph type="title"/>
          </p:nvPr>
        </p:nvSpPr>
        <p:spPr>
          <a:xfrm>
            <a:off x="1097280" y="286604"/>
            <a:ext cx="10058400" cy="601918"/>
          </a:xfrm>
        </p:spPr>
        <p:txBody>
          <a:bodyPr>
            <a:normAutofit fontScale="90000"/>
          </a:bodyPr>
          <a:lstStyle/>
          <a:p>
            <a:pPr eaLnBrk="1" hangingPunct="1"/>
            <a:r>
              <a:rPr lang="en-US" altLang="en-US" dirty="0">
                <a:latin typeface="Comic Sans MS" panose="030F0702030302020204" pitchFamily="66" charset="0"/>
              </a:rPr>
              <a:t>Length Contraction</a:t>
            </a:r>
          </a:p>
        </p:txBody>
      </p:sp>
      <p:sp>
        <p:nvSpPr>
          <p:cNvPr id="39941" name="Text Box 5"/>
          <p:cNvSpPr txBox="1">
            <a:spLocks noChangeArrowheads="1"/>
          </p:cNvSpPr>
          <p:nvPr/>
        </p:nvSpPr>
        <p:spPr bwMode="auto">
          <a:xfrm>
            <a:off x="752834" y="1626589"/>
            <a:ext cx="6243189" cy="4293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3200" b="1">
                <a:solidFill>
                  <a:schemeClr val="accent2"/>
                </a:solidFill>
                <a:latin typeface="Arial" panose="020B0604020202020204" pitchFamily="34" charset="0"/>
              </a:defRPr>
            </a:lvl1pPr>
            <a:lvl2pPr marL="742950" indent="-285750">
              <a:spcBef>
                <a:spcPct val="20000"/>
              </a:spcBef>
              <a:defRPr sz="3200" b="1">
                <a:solidFill>
                  <a:schemeClr val="accent2"/>
                </a:solidFill>
                <a:latin typeface="Arial" panose="020B0604020202020204" pitchFamily="34" charset="0"/>
              </a:defRPr>
            </a:lvl2pPr>
            <a:lvl3pPr marL="1143000" indent="-228600">
              <a:spcBef>
                <a:spcPct val="20000"/>
              </a:spcBef>
              <a:defRPr sz="3200" b="1">
                <a:solidFill>
                  <a:schemeClr val="accent2"/>
                </a:solidFill>
                <a:latin typeface="Arial" panose="020B0604020202020204" pitchFamily="34" charset="0"/>
              </a:defRPr>
            </a:lvl3pPr>
            <a:lvl4pPr marL="1600200" indent="-228600">
              <a:spcBef>
                <a:spcPct val="20000"/>
              </a:spcBef>
              <a:defRPr sz="3200" b="1">
                <a:solidFill>
                  <a:schemeClr val="accent2"/>
                </a:solidFill>
                <a:latin typeface="Arial" panose="020B0604020202020204" pitchFamily="34" charset="0"/>
              </a:defRPr>
            </a:lvl4pPr>
            <a:lvl5pPr marL="2057400" indent="-228600">
              <a:spcBef>
                <a:spcPct val="20000"/>
              </a:spcBef>
              <a:defRPr sz="3200" b="1">
                <a:solidFill>
                  <a:schemeClr val="accent2"/>
                </a:solidFill>
                <a:latin typeface="Arial" panose="020B0604020202020204" pitchFamily="34" charset="0"/>
              </a:defRPr>
            </a:lvl5pPr>
            <a:lvl6pPr marL="2514600" indent="-228600" eaLnBrk="0" fontAlgn="base" hangingPunct="0">
              <a:spcBef>
                <a:spcPct val="20000"/>
              </a:spcBef>
              <a:spcAft>
                <a:spcPct val="0"/>
              </a:spcAft>
              <a:defRPr sz="3200" b="1">
                <a:solidFill>
                  <a:schemeClr val="accent2"/>
                </a:solidFill>
                <a:latin typeface="Arial" panose="020B0604020202020204" pitchFamily="34" charset="0"/>
              </a:defRPr>
            </a:lvl6pPr>
            <a:lvl7pPr marL="2971800" indent="-228600" eaLnBrk="0" fontAlgn="base" hangingPunct="0">
              <a:spcBef>
                <a:spcPct val="20000"/>
              </a:spcBef>
              <a:spcAft>
                <a:spcPct val="0"/>
              </a:spcAft>
              <a:defRPr sz="3200" b="1">
                <a:solidFill>
                  <a:schemeClr val="accent2"/>
                </a:solidFill>
                <a:latin typeface="Arial" panose="020B0604020202020204" pitchFamily="34" charset="0"/>
              </a:defRPr>
            </a:lvl7pPr>
            <a:lvl8pPr marL="3429000" indent="-228600" eaLnBrk="0" fontAlgn="base" hangingPunct="0">
              <a:spcBef>
                <a:spcPct val="20000"/>
              </a:spcBef>
              <a:spcAft>
                <a:spcPct val="0"/>
              </a:spcAft>
              <a:defRPr sz="3200" b="1">
                <a:solidFill>
                  <a:schemeClr val="accent2"/>
                </a:solidFill>
                <a:latin typeface="Arial" panose="020B0604020202020204" pitchFamily="34" charset="0"/>
              </a:defRPr>
            </a:lvl8pPr>
            <a:lvl9pPr marL="3886200" indent="-228600" eaLnBrk="0" fontAlgn="base" hangingPunct="0">
              <a:spcBef>
                <a:spcPct val="20000"/>
              </a:spcBef>
              <a:spcAft>
                <a:spcPct val="0"/>
              </a:spcAft>
              <a:defRPr sz="3200" b="1">
                <a:solidFill>
                  <a:schemeClr val="accent2"/>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600" b="1" i="0" u="none" strike="noStrike" kern="1200" cap="none" spc="0" normalizeH="0" baseline="0" noProof="0" dirty="0">
                <a:ln>
                  <a:noFill/>
                </a:ln>
                <a:solidFill>
                  <a:srgbClr val="CCDDEA">
                    <a:lumMod val="25000"/>
                  </a:srgbClr>
                </a:solidFill>
                <a:effectLst/>
                <a:uLnTx/>
                <a:uFillTx/>
                <a:latin typeface="Comic Sans MS" panose="030F0702030302020204" pitchFamily="66" charset="0"/>
                <a:ea typeface="+mn-ea"/>
                <a:cs typeface="+mn-cs"/>
              </a:rPr>
              <a:t>Example 5: Painting’s contraction.</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600" b="1" i="0" u="none" strike="noStrike" kern="1200" cap="none" spc="0" normalizeH="0" baseline="0" noProof="0" dirty="0">
                <a:ln>
                  <a:noFill/>
                </a:ln>
                <a:solidFill>
                  <a:srgbClr val="CCDDEA">
                    <a:lumMod val="25000"/>
                  </a:srgbClr>
                </a:solidFill>
                <a:effectLst/>
                <a:uLnTx/>
                <a:uFillTx/>
                <a:latin typeface="Comic Sans MS" panose="030F0702030302020204" pitchFamily="66" charset="0"/>
                <a:ea typeface="+mn-ea"/>
                <a:cs typeface="+mn-cs"/>
              </a:rPr>
              <a:t>A rectangular painting measures 1.00 m tall and 1.50 m wide. It is hung on the side wall of a spaceship which is moving past the Earth at a speed of 0.90</a:t>
            </a:r>
            <a:r>
              <a:rPr kumimoji="0" lang="en-US" altLang="en-US" sz="2600" b="1" i="1" u="none" strike="noStrike" kern="1200" cap="none" spc="0" normalizeH="0" baseline="0" noProof="0" dirty="0">
                <a:ln>
                  <a:noFill/>
                </a:ln>
                <a:solidFill>
                  <a:srgbClr val="CCDDEA">
                    <a:lumMod val="25000"/>
                  </a:srgbClr>
                </a:solidFill>
                <a:effectLst/>
                <a:uLnTx/>
                <a:uFillTx/>
                <a:latin typeface="Comic Sans MS" panose="030F0702030302020204" pitchFamily="66" charset="0"/>
                <a:ea typeface="+mn-ea"/>
                <a:cs typeface="+mn-cs"/>
              </a:rPr>
              <a:t>c</a:t>
            </a:r>
            <a:r>
              <a:rPr kumimoji="0" lang="en-US" altLang="en-US" sz="2600" b="1" i="0" u="none" strike="noStrike" kern="1200" cap="none" spc="0" normalizeH="0" baseline="0" noProof="0" dirty="0">
                <a:ln>
                  <a:noFill/>
                </a:ln>
                <a:solidFill>
                  <a:srgbClr val="CCDDEA">
                    <a:lumMod val="25000"/>
                  </a:srgbClr>
                </a:solidFill>
                <a:effectLst/>
                <a:uLnTx/>
                <a:uFillTx/>
                <a:latin typeface="Comic Sans MS" panose="030F0702030302020204" pitchFamily="66" charset="0"/>
                <a:ea typeface="+mn-ea"/>
                <a:cs typeface="+mn-cs"/>
              </a:rPr>
              <a:t>. (a) What are the dimensions of the picture according to the captain of the spaceship? (b) What are the dimensions as seen by an observer on the Earth?</a:t>
            </a:r>
          </a:p>
        </p:txBody>
      </p:sp>
    </p:spTree>
    <p:extLst>
      <p:ext uri="{BB962C8B-B14F-4D97-AF65-F5344CB8AC3E}">
        <p14:creationId xmlns:p14="http://schemas.microsoft.com/office/powerpoint/2010/main" val="2382191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4"/>
          <p:cNvSpPr>
            <a:spLocks noGrp="1" noChangeArrowheads="1"/>
          </p:cNvSpPr>
          <p:nvPr>
            <p:ph type="title"/>
          </p:nvPr>
        </p:nvSpPr>
        <p:spPr>
          <a:xfrm>
            <a:off x="1097280" y="286604"/>
            <a:ext cx="10058400" cy="610544"/>
          </a:xfrm>
        </p:spPr>
        <p:txBody>
          <a:bodyPr>
            <a:normAutofit fontScale="90000"/>
          </a:bodyPr>
          <a:lstStyle/>
          <a:p>
            <a:pPr eaLnBrk="1" hangingPunct="1"/>
            <a:r>
              <a:rPr lang="en-US" altLang="en-US" dirty="0">
                <a:latin typeface="Comic Sans MS" panose="030F0702030302020204" pitchFamily="66" charset="0"/>
              </a:rPr>
              <a:t>Length Contraction</a:t>
            </a:r>
          </a:p>
        </p:txBody>
      </p:sp>
      <p:sp>
        <p:nvSpPr>
          <p:cNvPr id="41988" name="Text Box 5"/>
          <p:cNvSpPr txBox="1">
            <a:spLocks noChangeArrowheads="1"/>
          </p:cNvSpPr>
          <p:nvPr/>
        </p:nvSpPr>
        <p:spPr bwMode="auto">
          <a:xfrm>
            <a:off x="1492370" y="1737360"/>
            <a:ext cx="9663310"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3200" b="1">
                <a:solidFill>
                  <a:schemeClr val="accent2"/>
                </a:solidFill>
                <a:latin typeface="Arial" panose="020B0604020202020204" pitchFamily="34" charset="0"/>
              </a:defRPr>
            </a:lvl1pPr>
            <a:lvl2pPr marL="742950" indent="-285750">
              <a:spcBef>
                <a:spcPct val="20000"/>
              </a:spcBef>
              <a:defRPr sz="3200" b="1">
                <a:solidFill>
                  <a:schemeClr val="accent2"/>
                </a:solidFill>
                <a:latin typeface="Arial" panose="020B0604020202020204" pitchFamily="34" charset="0"/>
              </a:defRPr>
            </a:lvl2pPr>
            <a:lvl3pPr marL="1143000" indent="-228600">
              <a:spcBef>
                <a:spcPct val="20000"/>
              </a:spcBef>
              <a:defRPr sz="3200" b="1">
                <a:solidFill>
                  <a:schemeClr val="accent2"/>
                </a:solidFill>
                <a:latin typeface="Arial" panose="020B0604020202020204" pitchFamily="34" charset="0"/>
              </a:defRPr>
            </a:lvl3pPr>
            <a:lvl4pPr marL="1600200" indent="-228600">
              <a:spcBef>
                <a:spcPct val="20000"/>
              </a:spcBef>
              <a:defRPr sz="3200" b="1">
                <a:solidFill>
                  <a:schemeClr val="accent2"/>
                </a:solidFill>
                <a:latin typeface="Arial" panose="020B0604020202020204" pitchFamily="34" charset="0"/>
              </a:defRPr>
            </a:lvl4pPr>
            <a:lvl5pPr marL="2057400" indent="-228600">
              <a:spcBef>
                <a:spcPct val="20000"/>
              </a:spcBef>
              <a:defRPr sz="3200" b="1">
                <a:solidFill>
                  <a:schemeClr val="accent2"/>
                </a:solidFill>
                <a:latin typeface="Arial" panose="020B0604020202020204" pitchFamily="34" charset="0"/>
              </a:defRPr>
            </a:lvl5pPr>
            <a:lvl6pPr marL="2514600" indent="-228600" eaLnBrk="0" fontAlgn="base" hangingPunct="0">
              <a:spcBef>
                <a:spcPct val="20000"/>
              </a:spcBef>
              <a:spcAft>
                <a:spcPct val="0"/>
              </a:spcAft>
              <a:defRPr sz="3200" b="1">
                <a:solidFill>
                  <a:schemeClr val="accent2"/>
                </a:solidFill>
                <a:latin typeface="Arial" panose="020B0604020202020204" pitchFamily="34" charset="0"/>
              </a:defRPr>
            </a:lvl6pPr>
            <a:lvl7pPr marL="2971800" indent="-228600" eaLnBrk="0" fontAlgn="base" hangingPunct="0">
              <a:spcBef>
                <a:spcPct val="20000"/>
              </a:spcBef>
              <a:spcAft>
                <a:spcPct val="0"/>
              </a:spcAft>
              <a:defRPr sz="3200" b="1">
                <a:solidFill>
                  <a:schemeClr val="accent2"/>
                </a:solidFill>
                <a:latin typeface="Arial" panose="020B0604020202020204" pitchFamily="34" charset="0"/>
              </a:defRPr>
            </a:lvl7pPr>
            <a:lvl8pPr marL="3429000" indent="-228600" eaLnBrk="0" fontAlgn="base" hangingPunct="0">
              <a:spcBef>
                <a:spcPct val="20000"/>
              </a:spcBef>
              <a:spcAft>
                <a:spcPct val="0"/>
              </a:spcAft>
              <a:defRPr sz="3200" b="1">
                <a:solidFill>
                  <a:schemeClr val="accent2"/>
                </a:solidFill>
                <a:latin typeface="Arial" panose="020B0604020202020204" pitchFamily="34" charset="0"/>
              </a:defRPr>
            </a:lvl8pPr>
            <a:lvl9pPr marL="3886200" indent="-228600" eaLnBrk="0" fontAlgn="base" hangingPunct="0">
              <a:spcBef>
                <a:spcPct val="20000"/>
              </a:spcBef>
              <a:spcAft>
                <a:spcPct val="0"/>
              </a:spcAft>
              <a:defRPr sz="3200" b="1">
                <a:solidFill>
                  <a:schemeClr val="accent2"/>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CCDDEA">
                    <a:lumMod val="25000"/>
                  </a:srgbClr>
                </a:solidFill>
                <a:effectLst/>
                <a:uLnTx/>
                <a:uFillTx/>
                <a:latin typeface="Comic Sans MS" panose="030F0702030302020204" pitchFamily="66" charset="0"/>
                <a:ea typeface="+mn-ea"/>
                <a:cs typeface="+mn-cs"/>
              </a:rPr>
              <a:t>Example 6: A fantasy </a:t>
            </a:r>
            <a:r>
              <a:rPr kumimoji="0" lang="en-US" altLang="en-US" sz="2800" b="1" i="0" u="none" strike="noStrike" kern="1200" cap="none" spc="0" normalizeH="0" baseline="0" noProof="0" dirty="0" err="1">
                <a:ln>
                  <a:noFill/>
                </a:ln>
                <a:solidFill>
                  <a:srgbClr val="CCDDEA">
                    <a:lumMod val="25000"/>
                  </a:srgbClr>
                </a:solidFill>
                <a:effectLst/>
                <a:uLnTx/>
                <a:uFillTx/>
                <a:latin typeface="Comic Sans MS" panose="030F0702030302020204" pitchFamily="66" charset="0"/>
                <a:ea typeface="+mn-ea"/>
                <a:cs typeface="+mn-cs"/>
              </a:rPr>
              <a:t>supertrain</a:t>
            </a:r>
            <a:r>
              <a:rPr kumimoji="0" lang="en-US" altLang="en-US" sz="2800" b="1" i="0" u="none" strike="noStrike" kern="1200" cap="none" spc="0" normalizeH="0" baseline="0" noProof="0" dirty="0">
                <a:ln>
                  <a:noFill/>
                </a:ln>
                <a:solidFill>
                  <a:srgbClr val="CCDDEA">
                    <a:lumMod val="25000"/>
                  </a:srgbClr>
                </a:solidFill>
                <a:effectLst/>
                <a:uLnTx/>
                <a:uFillTx/>
                <a:latin typeface="Comic Sans MS" panose="030F0702030302020204" pitchFamily="66" charset="0"/>
                <a:ea typeface="+mn-ea"/>
                <a:cs typeface="+mn-cs"/>
              </a:rPr>
              <a:t>.</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CCDDEA">
                    <a:lumMod val="25000"/>
                  </a:srgbClr>
                </a:solidFill>
                <a:effectLst/>
                <a:uLnTx/>
                <a:uFillTx/>
                <a:latin typeface="Comic Sans MS" panose="030F0702030302020204" pitchFamily="66" charset="0"/>
                <a:ea typeface="+mn-ea"/>
                <a:cs typeface="+mn-cs"/>
              </a:rPr>
              <a:t>A very fast train with a proper length of 500 m is passing through a 200-m-long tunnel. Let us imagine the train’s speed to be so great that the train fits completely within the tunnel as seen by an observer at rest on the Earth. That is, the engine is just about to emerge from one end of the tunnel at the time the last car disappears into the other end. What is the train’s speed?</a:t>
            </a:r>
          </a:p>
        </p:txBody>
      </p:sp>
    </p:spTree>
    <p:extLst>
      <p:ext uri="{BB962C8B-B14F-4D97-AF65-F5344CB8AC3E}">
        <p14:creationId xmlns:p14="http://schemas.microsoft.com/office/powerpoint/2010/main" val="3147121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id="{FEC9C99C-7ACC-4421-BDEC-211CF558A87A}"/>
              </a:ext>
            </a:extLst>
          </p:cNvPr>
          <p:cNvSpPr>
            <a:spLocks noGrp="1" noChangeArrowheads="1"/>
          </p:cNvSpPr>
          <p:nvPr>
            <p:ph type="title"/>
          </p:nvPr>
        </p:nvSpPr>
        <p:spPr/>
        <p:txBody>
          <a:bodyPr/>
          <a:lstStyle/>
          <a:p>
            <a:pPr eaLnBrk="1" hangingPunct="1"/>
            <a:r>
              <a:rPr lang="en-US" altLang="en-US" dirty="0">
                <a:latin typeface="Comic Sans MS" panose="030F0702030302020204" pitchFamily="66" charset="0"/>
              </a:rPr>
              <a:t>Length Contraction</a:t>
            </a:r>
          </a:p>
        </p:txBody>
      </p:sp>
      <p:sp>
        <p:nvSpPr>
          <p:cNvPr id="44036" name="Text Box 3">
            <a:extLst>
              <a:ext uri="{FF2B5EF4-FFF2-40B4-BE49-F238E27FC236}">
                <a16:creationId xmlns:a16="http://schemas.microsoft.com/office/drawing/2014/main" id="{97EB6BAA-6155-44FC-9726-17A9C3C57317}"/>
              </a:ext>
            </a:extLst>
          </p:cNvPr>
          <p:cNvSpPr txBox="1">
            <a:spLocks noChangeArrowheads="1"/>
          </p:cNvSpPr>
          <p:nvPr/>
        </p:nvSpPr>
        <p:spPr bwMode="auto">
          <a:xfrm>
            <a:off x="1057013" y="803275"/>
            <a:ext cx="8885501"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3200" b="1">
                <a:solidFill>
                  <a:schemeClr val="accent2"/>
                </a:solidFill>
                <a:latin typeface="Arial" panose="020B0604020202020204" pitchFamily="34" charset="0"/>
              </a:defRPr>
            </a:lvl1pPr>
            <a:lvl2pPr marL="742950" indent="-285750">
              <a:spcBef>
                <a:spcPct val="20000"/>
              </a:spcBef>
              <a:defRPr sz="3200" b="1">
                <a:solidFill>
                  <a:schemeClr val="accent2"/>
                </a:solidFill>
                <a:latin typeface="Arial" panose="020B0604020202020204" pitchFamily="34" charset="0"/>
              </a:defRPr>
            </a:lvl2pPr>
            <a:lvl3pPr marL="1143000" indent="-228600">
              <a:spcBef>
                <a:spcPct val="20000"/>
              </a:spcBef>
              <a:defRPr sz="3200" b="1">
                <a:solidFill>
                  <a:schemeClr val="accent2"/>
                </a:solidFill>
                <a:latin typeface="Arial" panose="020B0604020202020204" pitchFamily="34" charset="0"/>
              </a:defRPr>
            </a:lvl3pPr>
            <a:lvl4pPr marL="1600200" indent="-228600">
              <a:spcBef>
                <a:spcPct val="20000"/>
              </a:spcBef>
              <a:defRPr sz="3200" b="1">
                <a:solidFill>
                  <a:schemeClr val="accent2"/>
                </a:solidFill>
                <a:latin typeface="Arial" panose="020B0604020202020204" pitchFamily="34" charset="0"/>
              </a:defRPr>
            </a:lvl4pPr>
            <a:lvl5pPr marL="2057400" indent="-228600">
              <a:spcBef>
                <a:spcPct val="20000"/>
              </a:spcBef>
              <a:defRPr sz="3200" b="1">
                <a:solidFill>
                  <a:schemeClr val="accent2"/>
                </a:solidFill>
                <a:latin typeface="Arial" panose="020B0604020202020204" pitchFamily="34" charset="0"/>
              </a:defRPr>
            </a:lvl5pPr>
            <a:lvl6pPr marL="2514600" indent="-228600" eaLnBrk="0" fontAlgn="base" hangingPunct="0">
              <a:spcBef>
                <a:spcPct val="20000"/>
              </a:spcBef>
              <a:spcAft>
                <a:spcPct val="0"/>
              </a:spcAft>
              <a:defRPr sz="3200" b="1">
                <a:solidFill>
                  <a:schemeClr val="accent2"/>
                </a:solidFill>
                <a:latin typeface="Arial" panose="020B0604020202020204" pitchFamily="34" charset="0"/>
              </a:defRPr>
            </a:lvl6pPr>
            <a:lvl7pPr marL="2971800" indent="-228600" eaLnBrk="0" fontAlgn="base" hangingPunct="0">
              <a:spcBef>
                <a:spcPct val="20000"/>
              </a:spcBef>
              <a:spcAft>
                <a:spcPct val="0"/>
              </a:spcAft>
              <a:defRPr sz="3200" b="1">
                <a:solidFill>
                  <a:schemeClr val="accent2"/>
                </a:solidFill>
                <a:latin typeface="Arial" panose="020B0604020202020204" pitchFamily="34" charset="0"/>
              </a:defRPr>
            </a:lvl7pPr>
            <a:lvl8pPr marL="3429000" indent="-228600" eaLnBrk="0" fontAlgn="base" hangingPunct="0">
              <a:spcBef>
                <a:spcPct val="20000"/>
              </a:spcBef>
              <a:spcAft>
                <a:spcPct val="0"/>
              </a:spcAft>
              <a:defRPr sz="3200" b="1">
                <a:solidFill>
                  <a:schemeClr val="accent2"/>
                </a:solidFill>
                <a:latin typeface="Arial" panose="020B0604020202020204" pitchFamily="34" charset="0"/>
              </a:defRPr>
            </a:lvl8pPr>
            <a:lvl9pPr marL="3886200" indent="-228600" eaLnBrk="0" fontAlgn="base" hangingPunct="0">
              <a:spcBef>
                <a:spcPct val="20000"/>
              </a:spcBef>
              <a:spcAft>
                <a:spcPct val="0"/>
              </a:spcAft>
              <a:defRPr sz="3200" b="1">
                <a:solidFill>
                  <a:schemeClr val="accent2"/>
                </a:solidFill>
                <a:latin typeface="Arial" panose="020B0604020202020204" pitchFamily="34" charset="0"/>
              </a:defRPr>
            </a:lvl9pPr>
          </a:lstStyle>
          <a:p>
            <a:pPr fontAlgn="base">
              <a:spcBef>
                <a:spcPct val="50000"/>
              </a:spcBef>
              <a:spcAft>
                <a:spcPct val="0"/>
              </a:spcAft>
            </a:pPr>
            <a:r>
              <a:rPr lang="en-US" altLang="en-US" sz="2800" dirty="0">
                <a:solidFill>
                  <a:srgbClr val="333399"/>
                </a:solidFill>
                <a:latin typeface="Comic Sans MS" panose="030F0702030302020204" pitchFamily="66" charset="0"/>
              </a:rPr>
              <a:t>Conceptual Example 7: Resolving the train and tunnel length.</a:t>
            </a:r>
          </a:p>
          <a:p>
            <a:pPr fontAlgn="base">
              <a:spcBef>
                <a:spcPct val="50000"/>
              </a:spcBef>
              <a:spcAft>
                <a:spcPct val="0"/>
              </a:spcAft>
            </a:pPr>
            <a:r>
              <a:rPr lang="en-US" altLang="en-US" sz="2800" dirty="0">
                <a:solidFill>
                  <a:srgbClr val="333399"/>
                </a:solidFill>
                <a:latin typeface="Comic Sans MS" panose="030F0702030302020204" pitchFamily="66" charset="0"/>
              </a:rPr>
              <a:t>Observers at rest on the Earth see a very fast 200-m-long train pass through a 200-m-long tunnel (as in Example 6) so that the train momentarily disappears from view inside the tunnel. Observers on the train measure the train’s length to be 500 m and the tunnel’s length to be only 78 m.  Clearly a 500-m-long train cannot fit inside a 78-m-long tunnel. How is this apparent inconsistency explained?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43532"/>
          </a:xfrm>
        </p:spPr>
        <p:txBody>
          <a:bodyPr/>
          <a:lstStyle/>
          <a:p>
            <a:r>
              <a:rPr lang="en-US" dirty="0">
                <a:solidFill>
                  <a:srgbClr val="008000"/>
                </a:solidFill>
                <a:latin typeface="Comic Sans MS"/>
                <a:cs typeface="Comic Sans MS"/>
              </a:rPr>
              <a:t>Relative Simultaneity</a:t>
            </a:r>
          </a:p>
        </p:txBody>
      </p:sp>
      <p:sp>
        <p:nvSpPr>
          <p:cNvPr id="3" name="Content Placeholder 2"/>
          <p:cNvSpPr>
            <a:spLocks noGrp="1"/>
          </p:cNvSpPr>
          <p:nvPr>
            <p:ph idx="1"/>
          </p:nvPr>
        </p:nvSpPr>
        <p:spPr/>
        <p:txBody>
          <a:bodyPr>
            <a:normAutofit/>
          </a:bodyPr>
          <a:lstStyle/>
          <a:p>
            <a:r>
              <a:rPr lang="en-US" sz="4000" dirty="0">
                <a:latin typeface="Comic Sans MS"/>
                <a:cs typeface="Comic Sans MS"/>
              </a:rPr>
              <a:t>Two Events at different locations that are simultaneous in one frame of reference will not be simultaneous in a frame of reference moving relative to the first</a:t>
            </a:r>
          </a:p>
        </p:txBody>
      </p:sp>
    </p:spTree>
    <p:extLst>
      <p:ext uri="{BB962C8B-B14F-4D97-AF65-F5344CB8AC3E}">
        <p14:creationId xmlns:p14="http://schemas.microsoft.com/office/powerpoint/2010/main" val="772283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1406106" y="1628776"/>
            <a:ext cx="918713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3200" b="1">
                <a:solidFill>
                  <a:schemeClr val="accent2"/>
                </a:solidFill>
                <a:latin typeface="Arial" panose="020B0604020202020204" pitchFamily="34" charset="0"/>
              </a:defRPr>
            </a:lvl1pPr>
            <a:lvl2pPr marL="742950" indent="-285750">
              <a:spcBef>
                <a:spcPct val="20000"/>
              </a:spcBef>
              <a:defRPr sz="3200" b="1">
                <a:solidFill>
                  <a:schemeClr val="accent2"/>
                </a:solidFill>
                <a:latin typeface="Arial" panose="020B0604020202020204" pitchFamily="34" charset="0"/>
              </a:defRPr>
            </a:lvl2pPr>
            <a:lvl3pPr marL="1143000" indent="-228600">
              <a:spcBef>
                <a:spcPct val="20000"/>
              </a:spcBef>
              <a:defRPr sz="3200" b="1">
                <a:solidFill>
                  <a:schemeClr val="accent2"/>
                </a:solidFill>
                <a:latin typeface="Arial" panose="020B0604020202020204" pitchFamily="34" charset="0"/>
              </a:defRPr>
            </a:lvl3pPr>
            <a:lvl4pPr marL="1600200" indent="-228600">
              <a:spcBef>
                <a:spcPct val="20000"/>
              </a:spcBef>
              <a:defRPr sz="3200" b="1">
                <a:solidFill>
                  <a:schemeClr val="accent2"/>
                </a:solidFill>
                <a:latin typeface="Arial" panose="020B0604020202020204" pitchFamily="34" charset="0"/>
              </a:defRPr>
            </a:lvl4pPr>
            <a:lvl5pPr marL="2057400" indent="-228600">
              <a:spcBef>
                <a:spcPct val="20000"/>
              </a:spcBef>
              <a:defRPr sz="3200" b="1">
                <a:solidFill>
                  <a:schemeClr val="accent2"/>
                </a:solidFill>
                <a:latin typeface="Arial" panose="020B0604020202020204" pitchFamily="34" charset="0"/>
              </a:defRPr>
            </a:lvl5pPr>
            <a:lvl6pPr marL="2514600" indent="-228600" eaLnBrk="0" fontAlgn="base" hangingPunct="0">
              <a:spcBef>
                <a:spcPct val="20000"/>
              </a:spcBef>
              <a:spcAft>
                <a:spcPct val="0"/>
              </a:spcAft>
              <a:defRPr sz="3200" b="1">
                <a:solidFill>
                  <a:schemeClr val="accent2"/>
                </a:solidFill>
                <a:latin typeface="Arial" panose="020B0604020202020204" pitchFamily="34" charset="0"/>
              </a:defRPr>
            </a:lvl6pPr>
            <a:lvl7pPr marL="2971800" indent="-228600" eaLnBrk="0" fontAlgn="base" hangingPunct="0">
              <a:spcBef>
                <a:spcPct val="20000"/>
              </a:spcBef>
              <a:spcAft>
                <a:spcPct val="0"/>
              </a:spcAft>
              <a:defRPr sz="3200" b="1">
                <a:solidFill>
                  <a:schemeClr val="accent2"/>
                </a:solidFill>
                <a:latin typeface="Arial" panose="020B0604020202020204" pitchFamily="34" charset="0"/>
              </a:defRPr>
            </a:lvl7pPr>
            <a:lvl8pPr marL="3429000" indent="-228600" eaLnBrk="0" fontAlgn="base" hangingPunct="0">
              <a:spcBef>
                <a:spcPct val="20000"/>
              </a:spcBef>
              <a:spcAft>
                <a:spcPct val="0"/>
              </a:spcAft>
              <a:defRPr sz="3200" b="1">
                <a:solidFill>
                  <a:schemeClr val="accent2"/>
                </a:solidFill>
                <a:latin typeface="Arial" panose="020B0604020202020204" pitchFamily="34" charset="0"/>
              </a:defRPr>
            </a:lvl8pPr>
            <a:lvl9pPr marL="3886200" indent="-228600" eaLnBrk="0" fontAlgn="base" hangingPunct="0">
              <a:spcBef>
                <a:spcPct val="20000"/>
              </a:spcBef>
              <a:spcAft>
                <a:spcPct val="0"/>
              </a:spcAft>
              <a:defRPr sz="3200" b="1">
                <a:solidFill>
                  <a:schemeClr val="accent2"/>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637052">
                    <a:lumMod val="50000"/>
                  </a:srgbClr>
                </a:solidFill>
                <a:effectLst/>
                <a:uLnTx/>
                <a:uFillTx/>
                <a:latin typeface="Comic Sans MS" panose="030F0702030302020204" pitchFamily="66" charset="0"/>
                <a:ea typeface="+mn-ea"/>
                <a:cs typeface="+mn-cs"/>
              </a:rPr>
              <a:t>Calculating the difference between clock “ticks,” we find that the interval in the moving frame is related to the interval in the clock’s rest frame:</a:t>
            </a:r>
          </a:p>
        </p:txBody>
      </p:sp>
      <p:sp>
        <p:nvSpPr>
          <p:cNvPr id="25604" name="Rectangle 7"/>
          <p:cNvSpPr>
            <a:spLocks noGrp="1" noChangeArrowheads="1"/>
          </p:cNvSpPr>
          <p:nvPr>
            <p:ph type="title"/>
          </p:nvPr>
        </p:nvSpPr>
        <p:spPr>
          <a:xfrm>
            <a:off x="1097280" y="286604"/>
            <a:ext cx="10058400" cy="972286"/>
          </a:xfrm>
        </p:spPr>
        <p:txBody>
          <a:bodyPr/>
          <a:lstStyle/>
          <a:p>
            <a:pPr eaLnBrk="1" hangingPunct="1"/>
            <a:r>
              <a:rPr lang="en-US" altLang="en-US" dirty="0">
                <a:latin typeface="Comic Sans MS" panose="030F0702030302020204" pitchFamily="66" charset="0"/>
              </a:rPr>
              <a:t>Time Dilation</a:t>
            </a:r>
          </a:p>
        </p:txBody>
      </p:sp>
      <p:pic>
        <p:nvPicPr>
          <p:cNvPr id="25605" name="Picture 10" descr="36-1a"/>
          <p:cNvPicPr>
            <a:picLocks noChangeAspect="1" noChangeArrowheads="1"/>
          </p:cNvPicPr>
          <p:nvPr/>
        </p:nvPicPr>
        <p:blipFill>
          <a:blip r:embed="rId2">
            <a:extLst>
              <a:ext uri="{28A0092B-C50C-407E-A947-70E740481C1C}">
                <a14:useLocalDpi xmlns:a14="http://schemas.microsoft.com/office/drawing/2010/main" val="0"/>
              </a:ext>
            </a:extLst>
          </a:blip>
          <a:srcRect t="14583" r="63889" b="21759"/>
          <a:stretch>
            <a:fillRect/>
          </a:stretch>
        </p:blipFill>
        <p:spPr bwMode="auto">
          <a:xfrm>
            <a:off x="284149" y="3666227"/>
            <a:ext cx="4514864" cy="1332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095391" y="3527265"/>
            <a:ext cx="6540573"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BD582C">
                    <a:lumMod val="75000"/>
                  </a:srgbClr>
                </a:solidFill>
                <a:effectLst/>
                <a:uLnTx/>
                <a:uFillTx/>
                <a:latin typeface="Comic Sans MS" panose="030F0702030302020204" pitchFamily="66" charset="0"/>
                <a:ea typeface="+mn-ea"/>
                <a:cs typeface="+mn-cs"/>
              </a:rPr>
              <a:t>Δ</a:t>
            </a:r>
            <a:r>
              <a:rPr kumimoji="0" lang="en-US" sz="1800" b="0" i="0" u="none" strike="noStrike" kern="1200" cap="none" spc="0" normalizeH="0" baseline="0" noProof="0" dirty="0">
                <a:ln>
                  <a:noFill/>
                </a:ln>
                <a:solidFill>
                  <a:srgbClr val="BD582C">
                    <a:lumMod val="75000"/>
                  </a:srgbClr>
                </a:solidFill>
                <a:effectLst/>
                <a:uLnTx/>
                <a:uFillTx/>
                <a:latin typeface="Comic Sans MS" panose="030F0702030302020204" pitchFamily="66" charset="0"/>
                <a:ea typeface="+mn-ea"/>
                <a:cs typeface="+mn-cs"/>
              </a:rPr>
              <a:t>t is the time measured by the observer on earth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BD582C">
                    <a:lumMod val="75000"/>
                  </a:srgbClr>
                </a:solidFill>
                <a:effectLst/>
                <a:uLnTx/>
                <a:uFillTx/>
                <a:latin typeface="Comic Sans MS" panose="030F0702030302020204" pitchFamily="66" charset="0"/>
                <a:ea typeface="+mn-ea"/>
                <a:cs typeface="+mn-cs"/>
              </a:rPr>
              <a:t>between sending and receiving the light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BD582C">
                    <a:lumMod val="75000"/>
                  </a:srgbClr>
                </a:solidFill>
                <a:effectLst/>
                <a:uLnTx/>
                <a:uFillTx/>
                <a:latin typeface="Comic Sans MS" panose="030F0702030302020204" pitchFamily="66" charset="0"/>
                <a:ea typeface="+mn-ea"/>
                <a:cs typeface="+mn-cs"/>
              </a:rPr>
              <a:t>Δ</a:t>
            </a:r>
            <a:r>
              <a:rPr kumimoji="0" lang="en-US" sz="1800" b="0" i="0" u="none" strike="noStrike" kern="1200" cap="none" spc="0" normalizeH="0" baseline="0" noProof="0" dirty="0">
                <a:ln>
                  <a:noFill/>
                </a:ln>
                <a:solidFill>
                  <a:srgbClr val="BD582C">
                    <a:lumMod val="75000"/>
                  </a:srgbClr>
                </a:solidFill>
                <a:effectLst/>
                <a:uLnTx/>
                <a:uFillTx/>
                <a:latin typeface="Comic Sans MS" panose="030F0702030302020204" pitchFamily="66" charset="0"/>
                <a:ea typeface="+mn-ea"/>
                <a:cs typeface="+mn-cs"/>
              </a:rPr>
              <a:t>t</a:t>
            </a:r>
            <a:r>
              <a:rPr kumimoji="0" lang="en-US" sz="1800" b="0" i="0" u="none" strike="noStrike" kern="1200" cap="none" spc="0" normalizeH="0" baseline="-25000" noProof="0" dirty="0">
                <a:ln>
                  <a:noFill/>
                </a:ln>
                <a:solidFill>
                  <a:srgbClr val="BD582C">
                    <a:lumMod val="75000"/>
                  </a:srgbClr>
                </a:solidFill>
                <a:effectLst/>
                <a:uLnTx/>
                <a:uFillTx/>
                <a:latin typeface="Comic Sans MS" panose="030F0702030302020204" pitchFamily="66" charset="0"/>
                <a:ea typeface="+mn-ea"/>
                <a:cs typeface="+mn-cs"/>
              </a:rPr>
              <a:t>0</a:t>
            </a:r>
            <a:r>
              <a:rPr kumimoji="0" lang="en-US" sz="1800" b="0" i="0" u="none" strike="noStrike" kern="1200" cap="none" spc="0" normalizeH="0" baseline="0" noProof="0" dirty="0">
                <a:ln>
                  <a:noFill/>
                </a:ln>
                <a:solidFill>
                  <a:srgbClr val="BD582C">
                    <a:lumMod val="75000"/>
                  </a:srgbClr>
                </a:solidFill>
                <a:effectLst/>
                <a:uLnTx/>
                <a:uFillTx/>
                <a:latin typeface="Comic Sans MS" panose="030F0702030302020204" pitchFamily="66" charset="0"/>
                <a:ea typeface="+mn-ea"/>
                <a:cs typeface="+mn-cs"/>
              </a:rPr>
              <a:t> is the time measured by the observer on the spaceship.</a:t>
            </a:r>
          </a:p>
        </p:txBody>
      </p:sp>
    </p:spTree>
    <p:extLst>
      <p:ext uri="{BB962C8B-B14F-4D97-AF65-F5344CB8AC3E}">
        <p14:creationId xmlns:p14="http://schemas.microsoft.com/office/powerpoint/2010/main" val="1572082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2"/>
          <p:cNvSpPr>
            <a:spLocks noGrp="1"/>
          </p:cNvSpPr>
          <p:nvPr>
            <p:ph type="dt" sz="quarter" idx="10"/>
          </p:nvPr>
        </p:nvSpPr>
        <p:spPr>
          <a:noFill/>
        </p:spPr>
        <p:txBody>
          <a:bodyPr/>
          <a:lstStyle>
            <a:lvl1pPr>
              <a:spcBef>
                <a:spcPct val="20000"/>
              </a:spcBef>
              <a:defRPr sz="3200" b="1">
                <a:solidFill>
                  <a:schemeClr val="accent2"/>
                </a:solidFill>
                <a:latin typeface="Arial" panose="020B0604020202020204" pitchFamily="34" charset="0"/>
              </a:defRPr>
            </a:lvl1pPr>
            <a:lvl2pPr marL="742950" indent="-285750">
              <a:spcBef>
                <a:spcPct val="20000"/>
              </a:spcBef>
              <a:defRPr sz="3200" b="1">
                <a:solidFill>
                  <a:schemeClr val="accent2"/>
                </a:solidFill>
                <a:latin typeface="Arial" panose="020B0604020202020204" pitchFamily="34" charset="0"/>
              </a:defRPr>
            </a:lvl2pPr>
            <a:lvl3pPr marL="1143000" indent="-228600">
              <a:spcBef>
                <a:spcPct val="20000"/>
              </a:spcBef>
              <a:defRPr sz="3200" b="1">
                <a:solidFill>
                  <a:schemeClr val="accent2"/>
                </a:solidFill>
                <a:latin typeface="Arial" panose="020B0604020202020204" pitchFamily="34" charset="0"/>
              </a:defRPr>
            </a:lvl3pPr>
            <a:lvl4pPr marL="1600200" indent="-228600">
              <a:spcBef>
                <a:spcPct val="20000"/>
              </a:spcBef>
              <a:defRPr sz="3200" b="1">
                <a:solidFill>
                  <a:schemeClr val="accent2"/>
                </a:solidFill>
                <a:latin typeface="Arial" panose="020B0604020202020204" pitchFamily="34" charset="0"/>
              </a:defRPr>
            </a:lvl4pPr>
            <a:lvl5pPr marL="2057400" indent="-228600">
              <a:spcBef>
                <a:spcPct val="20000"/>
              </a:spcBef>
              <a:defRPr sz="3200" b="1">
                <a:solidFill>
                  <a:schemeClr val="accent2"/>
                </a:solidFill>
                <a:latin typeface="Arial" panose="020B0604020202020204" pitchFamily="34" charset="0"/>
              </a:defRPr>
            </a:lvl5pPr>
            <a:lvl6pPr marL="2514600" indent="-228600" eaLnBrk="0" fontAlgn="base" hangingPunct="0">
              <a:spcBef>
                <a:spcPct val="20000"/>
              </a:spcBef>
              <a:spcAft>
                <a:spcPct val="0"/>
              </a:spcAft>
              <a:defRPr sz="3200" b="1">
                <a:solidFill>
                  <a:schemeClr val="accent2"/>
                </a:solidFill>
                <a:latin typeface="Arial" panose="020B0604020202020204" pitchFamily="34" charset="0"/>
              </a:defRPr>
            </a:lvl6pPr>
            <a:lvl7pPr marL="2971800" indent="-228600" eaLnBrk="0" fontAlgn="base" hangingPunct="0">
              <a:spcBef>
                <a:spcPct val="20000"/>
              </a:spcBef>
              <a:spcAft>
                <a:spcPct val="0"/>
              </a:spcAft>
              <a:defRPr sz="3200" b="1">
                <a:solidFill>
                  <a:schemeClr val="accent2"/>
                </a:solidFill>
                <a:latin typeface="Arial" panose="020B0604020202020204" pitchFamily="34" charset="0"/>
              </a:defRPr>
            </a:lvl7pPr>
            <a:lvl8pPr marL="3429000" indent="-228600" eaLnBrk="0" fontAlgn="base" hangingPunct="0">
              <a:spcBef>
                <a:spcPct val="20000"/>
              </a:spcBef>
              <a:spcAft>
                <a:spcPct val="0"/>
              </a:spcAft>
              <a:defRPr sz="3200" b="1">
                <a:solidFill>
                  <a:schemeClr val="accent2"/>
                </a:solidFill>
                <a:latin typeface="Arial" panose="020B0604020202020204" pitchFamily="34" charset="0"/>
              </a:defRPr>
            </a:lvl8pPr>
            <a:lvl9pPr marL="3886200" indent="-228600" eaLnBrk="0" fontAlgn="base" hangingPunct="0">
              <a:spcBef>
                <a:spcPct val="20000"/>
              </a:spcBef>
              <a:spcAft>
                <a:spcPct val="0"/>
              </a:spcAft>
              <a:defRPr sz="3200" b="1">
                <a:solidFill>
                  <a:schemeClr val="accent2"/>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p:txBody>
      </p:sp>
      <p:sp>
        <p:nvSpPr>
          <p:cNvPr id="26627" name="Text Box 3"/>
          <p:cNvSpPr txBox="1">
            <a:spLocks noChangeArrowheads="1"/>
          </p:cNvSpPr>
          <p:nvPr/>
        </p:nvSpPr>
        <p:spPr bwMode="auto">
          <a:xfrm>
            <a:off x="1633001" y="1446849"/>
            <a:ext cx="898695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3200" b="1">
                <a:solidFill>
                  <a:schemeClr val="accent2"/>
                </a:solidFill>
                <a:latin typeface="Arial" panose="020B0604020202020204" pitchFamily="34" charset="0"/>
              </a:defRPr>
            </a:lvl1pPr>
            <a:lvl2pPr marL="742950" indent="-285750">
              <a:spcBef>
                <a:spcPct val="20000"/>
              </a:spcBef>
              <a:defRPr sz="3200" b="1">
                <a:solidFill>
                  <a:schemeClr val="accent2"/>
                </a:solidFill>
                <a:latin typeface="Arial" panose="020B0604020202020204" pitchFamily="34" charset="0"/>
              </a:defRPr>
            </a:lvl2pPr>
            <a:lvl3pPr marL="1143000" indent="-228600">
              <a:spcBef>
                <a:spcPct val="20000"/>
              </a:spcBef>
              <a:defRPr sz="3200" b="1">
                <a:solidFill>
                  <a:schemeClr val="accent2"/>
                </a:solidFill>
                <a:latin typeface="Arial" panose="020B0604020202020204" pitchFamily="34" charset="0"/>
              </a:defRPr>
            </a:lvl3pPr>
            <a:lvl4pPr marL="1600200" indent="-228600">
              <a:spcBef>
                <a:spcPct val="20000"/>
              </a:spcBef>
              <a:defRPr sz="3200" b="1">
                <a:solidFill>
                  <a:schemeClr val="accent2"/>
                </a:solidFill>
                <a:latin typeface="Arial" panose="020B0604020202020204" pitchFamily="34" charset="0"/>
              </a:defRPr>
            </a:lvl4pPr>
            <a:lvl5pPr marL="2057400" indent="-228600">
              <a:spcBef>
                <a:spcPct val="20000"/>
              </a:spcBef>
              <a:defRPr sz="3200" b="1">
                <a:solidFill>
                  <a:schemeClr val="accent2"/>
                </a:solidFill>
                <a:latin typeface="Arial" panose="020B0604020202020204" pitchFamily="34" charset="0"/>
              </a:defRPr>
            </a:lvl5pPr>
            <a:lvl6pPr marL="2514600" indent="-228600" eaLnBrk="0" fontAlgn="base" hangingPunct="0">
              <a:spcBef>
                <a:spcPct val="20000"/>
              </a:spcBef>
              <a:spcAft>
                <a:spcPct val="0"/>
              </a:spcAft>
              <a:defRPr sz="3200" b="1">
                <a:solidFill>
                  <a:schemeClr val="accent2"/>
                </a:solidFill>
                <a:latin typeface="Arial" panose="020B0604020202020204" pitchFamily="34" charset="0"/>
              </a:defRPr>
            </a:lvl6pPr>
            <a:lvl7pPr marL="2971800" indent="-228600" eaLnBrk="0" fontAlgn="base" hangingPunct="0">
              <a:spcBef>
                <a:spcPct val="20000"/>
              </a:spcBef>
              <a:spcAft>
                <a:spcPct val="0"/>
              </a:spcAft>
              <a:defRPr sz="3200" b="1">
                <a:solidFill>
                  <a:schemeClr val="accent2"/>
                </a:solidFill>
                <a:latin typeface="Arial" panose="020B0604020202020204" pitchFamily="34" charset="0"/>
              </a:defRPr>
            </a:lvl7pPr>
            <a:lvl8pPr marL="3429000" indent="-228600" eaLnBrk="0" fontAlgn="base" hangingPunct="0">
              <a:spcBef>
                <a:spcPct val="20000"/>
              </a:spcBef>
              <a:spcAft>
                <a:spcPct val="0"/>
              </a:spcAft>
              <a:defRPr sz="3200" b="1">
                <a:solidFill>
                  <a:schemeClr val="accent2"/>
                </a:solidFill>
                <a:latin typeface="Arial" panose="020B0604020202020204" pitchFamily="34" charset="0"/>
              </a:defRPr>
            </a:lvl8pPr>
            <a:lvl9pPr marL="3886200" indent="-228600" eaLnBrk="0" fontAlgn="base" hangingPunct="0">
              <a:spcBef>
                <a:spcPct val="20000"/>
              </a:spcBef>
              <a:spcAft>
                <a:spcPct val="0"/>
              </a:spcAft>
              <a:defRPr sz="3200" b="1">
                <a:solidFill>
                  <a:schemeClr val="accent2"/>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637052">
                    <a:lumMod val="50000"/>
                  </a:srgbClr>
                </a:solidFill>
                <a:effectLst/>
                <a:uLnTx/>
                <a:uFillTx/>
                <a:latin typeface="Comic Sans MS" panose="030F0702030302020204" pitchFamily="66" charset="0"/>
                <a:ea typeface="+mn-ea"/>
                <a:cs typeface="+mn-cs"/>
              </a:rPr>
              <a:t>The factor multiplying </a:t>
            </a:r>
            <a:r>
              <a:rPr kumimoji="0" lang="el-GR" altLang="en-US" sz="2800" b="1" i="0" u="none" strike="noStrike" kern="1200" cap="none" spc="0" normalizeH="0" baseline="0" noProof="0" dirty="0">
                <a:ln>
                  <a:noFill/>
                </a:ln>
                <a:solidFill>
                  <a:srgbClr val="637052">
                    <a:lumMod val="50000"/>
                  </a:srgbClr>
                </a:solidFill>
                <a:effectLst/>
                <a:uLnTx/>
                <a:uFillTx/>
                <a:latin typeface="Comic Sans MS" panose="030F0702030302020204" pitchFamily="66" charset="0"/>
                <a:ea typeface="+mn-ea"/>
                <a:cs typeface="+mn-cs"/>
              </a:rPr>
              <a:t>Δ</a:t>
            </a:r>
            <a:r>
              <a:rPr kumimoji="0" lang="en-US" altLang="en-US" sz="2800" b="1" i="1" u="none" strike="noStrike" kern="1200" cap="none" spc="0" normalizeH="0" baseline="0" noProof="0" dirty="0">
                <a:ln>
                  <a:noFill/>
                </a:ln>
                <a:solidFill>
                  <a:srgbClr val="637052">
                    <a:lumMod val="50000"/>
                  </a:srgbClr>
                </a:solidFill>
                <a:effectLst/>
                <a:uLnTx/>
                <a:uFillTx/>
                <a:latin typeface="Comic Sans MS" panose="030F0702030302020204" pitchFamily="66" charset="0"/>
                <a:ea typeface="+mn-ea"/>
                <a:cs typeface="+mn-cs"/>
              </a:rPr>
              <a:t>t</a:t>
            </a:r>
            <a:r>
              <a:rPr kumimoji="0" lang="en-US" altLang="en-US" sz="2800" b="1" i="0" u="none" strike="noStrike" kern="1200" cap="none" spc="0" normalizeH="0" baseline="-25000" noProof="0" dirty="0">
                <a:ln>
                  <a:noFill/>
                </a:ln>
                <a:solidFill>
                  <a:srgbClr val="637052">
                    <a:lumMod val="50000"/>
                  </a:srgbClr>
                </a:solidFill>
                <a:effectLst/>
                <a:uLnTx/>
                <a:uFillTx/>
                <a:latin typeface="Comic Sans MS" panose="030F0702030302020204" pitchFamily="66" charset="0"/>
                <a:ea typeface="+mn-ea"/>
                <a:cs typeface="+mn-cs"/>
              </a:rPr>
              <a:t>0</a:t>
            </a:r>
            <a:r>
              <a:rPr kumimoji="0" lang="en-US" altLang="en-US" sz="2800" b="1" i="0" u="none" strike="noStrike" kern="1200" cap="none" spc="0" normalizeH="0" baseline="0" noProof="0" dirty="0">
                <a:ln>
                  <a:noFill/>
                </a:ln>
                <a:solidFill>
                  <a:srgbClr val="637052">
                    <a:lumMod val="50000"/>
                  </a:srgbClr>
                </a:solidFill>
                <a:effectLst/>
                <a:uLnTx/>
                <a:uFillTx/>
                <a:latin typeface="Comic Sans MS" panose="030F0702030302020204" pitchFamily="66" charset="0"/>
                <a:ea typeface="+mn-ea"/>
                <a:cs typeface="+mn-cs"/>
              </a:rPr>
              <a:t> occurs so often in relativity that it is given its own symbol, </a:t>
            </a:r>
            <a:r>
              <a:rPr kumimoji="0" lang="el-GR" altLang="en-US" sz="2800" b="1" i="1" u="none" strike="noStrike" kern="1200" cap="none" spc="0" normalizeH="0" baseline="0" noProof="0" dirty="0">
                <a:ln>
                  <a:noFill/>
                </a:ln>
                <a:solidFill>
                  <a:srgbClr val="637052">
                    <a:lumMod val="50000"/>
                  </a:srgbClr>
                </a:solidFill>
                <a:effectLst/>
                <a:uLnTx/>
                <a:uFillTx/>
                <a:latin typeface="Comic Sans MS" panose="030F0702030302020204" pitchFamily="66" charset="0"/>
                <a:ea typeface="+mn-ea"/>
                <a:cs typeface="Times New Roman" panose="02020603050405020304" pitchFamily="18" charset="0"/>
              </a:rPr>
              <a:t>γ</a:t>
            </a:r>
            <a:r>
              <a:rPr kumimoji="0" lang="en-US" altLang="en-US" sz="2800" b="1" i="0" u="none" strike="noStrike" kern="1200" cap="none" spc="0" normalizeH="0" baseline="0" noProof="0" dirty="0">
                <a:ln>
                  <a:noFill/>
                </a:ln>
                <a:solidFill>
                  <a:srgbClr val="637052">
                    <a:lumMod val="50000"/>
                  </a:srgbClr>
                </a:solidFill>
                <a:effectLst/>
                <a:uLnTx/>
                <a:uFillTx/>
                <a:latin typeface="Comic Sans MS" panose="030F0702030302020204" pitchFamily="66" charset="0"/>
                <a:ea typeface="+mn-ea"/>
                <a:cs typeface="Arial" panose="020B0604020202020204" pitchFamily="34" charset="0"/>
              </a:rPr>
              <a:t>:</a:t>
            </a:r>
            <a:endParaRPr kumimoji="0" lang="el-GR" altLang="en-US" sz="2800" b="1" i="0" u="none" strike="noStrike" kern="1200" cap="none" spc="0" normalizeH="0" baseline="0" noProof="0" dirty="0">
              <a:ln>
                <a:noFill/>
              </a:ln>
              <a:solidFill>
                <a:srgbClr val="637052">
                  <a:lumMod val="50000"/>
                </a:srgbClr>
              </a:solidFill>
              <a:effectLst/>
              <a:uLnTx/>
              <a:uFillTx/>
              <a:latin typeface="Comic Sans MS" panose="030F0702030302020204" pitchFamily="66" charset="0"/>
              <a:ea typeface="+mn-ea"/>
              <a:cs typeface="Arial" panose="020B0604020202020204" pitchFamily="34" charset="0"/>
            </a:endParaRPr>
          </a:p>
        </p:txBody>
      </p:sp>
      <p:sp>
        <p:nvSpPr>
          <p:cNvPr id="26628" name="Text Box 5"/>
          <p:cNvSpPr txBox="1">
            <a:spLocks noChangeArrowheads="1"/>
          </p:cNvSpPr>
          <p:nvPr/>
        </p:nvSpPr>
        <p:spPr bwMode="auto">
          <a:xfrm>
            <a:off x="2051050" y="3738720"/>
            <a:ext cx="5283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chemeClr val="accent2"/>
                </a:solidFill>
                <a:latin typeface="Arial" panose="020B0604020202020204" pitchFamily="34" charset="0"/>
              </a:defRPr>
            </a:lvl1pPr>
            <a:lvl2pPr marL="742950" indent="-285750">
              <a:spcBef>
                <a:spcPct val="20000"/>
              </a:spcBef>
              <a:defRPr sz="3200" b="1">
                <a:solidFill>
                  <a:schemeClr val="accent2"/>
                </a:solidFill>
                <a:latin typeface="Arial" panose="020B0604020202020204" pitchFamily="34" charset="0"/>
              </a:defRPr>
            </a:lvl2pPr>
            <a:lvl3pPr marL="1143000" indent="-228600">
              <a:spcBef>
                <a:spcPct val="20000"/>
              </a:spcBef>
              <a:defRPr sz="3200" b="1">
                <a:solidFill>
                  <a:schemeClr val="accent2"/>
                </a:solidFill>
                <a:latin typeface="Arial" panose="020B0604020202020204" pitchFamily="34" charset="0"/>
              </a:defRPr>
            </a:lvl3pPr>
            <a:lvl4pPr marL="1600200" indent="-228600">
              <a:spcBef>
                <a:spcPct val="20000"/>
              </a:spcBef>
              <a:defRPr sz="3200" b="1">
                <a:solidFill>
                  <a:schemeClr val="accent2"/>
                </a:solidFill>
                <a:latin typeface="Arial" panose="020B0604020202020204" pitchFamily="34" charset="0"/>
              </a:defRPr>
            </a:lvl4pPr>
            <a:lvl5pPr marL="2057400" indent="-228600">
              <a:spcBef>
                <a:spcPct val="20000"/>
              </a:spcBef>
              <a:defRPr sz="3200" b="1">
                <a:solidFill>
                  <a:schemeClr val="accent2"/>
                </a:solidFill>
                <a:latin typeface="Arial" panose="020B0604020202020204" pitchFamily="34" charset="0"/>
              </a:defRPr>
            </a:lvl5pPr>
            <a:lvl6pPr marL="2514600" indent="-228600" eaLnBrk="0" fontAlgn="base" hangingPunct="0">
              <a:spcBef>
                <a:spcPct val="20000"/>
              </a:spcBef>
              <a:spcAft>
                <a:spcPct val="0"/>
              </a:spcAft>
              <a:defRPr sz="3200" b="1">
                <a:solidFill>
                  <a:schemeClr val="accent2"/>
                </a:solidFill>
                <a:latin typeface="Arial" panose="020B0604020202020204" pitchFamily="34" charset="0"/>
              </a:defRPr>
            </a:lvl6pPr>
            <a:lvl7pPr marL="2971800" indent="-228600" eaLnBrk="0" fontAlgn="base" hangingPunct="0">
              <a:spcBef>
                <a:spcPct val="20000"/>
              </a:spcBef>
              <a:spcAft>
                <a:spcPct val="0"/>
              </a:spcAft>
              <a:defRPr sz="3200" b="1">
                <a:solidFill>
                  <a:schemeClr val="accent2"/>
                </a:solidFill>
                <a:latin typeface="Arial" panose="020B0604020202020204" pitchFamily="34" charset="0"/>
              </a:defRPr>
            </a:lvl7pPr>
            <a:lvl8pPr marL="3429000" indent="-228600" eaLnBrk="0" fontAlgn="base" hangingPunct="0">
              <a:spcBef>
                <a:spcPct val="20000"/>
              </a:spcBef>
              <a:spcAft>
                <a:spcPct val="0"/>
              </a:spcAft>
              <a:defRPr sz="3200" b="1">
                <a:solidFill>
                  <a:schemeClr val="accent2"/>
                </a:solidFill>
                <a:latin typeface="Arial" panose="020B0604020202020204" pitchFamily="34" charset="0"/>
              </a:defRPr>
            </a:lvl8pPr>
            <a:lvl9pPr marL="3886200" indent="-228600" eaLnBrk="0" fontAlgn="base" hangingPunct="0">
              <a:spcBef>
                <a:spcPct val="20000"/>
              </a:spcBef>
              <a:spcAft>
                <a:spcPct val="0"/>
              </a:spcAft>
              <a:defRPr sz="3200" b="1">
                <a:solidFill>
                  <a:schemeClr val="accent2"/>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637052">
                    <a:lumMod val="50000"/>
                  </a:srgbClr>
                </a:solidFill>
                <a:effectLst/>
                <a:uLnTx/>
                <a:uFillTx/>
                <a:latin typeface="Comic Sans MS" panose="030F0702030302020204" pitchFamily="66" charset="0"/>
                <a:ea typeface="+mn-ea"/>
                <a:cs typeface="+mn-cs"/>
              </a:rPr>
              <a:t>We can then write</a:t>
            </a:r>
          </a:p>
        </p:txBody>
      </p:sp>
      <p:sp>
        <p:nvSpPr>
          <p:cNvPr id="26629" name="Rectangle 9"/>
          <p:cNvSpPr>
            <a:spLocks noGrp="1" noChangeArrowheads="1"/>
          </p:cNvSpPr>
          <p:nvPr>
            <p:ph type="title"/>
          </p:nvPr>
        </p:nvSpPr>
        <p:spPr>
          <a:xfrm>
            <a:off x="1097280" y="286603"/>
            <a:ext cx="10058400" cy="832271"/>
          </a:xfrm>
        </p:spPr>
        <p:txBody>
          <a:bodyPr/>
          <a:lstStyle/>
          <a:p>
            <a:pPr eaLnBrk="1" hangingPunct="1"/>
            <a:r>
              <a:rPr lang="en-US" altLang="en-US" dirty="0">
                <a:latin typeface="Comic Sans MS" panose="030F0702030302020204" pitchFamily="66" charset="0"/>
              </a:rPr>
              <a:t>Time Dilation</a:t>
            </a:r>
          </a:p>
        </p:txBody>
      </p:sp>
      <p:pic>
        <p:nvPicPr>
          <p:cNvPr id="26630" name="Picture 14" descr="36-2"/>
          <p:cNvPicPr>
            <a:picLocks noChangeAspect="1" noChangeArrowheads="1"/>
          </p:cNvPicPr>
          <p:nvPr/>
        </p:nvPicPr>
        <p:blipFill>
          <a:blip r:embed="rId2">
            <a:extLst>
              <a:ext uri="{28A0092B-C50C-407E-A947-70E740481C1C}">
                <a14:useLocalDpi xmlns:a14="http://schemas.microsoft.com/office/drawing/2010/main" val="0"/>
              </a:ext>
            </a:extLst>
          </a:blip>
          <a:srcRect r="67499"/>
          <a:stretch>
            <a:fillRect/>
          </a:stretch>
        </p:blipFill>
        <p:spPr bwMode="auto">
          <a:xfrm>
            <a:off x="4357688" y="2763838"/>
            <a:ext cx="28368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 Box 16"/>
          <p:cNvSpPr txBox="1">
            <a:spLocks noChangeArrowheads="1"/>
          </p:cNvSpPr>
          <p:nvPr/>
        </p:nvSpPr>
        <p:spPr bwMode="auto">
          <a:xfrm>
            <a:off x="2062163" y="2720975"/>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b="1">
                <a:solidFill>
                  <a:schemeClr val="accent2"/>
                </a:solidFill>
                <a:latin typeface="Arial" panose="020B0604020202020204" pitchFamily="34" charset="0"/>
              </a:defRPr>
            </a:lvl1pPr>
            <a:lvl2pPr marL="742950" indent="-285750">
              <a:spcBef>
                <a:spcPct val="20000"/>
              </a:spcBef>
              <a:defRPr sz="3200" b="1">
                <a:solidFill>
                  <a:schemeClr val="accent2"/>
                </a:solidFill>
                <a:latin typeface="Arial" panose="020B0604020202020204" pitchFamily="34" charset="0"/>
              </a:defRPr>
            </a:lvl2pPr>
            <a:lvl3pPr marL="1143000" indent="-228600">
              <a:spcBef>
                <a:spcPct val="20000"/>
              </a:spcBef>
              <a:defRPr sz="3200" b="1">
                <a:solidFill>
                  <a:schemeClr val="accent2"/>
                </a:solidFill>
                <a:latin typeface="Arial" panose="020B0604020202020204" pitchFamily="34" charset="0"/>
              </a:defRPr>
            </a:lvl3pPr>
            <a:lvl4pPr marL="1600200" indent="-228600">
              <a:spcBef>
                <a:spcPct val="20000"/>
              </a:spcBef>
              <a:defRPr sz="3200" b="1">
                <a:solidFill>
                  <a:schemeClr val="accent2"/>
                </a:solidFill>
                <a:latin typeface="Arial" panose="020B0604020202020204" pitchFamily="34" charset="0"/>
              </a:defRPr>
            </a:lvl4pPr>
            <a:lvl5pPr marL="2057400" indent="-228600">
              <a:spcBef>
                <a:spcPct val="20000"/>
              </a:spcBef>
              <a:defRPr sz="3200" b="1">
                <a:solidFill>
                  <a:schemeClr val="accent2"/>
                </a:solidFill>
                <a:latin typeface="Arial" panose="020B0604020202020204" pitchFamily="34" charset="0"/>
              </a:defRPr>
            </a:lvl5pPr>
            <a:lvl6pPr marL="2514600" indent="-228600" eaLnBrk="0" fontAlgn="base" hangingPunct="0">
              <a:spcBef>
                <a:spcPct val="20000"/>
              </a:spcBef>
              <a:spcAft>
                <a:spcPct val="0"/>
              </a:spcAft>
              <a:defRPr sz="3200" b="1">
                <a:solidFill>
                  <a:schemeClr val="accent2"/>
                </a:solidFill>
                <a:latin typeface="Arial" panose="020B0604020202020204" pitchFamily="34" charset="0"/>
              </a:defRPr>
            </a:lvl6pPr>
            <a:lvl7pPr marL="2971800" indent="-228600" eaLnBrk="0" fontAlgn="base" hangingPunct="0">
              <a:spcBef>
                <a:spcPct val="20000"/>
              </a:spcBef>
              <a:spcAft>
                <a:spcPct val="0"/>
              </a:spcAft>
              <a:defRPr sz="3200" b="1">
                <a:solidFill>
                  <a:schemeClr val="accent2"/>
                </a:solidFill>
                <a:latin typeface="Arial" panose="020B0604020202020204" pitchFamily="34" charset="0"/>
              </a:defRPr>
            </a:lvl7pPr>
            <a:lvl8pPr marL="3429000" indent="-228600" eaLnBrk="0" fontAlgn="base" hangingPunct="0">
              <a:spcBef>
                <a:spcPct val="20000"/>
              </a:spcBef>
              <a:spcAft>
                <a:spcPct val="0"/>
              </a:spcAft>
              <a:defRPr sz="3200" b="1">
                <a:solidFill>
                  <a:schemeClr val="accent2"/>
                </a:solidFill>
                <a:latin typeface="Arial" panose="020B0604020202020204" pitchFamily="34" charset="0"/>
              </a:defRPr>
            </a:lvl8pPr>
            <a:lvl9pPr marL="3886200" indent="-228600" eaLnBrk="0" fontAlgn="base" hangingPunct="0">
              <a:spcBef>
                <a:spcPct val="20000"/>
              </a:spcBef>
              <a:spcAft>
                <a:spcPct val="0"/>
              </a:spcAft>
              <a:defRPr sz="3200" b="1">
                <a:solidFill>
                  <a:schemeClr val="accent2"/>
                </a:solidFill>
                <a:latin typeface="Arial" panose="020B060402020202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altLang="en-US" sz="3200" b="1" i="0" u="none" strike="noStrike" kern="1200" cap="none" spc="0" normalizeH="0" baseline="0" noProof="0">
              <a:ln>
                <a:noFill/>
              </a:ln>
              <a:solidFill>
                <a:srgbClr val="BD582C"/>
              </a:solidFill>
              <a:effectLst/>
              <a:uLnTx/>
              <a:uFillTx/>
              <a:latin typeface="Arial" panose="020B0604020202020204" pitchFamily="34" charset="0"/>
              <a:ea typeface="+mn-ea"/>
              <a:cs typeface="+mn-cs"/>
            </a:endParaRPr>
          </a:p>
        </p:txBody>
      </p:sp>
      <p:grpSp>
        <p:nvGrpSpPr>
          <p:cNvPr id="26632" name="Group 18"/>
          <p:cNvGrpSpPr>
            <a:grpSpLocks/>
          </p:cNvGrpSpPr>
          <p:nvPr/>
        </p:nvGrpSpPr>
        <p:grpSpPr bwMode="auto">
          <a:xfrm>
            <a:off x="3459072" y="4628671"/>
            <a:ext cx="2063750" cy="754063"/>
            <a:chOff x="2278" y="3016"/>
            <a:chExt cx="1209" cy="414"/>
          </a:xfrm>
        </p:grpSpPr>
        <p:pic>
          <p:nvPicPr>
            <p:cNvPr id="26633" name="Picture 15" descr="36-1b"/>
            <p:cNvPicPr>
              <a:picLocks noChangeAspect="1" noChangeArrowheads="1"/>
            </p:cNvPicPr>
            <p:nvPr/>
          </p:nvPicPr>
          <p:blipFill>
            <a:blip r:embed="rId3">
              <a:extLst>
                <a:ext uri="{28A0092B-C50C-407E-A947-70E740481C1C}">
                  <a14:useLocalDpi xmlns:a14="http://schemas.microsoft.com/office/drawing/2010/main" val="0"/>
                </a:ext>
              </a:extLst>
            </a:blip>
            <a:srcRect r="78708"/>
            <a:stretch>
              <a:fillRect/>
            </a:stretch>
          </p:blipFill>
          <p:spPr bwMode="auto">
            <a:xfrm>
              <a:off x="2278" y="3016"/>
              <a:ext cx="1206"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Text Box 17"/>
            <p:cNvSpPr txBox="1">
              <a:spLocks noChangeArrowheads="1"/>
            </p:cNvSpPr>
            <p:nvPr/>
          </p:nvSpPr>
          <p:spPr bwMode="auto">
            <a:xfrm>
              <a:off x="3350" y="3092"/>
              <a:ext cx="137" cy="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b="1">
                  <a:solidFill>
                    <a:schemeClr val="accent2"/>
                  </a:solidFill>
                  <a:latin typeface="Arial" panose="020B0604020202020204" pitchFamily="34" charset="0"/>
                </a:defRPr>
              </a:lvl1pPr>
              <a:lvl2pPr marL="742950" indent="-285750">
                <a:spcBef>
                  <a:spcPct val="20000"/>
                </a:spcBef>
                <a:defRPr sz="3200" b="1">
                  <a:solidFill>
                    <a:schemeClr val="accent2"/>
                  </a:solidFill>
                  <a:latin typeface="Arial" panose="020B0604020202020204" pitchFamily="34" charset="0"/>
                </a:defRPr>
              </a:lvl2pPr>
              <a:lvl3pPr marL="1143000" indent="-228600">
                <a:spcBef>
                  <a:spcPct val="20000"/>
                </a:spcBef>
                <a:defRPr sz="3200" b="1">
                  <a:solidFill>
                    <a:schemeClr val="accent2"/>
                  </a:solidFill>
                  <a:latin typeface="Arial" panose="020B0604020202020204" pitchFamily="34" charset="0"/>
                </a:defRPr>
              </a:lvl3pPr>
              <a:lvl4pPr marL="1600200" indent="-228600">
                <a:spcBef>
                  <a:spcPct val="20000"/>
                </a:spcBef>
                <a:defRPr sz="3200" b="1">
                  <a:solidFill>
                    <a:schemeClr val="accent2"/>
                  </a:solidFill>
                  <a:latin typeface="Arial" panose="020B0604020202020204" pitchFamily="34" charset="0"/>
                </a:defRPr>
              </a:lvl4pPr>
              <a:lvl5pPr marL="2057400" indent="-228600">
                <a:spcBef>
                  <a:spcPct val="20000"/>
                </a:spcBef>
                <a:defRPr sz="3200" b="1">
                  <a:solidFill>
                    <a:schemeClr val="accent2"/>
                  </a:solidFill>
                  <a:latin typeface="Arial" panose="020B0604020202020204" pitchFamily="34" charset="0"/>
                </a:defRPr>
              </a:lvl5pPr>
              <a:lvl6pPr marL="2514600" indent="-228600" eaLnBrk="0" fontAlgn="base" hangingPunct="0">
                <a:spcBef>
                  <a:spcPct val="20000"/>
                </a:spcBef>
                <a:spcAft>
                  <a:spcPct val="0"/>
                </a:spcAft>
                <a:defRPr sz="3200" b="1">
                  <a:solidFill>
                    <a:schemeClr val="accent2"/>
                  </a:solidFill>
                  <a:latin typeface="Arial" panose="020B0604020202020204" pitchFamily="34" charset="0"/>
                </a:defRPr>
              </a:lvl6pPr>
              <a:lvl7pPr marL="2971800" indent="-228600" eaLnBrk="0" fontAlgn="base" hangingPunct="0">
                <a:spcBef>
                  <a:spcPct val="20000"/>
                </a:spcBef>
                <a:spcAft>
                  <a:spcPct val="0"/>
                </a:spcAft>
                <a:defRPr sz="3200" b="1">
                  <a:solidFill>
                    <a:schemeClr val="accent2"/>
                  </a:solidFill>
                  <a:latin typeface="Arial" panose="020B0604020202020204" pitchFamily="34" charset="0"/>
                </a:defRPr>
              </a:lvl7pPr>
              <a:lvl8pPr marL="3429000" indent="-228600" eaLnBrk="0" fontAlgn="base" hangingPunct="0">
                <a:spcBef>
                  <a:spcPct val="20000"/>
                </a:spcBef>
                <a:spcAft>
                  <a:spcPct val="0"/>
                </a:spcAft>
                <a:defRPr sz="3200" b="1">
                  <a:solidFill>
                    <a:schemeClr val="accent2"/>
                  </a:solidFill>
                  <a:latin typeface="Arial" panose="020B0604020202020204" pitchFamily="34" charset="0"/>
                </a:defRPr>
              </a:lvl8pPr>
              <a:lvl9pPr marL="3886200" indent="-228600" eaLnBrk="0" fontAlgn="base" hangingPunct="0">
                <a:spcBef>
                  <a:spcPct val="20000"/>
                </a:spcBef>
                <a:spcAft>
                  <a:spcPct val="0"/>
                </a:spcAft>
                <a:defRPr sz="3200" b="1">
                  <a:solidFill>
                    <a:schemeClr val="accent2"/>
                  </a:solidFill>
                  <a:latin typeface="Arial" panose="020B060402020202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p:txBody>
        </p:sp>
      </p:grpSp>
      <p:sp>
        <p:nvSpPr>
          <p:cNvPr id="2" name="TextBox 1"/>
          <p:cNvSpPr txBox="1"/>
          <p:nvPr/>
        </p:nvSpPr>
        <p:spPr>
          <a:xfrm>
            <a:off x="6881767" y="3733894"/>
            <a:ext cx="4166558"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BD582C">
                    <a:lumMod val="50000"/>
                  </a:srgbClr>
                </a:solidFill>
                <a:effectLst/>
                <a:uLnTx/>
                <a:uFillTx/>
                <a:latin typeface="Comic Sans MS" panose="030F0702030302020204" pitchFamily="66" charset="0"/>
                <a:ea typeface="+mn-ea"/>
                <a:cs typeface="+mn-cs"/>
              </a:rPr>
              <a:t>Δ</a:t>
            </a:r>
            <a:r>
              <a:rPr kumimoji="0" lang="en-US" sz="2000" b="1" i="0" u="none" strike="noStrike" kern="1200" cap="none" spc="0" normalizeH="0" baseline="0" noProof="0" dirty="0">
                <a:ln>
                  <a:noFill/>
                </a:ln>
                <a:solidFill>
                  <a:srgbClr val="BD582C">
                    <a:lumMod val="50000"/>
                  </a:srgbClr>
                </a:solidFill>
                <a:effectLst/>
                <a:uLnTx/>
                <a:uFillTx/>
                <a:latin typeface="Comic Sans MS" panose="030F0702030302020204" pitchFamily="66" charset="0"/>
                <a:ea typeface="+mn-ea"/>
                <a:cs typeface="+mn-cs"/>
              </a:rPr>
              <a:t>t&gt;</a:t>
            </a:r>
            <a:r>
              <a:rPr kumimoji="0" lang="el-GR" sz="2000" b="1" i="0" u="none" strike="noStrike" kern="1200" cap="none" spc="0" normalizeH="0" baseline="0" noProof="0" dirty="0">
                <a:ln>
                  <a:noFill/>
                </a:ln>
                <a:solidFill>
                  <a:srgbClr val="BD582C">
                    <a:lumMod val="50000"/>
                  </a:srgbClr>
                </a:solidFill>
                <a:effectLst/>
                <a:uLnTx/>
                <a:uFillTx/>
                <a:latin typeface="Comic Sans MS" panose="030F0702030302020204" pitchFamily="66" charset="0"/>
                <a:ea typeface="+mn-ea"/>
                <a:cs typeface="+mn-cs"/>
              </a:rPr>
              <a:t>Δ</a:t>
            </a:r>
            <a:r>
              <a:rPr kumimoji="0" lang="en-US" sz="2000" b="1" i="0" u="none" strike="noStrike" kern="1200" cap="none" spc="0" normalizeH="0" baseline="0" noProof="0" dirty="0">
                <a:ln>
                  <a:noFill/>
                </a:ln>
                <a:solidFill>
                  <a:srgbClr val="BD582C">
                    <a:lumMod val="50000"/>
                  </a:srgbClr>
                </a:solidFill>
                <a:effectLst/>
                <a:uLnTx/>
                <a:uFillTx/>
                <a:latin typeface="Comic Sans MS" panose="030F0702030302020204" pitchFamily="66" charset="0"/>
                <a:ea typeface="+mn-ea"/>
                <a:cs typeface="+mn-cs"/>
              </a:rPr>
              <a:t>t</a:t>
            </a:r>
            <a:r>
              <a:rPr kumimoji="0" lang="en-US" sz="2000" b="1" i="0" u="none" strike="noStrike" kern="1200" cap="none" spc="0" normalizeH="0" baseline="-25000" noProof="0" dirty="0">
                <a:ln>
                  <a:noFill/>
                </a:ln>
                <a:solidFill>
                  <a:srgbClr val="BD582C">
                    <a:lumMod val="50000"/>
                  </a:srgbClr>
                </a:solidFill>
                <a:effectLst/>
                <a:uLnTx/>
                <a:uFillTx/>
                <a:latin typeface="Comic Sans MS" panose="030F0702030302020204" pitchFamily="66" charset="0"/>
                <a:ea typeface="+mn-ea"/>
                <a:cs typeface="+mn-cs"/>
              </a:rPr>
              <a:t>0 </a:t>
            </a:r>
            <a:r>
              <a:rPr kumimoji="0" lang="en-US" sz="2000" b="1" i="0" u="none" strike="noStrike" kern="1200" cap="none" spc="0" normalizeH="0" baseline="0" noProof="0" dirty="0">
                <a:ln>
                  <a:noFill/>
                </a:ln>
                <a:solidFill>
                  <a:srgbClr val="BD582C">
                    <a:lumMod val="50000"/>
                  </a:srgbClr>
                </a:solidFill>
                <a:effectLst/>
                <a:uLnTx/>
                <a:uFillTx/>
                <a:latin typeface="Comic Sans MS" panose="030F0702030302020204" pitchFamily="66" charset="0"/>
                <a:ea typeface="+mn-ea"/>
                <a:cs typeface="+mn-cs"/>
              </a:rPr>
              <a:t>this is a result of the theory of relativity, and is called time dilation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omic Sans MS"/>
                <a:ea typeface="+mn-ea"/>
                <a:cs typeface="Comic Sans MS"/>
                <a:sym typeface="Wingdings" charset="2"/>
              </a:rPr>
              <a:t>Δ</a:t>
            </a:r>
            <a:r>
              <a:rPr kumimoji="0" lang="en-US" sz="2400" b="0" i="0" u="none" strike="noStrike" kern="1200" cap="none" spc="0" normalizeH="0" baseline="0" noProof="0" dirty="0">
                <a:ln>
                  <a:noFill/>
                </a:ln>
                <a:solidFill>
                  <a:srgbClr val="000000"/>
                </a:solidFill>
                <a:effectLst/>
                <a:uLnTx/>
                <a:uFillTx/>
                <a:latin typeface="Comic Sans MS"/>
                <a:ea typeface="+mn-ea"/>
                <a:cs typeface="Comic Sans MS"/>
                <a:sym typeface="Wingdings" charset="2"/>
              </a:rPr>
              <a:t>t</a:t>
            </a:r>
            <a:r>
              <a:rPr kumimoji="0" lang="en-US" sz="2400" b="0" i="0" u="none" strike="noStrike" kern="1200" cap="none" spc="0" normalizeH="0" baseline="-25000" noProof="0" dirty="0">
                <a:ln>
                  <a:noFill/>
                </a:ln>
                <a:solidFill>
                  <a:srgbClr val="000000"/>
                </a:solidFill>
                <a:effectLst/>
                <a:uLnTx/>
                <a:uFillTx/>
                <a:latin typeface="Comic Sans MS"/>
                <a:ea typeface="+mn-ea"/>
                <a:cs typeface="Comic Sans MS"/>
                <a:sym typeface="Wingdings" charset="2"/>
              </a:rPr>
              <a:t>0 </a:t>
            </a:r>
            <a:r>
              <a:rPr kumimoji="0" lang="en-US" sz="2400" b="0" i="0" u="none" strike="noStrike" kern="1200" cap="none" spc="0" normalizeH="0" baseline="0" noProof="0" dirty="0">
                <a:ln>
                  <a:noFill/>
                </a:ln>
                <a:solidFill>
                  <a:srgbClr val="000000"/>
                </a:solidFill>
                <a:effectLst/>
                <a:uLnTx/>
                <a:uFillTx/>
                <a:latin typeface="Comic Sans MS"/>
                <a:ea typeface="+mn-ea"/>
                <a:cs typeface="Comic Sans MS"/>
                <a:sym typeface="Wingdings" charset="2"/>
              </a:rPr>
              <a:t>is called proper time</a:t>
            </a:r>
            <a:endParaRPr kumimoji="0" lang="en-US" sz="2400" b="0" i="0" u="none" strike="noStrike" kern="1200" cap="none" spc="0" normalizeH="0" baseline="-25000" noProof="0" dirty="0">
              <a:ln>
                <a:noFill/>
              </a:ln>
              <a:solidFill>
                <a:srgbClr val="000000"/>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056093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3314697" y="4079472"/>
            <a:ext cx="2028757" cy="1143000"/>
            <a:chOff x="4245684" y="5191464"/>
            <a:chExt cx="1520686" cy="1143410"/>
          </a:xfrm>
        </p:grpSpPr>
        <p:sp>
          <p:nvSpPr>
            <p:cNvPr id="21509" name="TextBox 4"/>
            <p:cNvSpPr txBox="1">
              <a:spLocks noChangeArrowheads="1"/>
            </p:cNvSpPr>
            <p:nvPr/>
          </p:nvSpPr>
          <p:spPr bwMode="auto">
            <a:xfrm>
              <a:off x="4245684" y="5191464"/>
              <a:ext cx="1131026" cy="369464"/>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6600"/>
                  </a:solidFill>
                  <a:effectLst/>
                  <a:uLnTx/>
                  <a:uFillTx/>
                  <a:latin typeface="Calibri"/>
                  <a:ea typeface="+mn-ea"/>
                  <a:cs typeface="+mn-cs"/>
                </a:rPr>
                <a:t>Same location</a:t>
              </a:r>
            </a:p>
          </p:txBody>
        </p:sp>
        <p:sp>
          <p:nvSpPr>
            <p:cNvPr id="21510" name="Rectangle 3"/>
            <p:cNvSpPr>
              <a:spLocks noChangeArrowheads="1"/>
            </p:cNvSpPr>
            <p:nvPr/>
          </p:nvSpPr>
          <p:spPr bwMode="auto">
            <a:xfrm>
              <a:off x="4623370" y="5607978"/>
              <a:ext cx="1143000" cy="726896"/>
            </a:xfrm>
            <a:prstGeom prst="rect">
              <a:avLst/>
            </a:prstGeom>
            <a:solidFill>
              <a:srgbClr val="CCFFCC"/>
            </a:solidFill>
            <a:ln w="19050">
              <a:solidFill>
                <a:srgbClr val="00B050"/>
              </a:solidFill>
              <a:round/>
              <a:headEnd/>
              <a:tailEnd/>
            </a:ln>
          </p:spPr>
          <p:txBody>
            <a:bodyPr wrap="none">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sp>
        <p:nvSpPr>
          <p:cNvPr id="140291" name="Text Box 3"/>
          <p:cNvSpPr txBox="1">
            <a:spLocks noChangeArrowheads="1"/>
          </p:cNvSpPr>
          <p:nvPr/>
        </p:nvSpPr>
        <p:spPr bwMode="auto">
          <a:xfrm>
            <a:off x="514709" y="1324155"/>
            <a:ext cx="10566400" cy="5262979"/>
          </a:xfrm>
          <a:prstGeom prst="rect">
            <a:avLst/>
          </a:prstGeom>
          <a:noFill/>
          <a:ln w="9525">
            <a:noFill/>
            <a:miter lim="800000"/>
            <a:headEnd/>
            <a:tailEnd/>
          </a:ln>
        </p:spPr>
        <p:txBody>
          <a:bodyPr>
            <a:prstTxWarp prst="textNoShape">
              <a:avLst/>
            </a:prstTxWarp>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libri"/>
                <a:ea typeface="+mn-ea"/>
                <a:cs typeface="+mn-cs"/>
              </a:rPr>
              <a:t>…</a:t>
            </a:r>
            <a:r>
              <a:rPr kumimoji="0" lang="en-US" sz="3200" b="1" i="0" u="sng" strike="noStrike" kern="1200" cap="none" spc="0" normalizeH="0" baseline="0" noProof="0" dirty="0">
                <a:ln>
                  <a:noFill/>
                </a:ln>
                <a:solidFill>
                  <a:schemeClr val="accent6">
                    <a:lumMod val="50000"/>
                  </a:schemeClr>
                </a:solidFill>
                <a:effectLst/>
                <a:uLnTx/>
                <a:uFillTx/>
                <a:latin typeface="Comic Sans MS"/>
                <a:ea typeface="+mn-ea"/>
                <a:cs typeface="Comic Sans MS"/>
              </a:rPr>
              <a:t>refers to the time measured by a clock in an inertial frame where it is at rest.</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mic Sans MS"/>
              <a:ea typeface="+mn-ea"/>
              <a:cs typeface="Comic Sans MS"/>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000000"/>
                </a:solidFill>
                <a:effectLst/>
                <a:uLnTx/>
                <a:uFillTx/>
                <a:latin typeface="Comic Sans MS"/>
                <a:ea typeface="+mn-ea"/>
                <a:cs typeface="Comic Sans MS"/>
              </a:rPr>
              <a:t>Example: </a:t>
            </a:r>
            <a:r>
              <a:rPr kumimoji="0" lang="en-US" sz="2000" b="1" i="0" u="none" strike="noStrike" kern="1200" cap="none" spc="0" normalizeH="0" baseline="0" noProof="0" dirty="0">
                <a:ln>
                  <a:noFill/>
                </a:ln>
                <a:solidFill>
                  <a:srgbClr val="000000"/>
                </a:solidFill>
                <a:effectLst/>
                <a:uLnTx/>
                <a:uFillTx/>
                <a:latin typeface="Comic Sans MS"/>
                <a:ea typeface="+mn-ea"/>
                <a:cs typeface="Comic Sans MS"/>
              </a:rPr>
              <a:t>Any given clock never moves with respect to itself.  It keeps proper time for itself in its own rest frame.  </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omic Sans MS"/>
              <a:ea typeface="+mn-ea"/>
              <a:cs typeface="Comic Sans MS"/>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000000"/>
                </a:solidFill>
                <a:effectLst/>
                <a:uLnTx/>
                <a:uFillTx/>
                <a:latin typeface="Comic Sans MS"/>
                <a:ea typeface="+mn-ea"/>
                <a:cs typeface="Comic Sans MS"/>
              </a:rPr>
              <a:t>Any observer moving with respect to this clock sees it run slow (i.e., time intervals are longer).  </a:t>
            </a:r>
            <a:r>
              <a:rPr kumimoji="0" lang="en-US" sz="2000" b="0" i="0" u="sng" strike="noStrike" kern="1200" cap="none" spc="0" normalizeH="0" baseline="0" noProof="0" dirty="0">
                <a:ln>
                  <a:noFill/>
                </a:ln>
                <a:solidFill>
                  <a:srgbClr val="000000"/>
                </a:solidFill>
                <a:effectLst/>
                <a:uLnTx/>
                <a:uFillTx/>
                <a:latin typeface="Comic Sans MS"/>
                <a:ea typeface="+mn-ea"/>
                <a:cs typeface="Comic Sans MS"/>
              </a:rPr>
              <a:t>This is </a:t>
            </a:r>
            <a:r>
              <a:rPr kumimoji="0" lang="en-US" sz="2000" b="1" i="0" u="sng" strike="noStrike" kern="1200" cap="none" spc="0" normalizeH="0" baseline="0" noProof="0" dirty="0">
                <a:ln>
                  <a:noFill/>
                </a:ln>
                <a:solidFill>
                  <a:srgbClr val="FF0000"/>
                </a:solidFill>
                <a:effectLst/>
                <a:uLnTx/>
                <a:uFillTx/>
                <a:latin typeface="Comic Sans MS"/>
                <a:ea typeface="+mn-ea"/>
                <a:cs typeface="Comic Sans MS"/>
              </a:rPr>
              <a:t>time dilation.</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0000"/>
              </a:solidFill>
              <a:effectLst/>
              <a:uLnTx/>
              <a:uFillTx/>
              <a:latin typeface="Comic Sans MS"/>
              <a:ea typeface="+mn-ea"/>
              <a:cs typeface="Comic Sans MS"/>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omic Sans MS"/>
                <a:ea typeface="+mn-ea"/>
                <a:cs typeface="Comic Sans MS"/>
              </a:rPr>
              <a:t>Mathematically: 	Event 1: (x</a:t>
            </a:r>
            <a:r>
              <a:rPr kumimoji="0" lang="en-US" sz="2000" b="0" i="0" u="none" strike="noStrike" kern="1200" cap="none" spc="0" normalizeH="0" baseline="-25000" noProof="0" dirty="0">
                <a:ln>
                  <a:noFill/>
                </a:ln>
                <a:solidFill>
                  <a:srgbClr val="000000"/>
                </a:solidFill>
                <a:effectLst/>
                <a:uLnTx/>
                <a:uFillTx/>
                <a:latin typeface="Comic Sans MS"/>
                <a:ea typeface="+mn-ea"/>
                <a:cs typeface="Comic Sans MS"/>
              </a:rPr>
              <a:t>1</a:t>
            </a:r>
            <a:r>
              <a:rPr kumimoji="0" lang="en-US" sz="2000" b="0" i="0" u="none" strike="noStrike" kern="1200" cap="none" spc="0" normalizeH="0" baseline="0" noProof="0" dirty="0">
                <a:ln>
                  <a:noFill/>
                </a:ln>
                <a:solidFill>
                  <a:srgbClr val="000000"/>
                </a:solidFill>
                <a:effectLst/>
                <a:uLnTx/>
                <a:uFillTx/>
                <a:latin typeface="Comic Sans MS"/>
                <a:ea typeface="+mn-ea"/>
                <a:cs typeface="Comic Sans MS"/>
              </a:rPr>
              <a:t>,y</a:t>
            </a:r>
            <a:r>
              <a:rPr kumimoji="0" lang="en-US" sz="2000" b="0" i="0" u="none" strike="noStrike" kern="1200" cap="none" spc="0" normalizeH="0" baseline="-25000" noProof="0" dirty="0">
                <a:ln>
                  <a:noFill/>
                </a:ln>
                <a:solidFill>
                  <a:srgbClr val="000000"/>
                </a:solidFill>
                <a:effectLst/>
                <a:uLnTx/>
                <a:uFillTx/>
                <a:latin typeface="Comic Sans MS"/>
                <a:ea typeface="+mn-ea"/>
                <a:cs typeface="Comic Sans MS"/>
              </a:rPr>
              <a:t>1</a:t>
            </a:r>
            <a:r>
              <a:rPr kumimoji="0" lang="en-US" sz="2000" b="0" i="0" u="none" strike="noStrike" kern="1200" cap="none" spc="0" normalizeH="0" baseline="0" noProof="0" dirty="0">
                <a:ln>
                  <a:noFill/>
                </a:ln>
                <a:solidFill>
                  <a:srgbClr val="000000"/>
                </a:solidFill>
                <a:effectLst/>
                <a:uLnTx/>
                <a:uFillTx/>
                <a:latin typeface="Comic Sans MS"/>
                <a:ea typeface="+mn-ea"/>
                <a:cs typeface="Comic Sans MS"/>
              </a:rPr>
              <a:t>,z</a:t>
            </a:r>
            <a:r>
              <a:rPr kumimoji="0" lang="en-US" sz="2000" b="0" i="0" u="none" strike="noStrike" kern="1200" cap="none" spc="0" normalizeH="0" baseline="-25000" noProof="0" dirty="0">
                <a:ln>
                  <a:noFill/>
                </a:ln>
                <a:solidFill>
                  <a:srgbClr val="000000"/>
                </a:solidFill>
                <a:effectLst/>
                <a:uLnTx/>
                <a:uFillTx/>
                <a:latin typeface="Comic Sans MS"/>
                <a:ea typeface="+mn-ea"/>
                <a:cs typeface="Comic Sans MS"/>
              </a:rPr>
              <a:t>1</a:t>
            </a:r>
            <a:r>
              <a:rPr kumimoji="0" lang="en-US" sz="2000" b="0" i="0" u="none" strike="noStrike" kern="1200" cap="none" spc="0" normalizeH="0" baseline="0" noProof="0" dirty="0">
                <a:ln>
                  <a:noFill/>
                </a:ln>
                <a:solidFill>
                  <a:srgbClr val="000000"/>
                </a:solidFill>
                <a:effectLst/>
                <a:uLnTx/>
                <a:uFillTx/>
                <a:latin typeface="Comic Sans MS"/>
                <a:ea typeface="+mn-ea"/>
                <a:cs typeface="Comic Sans MS"/>
              </a:rPr>
              <a:t>,t</a:t>
            </a:r>
            <a:r>
              <a:rPr kumimoji="0" lang="en-US" sz="2000" b="0" i="0" u="none" strike="noStrike" kern="1200" cap="none" spc="0" normalizeH="0" baseline="-25000" noProof="0" dirty="0">
                <a:ln>
                  <a:noFill/>
                </a:ln>
                <a:solidFill>
                  <a:srgbClr val="000000"/>
                </a:solidFill>
                <a:effectLst/>
                <a:uLnTx/>
                <a:uFillTx/>
                <a:latin typeface="Comic Sans MS"/>
                <a:ea typeface="+mn-ea"/>
                <a:cs typeface="Comic Sans MS"/>
              </a:rPr>
              <a:t>1</a:t>
            </a:r>
            <a:r>
              <a:rPr kumimoji="0" lang="en-US" sz="2000" b="0" i="0" u="none" strike="noStrike" kern="1200" cap="none" spc="0" normalizeH="0" baseline="0" noProof="0" dirty="0">
                <a:ln>
                  <a:noFill/>
                </a:ln>
                <a:solidFill>
                  <a:srgbClr val="000000"/>
                </a:solidFill>
                <a:effectLst/>
                <a:uLnTx/>
                <a:uFillTx/>
                <a:latin typeface="Comic Sans MS"/>
                <a:ea typeface="+mn-ea"/>
                <a:cs typeface="Comic Sans MS"/>
              </a:rPr>
              <a:t>)</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omic Sans MS"/>
                <a:ea typeface="+mn-ea"/>
                <a:cs typeface="Comic Sans MS"/>
              </a:rPr>
              <a:t>			Event 2: (x</a:t>
            </a:r>
            <a:r>
              <a:rPr kumimoji="0" lang="en-US" sz="2000" b="0" i="0" u="none" strike="noStrike" kern="1200" cap="none" spc="0" normalizeH="0" baseline="-25000" noProof="0" dirty="0">
                <a:ln>
                  <a:noFill/>
                </a:ln>
                <a:solidFill>
                  <a:srgbClr val="000000"/>
                </a:solidFill>
                <a:effectLst/>
                <a:uLnTx/>
                <a:uFillTx/>
                <a:latin typeface="Comic Sans MS"/>
                <a:ea typeface="+mn-ea"/>
                <a:cs typeface="Comic Sans MS"/>
              </a:rPr>
              <a:t>1</a:t>
            </a:r>
            <a:r>
              <a:rPr kumimoji="0" lang="en-US" sz="2000" b="0" i="0" u="none" strike="noStrike" kern="1200" cap="none" spc="0" normalizeH="0" baseline="0" noProof="0" dirty="0">
                <a:ln>
                  <a:noFill/>
                </a:ln>
                <a:solidFill>
                  <a:srgbClr val="000000"/>
                </a:solidFill>
                <a:effectLst/>
                <a:uLnTx/>
                <a:uFillTx/>
                <a:latin typeface="Comic Sans MS"/>
                <a:ea typeface="+mn-ea"/>
                <a:cs typeface="Comic Sans MS"/>
              </a:rPr>
              <a:t>,y</a:t>
            </a:r>
            <a:r>
              <a:rPr kumimoji="0" lang="en-US" sz="2000" b="0" i="0" u="none" strike="noStrike" kern="1200" cap="none" spc="0" normalizeH="0" baseline="-25000" noProof="0" dirty="0">
                <a:ln>
                  <a:noFill/>
                </a:ln>
                <a:solidFill>
                  <a:srgbClr val="000000"/>
                </a:solidFill>
                <a:effectLst/>
                <a:uLnTx/>
                <a:uFillTx/>
                <a:latin typeface="Comic Sans MS"/>
                <a:ea typeface="+mn-ea"/>
                <a:cs typeface="Comic Sans MS"/>
              </a:rPr>
              <a:t>1</a:t>
            </a:r>
            <a:r>
              <a:rPr kumimoji="0" lang="en-US" sz="2000" b="0" i="0" u="none" strike="noStrike" kern="1200" cap="none" spc="0" normalizeH="0" baseline="0" noProof="0" dirty="0">
                <a:ln>
                  <a:noFill/>
                </a:ln>
                <a:solidFill>
                  <a:srgbClr val="000000"/>
                </a:solidFill>
                <a:effectLst/>
                <a:uLnTx/>
                <a:uFillTx/>
                <a:latin typeface="Comic Sans MS"/>
                <a:ea typeface="+mn-ea"/>
                <a:cs typeface="Comic Sans MS"/>
              </a:rPr>
              <a:t>,z</a:t>
            </a:r>
            <a:r>
              <a:rPr kumimoji="0" lang="en-US" sz="2000" b="0" i="0" u="none" strike="noStrike" kern="1200" cap="none" spc="0" normalizeH="0" baseline="-25000" noProof="0" dirty="0">
                <a:ln>
                  <a:noFill/>
                </a:ln>
                <a:solidFill>
                  <a:srgbClr val="000000"/>
                </a:solidFill>
                <a:effectLst/>
                <a:uLnTx/>
                <a:uFillTx/>
                <a:latin typeface="Comic Sans MS"/>
                <a:ea typeface="+mn-ea"/>
                <a:cs typeface="Comic Sans MS"/>
              </a:rPr>
              <a:t>1</a:t>
            </a:r>
            <a:r>
              <a:rPr kumimoji="0" lang="en-US" sz="2000" b="0" i="0" u="none" strike="noStrike" kern="1200" cap="none" spc="0" normalizeH="0" baseline="0" noProof="0" dirty="0">
                <a:ln>
                  <a:noFill/>
                </a:ln>
                <a:solidFill>
                  <a:srgbClr val="000000"/>
                </a:solidFill>
                <a:effectLst/>
                <a:uLnTx/>
                <a:uFillTx/>
                <a:latin typeface="Comic Sans MS"/>
                <a:ea typeface="+mn-ea"/>
                <a:cs typeface="Comic Sans MS"/>
              </a:rPr>
              <a:t>,t</a:t>
            </a:r>
            <a:r>
              <a:rPr kumimoji="0" lang="en-US" sz="2000" b="0" i="0" u="none" strike="noStrike" kern="1200" cap="none" spc="0" normalizeH="0" baseline="-25000" noProof="0" dirty="0">
                <a:ln>
                  <a:noFill/>
                </a:ln>
                <a:solidFill>
                  <a:srgbClr val="000000"/>
                </a:solidFill>
                <a:effectLst/>
                <a:uLnTx/>
                <a:uFillTx/>
                <a:latin typeface="Comic Sans MS"/>
                <a:ea typeface="+mn-ea"/>
                <a:cs typeface="Comic Sans MS"/>
              </a:rPr>
              <a:t>2</a:t>
            </a:r>
            <a:r>
              <a:rPr kumimoji="0" lang="en-US" sz="2000" b="0" i="0" u="none" strike="noStrike" kern="1200" cap="none" spc="0" normalizeH="0" baseline="0" noProof="0" dirty="0">
                <a:ln>
                  <a:noFill/>
                </a:ln>
                <a:solidFill>
                  <a:srgbClr val="000000"/>
                </a:solidFill>
                <a:effectLst/>
                <a:uLnTx/>
                <a:uFillTx/>
                <a:latin typeface="Comic Sans MS"/>
                <a:ea typeface="+mn-ea"/>
                <a:cs typeface="Comic Sans MS"/>
              </a:rPr>
              <a:t>)</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omic Sans MS"/>
              <a:ea typeface="+mn-ea"/>
              <a:cs typeface="Comic Sans MS"/>
              <a:sym typeface="Wingdings" charset="2"/>
            </a:endParaRPr>
          </a:p>
          <a:p>
            <a:pPr marL="342900" marR="0" lvl="0" indent="-342900" algn="l" defTabSz="914400" rtl="0" eaLnBrk="0" fontAlgn="auto" latinLnBrk="0" hangingPunct="0">
              <a:lnSpc>
                <a:spcPct val="100000"/>
              </a:lnSpc>
              <a:spcBef>
                <a:spcPts val="0"/>
              </a:spcBef>
              <a:spcAft>
                <a:spcPts val="0"/>
              </a:spcAft>
              <a:buClrTx/>
              <a:buSzTx/>
              <a:buFont typeface="Wingdings" panose="05000000000000000000" pitchFamily="2" charset="2"/>
              <a:buChar char="à"/>
              <a:tabLst/>
              <a:defRPr/>
            </a:pPr>
            <a:r>
              <a:rPr kumimoji="0" lang="en-US" sz="2000" b="0" i="0" u="none" strike="noStrike" kern="1200" cap="none" spc="0" normalizeH="0" baseline="0" noProof="0" dirty="0">
                <a:ln>
                  <a:noFill/>
                </a:ln>
                <a:solidFill>
                  <a:srgbClr val="000000"/>
                </a:solidFill>
                <a:effectLst/>
                <a:uLnTx/>
                <a:uFillTx/>
                <a:latin typeface="Comic Sans MS"/>
                <a:ea typeface="+mn-ea"/>
                <a:cs typeface="Comic Sans MS"/>
                <a:sym typeface="Wingdings" charset="2"/>
              </a:rPr>
              <a:t>Proper time is the shortest time that can be recorded between two events.</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omic Sans MS"/>
                <a:ea typeface="+mn-ea"/>
                <a:cs typeface="Comic Sans MS"/>
                <a:sym typeface="Wingdings" charset="2"/>
              </a:rPr>
              <a:t>                                       </a:t>
            </a:r>
            <a:r>
              <a:rPr kumimoji="0" lang="el-GR" sz="3600" b="0" i="0" u="none" strike="noStrike" kern="1200" cap="none" spc="0" normalizeH="0" baseline="0" noProof="0" dirty="0">
                <a:ln>
                  <a:noFill/>
                </a:ln>
                <a:solidFill>
                  <a:srgbClr val="000000"/>
                </a:solidFill>
                <a:effectLst/>
                <a:uLnTx/>
                <a:uFillTx/>
                <a:latin typeface="Comic Sans MS"/>
                <a:ea typeface="+mn-ea"/>
                <a:cs typeface="Comic Sans MS"/>
                <a:sym typeface="Wingdings" charset="2"/>
              </a:rPr>
              <a:t>Δ</a:t>
            </a:r>
            <a:r>
              <a:rPr kumimoji="0" lang="en-US" sz="3600" b="0" i="0" u="none" strike="noStrike" kern="1200" cap="none" spc="0" normalizeH="0" baseline="0" noProof="0" dirty="0">
                <a:ln>
                  <a:noFill/>
                </a:ln>
                <a:solidFill>
                  <a:srgbClr val="000000"/>
                </a:solidFill>
                <a:effectLst/>
                <a:uLnTx/>
                <a:uFillTx/>
                <a:latin typeface="Comic Sans MS"/>
                <a:ea typeface="+mn-ea"/>
                <a:cs typeface="Comic Sans MS"/>
                <a:sym typeface="Wingdings" charset="2"/>
              </a:rPr>
              <a:t>t</a:t>
            </a:r>
            <a:r>
              <a:rPr kumimoji="0" lang="en-US" sz="3600" b="0" i="0" u="none" strike="noStrike" kern="1200" cap="none" spc="0" normalizeH="0" baseline="-25000" noProof="0" dirty="0">
                <a:ln>
                  <a:noFill/>
                </a:ln>
                <a:solidFill>
                  <a:srgbClr val="000000"/>
                </a:solidFill>
                <a:effectLst/>
                <a:uLnTx/>
                <a:uFillTx/>
                <a:latin typeface="Comic Sans MS"/>
                <a:ea typeface="+mn-ea"/>
                <a:cs typeface="Comic Sans MS"/>
                <a:sym typeface="Wingdings" charset="2"/>
              </a:rPr>
              <a:t>0</a:t>
            </a:r>
            <a:r>
              <a:rPr kumimoji="0" lang="en-US" sz="3600" b="0" i="0" u="none" strike="noStrike" kern="1200" cap="none" spc="0" normalizeH="0" baseline="0" noProof="0" dirty="0">
                <a:ln>
                  <a:noFill/>
                </a:ln>
                <a:solidFill>
                  <a:srgbClr val="000000"/>
                </a:solidFill>
                <a:effectLst/>
                <a:uLnTx/>
                <a:uFillTx/>
                <a:latin typeface="Comic Sans MS"/>
                <a:ea typeface="+mn-ea"/>
                <a:cs typeface="Comic Sans MS"/>
                <a:sym typeface="Wingdings" charset="2"/>
              </a:rPr>
              <a:t>=t</a:t>
            </a:r>
            <a:r>
              <a:rPr kumimoji="0" lang="en-US" sz="3600" b="0" i="0" u="none" strike="noStrike" kern="1200" cap="none" spc="0" normalizeH="0" baseline="-25000" noProof="0" dirty="0">
                <a:ln>
                  <a:noFill/>
                </a:ln>
                <a:solidFill>
                  <a:srgbClr val="000000"/>
                </a:solidFill>
                <a:effectLst/>
                <a:uLnTx/>
                <a:uFillTx/>
                <a:latin typeface="Comic Sans MS"/>
                <a:ea typeface="+mn-ea"/>
                <a:cs typeface="Comic Sans MS"/>
                <a:sym typeface="Wingdings" charset="2"/>
              </a:rPr>
              <a:t>2</a:t>
            </a:r>
            <a:r>
              <a:rPr kumimoji="0" lang="en-US" sz="3600" b="0" i="0" u="none" strike="noStrike" kern="1200" cap="none" spc="0" normalizeH="0" baseline="0" noProof="0" dirty="0">
                <a:ln>
                  <a:noFill/>
                </a:ln>
                <a:solidFill>
                  <a:srgbClr val="000000"/>
                </a:solidFill>
                <a:effectLst/>
                <a:uLnTx/>
                <a:uFillTx/>
                <a:latin typeface="Comic Sans MS"/>
                <a:ea typeface="+mn-ea"/>
                <a:cs typeface="Comic Sans MS"/>
                <a:sym typeface="Wingdings" charset="2"/>
              </a:rPr>
              <a:t>-t</a:t>
            </a:r>
            <a:r>
              <a:rPr kumimoji="0" lang="en-US" sz="3600" b="0" i="0" u="none" strike="noStrike" kern="1200" cap="none" spc="0" normalizeH="0" baseline="-25000" noProof="0" dirty="0">
                <a:ln>
                  <a:noFill/>
                </a:ln>
                <a:solidFill>
                  <a:srgbClr val="000000"/>
                </a:solidFill>
                <a:effectLst/>
                <a:uLnTx/>
                <a:uFillTx/>
                <a:latin typeface="Comic Sans MS"/>
                <a:ea typeface="+mn-ea"/>
                <a:cs typeface="Comic Sans MS"/>
                <a:sym typeface="Wingdings" charset="2"/>
              </a:rPr>
              <a:t>1</a:t>
            </a:r>
            <a:endParaRPr kumimoji="0" lang="en-US" sz="3600" b="0" i="0" u="none" strike="noStrike" kern="1200" cap="none" spc="0" normalizeH="0" baseline="-25000" noProof="0" dirty="0">
              <a:ln>
                <a:noFill/>
              </a:ln>
              <a:solidFill>
                <a:srgbClr val="000000"/>
              </a:solidFill>
              <a:effectLst/>
              <a:uLnTx/>
              <a:uFillTx/>
              <a:latin typeface="Comic Sans MS"/>
              <a:ea typeface="+mn-ea"/>
              <a:cs typeface="Comic Sans MS"/>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1507" name="Rectangle 2"/>
          <p:cNvSpPr>
            <a:spLocks noGrp="1" noChangeArrowheads="1"/>
          </p:cNvSpPr>
          <p:nvPr>
            <p:ph type="title"/>
          </p:nvPr>
        </p:nvSpPr>
        <p:spPr>
          <a:xfrm>
            <a:off x="609600" y="0"/>
            <a:ext cx="10972800" cy="1143000"/>
          </a:xfrm>
        </p:spPr>
        <p:txBody>
          <a:bodyPr/>
          <a:lstStyle/>
          <a:p>
            <a:r>
              <a:rPr lang="en-US" b="1" dirty="0">
                <a:latin typeface="Comic Sans MS"/>
                <a:cs typeface="Comic Sans MS"/>
              </a:rPr>
              <a:t>Proper Time </a:t>
            </a:r>
            <a:endParaRPr lang="en-US" sz="2400" dirty="0">
              <a:latin typeface="Comic Sans MS"/>
              <a:cs typeface="Comic Sans MS"/>
            </a:endParaRPr>
          </a:p>
        </p:txBody>
      </p:sp>
    </p:spTree>
    <p:extLst>
      <p:ext uri="{BB962C8B-B14F-4D97-AF65-F5344CB8AC3E}">
        <p14:creationId xmlns:p14="http://schemas.microsoft.com/office/powerpoint/2010/main" val="23682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29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29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029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0291">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2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40291">
                                            <p:txEl>
                                              <p:pRg st="9" end="9"/>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402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a:cs typeface="Comic Sans MS"/>
              </a:rPr>
              <a:t>Time Dilation</a:t>
            </a:r>
          </a:p>
        </p:txBody>
      </p:sp>
      <p:sp>
        <p:nvSpPr>
          <p:cNvPr id="3" name="Content Placeholder 2"/>
          <p:cNvSpPr>
            <a:spLocks noGrp="1"/>
          </p:cNvSpPr>
          <p:nvPr>
            <p:ph idx="1"/>
          </p:nvPr>
        </p:nvSpPr>
        <p:spPr/>
        <p:txBody>
          <a:bodyPr>
            <a:normAutofit/>
          </a:bodyPr>
          <a:lstStyle/>
          <a:p>
            <a:r>
              <a:rPr lang="en-US" sz="3200" u="sng" dirty="0">
                <a:latin typeface="Comic Sans MS"/>
                <a:cs typeface="Comic Sans MS"/>
              </a:rPr>
              <a:t>Two events occurring at the same location in one frame will be separated by a longer time interval in a frame moving relative to the first</a:t>
            </a:r>
          </a:p>
        </p:txBody>
      </p:sp>
    </p:spTree>
    <p:extLst>
      <p:ext uri="{BB962C8B-B14F-4D97-AF65-F5344CB8AC3E}">
        <p14:creationId xmlns:p14="http://schemas.microsoft.com/office/powerpoint/2010/main" val="3349292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20161"/>
          </a:xfrm>
        </p:spPr>
        <p:txBody>
          <a:bodyPr/>
          <a:lstStyle/>
          <a:p>
            <a:r>
              <a:rPr lang="en-US" dirty="0">
                <a:latin typeface="Comic Sans MS" panose="030F0702030302020204" pitchFamily="66" charset="0"/>
              </a:rPr>
              <a:t>Twin Paradox</a:t>
            </a:r>
          </a:p>
        </p:txBody>
      </p:sp>
      <p:sp>
        <p:nvSpPr>
          <p:cNvPr id="3" name="Content Placeholder 2"/>
          <p:cNvSpPr>
            <a:spLocks noGrp="1"/>
          </p:cNvSpPr>
          <p:nvPr>
            <p:ph idx="1"/>
          </p:nvPr>
        </p:nvSpPr>
        <p:spPr>
          <a:xfrm>
            <a:off x="1097280" y="1006764"/>
            <a:ext cx="10058400" cy="4862330"/>
          </a:xfrm>
        </p:spPr>
        <p:txBody>
          <a:bodyPr/>
          <a:lstStyle/>
          <a:p>
            <a:r>
              <a:rPr lang="en-US" dirty="0"/>
              <a:t>https://www.youtube.com/watch?v=h8GqaAp3cGs</a:t>
            </a:r>
          </a:p>
        </p:txBody>
      </p:sp>
      <p:pic>
        <p:nvPicPr>
          <p:cNvPr id="4" name="Picture 3"/>
          <p:cNvPicPr>
            <a:picLocks noChangeAspect="1"/>
          </p:cNvPicPr>
          <p:nvPr/>
        </p:nvPicPr>
        <p:blipFill>
          <a:blip r:embed="rId2"/>
          <a:stretch>
            <a:fillRect/>
          </a:stretch>
        </p:blipFill>
        <p:spPr>
          <a:xfrm>
            <a:off x="1097280" y="1436230"/>
            <a:ext cx="9172575" cy="5153025"/>
          </a:xfrm>
          <a:prstGeom prst="rect">
            <a:avLst/>
          </a:prstGeom>
        </p:spPr>
      </p:pic>
    </p:spTree>
    <p:extLst>
      <p:ext uri="{BB962C8B-B14F-4D97-AF65-F5344CB8AC3E}">
        <p14:creationId xmlns:p14="http://schemas.microsoft.com/office/powerpoint/2010/main" val="674009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08772"/>
          </a:xfrm>
        </p:spPr>
        <p:txBody>
          <a:bodyPr/>
          <a:lstStyle/>
          <a:p>
            <a:r>
              <a:rPr lang="en-US" dirty="0">
                <a:latin typeface="Comic Sans MS" panose="030F0702030302020204" pitchFamily="66" charset="0"/>
              </a:rPr>
              <a:t>GPS and relativity</a:t>
            </a:r>
          </a:p>
        </p:txBody>
      </p:sp>
      <p:sp>
        <p:nvSpPr>
          <p:cNvPr id="3" name="Content Placeholder 2"/>
          <p:cNvSpPr>
            <a:spLocks noGrp="1"/>
          </p:cNvSpPr>
          <p:nvPr>
            <p:ph idx="1"/>
          </p:nvPr>
        </p:nvSpPr>
        <p:spPr>
          <a:xfrm>
            <a:off x="1097280" y="5505450"/>
            <a:ext cx="10058400" cy="363644"/>
          </a:xfrm>
        </p:spPr>
        <p:txBody>
          <a:bodyPr>
            <a:normAutofit lnSpcReduction="10000"/>
          </a:bodyPr>
          <a:lstStyle/>
          <a:p>
            <a:r>
              <a:rPr lang="en-US" dirty="0"/>
              <a:t>https://www.youtube.com/watch?v=x7mWlAauLPs</a:t>
            </a:r>
          </a:p>
        </p:txBody>
      </p:sp>
      <p:pic>
        <p:nvPicPr>
          <p:cNvPr id="16" name="Picture 15"/>
          <p:cNvPicPr>
            <a:picLocks noChangeAspect="1"/>
          </p:cNvPicPr>
          <p:nvPr/>
        </p:nvPicPr>
        <p:blipFill>
          <a:blip r:embed="rId2"/>
          <a:stretch>
            <a:fillRect/>
          </a:stretch>
        </p:blipFill>
        <p:spPr>
          <a:xfrm>
            <a:off x="561975" y="1628180"/>
            <a:ext cx="6515100" cy="3664743"/>
          </a:xfrm>
          <a:prstGeom prst="rect">
            <a:avLst/>
          </a:prstGeom>
        </p:spPr>
      </p:pic>
    </p:spTree>
    <p:extLst>
      <p:ext uri="{BB962C8B-B14F-4D97-AF65-F5344CB8AC3E}">
        <p14:creationId xmlns:p14="http://schemas.microsoft.com/office/powerpoint/2010/main" val="177479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56424" y="2899451"/>
            <a:ext cx="1206356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3200" b="0" i="0" u="none" strike="noStrike" kern="1200" cap="none" spc="0" normalizeH="0" baseline="0" noProof="0" dirty="0">
                <a:ln>
                  <a:noFill/>
                </a:ln>
                <a:solidFill>
                  <a:srgbClr val="000000"/>
                </a:solidFill>
                <a:effectLst/>
                <a:uLnTx/>
                <a:uFillTx/>
                <a:latin typeface="Comic Sans MS"/>
                <a:ea typeface="+mn-ea"/>
                <a:cs typeface="Comic Sans MS"/>
              </a:rPr>
              <a:t> Time and space are not </a:t>
            </a:r>
            <a:r>
              <a:rPr kumimoji="0" lang="en-US" sz="3200" b="1" i="0" u="none" strike="noStrike" kern="1200" cap="none" spc="0" normalizeH="0" baseline="0" noProof="0" dirty="0">
                <a:ln>
                  <a:noFill/>
                </a:ln>
                <a:solidFill>
                  <a:srgbClr val="000000"/>
                </a:solidFill>
                <a:effectLst/>
                <a:uLnTx/>
                <a:uFillTx/>
                <a:latin typeface="Comic Sans MS"/>
                <a:ea typeface="+mn-ea"/>
                <a:cs typeface="Comic Sans MS"/>
              </a:rPr>
              <a:t>independent quantities</a:t>
            </a:r>
            <a:r>
              <a:rPr kumimoji="0" lang="en-US" sz="3200" b="0" i="0" u="none" strike="noStrike" kern="1200" cap="none" spc="0" normalizeH="0" baseline="0" noProof="0" dirty="0">
                <a:ln>
                  <a:noFill/>
                </a:ln>
                <a:solidFill>
                  <a:srgbClr val="000000"/>
                </a:solidFill>
                <a:effectLst/>
                <a:uLnTx/>
                <a:uFillTx/>
                <a:latin typeface="Comic Sans MS"/>
                <a:ea typeface="+mn-ea"/>
                <a:cs typeface="Comic Sans MS"/>
              </a:rPr>
              <a:t>; they are related by relative velocity.</a:t>
            </a:r>
          </a:p>
        </p:txBody>
      </p:sp>
      <p:sp>
        <p:nvSpPr>
          <p:cNvPr id="1028" name="Rectangle 2"/>
          <p:cNvSpPr>
            <a:spLocks noGrp="1" noChangeArrowheads="1"/>
          </p:cNvSpPr>
          <p:nvPr>
            <p:ph type="title"/>
          </p:nvPr>
        </p:nvSpPr>
        <p:spPr>
          <a:xfrm>
            <a:off x="609600" y="0"/>
            <a:ext cx="10972800" cy="1143000"/>
          </a:xfrm>
        </p:spPr>
        <p:txBody>
          <a:bodyPr/>
          <a:lstStyle/>
          <a:p>
            <a:pPr eaLnBrk="1" hangingPunct="1"/>
            <a:r>
              <a:rPr lang="en-US" dirty="0">
                <a:latin typeface="Comic Sans MS"/>
                <a:cs typeface="Comic Sans MS"/>
              </a:rPr>
              <a:t>Important conclusion</a:t>
            </a:r>
          </a:p>
        </p:txBody>
      </p:sp>
      <p:sp>
        <p:nvSpPr>
          <p:cNvPr id="1029" name="Rectangle 3"/>
          <p:cNvSpPr>
            <a:spLocks noGrp="1" noChangeArrowheads="1"/>
          </p:cNvSpPr>
          <p:nvPr>
            <p:ph type="body" idx="1"/>
          </p:nvPr>
        </p:nvSpPr>
        <p:spPr>
          <a:xfrm>
            <a:off x="468609" y="1823053"/>
            <a:ext cx="10972800" cy="1524000"/>
          </a:xfrm>
        </p:spPr>
        <p:txBody>
          <a:bodyPr>
            <a:normAutofit/>
          </a:bodyPr>
          <a:lstStyle/>
          <a:p>
            <a:pPr eaLnBrk="1" hangingPunct="1"/>
            <a:r>
              <a:rPr lang="en-US" sz="2400" b="1" i="1" dirty="0">
                <a:solidFill>
                  <a:schemeClr val="accent6">
                    <a:lumMod val="50000"/>
                  </a:schemeClr>
                </a:solidFill>
                <a:latin typeface="Comic Sans MS"/>
                <a:cs typeface="Comic Sans MS"/>
              </a:rPr>
              <a:t>Where</a:t>
            </a:r>
            <a:r>
              <a:rPr lang="en-US" sz="2400" b="1" dirty="0">
                <a:solidFill>
                  <a:schemeClr val="accent6">
                    <a:lumMod val="50000"/>
                  </a:schemeClr>
                </a:solidFill>
                <a:latin typeface="Comic Sans MS"/>
                <a:cs typeface="Comic Sans MS"/>
              </a:rPr>
              <a:t> something is, </a:t>
            </a:r>
            <a:r>
              <a:rPr lang="en-US" sz="2400" b="1" dirty="0">
                <a:solidFill>
                  <a:srgbClr val="FF0000"/>
                </a:solidFill>
                <a:latin typeface="Comic Sans MS"/>
                <a:cs typeface="Comic Sans MS"/>
              </a:rPr>
              <a:t>depends on </a:t>
            </a:r>
            <a:r>
              <a:rPr lang="en-US" sz="2400" b="1" i="1" dirty="0">
                <a:solidFill>
                  <a:srgbClr val="FF0000"/>
                </a:solidFill>
                <a:latin typeface="Comic Sans MS"/>
                <a:cs typeface="Comic Sans MS"/>
              </a:rPr>
              <a:t>when</a:t>
            </a:r>
            <a:r>
              <a:rPr lang="en-US" sz="2400" b="1" dirty="0">
                <a:solidFill>
                  <a:srgbClr val="FF0000"/>
                </a:solidFill>
                <a:latin typeface="Comic Sans MS"/>
                <a:cs typeface="Comic Sans MS"/>
              </a:rPr>
              <a:t> you check on it </a:t>
            </a:r>
            <a:r>
              <a:rPr lang="en-US" sz="2400" b="1" dirty="0">
                <a:solidFill>
                  <a:schemeClr val="accent6">
                    <a:lumMod val="50000"/>
                  </a:schemeClr>
                </a:solidFill>
                <a:latin typeface="Comic Sans MS"/>
                <a:cs typeface="Comic Sans MS"/>
              </a:rPr>
              <a:t>(and on the movement of your own reference frame).  </a:t>
            </a:r>
          </a:p>
        </p:txBody>
      </p:sp>
    </p:spTree>
    <p:extLst>
      <p:ext uri="{BB962C8B-B14F-4D97-AF65-F5344CB8AC3E}">
        <p14:creationId xmlns:p14="http://schemas.microsoft.com/office/powerpoint/2010/main" val="73349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altLang="en-US" sz="3200" b="1" i="0" u="none" strike="noStrike" cap="none" normalizeH="0" baseline="0" smtClean="0">
            <a:ln>
              <a:noFill/>
            </a:ln>
            <a:solidFill>
              <a:schemeClr val="accent2"/>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altLang="en-US" sz="3200" b="1" i="0" u="none" strike="noStrike" cap="none" normalizeH="0" baseline="0" smtClean="0">
            <a:ln>
              <a:noFill/>
            </a:ln>
            <a:solidFill>
              <a:schemeClr val="accent2"/>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1386</TotalTime>
  <Words>986</Words>
  <Application>Microsoft Office PowerPoint</Application>
  <PresentationFormat>Widescreen</PresentationFormat>
  <Paragraphs>74</Paragraphs>
  <Slides>18</Slides>
  <Notes>3</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6" baseType="lpstr">
      <vt:lpstr>Arial</vt:lpstr>
      <vt:lpstr>Calibri</vt:lpstr>
      <vt:lpstr>Calibri Light</vt:lpstr>
      <vt:lpstr>Comic Sans MS</vt:lpstr>
      <vt:lpstr>Wingdings</vt:lpstr>
      <vt:lpstr>Retrospect</vt:lpstr>
      <vt:lpstr>Default Design</vt:lpstr>
      <vt:lpstr>Equation</vt:lpstr>
      <vt:lpstr>Special Relativity</vt:lpstr>
      <vt:lpstr>Relative Simultaneity</vt:lpstr>
      <vt:lpstr>Time Dilation</vt:lpstr>
      <vt:lpstr>Time Dilation</vt:lpstr>
      <vt:lpstr>Proper Time </vt:lpstr>
      <vt:lpstr>Time Dilation</vt:lpstr>
      <vt:lpstr>Twin Paradox</vt:lpstr>
      <vt:lpstr>GPS and relativity</vt:lpstr>
      <vt:lpstr>Important conclusion</vt:lpstr>
      <vt:lpstr>Length Contraction</vt:lpstr>
      <vt:lpstr>Length Contraction</vt:lpstr>
      <vt:lpstr>Length Contraction</vt:lpstr>
      <vt:lpstr>Length of an object</vt:lpstr>
      <vt:lpstr>‘Proper length’</vt:lpstr>
      <vt:lpstr>Remember ‘proper time’</vt:lpstr>
      <vt:lpstr>Length Contraction</vt:lpstr>
      <vt:lpstr>Length Contraction</vt:lpstr>
      <vt:lpstr>Length Contraction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Amir, Fatima Zohra</dc:creator>
  <cp:lastModifiedBy>Fatima</cp:lastModifiedBy>
  <cp:revision>44</cp:revision>
  <cp:lastPrinted>2023-08-26T13:48:56Z</cp:lastPrinted>
  <dcterms:created xsi:type="dcterms:W3CDTF">2019-01-10T14:29:38Z</dcterms:created>
  <dcterms:modified xsi:type="dcterms:W3CDTF">2023-08-26T20:31:05Z</dcterms:modified>
</cp:coreProperties>
</file>