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03" r:id="rId2"/>
    <p:sldId id="312" r:id="rId3"/>
    <p:sldId id="259" r:id="rId4"/>
    <p:sldId id="260" r:id="rId5"/>
    <p:sldId id="261" r:id="rId6"/>
    <p:sldId id="262" r:id="rId7"/>
    <p:sldId id="304" r:id="rId8"/>
    <p:sldId id="313" r:id="rId9"/>
    <p:sldId id="263" r:id="rId10"/>
    <p:sldId id="264" r:id="rId11"/>
    <p:sldId id="265" r:id="rId12"/>
    <p:sldId id="266" r:id="rId13"/>
    <p:sldId id="267" r:id="rId14"/>
    <p:sldId id="268" r:id="rId15"/>
    <p:sldId id="269" r:id="rId16"/>
    <p:sldId id="270" r:id="rId17"/>
    <p:sldId id="271" r:id="rId18"/>
    <p:sldId id="272" r:id="rId19"/>
    <p:sldId id="305" r:id="rId20"/>
    <p:sldId id="306" r:id="rId21"/>
    <p:sldId id="308" r:id="rId22"/>
    <p:sldId id="309" r:id="rId23"/>
    <p:sldId id="310" r:id="rId24"/>
    <p:sldId id="311" r:id="rId2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sorterViewPr>
    <p:cViewPr>
      <p:scale>
        <a:sx n="100" d="100"/>
        <a:sy n="100" d="100"/>
      </p:scale>
      <p:origin x="0" y="-89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C9BB6163-4D34-4B39-BC0C-ABF86942A7D0}" type="datetimeFigureOut">
              <a:rPr lang="en-US" smtClean="0"/>
              <a:t>8/25/2023</a:t>
            </a:fld>
            <a:endParaRPr lang="en-US"/>
          </a:p>
        </p:txBody>
      </p:sp>
      <p:sp>
        <p:nvSpPr>
          <p:cNvPr id="4" name="Footer Placeholder 3"/>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15750FD7-0F1F-415A-82AB-75C0CCFF9ADE}" type="slidenum">
              <a:rPr lang="en-US" smtClean="0"/>
              <a:t>‹#›</a:t>
            </a:fld>
            <a:endParaRPr lang="en-US"/>
          </a:p>
        </p:txBody>
      </p:sp>
    </p:spTree>
    <p:extLst>
      <p:ext uri="{BB962C8B-B14F-4D97-AF65-F5344CB8AC3E}">
        <p14:creationId xmlns:p14="http://schemas.microsoft.com/office/powerpoint/2010/main" val="30233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4DD9FA8-7065-417D-A638-AFFE9E6F848E}" type="datetimeFigureOut">
              <a:rPr lang="en-US" smtClean="0"/>
              <a:t>8/25/2023</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C0923FEA-B664-4C54-A944-FF484CB47FE9}" type="slidenum">
              <a:rPr lang="en-US" smtClean="0"/>
              <a:t>‹#›</a:t>
            </a:fld>
            <a:endParaRPr lang="en-US"/>
          </a:p>
        </p:txBody>
      </p:sp>
    </p:spTree>
    <p:extLst>
      <p:ext uri="{BB962C8B-B14F-4D97-AF65-F5344CB8AC3E}">
        <p14:creationId xmlns:p14="http://schemas.microsoft.com/office/powerpoint/2010/main" val="303780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20000"/>
              </a:spcBef>
              <a:defRPr sz="3300" b="1">
                <a:solidFill>
                  <a:schemeClr val="accent2"/>
                </a:solidFill>
                <a:latin typeface="Arial" panose="020B0604020202020204" pitchFamily="34" charset="0"/>
              </a:defRPr>
            </a:lvl1pPr>
            <a:lvl2pPr marL="751464" indent="-289024">
              <a:spcBef>
                <a:spcPct val="20000"/>
              </a:spcBef>
              <a:defRPr sz="3300" b="1">
                <a:solidFill>
                  <a:schemeClr val="accent2"/>
                </a:solidFill>
                <a:latin typeface="Arial" panose="020B0604020202020204" pitchFamily="34" charset="0"/>
              </a:defRPr>
            </a:lvl2pPr>
            <a:lvl3pPr marL="1156098" indent="-231219">
              <a:spcBef>
                <a:spcPct val="20000"/>
              </a:spcBef>
              <a:defRPr sz="3300" b="1">
                <a:solidFill>
                  <a:schemeClr val="accent2"/>
                </a:solidFill>
                <a:latin typeface="Arial" panose="020B0604020202020204" pitchFamily="34" charset="0"/>
              </a:defRPr>
            </a:lvl3pPr>
            <a:lvl4pPr marL="1618538" indent="-231219">
              <a:spcBef>
                <a:spcPct val="20000"/>
              </a:spcBef>
              <a:defRPr sz="3300" b="1">
                <a:solidFill>
                  <a:schemeClr val="accent2"/>
                </a:solidFill>
                <a:latin typeface="Arial" panose="020B0604020202020204" pitchFamily="34" charset="0"/>
              </a:defRPr>
            </a:lvl4pPr>
            <a:lvl5pPr marL="2080977" indent="-231219">
              <a:spcBef>
                <a:spcPct val="20000"/>
              </a:spcBef>
              <a:defRPr sz="3300" b="1">
                <a:solidFill>
                  <a:schemeClr val="accent2"/>
                </a:solidFill>
                <a:latin typeface="Arial" panose="020B0604020202020204" pitchFamily="34" charset="0"/>
              </a:defRPr>
            </a:lvl5pPr>
            <a:lvl6pPr marL="2543415" indent="-231219" eaLnBrk="0" fontAlgn="base" hangingPunct="0">
              <a:spcBef>
                <a:spcPct val="20000"/>
              </a:spcBef>
              <a:spcAft>
                <a:spcPct val="0"/>
              </a:spcAft>
              <a:defRPr sz="3300" b="1">
                <a:solidFill>
                  <a:schemeClr val="accent2"/>
                </a:solidFill>
                <a:latin typeface="Arial" panose="020B0604020202020204" pitchFamily="34" charset="0"/>
              </a:defRPr>
            </a:lvl6pPr>
            <a:lvl7pPr marL="3005855" indent="-231219" eaLnBrk="0" fontAlgn="base" hangingPunct="0">
              <a:spcBef>
                <a:spcPct val="20000"/>
              </a:spcBef>
              <a:spcAft>
                <a:spcPct val="0"/>
              </a:spcAft>
              <a:defRPr sz="3300" b="1">
                <a:solidFill>
                  <a:schemeClr val="accent2"/>
                </a:solidFill>
                <a:latin typeface="Arial" panose="020B0604020202020204" pitchFamily="34" charset="0"/>
              </a:defRPr>
            </a:lvl7pPr>
            <a:lvl8pPr marL="3468294" indent="-231219" eaLnBrk="0" fontAlgn="base" hangingPunct="0">
              <a:spcBef>
                <a:spcPct val="20000"/>
              </a:spcBef>
              <a:spcAft>
                <a:spcPct val="0"/>
              </a:spcAft>
              <a:defRPr sz="3300" b="1">
                <a:solidFill>
                  <a:schemeClr val="accent2"/>
                </a:solidFill>
                <a:latin typeface="Arial" panose="020B0604020202020204" pitchFamily="34" charset="0"/>
              </a:defRPr>
            </a:lvl8pPr>
            <a:lvl9pPr marL="3930734" indent="-231219" eaLnBrk="0" fontAlgn="base" hangingPunct="0">
              <a:spcBef>
                <a:spcPct val="20000"/>
              </a:spcBef>
              <a:spcAft>
                <a:spcPct val="0"/>
              </a:spcAft>
              <a:defRPr sz="3300" b="1">
                <a:solidFill>
                  <a:schemeClr val="accent2"/>
                </a:solidFill>
                <a:latin typeface="Arial" panose="020B0604020202020204" pitchFamily="34" charset="0"/>
              </a:defRPr>
            </a:lvl9pPr>
          </a:lstStyle>
          <a:p>
            <a:pPr defTabSz="924879">
              <a:spcBef>
                <a:spcPct val="0"/>
              </a:spcBef>
              <a:defRPr/>
            </a:pPr>
            <a:fld id="{B59CD3A5-FB06-4E03-BEB2-78E5EAD825AE}" type="slidenum">
              <a:rPr lang="en-US" altLang="en-US" sz="1200" b="0">
                <a:solidFill>
                  <a:prstClr val="black"/>
                </a:solidFill>
              </a:rPr>
              <a:pPr defTabSz="924879">
                <a:spcBef>
                  <a:spcPct val="0"/>
                </a:spcBef>
                <a:defRPr/>
              </a:pPr>
              <a:t>12</a:t>
            </a:fld>
            <a:endParaRPr lang="en-US" altLang="en-US" sz="1200" b="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a:t>Figure 36-4. A moment after lightning strikes at points A and B, the pulses of light are traveling toward the observer O, but O “sees” the lightning only when the light reaches O.</a:t>
            </a:r>
          </a:p>
        </p:txBody>
      </p:sp>
    </p:spTree>
    <p:extLst>
      <p:ext uri="{BB962C8B-B14F-4D97-AF65-F5344CB8AC3E}">
        <p14:creationId xmlns:p14="http://schemas.microsoft.com/office/powerpoint/2010/main" val="340035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20000"/>
              </a:spcBef>
              <a:defRPr sz="3300" b="1">
                <a:solidFill>
                  <a:schemeClr val="accent2"/>
                </a:solidFill>
                <a:latin typeface="Arial" panose="020B0604020202020204" pitchFamily="34" charset="0"/>
              </a:defRPr>
            </a:lvl1pPr>
            <a:lvl2pPr marL="751464" indent="-289024">
              <a:spcBef>
                <a:spcPct val="20000"/>
              </a:spcBef>
              <a:defRPr sz="3300" b="1">
                <a:solidFill>
                  <a:schemeClr val="accent2"/>
                </a:solidFill>
                <a:latin typeface="Arial" panose="020B0604020202020204" pitchFamily="34" charset="0"/>
              </a:defRPr>
            </a:lvl2pPr>
            <a:lvl3pPr marL="1156098" indent="-231219">
              <a:spcBef>
                <a:spcPct val="20000"/>
              </a:spcBef>
              <a:defRPr sz="3300" b="1">
                <a:solidFill>
                  <a:schemeClr val="accent2"/>
                </a:solidFill>
                <a:latin typeface="Arial" panose="020B0604020202020204" pitchFamily="34" charset="0"/>
              </a:defRPr>
            </a:lvl3pPr>
            <a:lvl4pPr marL="1618538" indent="-231219">
              <a:spcBef>
                <a:spcPct val="20000"/>
              </a:spcBef>
              <a:defRPr sz="3300" b="1">
                <a:solidFill>
                  <a:schemeClr val="accent2"/>
                </a:solidFill>
                <a:latin typeface="Arial" panose="020B0604020202020204" pitchFamily="34" charset="0"/>
              </a:defRPr>
            </a:lvl4pPr>
            <a:lvl5pPr marL="2080977" indent="-231219">
              <a:spcBef>
                <a:spcPct val="20000"/>
              </a:spcBef>
              <a:defRPr sz="3300" b="1">
                <a:solidFill>
                  <a:schemeClr val="accent2"/>
                </a:solidFill>
                <a:latin typeface="Arial" panose="020B0604020202020204" pitchFamily="34" charset="0"/>
              </a:defRPr>
            </a:lvl5pPr>
            <a:lvl6pPr marL="2543415" indent="-231219" eaLnBrk="0" fontAlgn="base" hangingPunct="0">
              <a:spcBef>
                <a:spcPct val="20000"/>
              </a:spcBef>
              <a:spcAft>
                <a:spcPct val="0"/>
              </a:spcAft>
              <a:defRPr sz="3300" b="1">
                <a:solidFill>
                  <a:schemeClr val="accent2"/>
                </a:solidFill>
                <a:latin typeface="Arial" panose="020B0604020202020204" pitchFamily="34" charset="0"/>
              </a:defRPr>
            </a:lvl6pPr>
            <a:lvl7pPr marL="3005855" indent="-231219" eaLnBrk="0" fontAlgn="base" hangingPunct="0">
              <a:spcBef>
                <a:spcPct val="20000"/>
              </a:spcBef>
              <a:spcAft>
                <a:spcPct val="0"/>
              </a:spcAft>
              <a:defRPr sz="3300" b="1">
                <a:solidFill>
                  <a:schemeClr val="accent2"/>
                </a:solidFill>
                <a:latin typeface="Arial" panose="020B0604020202020204" pitchFamily="34" charset="0"/>
              </a:defRPr>
            </a:lvl7pPr>
            <a:lvl8pPr marL="3468294" indent="-231219" eaLnBrk="0" fontAlgn="base" hangingPunct="0">
              <a:spcBef>
                <a:spcPct val="20000"/>
              </a:spcBef>
              <a:spcAft>
                <a:spcPct val="0"/>
              </a:spcAft>
              <a:defRPr sz="3300" b="1">
                <a:solidFill>
                  <a:schemeClr val="accent2"/>
                </a:solidFill>
                <a:latin typeface="Arial" panose="020B0604020202020204" pitchFamily="34" charset="0"/>
              </a:defRPr>
            </a:lvl8pPr>
            <a:lvl9pPr marL="3930734" indent="-231219" eaLnBrk="0" fontAlgn="base" hangingPunct="0">
              <a:spcBef>
                <a:spcPct val="20000"/>
              </a:spcBef>
              <a:spcAft>
                <a:spcPct val="0"/>
              </a:spcAft>
              <a:defRPr sz="3300" b="1">
                <a:solidFill>
                  <a:schemeClr val="accent2"/>
                </a:solidFill>
                <a:latin typeface="Arial" panose="020B0604020202020204" pitchFamily="34" charset="0"/>
              </a:defRPr>
            </a:lvl9pPr>
          </a:lstStyle>
          <a:p>
            <a:pPr defTabSz="924879">
              <a:spcBef>
                <a:spcPct val="0"/>
              </a:spcBef>
              <a:defRPr/>
            </a:pPr>
            <a:fld id="{07E20C9F-DB89-4F5E-80D7-982256E96798}" type="slidenum">
              <a:rPr lang="en-US" altLang="en-US" sz="1200" b="0">
                <a:solidFill>
                  <a:prstClr val="black"/>
                </a:solidFill>
              </a:rPr>
              <a:pPr defTabSz="924879">
                <a:spcBef>
                  <a:spcPct val="0"/>
                </a:spcBef>
                <a:defRPr/>
              </a:pPr>
              <a:t>13</a:t>
            </a:fld>
            <a:endParaRPr lang="en-US" altLang="en-US" sz="1200" b="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a:t>Figure 36-6. Thought experiment on simultaneity. In both (a) and (b) we are in the reference frame of observer O</a:t>
            </a:r>
            <a:r>
              <a:rPr lang="en-US" altLang="en-US" baseline="-25000"/>
              <a:t>2</a:t>
            </a:r>
            <a:r>
              <a:rPr lang="en-US" altLang="en-US"/>
              <a:t>, who sees the reference frame of O</a:t>
            </a:r>
            <a:r>
              <a:rPr lang="en-US" altLang="en-US" baseline="-25000"/>
              <a:t>1</a:t>
            </a:r>
            <a:r>
              <a:rPr lang="en-US" altLang="en-US"/>
              <a:t> moving to the right. In (a), one lightning bolt strikes the two reference frames at A</a:t>
            </a:r>
            <a:r>
              <a:rPr lang="en-US" altLang="en-US" baseline="-25000"/>
              <a:t>1</a:t>
            </a:r>
            <a:r>
              <a:rPr lang="en-US" altLang="en-US"/>
              <a:t> and A</a:t>
            </a:r>
            <a:r>
              <a:rPr lang="en-US" altLang="en-US" baseline="-25000"/>
              <a:t>2</a:t>
            </a:r>
            <a:r>
              <a:rPr lang="en-US" altLang="en-US"/>
              <a:t>, and a second lightning bolt strikes at B</a:t>
            </a:r>
            <a:r>
              <a:rPr lang="en-US" altLang="en-US" baseline="-25000"/>
              <a:t>1</a:t>
            </a:r>
            <a:r>
              <a:rPr lang="en-US" altLang="en-US"/>
              <a:t> and B</a:t>
            </a:r>
            <a:r>
              <a:rPr lang="en-US" altLang="en-US" baseline="-25000"/>
              <a:t>2</a:t>
            </a:r>
            <a:r>
              <a:rPr lang="en-US" altLang="en-US"/>
              <a:t>. (b) A moment later, the light from the two events reaches O</a:t>
            </a:r>
            <a:r>
              <a:rPr lang="en-US" altLang="en-US" baseline="-25000"/>
              <a:t>2</a:t>
            </a:r>
            <a:r>
              <a:rPr lang="en-US" altLang="en-US"/>
              <a:t> at the same time. So according to observer O</a:t>
            </a:r>
            <a:r>
              <a:rPr lang="en-US" altLang="en-US" baseline="-25000"/>
              <a:t>2</a:t>
            </a:r>
            <a:r>
              <a:rPr lang="en-US" altLang="en-US"/>
              <a:t>, the two bolts of lightning strike simultaneously. But in O</a:t>
            </a:r>
            <a:r>
              <a:rPr lang="en-US" altLang="en-US" baseline="-25000"/>
              <a:t>1</a:t>
            </a:r>
            <a:r>
              <a:rPr lang="en-US" altLang="en-US"/>
              <a:t>’s reference frame, the light from B</a:t>
            </a:r>
            <a:r>
              <a:rPr lang="en-US" altLang="en-US" baseline="-25000"/>
              <a:t>1</a:t>
            </a:r>
            <a:r>
              <a:rPr lang="en-US" altLang="en-US"/>
              <a:t> has already reached O</a:t>
            </a:r>
            <a:r>
              <a:rPr lang="en-US" altLang="en-US" baseline="-25000"/>
              <a:t>1</a:t>
            </a:r>
            <a:r>
              <a:rPr lang="en-US" altLang="en-US"/>
              <a:t> whereas the light from A</a:t>
            </a:r>
            <a:r>
              <a:rPr lang="en-US" altLang="en-US" baseline="-25000"/>
              <a:t>1</a:t>
            </a:r>
            <a:r>
              <a:rPr lang="en-US" altLang="en-US"/>
              <a:t> has not yet reached O</a:t>
            </a:r>
            <a:r>
              <a:rPr lang="en-US" altLang="en-US" baseline="-25000"/>
              <a:t>1</a:t>
            </a:r>
            <a:r>
              <a:rPr lang="en-US" altLang="en-US"/>
              <a:t>. So in O</a:t>
            </a:r>
            <a:r>
              <a:rPr lang="en-US" altLang="en-US" baseline="-25000"/>
              <a:t>1</a:t>
            </a:r>
            <a:r>
              <a:rPr lang="en-US" altLang="en-US"/>
              <a:t>’s reference frame, the event at B</a:t>
            </a:r>
            <a:r>
              <a:rPr lang="en-US" altLang="en-US" baseline="-25000"/>
              <a:t>1</a:t>
            </a:r>
            <a:r>
              <a:rPr lang="en-US" altLang="en-US"/>
              <a:t> must have preceded the event at A</a:t>
            </a:r>
            <a:r>
              <a:rPr lang="en-US" altLang="en-US" baseline="-25000"/>
              <a:t>1</a:t>
            </a:r>
            <a:r>
              <a:rPr lang="en-US" altLang="en-US"/>
              <a:t>. Simultaneity in time is not absolute.</a:t>
            </a:r>
          </a:p>
        </p:txBody>
      </p:sp>
    </p:spTree>
    <p:extLst>
      <p:ext uri="{BB962C8B-B14F-4D97-AF65-F5344CB8AC3E}">
        <p14:creationId xmlns:p14="http://schemas.microsoft.com/office/powerpoint/2010/main" val="329221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A32B628-35BA-477B-9E26-67F402985B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37452" indent="-283635">
              <a:defRPr sz="3200" b="1">
                <a:solidFill>
                  <a:schemeClr val="accent2"/>
                </a:solidFill>
                <a:latin typeface="Arial" panose="020B0604020202020204" pitchFamily="34" charset="0"/>
              </a:defRPr>
            </a:lvl2pPr>
            <a:lvl3pPr marL="1134542" indent="-226908">
              <a:defRPr sz="3200" b="1">
                <a:solidFill>
                  <a:schemeClr val="accent2"/>
                </a:solidFill>
                <a:latin typeface="Arial" panose="020B0604020202020204" pitchFamily="34" charset="0"/>
              </a:defRPr>
            </a:lvl3pPr>
            <a:lvl4pPr marL="1588359" indent="-226908">
              <a:defRPr sz="3200" b="1">
                <a:solidFill>
                  <a:schemeClr val="accent2"/>
                </a:solidFill>
                <a:latin typeface="Arial" panose="020B0604020202020204" pitchFamily="34" charset="0"/>
              </a:defRPr>
            </a:lvl4pPr>
            <a:lvl5pPr marL="2042175" indent="-226908">
              <a:defRPr sz="3200" b="1">
                <a:solidFill>
                  <a:schemeClr val="accent2"/>
                </a:solidFill>
                <a:latin typeface="Arial" panose="020B0604020202020204" pitchFamily="34" charset="0"/>
              </a:defRPr>
            </a:lvl5pPr>
            <a:lvl6pPr marL="2495992" indent="-226908" eaLnBrk="0" fontAlgn="base" hangingPunct="0">
              <a:spcBef>
                <a:spcPct val="0"/>
              </a:spcBef>
              <a:spcAft>
                <a:spcPct val="0"/>
              </a:spcAft>
              <a:defRPr sz="3200" b="1">
                <a:solidFill>
                  <a:schemeClr val="accent2"/>
                </a:solidFill>
                <a:latin typeface="Arial" panose="020B0604020202020204" pitchFamily="34" charset="0"/>
              </a:defRPr>
            </a:lvl6pPr>
            <a:lvl7pPr marL="2949809" indent="-226908" eaLnBrk="0" fontAlgn="base" hangingPunct="0">
              <a:spcBef>
                <a:spcPct val="0"/>
              </a:spcBef>
              <a:spcAft>
                <a:spcPct val="0"/>
              </a:spcAft>
              <a:defRPr sz="3200" b="1">
                <a:solidFill>
                  <a:schemeClr val="accent2"/>
                </a:solidFill>
                <a:latin typeface="Arial" panose="020B0604020202020204" pitchFamily="34" charset="0"/>
              </a:defRPr>
            </a:lvl7pPr>
            <a:lvl8pPr marL="3403625" indent="-226908" eaLnBrk="0" fontAlgn="base" hangingPunct="0">
              <a:spcBef>
                <a:spcPct val="0"/>
              </a:spcBef>
              <a:spcAft>
                <a:spcPct val="0"/>
              </a:spcAft>
              <a:defRPr sz="3200" b="1">
                <a:solidFill>
                  <a:schemeClr val="accent2"/>
                </a:solidFill>
                <a:latin typeface="Arial" panose="020B0604020202020204" pitchFamily="34" charset="0"/>
              </a:defRPr>
            </a:lvl8pPr>
            <a:lvl9pPr marL="3857442" indent="-226908" eaLnBrk="0" fontAlgn="base" hangingPunct="0">
              <a:spcBef>
                <a:spcPct val="0"/>
              </a:spcBef>
              <a:spcAft>
                <a:spcPct val="0"/>
              </a:spcAft>
              <a:defRPr sz="3200" b="1">
                <a:solidFill>
                  <a:schemeClr val="accent2"/>
                </a:solidFill>
                <a:latin typeface="Arial" panose="020B0604020202020204" pitchFamily="34" charset="0"/>
              </a:defRPr>
            </a:lvl9pPr>
          </a:lstStyle>
          <a:p>
            <a:fld id="{9CDC671D-D370-46A4-8202-0ABB753243B2}" type="slidenum">
              <a:rPr lang="en-US" altLang="en-US" sz="1200" b="0">
                <a:solidFill>
                  <a:schemeClr val="tx1"/>
                </a:solidFill>
              </a:rPr>
              <a:pPr/>
              <a:t>21</a:t>
            </a:fld>
            <a:endParaRPr lang="en-US" altLang="en-US" sz="1200" b="0">
              <a:solidFill>
                <a:schemeClr val="tx1"/>
              </a:solidFill>
            </a:endParaRPr>
          </a:p>
        </p:txBody>
      </p:sp>
      <p:sp>
        <p:nvSpPr>
          <p:cNvPr id="28675" name="Rectangle 2">
            <a:extLst>
              <a:ext uri="{FF2B5EF4-FFF2-40B4-BE49-F238E27FC236}">
                <a16:creationId xmlns:a16="http://schemas.microsoft.com/office/drawing/2014/main" id="{7AE65495-A720-447B-B2F1-E0D28E8B6C7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2789ED42-870F-4220-A01A-1A9968CF40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Solution: a. The dilated lifetime is 2.8 x 10</a:t>
            </a:r>
            <a:r>
              <a:rPr lang="en-US" altLang="en-US" baseline="30000"/>
              <a:t>-6</a:t>
            </a:r>
            <a:r>
              <a:rPr lang="en-US" altLang="en-US"/>
              <a:t> s.</a:t>
            </a:r>
          </a:p>
          <a:p>
            <a:pPr eaLnBrk="1" hangingPunct="1"/>
            <a:r>
              <a:rPr lang="en-US" altLang="en-US"/>
              <a:t>b. In that time, the muon will travel 500 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D130935-E49D-4168-BACD-E9597C9807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37452" indent="-283635">
              <a:defRPr sz="3200" b="1">
                <a:solidFill>
                  <a:schemeClr val="accent2"/>
                </a:solidFill>
                <a:latin typeface="Arial" panose="020B0604020202020204" pitchFamily="34" charset="0"/>
              </a:defRPr>
            </a:lvl2pPr>
            <a:lvl3pPr marL="1134542" indent="-226908">
              <a:defRPr sz="3200" b="1">
                <a:solidFill>
                  <a:schemeClr val="accent2"/>
                </a:solidFill>
                <a:latin typeface="Arial" panose="020B0604020202020204" pitchFamily="34" charset="0"/>
              </a:defRPr>
            </a:lvl3pPr>
            <a:lvl4pPr marL="1588359" indent="-226908">
              <a:defRPr sz="3200" b="1">
                <a:solidFill>
                  <a:schemeClr val="accent2"/>
                </a:solidFill>
                <a:latin typeface="Arial" panose="020B0604020202020204" pitchFamily="34" charset="0"/>
              </a:defRPr>
            </a:lvl4pPr>
            <a:lvl5pPr marL="2042175" indent="-226908">
              <a:defRPr sz="3200" b="1">
                <a:solidFill>
                  <a:schemeClr val="accent2"/>
                </a:solidFill>
                <a:latin typeface="Arial" panose="020B0604020202020204" pitchFamily="34" charset="0"/>
              </a:defRPr>
            </a:lvl5pPr>
            <a:lvl6pPr marL="2495992" indent="-226908" eaLnBrk="0" fontAlgn="base" hangingPunct="0">
              <a:spcBef>
                <a:spcPct val="0"/>
              </a:spcBef>
              <a:spcAft>
                <a:spcPct val="0"/>
              </a:spcAft>
              <a:defRPr sz="3200" b="1">
                <a:solidFill>
                  <a:schemeClr val="accent2"/>
                </a:solidFill>
                <a:latin typeface="Arial" panose="020B0604020202020204" pitchFamily="34" charset="0"/>
              </a:defRPr>
            </a:lvl6pPr>
            <a:lvl7pPr marL="2949809" indent="-226908" eaLnBrk="0" fontAlgn="base" hangingPunct="0">
              <a:spcBef>
                <a:spcPct val="0"/>
              </a:spcBef>
              <a:spcAft>
                <a:spcPct val="0"/>
              </a:spcAft>
              <a:defRPr sz="3200" b="1">
                <a:solidFill>
                  <a:schemeClr val="accent2"/>
                </a:solidFill>
                <a:latin typeface="Arial" panose="020B0604020202020204" pitchFamily="34" charset="0"/>
              </a:defRPr>
            </a:lvl7pPr>
            <a:lvl8pPr marL="3403625" indent="-226908" eaLnBrk="0" fontAlgn="base" hangingPunct="0">
              <a:spcBef>
                <a:spcPct val="0"/>
              </a:spcBef>
              <a:spcAft>
                <a:spcPct val="0"/>
              </a:spcAft>
              <a:defRPr sz="3200" b="1">
                <a:solidFill>
                  <a:schemeClr val="accent2"/>
                </a:solidFill>
                <a:latin typeface="Arial" panose="020B0604020202020204" pitchFamily="34" charset="0"/>
              </a:defRPr>
            </a:lvl8pPr>
            <a:lvl9pPr marL="3857442" indent="-226908" eaLnBrk="0" fontAlgn="base" hangingPunct="0">
              <a:spcBef>
                <a:spcPct val="0"/>
              </a:spcBef>
              <a:spcAft>
                <a:spcPct val="0"/>
              </a:spcAft>
              <a:defRPr sz="3200" b="1">
                <a:solidFill>
                  <a:schemeClr val="accent2"/>
                </a:solidFill>
                <a:latin typeface="Arial" panose="020B0604020202020204" pitchFamily="34" charset="0"/>
              </a:defRPr>
            </a:lvl9pPr>
          </a:lstStyle>
          <a:p>
            <a:fld id="{08AE31B8-1972-4166-A350-2D456EE0AB9E}" type="slidenum">
              <a:rPr lang="en-US" altLang="en-US" sz="1200" b="0">
                <a:solidFill>
                  <a:schemeClr val="tx1"/>
                </a:solidFill>
              </a:rPr>
              <a:pPr/>
              <a:t>23</a:t>
            </a:fld>
            <a:endParaRPr lang="en-US" altLang="en-US" sz="1200" b="0">
              <a:solidFill>
                <a:schemeClr val="tx1"/>
              </a:solidFill>
            </a:endParaRPr>
          </a:p>
        </p:txBody>
      </p:sp>
      <p:sp>
        <p:nvSpPr>
          <p:cNvPr id="31747" name="Rectangle 2">
            <a:extLst>
              <a:ext uri="{FF2B5EF4-FFF2-40B4-BE49-F238E27FC236}">
                <a16:creationId xmlns:a16="http://schemas.microsoft.com/office/drawing/2014/main" id="{8B7014C5-01C7-48B3-83FF-807256442A7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CAD59D0-AA79-4128-A830-DC1977B4F9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Solution: In order to find the difference in the measured times, we need to use the binomial expansion: (1 </a:t>
            </a:r>
            <a:r>
              <a:rPr lang="en-US" altLang="en-US">
                <a:cs typeface="Arial" panose="020B0604020202020204" pitchFamily="34" charset="0"/>
              </a:rPr>
              <a:t>±</a:t>
            </a:r>
            <a:r>
              <a:rPr lang="en-US" altLang="en-US"/>
              <a:t> x)</a:t>
            </a:r>
            <a:r>
              <a:rPr lang="en-US" altLang="en-US" baseline="30000"/>
              <a:t>n</a:t>
            </a:r>
            <a:r>
              <a:rPr lang="en-US" altLang="en-US"/>
              <a:t> </a:t>
            </a:r>
            <a:r>
              <a:rPr lang="en-US" altLang="en-US">
                <a:cs typeface="Arial" panose="020B0604020202020204" pitchFamily="34" charset="0"/>
              </a:rPr>
              <a:t>≈ 1 ± nx (for x &lt;&lt; 1). This shows that the difference in time is about 4 x 10</a:t>
            </a:r>
            <a:r>
              <a:rPr lang="en-US" altLang="en-US" baseline="30000">
                <a:cs typeface="Arial" panose="020B0604020202020204" pitchFamily="34" charset="0"/>
              </a:rPr>
              <a:t>-14</a:t>
            </a:r>
            <a:r>
              <a:rPr lang="en-US" altLang="en-US">
                <a:cs typeface="Arial" panose="020B0604020202020204" pitchFamily="34" charset="0"/>
              </a:rPr>
              <a:t> s, far too small to measure.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EAFAE99-FA33-4AE4-8F50-E6A8778B19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37452" indent="-283635">
              <a:defRPr sz="3200" b="1">
                <a:solidFill>
                  <a:schemeClr val="accent2"/>
                </a:solidFill>
                <a:latin typeface="Arial" panose="020B0604020202020204" pitchFamily="34" charset="0"/>
              </a:defRPr>
            </a:lvl2pPr>
            <a:lvl3pPr marL="1134542" indent="-226908">
              <a:defRPr sz="3200" b="1">
                <a:solidFill>
                  <a:schemeClr val="accent2"/>
                </a:solidFill>
                <a:latin typeface="Arial" panose="020B0604020202020204" pitchFamily="34" charset="0"/>
              </a:defRPr>
            </a:lvl3pPr>
            <a:lvl4pPr marL="1588359" indent="-226908">
              <a:defRPr sz="3200" b="1">
                <a:solidFill>
                  <a:schemeClr val="accent2"/>
                </a:solidFill>
                <a:latin typeface="Arial" panose="020B0604020202020204" pitchFamily="34" charset="0"/>
              </a:defRPr>
            </a:lvl4pPr>
            <a:lvl5pPr marL="2042175" indent="-226908">
              <a:defRPr sz="3200" b="1">
                <a:solidFill>
                  <a:schemeClr val="accent2"/>
                </a:solidFill>
                <a:latin typeface="Arial" panose="020B0604020202020204" pitchFamily="34" charset="0"/>
              </a:defRPr>
            </a:lvl5pPr>
            <a:lvl6pPr marL="2495992" indent="-226908" eaLnBrk="0" fontAlgn="base" hangingPunct="0">
              <a:spcBef>
                <a:spcPct val="0"/>
              </a:spcBef>
              <a:spcAft>
                <a:spcPct val="0"/>
              </a:spcAft>
              <a:defRPr sz="3200" b="1">
                <a:solidFill>
                  <a:schemeClr val="accent2"/>
                </a:solidFill>
                <a:latin typeface="Arial" panose="020B0604020202020204" pitchFamily="34" charset="0"/>
              </a:defRPr>
            </a:lvl6pPr>
            <a:lvl7pPr marL="2949809" indent="-226908" eaLnBrk="0" fontAlgn="base" hangingPunct="0">
              <a:spcBef>
                <a:spcPct val="0"/>
              </a:spcBef>
              <a:spcAft>
                <a:spcPct val="0"/>
              </a:spcAft>
              <a:defRPr sz="3200" b="1">
                <a:solidFill>
                  <a:schemeClr val="accent2"/>
                </a:solidFill>
                <a:latin typeface="Arial" panose="020B0604020202020204" pitchFamily="34" charset="0"/>
              </a:defRPr>
            </a:lvl7pPr>
            <a:lvl8pPr marL="3403625" indent="-226908" eaLnBrk="0" fontAlgn="base" hangingPunct="0">
              <a:spcBef>
                <a:spcPct val="0"/>
              </a:spcBef>
              <a:spcAft>
                <a:spcPct val="0"/>
              </a:spcAft>
              <a:defRPr sz="3200" b="1">
                <a:solidFill>
                  <a:schemeClr val="accent2"/>
                </a:solidFill>
                <a:latin typeface="Arial" panose="020B0604020202020204" pitchFamily="34" charset="0"/>
              </a:defRPr>
            </a:lvl8pPr>
            <a:lvl9pPr marL="3857442" indent="-226908" eaLnBrk="0" fontAlgn="base" hangingPunct="0">
              <a:spcBef>
                <a:spcPct val="0"/>
              </a:spcBef>
              <a:spcAft>
                <a:spcPct val="0"/>
              </a:spcAft>
              <a:defRPr sz="3200" b="1">
                <a:solidFill>
                  <a:schemeClr val="accent2"/>
                </a:solidFill>
                <a:latin typeface="Arial" panose="020B0604020202020204" pitchFamily="34" charset="0"/>
              </a:defRPr>
            </a:lvl9pPr>
          </a:lstStyle>
          <a:p>
            <a:fld id="{540F3030-CEF8-47DA-B5C1-FA4024F05511}" type="slidenum">
              <a:rPr lang="en-US" altLang="en-US" sz="1200" b="0">
                <a:solidFill>
                  <a:schemeClr val="tx1"/>
                </a:solidFill>
              </a:rPr>
              <a:pPr/>
              <a:t>24</a:t>
            </a:fld>
            <a:endParaRPr lang="en-US" altLang="en-US" sz="1200" b="0">
              <a:solidFill>
                <a:schemeClr val="tx1"/>
              </a:solidFill>
            </a:endParaRPr>
          </a:p>
        </p:txBody>
      </p:sp>
      <p:sp>
        <p:nvSpPr>
          <p:cNvPr id="33795" name="Rectangle 2">
            <a:extLst>
              <a:ext uri="{FF2B5EF4-FFF2-40B4-BE49-F238E27FC236}">
                <a16:creationId xmlns:a16="http://schemas.microsoft.com/office/drawing/2014/main" id="{6F791435-699B-4C59-A037-9A56B2B080A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6DD3EDE8-AA9F-44D4-B25B-6DE7B78D16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Solution: a. The dilated time is 15.1 min.</a:t>
            </a:r>
          </a:p>
          <a:p>
            <a:pPr eaLnBrk="1" hangingPunct="1"/>
            <a:r>
              <a:rPr lang="en-US" altLang="en-US"/>
              <a:t>b. In the frame of the ship, the distance is 0.75c x 10.0 min = 1.35 x 10</a:t>
            </a:r>
            <a:r>
              <a:rPr lang="en-US" altLang="en-US" baseline="30000"/>
              <a:t>11</a:t>
            </a:r>
            <a:r>
              <a:rPr lang="en-US" altLang="en-US"/>
              <a:t> m; in the frame of the Earth it is 0.75c x 15.1 min = 2.04 x 10</a:t>
            </a:r>
            <a:r>
              <a:rPr lang="en-US" altLang="en-US" baseline="30000"/>
              <a:t>11</a:t>
            </a:r>
            <a:r>
              <a:rPr lang="en-US" altLang="en-US"/>
              <a:t> 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65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187984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63969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08CE54-2F63-4360-AA07-849D9A3F2582}"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3650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08CE54-2F63-4360-AA07-849D9A3F2582}"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C1DF1-7EB1-4793-8CAD-3C39297994F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08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08CE54-2F63-4360-AA07-849D9A3F2582}"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10523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08CE54-2F63-4360-AA07-849D9A3F2582}"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25058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8CE54-2F63-4360-AA07-849D9A3F2582}"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47492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08CE54-2F63-4360-AA07-849D9A3F2582}" type="datetimeFigureOut">
              <a:rPr lang="en-US" smtClean="0"/>
              <a:t>8/25/2023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3414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408CE54-2F63-4360-AA07-849D9A3F2582}" type="datetimeFigureOut">
              <a:rPr lang="en-US" smtClean="0"/>
              <a:t>8/25/2023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7C1DF1-7EB1-4793-8CAD-3C39297994F1}" type="slidenum">
              <a:rPr lang="en-US" smtClean="0"/>
              <a:t>‹#›</a:t>
            </a:fld>
            <a:endParaRPr lang="en-US"/>
          </a:p>
        </p:txBody>
      </p:sp>
    </p:spTree>
    <p:extLst>
      <p:ext uri="{BB962C8B-B14F-4D97-AF65-F5344CB8AC3E}">
        <p14:creationId xmlns:p14="http://schemas.microsoft.com/office/powerpoint/2010/main" val="257546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08CE54-2F63-4360-AA07-849D9A3F2582}"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C1DF1-7EB1-4793-8CAD-3C39297994F1}" type="slidenum">
              <a:rPr lang="en-US" smtClean="0"/>
              <a:t>‹#›</a:t>
            </a:fld>
            <a:endParaRPr lang="en-US"/>
          </a:p>
        </p:txBody>
      </p:sp>
    </p:spTree>
    <p:extLst>
      <p:ext uri="{BB962C8B-B14F-4D97-AF65-F5344CB8AC3E}">
        <p14:creationId xmlns:p14="http://schemas.microsoft.com/office/powerpoint/2010/main" val="85819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408CE54-2F63-4360-AA07-849D9A3F2582}" type="datetimeFigureOut">
              <a:rPr lang="en-US" smtClean="0"/>
              <a:t>8/25/2023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7C1DF1-7EB1-4793-8CAD-3C39297994F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734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AInCqm5nCz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50000"/>
                  </a:schemeClr>
                </a:solidFill>
                <a:latin typeface="Comic Sans MS"/>
                <a:cs typeface="Comic Sans MS"/>
              </a:rPr>
              <a:t>Special Relativity</a:t>
            </a:r>
          </a:p>
        </p:txBody>
      </p:sp>
      <p:sp>
        <p:nvSpPr>
          <p:cNvPr id="3" name="Subtitle 2"/>
          <p:cNvSpPr>
            <a:spLocks noGrp="1"/>
          </p:cNvSpPr>
          <p:nvPr>
            <p:ph type="subTitle" idx="1"/>
          </p:nvPr>
        </p:nvSpPr>
        <p:spPr/>
        <p:txBody>
          <a:bodyPr>
            <a:normAutofit/>
          </a:bodyPr>
          <a:lstStyle/>
          <a:p>
            <a:r>
              <a:rPr lang="en-US" dirty="0">
                <a:solidFill>
                  <a:srgbClr val="C00000"/>
                </a:solidFill>
                <a:latin typeface="Comic Sans MS" panose="030F0702030302020204" pitchFamily="66" charset="0"/>
              </a:rPr>
              <a:t>Chapter 1-Class2</a:t>
            </a:r>
          </a:p>
        </p:txBody>
      </p:sp>
    </p:spTree>
    <p:extLst>
      <p:ext uri="{BB962C8B-B14F-4D97-AF65-F5344CB8AC3E}">
        <p14:creationId xmlns:p14="http://schemas.microsoft.com/office/powerpoint/2010/main" val="176075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45050"/>
          </a:xfrm>
        </p:spPr>
        <p:txBody>
          <a:bodyPr>
            <a:normAutofit fontScale="90000"/>
          </a:bodyPr>
          <a:lstStyle/>
          <a:p>
            <a:r>
              <a:rPr lang="en-US" dirty="0">
                <a:latin typeface="Comic Sans MS" panose="030F0702030302020204" pitchFamily="66" charset="0"/>
              </a:rPr>
              <a:t>Observers</a:t>
            </a:r>
          </a:p>
        </p:txBody>
      </p:sp>
      <p:sp>
        <p:nvSpPr>
          <p:cNvPr id="3" name="Content Placeholder 2"/>
          <p:cNvSpPr>
            <a:spLocks noGrp="1"/>
          </p:cNvSpPr>
          <p:nvPr>
            <p:ph idx="1"/>
          </p:nvPr>
        </p:nvSpPr>
        <p:spPr>
          <a:xfrm>
            <a:off x="1097280" y="1009291"/>
            <a:ext cx="10058400" cy="4859803"/>
          </a:xfrm>
        </p:spPr>
        <p:txBody>
          <a:bodyPr>
            <a:normAutofit/>
          </a:bodyPr>
          <a:lstStyle/>
          <a:p>
            <a:pPr>
              <a:buFont typeface="Arial" panose="020B0604020202020204" pitchFamily="34" charset="0"/>
              <a:buChar char="•"/>
            </a:pPr>
            <a:r>
              <a:rPr lang="en-US" sz="2400" dirty="0">
                <a:latin typeface="Comic Sans MS" panose="030F0702030302020204" pitchFamily="66" charset="0"/>
              </a:rPr>
              <a:t>Events are described by </a:t>
            </a:r>
            <a:r>
              <a:rPr lang="en-US" sz="2400" u="sng" dirty="0">
                <a:solidFill>
                  <a:srgbClr val="FF0000"/>
                </a:solidFill>
                <a:latin typeface="Comic Sans MS" panose="030F0702030302020204" pitchFamily="66" charset="0"/>
              </a:rPr>
              <a:t>observers</a:t>
            </a:r>
            <a:r>
              <a:rPr lang="en-US" sz="2400" dirty="0">
                <a:latin typeface="Comic Sans MS" panose="030F0702030302020204" pitchFamily="66" charset="0"/>
              </a:rPr>
              <a:t> who do belong to particular inertial frames of reference.</a:t>
            </a:r>
          </a:p>
          <a:p>
            <a:pPr>
              <a:buFont typeface="Arial" panose="020B0604020202020204" pitchFamily="34" charset="0"/>
              <a:buChar char="•"/>
            </a:pPr>
            <a:r>
              <a:rPr lang="en-US" sz="2400" dirty="0">
                <a:latin typeface="Comic Sans MS" panose="030F0702030302020204" pitchFamily="66" charset="0"/>
              </a:rPr>
              <a:t>Observers could be people, electronic instruments, or other suitable recorders, but for our discussions in special relativity we are going to be very specific. </a:t>
            </a:r>
          </a:p>
          <a:p>
            <a:pPr>
              <a:buFont typeface="Arial" panose="020B0604020202020204" pitchFamily="34" charset="0"/>
              <a:buChar char="•"/>
            </a:pPr>
            <a:r>
              <a:rPr lang="en-US" sz="2400" dirty="0">
                <a:latin typeface="Comic Sans MS" panose="030F0702030302020204" pitchFamily="66" charset="0"/>
              </a:rPr>
              <a:t>Strictly speaking, the observer will be an array of recording clocks located throughout the inertial reference system.</a:t>
            </a:r>
          </a:p>
          <a:p>
            <a:pPr>
              <a:buFont typeface="Arial" panose="020B0604020202020204" pitchFamily="34" charset="0"/>
              <a:buChar char="•"/>
            </a:pPr>
            <a:r>
              <a:rPr lang="en-US" sz="2400" dirty="0">
                <a:latin typeface="Comic Sans MS" panose="030F0702030302020204" pitchFamily="66" charset="0"/>
              </a:rPr>
              <a:t>you can  think of the observer as a person who goes around reading out the memories of the recording clocks or receives records that have been transmitted from distant clocks, but always keep in mind that in reporting events, such a person is strictly limited to summarizing the data collected from the clock memories.</a:t>
            </a:r>
          </a:p>
        </p:txBody>
      </p:sp>
    </p:spTree>
    <p:extLst>
      <p:ext uri="{BB962C8B-B14F-4D97-AF65-F5344CB8AC3E}">
        <p14:creationId xmlns:p14="http://schemas.microsoft.com/office/powerpoint/2010/main" val="183629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954944" y="1719186"/>
            <a:ext cx="103430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One of the implications of relativity theory is that time is not absolute.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Distant observers do not necessarily agree on time intervals between events, or on whether they are simultaneous or not.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Why not?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In relativity, an “event” is defined as occurring at a specific place and time. Let’s see how different observers would describe a specific event.</a:t>
            </a:r>
          </a:p>
        </p:txBody>
      </p:sp>
      <p:sp>
        <p:nvSpPr>
          <p:cNvPr id="18436" name="Rectangle 4"/>
          <p:cNvSpPr>
            <a:spLocks noGrp="1" noChangeArrowheads="1"/>
          </p:cNvSpPr>
          <p:nvPr>
            <p:ph type="title"/>
          </p:nvPr>
        </p:nvSpPr>
        <p:spPr>
          <a:xfrm>
            <a:off x="1097280" y="286603"/>
            <a:ext cx="10058400" cy="662303"/>
          </a:xfrm>
        </p:spPr>
        <p:txBody>
          <a:bodyPr>
            <a:normAutofit fontScale="90000"/>
          </a:bodyPr>
          <a:lstStyle/>
          <a:p>
            <a:pPr eaLnBrk="1" hangingPunct="1"/>
            <a:r>
              <a:rPr lang="en-US" altLang="en-US" dirty="0">
                <a:latin typeface="Comic Sans MS" panose="030F0702030302020204" pitchFamily="66" charset="0"/>
              </a:rPr>
              <a:t>Simultaneity</a:t>
            </a:r>
          </a:p>
        </p:txBody>
      </p:sp>
    </p:spTree>
    <p:extLst>
      <p:ext uri="{BB962C8B-B14F-4D97-AF65-F5344CB8AC3E}">
        <p14:creationId xmlns:p14="http://schemas.microsoft.com/office/powerpoint/2010/main" val="331708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8" descr="Figure_36_04"/>
          <p:cNvPicPr>
            <a:picLocks noChangeAspect="1" noChangeArrowheads="1"/>
          </p:cNvPicPr>
          <p:nvPr/>
        </p:nvPicPr>
        <p:blipFill>
          <a:blip r:embed="rId3">
            <a:extLst>
              <a:ext uri="{28A0092B-C50C-407E-A947-70E740481C1C}">
                <a14:useLocalDpi xmlns:a14="http://schemas.microsoft.com/office/drawing/2010/main" val="0"/>
              </a:ext>
            </a:extLst>
          </a:blip>
          <a:srcRect b="3868"/>
          <a:stretch>
            <a:fillRect/>
          </a:stretch>
        </p:blipFill>
        <p:spPr bwMode="auto">
          <a:xfrm>
            <a:off x="2797175" y="3429000"/>
            <a:ext cx="65976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p:cNvSpPr txBox="1">
            <a:spLocks noChangeArrowheads="1"/>
          </p:cNvSpPr>
          <p:nvPr/>
        </p:nvSpPr>
        <p:spPr bwMode="auto">
          <a:xfrm>
            <a:off x="914400" y="1116013"/>
            <a:ext cx="981686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Thought experiment: lightning strikes at two separate places. One observer believes the events are simultaneous – the light has taken the same time to reach her – but another, moving with respect to the first, does not.</a:t>
            </a:r>
          </a:p>
        </p:txBody>
      </p:sp>
      <p:sp>
        <p:nvSpPr>
          <p:cNvPr id="19461" name="Rectangle 5"/>
          <p:cNvSpPr>
            <a:spLocks noGrp="1" noChangeArrowheads="1"/>
          </p:cNvSpPr>
          <p:nvPr>
            <p:ph type="title"/>
          </p:nvPr>
        </p:nvSpPr>
        <p:spPr>
          <a:xfrm>
            <a:off x="1097280" y="286603"/>
            <a:ext cx="10058400" cy="743685"/>
          </a:xfrm>
        </p:spPr>
        <p:txBody>
          <a:bodyPr/>
          <a:lstStyle/>
          <a:p>
            <a:pPr eaLnBrk="1" hangingPunct="1"/>
            <a:r>
              <a:rPr lang="en-US" altLang="en-US" dirty="0">
                <a:latin typeface="Comic Sans MS" panose="030F0702030302020204" pitchFamily="66" charset="0"/>
              </a:rPr>
              <a:t>Simultaneity</a:t>
            </a:r>
          </a:p>
        </p:txBody>
      </p:sp>
    </p:spTree>
    <p:extLst>
      <p:ext uri="{BB962C8B-B14F-4D97-AF65-F5344CB8AC3E}">
        <p14:creationId xmlns:p14="http://schemas.microsoft.com/office/powerpoint/2010/main" val="3157772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138023" y="1248594"/>
            <a:ext cx="606436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3200" b="1">
                <a:solidFill>
                  <a:schemeClr val="accent2"/>
                </a:solidFill>
                <a:latin typeface="Arial" panose="020B0604020202020204" pitchFamily="34" charset="0"/>
              </a:defRPr>
            </a:lvl1pPr>
            <a:lvl2pPr marL="742950" indent="-285750">
              <a:spcBef>
                <a:spcPct val="20000"/>
              </a:spcBef>
              <a:defRPr sz="3200" b="1">
                <a:solidFill>
                  <a:schemeClr val="accent2"/>
                </a:solidFill>
                <a:latin typeface="Arial" panose="020B0604020202020204" pitchFamily="34" charset="0"/>
              </a:defRPr>
            </a:lvl2pPr>
            <a:lvl3pPr marL="1143000" indent="-228600">
              <a:spcBef>
                <a:spcPct val="20000"/>
              </a:spcBef>
              <a:defRPr sz="3200" b="1">
                <a:solidFill>
                  <a:schemeClr val="accent2"/>
                </a:solidFill>
                <a:latin typeface="Arial" panose="020B0604020202020204" pitchFamily="34" charset="0"/>
              </a:defRPr>
            </a:lvl3pPr>
            <a:lvl4pPr marL="1600200" indent="-228600">
              <a:spcBef>
                <a:spcPct val="20000"/>
              </a:spcBef>
              <a:defRPr sz="3200" b="1">
                <a:solidFill>
                  <a:schemeClr val="accent2"/>
                </a:solidFill>
                <a:latin typeface="Arial" panose="020B0604020202020204" pitchFamily="34" charset="0"/>
              </a:defRPr>
            </a:lvl4pPr>
            <a:lvl5pPr marL="2057400" indent="-228600">
              <a:spcBef>
                <a:spcPct val="20000"/>
              </a:spcBef>
              <a:defRPr sz="3200" b="1">
                <a:solidFill>
                  <a:schemeClr val="accent2"/>
                </a:solidFill>
                <a:latin typeface="Arial" panose="020B0604020202020204" pitchFamily="34" charset="0"/>
              </a:defRPr>
            </a:lvl5pPr>
            <a:lvl6pPr marL="2514600" indent="-228600" eaLnBrk="0" fontAlgn="base" hangingPunct="0">
              <a:spcBef>
                <a:spcPct val="20000"/>
              </a:spcBef>
              <a:spcAft>
                <a:spcPct val="0"/>
              </a:spcAft>
              <a:defRPr sz="3200" b="1">
                <a:solidFill>
                  <a:schemeClr val="accent2"/>
                </a:solidFill>
                <a:latin typeface="Arial" panose="020B0604020202020204" pitchFamily="34" charset="0"/>
              </a:defRPr>
            </a:lvl6pPr>
            <a:lvl7pPr marL="2971800" indent="-228600" eaLnBrk="0" fontAlgn="base" hangingPunct="0">
              <a:spcBef>
                <a:spcPct val="20000"/>
              </a:spcBef>
              <a:spcAft>
                <a:spcPct val="0"/>
              </a:spcAft>
              <a:defRPr sz="3200" b="1">
                <a:solidFill>
                  <a:schemeClr val="accent2"/>
                </a:solidFill>
                <a:latin typeface="Arial" panose="020B0604020202020204" pitchFamily="34" charset="0"/>
              </a:defRPr>
            </a:lvl7pPr>
            <a:lvl8pPr marL="3429000" indent="-228600" eaLnBrk="0" fontAlgn="base" hangingPunct="0">
              <a:spcBef>
                <a:spcPct val="20000"/>
              </a:spcBef>
              <a:spcAft>
                <a:spcPct val="0"/>
              </a:spcAft>
              <a:defRPr sz="3200" b="1">
                <a:solidFill>
                  <a:schemeClr val="accent2"/>
                </a:solidFill>
                <a:latin typeface="Arial" panose="020B0604020202020204" pitchFamily="34" charset="0"/>
              </a:defRPr>
            </a:lvl8pPr>
            <a:lvl9pPr marL="3886200" indent="-228600" eaLnBrk="0" fontAlgn="base" hangingPunct="0">
              <a:spcBef>
                <a:spcPct val="20000"/>
              </a:spcBef>
              <a:spcAft>
                <a:spcPct val="0"/>
              </a:spcAft>
              <a:defRPr sz="3200" b="1">
                <a:solidFill>
                  <a:schemeClr val="accent2"/>
                </a:solidFill>
                <a:latin typeface="Arial" panose="020B0604020202020204" pitchFamily="34" charset="0"/>
              </a:defRPr>
            </a:lvl9pPr>
          </a:lstStyle>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Are these 2 events simultaneous to an observer moving in reference to the first one? </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Here, it is clear that if one observer sees the events as simultaneous, the other cannot, given that the speed of light is the same for each.</a:t>
            </a:r>
          </a:p>
          <a:p>
            <a:pPr marL="457200" marR="0" lvl="0" indent="-4572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dirty="0">
                <a:ln>
                  <a:noFill/>
                </a:ln>
                <a:solidFill>
                  <a:srgbClr val="637052">
                    <a:lumMod val="50000"/>
                  </a:srgbClr>
                </a:solidFill>
                <a:effectLst/>
                <a:uLnTx/>
                <a:uFillTx/>
                <a:latin typeface="Comic Sans MS" panose="030F0702030302020204" pitchFamily="66" charset="0"/>
                <a:ea typeface="+mn-ea"/>
                <a:cs typeface="+mn-cs"/>
              </a:rPr>
              <a:t>Simultaneity is not an absolute concept.</a:t>
            </a:r>
          </a:p>
        </p:txBody>
      </p:sp>
      <p:sp>
        <p:nvSpPr>
          <p:cNvPr id="21508" name="Rectangle 5"/>
          <p:cNvSpPr>
            <a:spLocks noGrp="1" noChangeArrowheads="1"/>
          </p:cNvSpPr>
          <p:nvPr>
            <p:ph type="title"/>
          </p:nvPr>
        </p:nvSpPr>
        <p:spPr>
          <a:xfrm>
            <a:off x="1097280" y="396934"/>
            <a:ext cx="10058400" cy="603191"/>
          </a:xfrm>
        </p:spPr>
        <p:txBody>
          <a:bodyPr>
            <a:normAutofit fontScale="90000"/>
          </a:bodyPr>
          <a:lstStyle/>
          <a:p>
            <a:pPr eaLnBrk="1" hangingPunct="1"/>
            <a:r>
              <a:rPr lang="en-US" altLang="en-US" dirty="0">
                <a:latin typeface="Comic Sans MS" panose="030F0702030302020204" pitchFamily="66" charset="0"/>
              </a:rPr>
              <a:t>Simultaneity</a:t>
            </a:r>
          </a:p>
        </p:txBody>
      </p:sp>
      <p:pic>
        <p:nvPicPr>
          <p:cNvPr id="21509" name="Picture 8" descr="Figure_36_06"/>
          <p:cNvPicPr>
            <a:picLocks noChangeAspect="1" noChangeArrowheads="1"/>
          </p:cNvPicPr>
          <p:nvPr/>
        </p:nvPicPr>
        <p:blipFill>
          <a:blip r:embed="rId3">
            <a:extLst>
              <a:ext uri="{28A0092B-C50C-407E-A947-70E740481C1C}">
                <a14:useLocalDpi xmlns:a14="http://schemas.microsoft.com/office/drawing/2010/main" val="0"/>
              </a:ext>
            </a:extLst>
          </a:blip>
          <a:srcRect b="2591"/>
          <a:stretch>
            <a:fillRect/>
          </a:stretch>
        </p:blipFill>
        <p:spPr bwMode="auto">
          <a:xfrm>
            <a:off x="6126480" y="1113632"/>
            <a:ext cx="52705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631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177803"/>
            <a:ext cx="10972800" cy="1143000"/>
          </a:xfrm>
        </p:spPr>
        <p:txBody>
          <a:bodyPr>
            <a:normAutofit fontScale="90000"/>
          </a:bodyPr>
          <a:lstStyle/>
          <a:p>
            <a:r>
              <a:rPr lang="en-US" b="1" dirty="0">
                <a:latin typeface="Comic Sans MS"/>
                <a:cs typeface="Comic Sans MS"/>
              </a:rPr>
              <a:t>Another example: Comparing inertial frames</a:t>
            </a:r>
          </a:p>
        </p:txBody>
      </p:sp>
      <p:sp>
        <p:nvSpPr>
          <p:cNvPr id="24579" name="Text Box 3"/>
          <p:cNvSpPr txBox="1">
            <a:spLocks noChangeArrowheads="1"/>
          </p:cNvSpPr>
          <p:nvPr/>
        </p:nvSpPr>
        <p:spPr bwMode="auto">
          <a:xfrm>
            <a:off x="812800" y="4343400"/>
            <a:ext cx="10464800" cy="1200329"/>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At time t = 0, the two frames coincide.  A ball is at rest in frame S.  Its position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x  = 2 m in 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x’ = 2 m in S’</a:t>
            </a:r>
          </a:p>
        </p:txBody>
      </p:sp>
      <p:grpSp>
        <p:nvGrpSpPr>
          <p:cNvPr id="2" name="Group 4"/>
          <p:cNvGrpSpPr>
            <a:grpSpLocks/>
          </p:cNvGrpSpPr>
          <p:nvPr/>
        </p:nvGrpSpPr>
        <p:grpSpPr bwMode="auto">
          <a:xfrm>
            <a:off x="406400" y="2438401"/>
            <a:ext cx="6197600" cy="711200"/>
            <a:chOff x="96" y="1858"/>
            <a:chExt cx="2928" cy="448"/>
          </a:xfrm>
        </p:grpSpPr>
        <p:sp>
          <p:nvSpPr>
            <p:cNvPr id="24598" name="Line 5"/>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9" name="Line 6"/>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0" name="Line 7"/>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1" name="Line 8"/>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2" name="Line 9"/>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3" name="Line 10"/>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4" name="Line 11"/>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5" name="Line 12"/>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6" name="Text Box 13"/>
            <p:cNvSpPr txBox="1">
              <a:spLocks noChangeArrowheads="1"/>
            </p:cNvSpPr>
            <p:nvPr/>
          </p:nvSpPr>
          <p:spPr bwMode="auto">
            <a:xfrm>
              <a:off x="96" y="2073"/>
              <a:ext cx="1923" cy="23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  -3       -2       -1       0        1        2       3  ...</a:t>
              </a:r>
            </a:p>
          </p:txBody>
        </p:sp>
      </p:grpSp>
      <p:grpSp>
        <p:nvGrpSpPr>
          <p:cNvPr id="3" name="Group 14"/>
          <p:cNvGrpSpPr>
            <a:grpSpLocks/>
          </p:cNvGrpSpPr>
          <p:nvPr/>
        </p:nvGrpSpPr>
        <p:grpSpPr bwMode="auto">
          <a:xfrm>
            <a:off x="406400" y="3429001"/>
            <a:ext cx="6197600" cy="711200"/>
            <a:chOff x="96" y="1858"/>
            <a:chExt cx="2928" cy="448"/>
          </a:xfrm>
        </p:grpSpPr>
        <p:sp>
          <p:nvSpPr>
            <p:cNvPr id="24589" name="Line 15"/>
            <p:cNvSpPr>
              <a:spLocks noChangeShapeType="1"/>
            </p:cNvSpPr>
            <p:nvPr/>
          </p:nvSpPr>
          <p:spPr bwMode="auto">
            <a:xfrm>
              <a:off x="240" y="1954"/>
              <a:ext cx="2784" cy="0"/>
            </a:xfrm>
            <a:prstGeom prst="line">
              <a:avLst/>
            </a:prstGeom>
            <a:noFill/>
            <a:ln w="254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0" name="Line 16"/>
            <p:cNvSpPr>
              <a:spLocks noChangeShapeType="1"/>
            </p:cNvSpPr>
            <p:nvPr/>
          </p:nvSpPr>
          <p:spPr bwMode="auto">
            <a:xfrm>
              <a:off x="1632" y="1858"/>
              <a:ext cx="0" cy="192"/>
            </a:xfrm>
            <a:prstGeom prst="line">
              <a:avLst/>
            </a:prstGeom>
            <a:noFill/>
            <a:ln w="381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1" name="Line 17"/>
            <p:cNvSpPr>
              <a:spLocks noChangeShapeType="1"/>
            </p:cNvSpPr>
            <p:nvPr/>
          </p:nvSpPr>
          <p:spPr bwMode="auto">
            <a:xfrm>
              <a:off x="2016"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2" name="Line 18"/>
            <p:cNvSpPr>
              <a:spLocks noChangeShapeType="1"/>
            </p:cNvSpPr>
            <p:nvPr/>
          </p:nvSpPr>
          <p:spPr bwMode="auto">
            <a:xfrm>
              <a:off x="2400"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3" name="Line 19"/>
            <p:cNvSpPr>
              <a:spLocks noChangeShapeType="1"/>
            </p:cNvSpPr>
            <p:nvPr/>
          </p:nvSpPr>
          <p:spPr bwMode="auto">
            <a:xfrm>
              <a:off x="2784"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4" name="Line 20"/>
            <p:cNvSpPr>
              <a:spLocks noChangeShapeType="1"/>
            </p:cNvSpPr>
            <p:nvPr/>
          </p:nvSpPr>
          <p:spPr bwMode="auto">
            <a:xfrm>
              <a:off x="1248"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5" name="Line 21"/>
            <p:cNvSpPr>
              <a:spLocks noChangeShapeType="1"/>
            </p:cNvSpPr>
            <p:nvPr/>
          </p:nvSpPr>
          <p:spPr bwMode="auto">
            <a:xfrm>
              <a:off x="864"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6" name="Line 22"/>
            <p:cNvSpPr>
              <a:spLocks noChangeShapeType="1"/>
            </p:cNvSpPr>
            <p:nvPr/>
          </p:nvSpPr>
          <p:spPr bwMode="auto">
            <a:xfrm>
              <a:off x="480"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7" name="Text Box 23"/>
            <p:cNvSpPr txBox="1">
              <a:spLocks noChangeArrowheads="1"/>
            </p:cNvSpPr>
            <p:nvPr/>
          </p:nvSpPr>
          <p:spPr bwMode="auto">
            <a:xfrm>
              <a:off x="96" y="2073"/>
              <a:ext cx="1923" cy="23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  -3       -2       -1       0        1        2       3  ...</a:t>
              </a:r>
            </a:p>
          </p:txBody>
        </p:sp>
      </p:grpSp>
      <p:grpSp>
        <p:nvGrpSpPr>
          <p:cNvPr id="4" name="Group 28"/>
          <p:cNvGrpSpPr>
            <a:grpSpLocks/>
          </p:cNvGrpSpPr>
          <p:nvPr/>
        </p:nvGrpSpPr>
        <p:grpSpPr bwMode="auto">
          <a:xfrm>
            <a:off x="3609975" y="1524001"/>
            <a:ext cx="406400" cy="3048000"/>
            <a:chOff x="2400" y="816"/>
            <a:chExt cx="192" cy="1920"/>
          </a:xfrm>
        </p:grpSpPr>
        <p:sp>
          <p:nvSpPr>
            <p:cNvPr id="24587" name="Line 27"/>
            <p:cNvSpPr>
              <a:spLocks noChangeShapeType="1"/>
            </p:cNvSpPr>
            <p:nvPr/>
          </p:nvSpPr>
          <p:spPr bwMode="auto">
            <a:xfrm>
              <a:off x="2496" y="816"/>
              <a:ext cx="0" cy="1920"/>
            </a:xfrm>
            <a:prstGeom prst="line">
              <a:avLst/>
            </a:prstGeom>
            <a:noFill/>
            <a:ln w="9525">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8" name="Oval 26"/>
            <p:cNvSpPr>
              <a:spLocks noChangeArrowheads="1"/>
            </p:cNvSpPr>
            <p:nvPr/>
          </p:nvSpPr>
          <p:spPr bwMode="auto">
            <a:xfrm>
              <a:off x="2400" y="1296"/>
              <a:ext cx="192" cy="192"/>
            </a:xfrm>
            <a:prstGeom prst="ellipse">
              <a:avLst/>
            </a:prstGeom>
            <a:solidFill>
              <a:srgbClr val="3366FF"/>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4583" name="Line 29"/>
          <p:cNvSpPr>
            <a:spLocks noChangeShapeType="1"/>
          </p:cNvSpPr>
          <p:nvPr/>
        </p:nvSpPr>
        <p:spPr bwMode="auto">
          <a:xfrm>
            <a:off x="7010400" y="3124200"/>
            <a:ext cx="1524000" cy="0"/>
          </a:xfrm>
          <a:prstGeom prst="line">
            <a:avLst/>
          </a:prstGeom>
          <a:noFill/>
          <a:ln w="25400">
            <a:solidFill>
              <a:srgbClr val="FF0000"/>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4" name="Text Box 30"/>
          <p:cNvSpPr txBox="1">
            <a:spLocks noChangeArrowheads="1"/>
          </p:cNvSpPr>
          <p:nvPr/>
        </p:nvSpPr>
        <p:spPr bwMode="auto">
          <a:xfrm>
            <a:off x="7497234" y="2478088"/>
            <a:ext cx="288924"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v</a:t>
            </a:r>
          </a:p>
        </p:txBody>
      </p:sp>
      <p:pic>
        <p:nvPicPr>
          <p:cNvPr id="24585" name="Picture 31" descr="Helper"/>
          <p:cNvPicPr>
            <a:picLocks noChangeAspect="1" noChangeArrowheads="1"/>
          </p:cNvPicPr>
          <p:nvPr/>
        </p:nvPicPr>
        <p:blipFill>
          <a:blip r:embed="rId2"/>
          <a:srcRect/>
          <a:stretch>
            <a:fillRect/>
          </a:stretch>
        </p:blipFill>
        <p:spPr bwMode="auto">
          <a:xfrm>
            <a:off x="2960688" y="1540671"/>
            <a:ext cx="641351" cy="1058863"/>
          </a:xfrm>
          <a:prstGeom prst="rect">
            <a:avLst/>
          </a:prstGeom>
          <a:noFill/>
          <a:ln w="9525">
            <a:noFill/>
            <a:miter lim="800000"/>
            <a:headEnd/>
            <a:tailEnd/>
          </a:ln>
        </p:spPr>
      </p:pic>
      <p:pic>
        <p:nvPicPr>
          <p:cNvPr id="24586" name="Picture 32" descr="Helper"/>
          <p:cNvPicPr>
            <a:picLocks noChangeAspect="1" noChangeArrowheads="1"/>
          </p:cNvPicPr>
          <p:nvPr/>
        </p:nvPicPr>
        <p:blipFill>
          <a:blip r:embed="rId2"/>
          <a:srcRect/>
          <a:stretch>
            <a:fillRect/>
          </a:stretch>
        </p:blipFill>
        <p:spPr bwMode="auto">
          <a:xfrm>
            <a:off x="2984500" y="2653508"/>
            <a:ext cx="641351" cy="1058862"/>
          </a:xfrm>
          <a:prstGeom prst="rect">
            <a:avLst/>
          </a:prstGeom>
          <a:noFill/>
          <a:ln w="9525">
            <a:noFill/>
            <a:miter lim="800000"/>
            <a:headEnd/>
            <a:tailEnd/>
          </a:ln>
        </p:spPr>
      </p:pic>
    </p:spTree>
    <p:extLst>
      <p:ext uri="{BB962C8B-B14F-4D97-AF65-F5344CB8AC3E}">
        <p14:creationId xmlns:p14="http://schemas.microsoft.com/office/powerpoint/2010/main" val="401608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812800" y="4343400"/>
            <a:ext cx="10464800" cy="249299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Frame S’ is moving to the right (relative to S) at v=1m/s.  At time t = 3 sec, the position of the ball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 x  =  2 m in 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omic Sans MS"/>
                <a:ea typeface="+mn-ea"/>
                <a:cs typeface="Comic Sans MS"/>
              </a:rPr>
              <a:t> x’ = -1 m in 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2" name="Group 4"/>
          <p:cNvGrpSpPr>
            <a:grpSpLocks/>
          </p:cNvGrpSpPr>
          <p:nvPr/>
        </p:nvGrpSpPr>
        <p:grpSpPr bwMode="auto">
          <a:xfrm>
            <a:off x="711200" y="2438401"/>
            <a:ext cx="5892800" cy="711200"/>
            <a:chOff x="240" y="1858"/>
            <a:chExt cx="2784" cy="448"/>
          </a:xfrm>
        </p:grpSpPr>
        <p:sp>
          <p:nvSpPr>
            <p:cNvPr id="25622" name="Line 5"/>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3" name="Line 6"/>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4" name="Line 7"/>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5" name="Line 8"/>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6" name="Line 9"/>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7" name="Line 10"/>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8" name="Line 11"/>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9" name="Line 12"/>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30" name="Text Box 13"/>
            <p:cNvSpPr txBox="1">
              <a:spLocks noChangeArrowheads="1"/>
            </p:cNvSpPr>
            <p:nvPr/>
          </p:nvSpPr>
          <p:spPr bwMode="auto">
            <a:xfrm>
              <a:off x="529" y="2073"/>
              <a:ext cx="2117" cy="233"/>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-3       -2       -1       0        1        2       3  ...</a:t>
              </a:r>
            </a:p>
          </p:txBody>
        </p:sp>
      </p:grpSp>
      <p:grpSp>
        <p:nvGrpSpPr>
          <p:cNvPr id="3" name="Group 14"/>
          <p:cNvGrpSpPr>
            <a:grpSpLocks/>
          </p:cNvGrpSpPr>
          <p:nvPr/>
        </p:nvGrpSpPr>
        <p:grpSpPr bwMode="auto">
          <a:xfrm>
            <a:off x="2836333" y="3429001"/>
            <a:ext cx="6197600" cy="711200"/>
            <a:chOff x="96" y="1858"/>
            <a:chExt cx="2928" cy="448"/>
          </a:xfrm>
        </p:grpSpPr>
        <p:sp>
          <p:nvSpPr>
            <p:cNvPr id="25613" name="Line 15"/>
            <p:cNvSpPr>
              <a:spLocks noChangeShapeType="1"/>
            </p:cNvSpPr>
            <p:nvPr/>
          </p:nvSpPr>
          <p:spPr bwMode="auto">
            <a:xfrm>
              <a:off x="240" y="1954"/>
              <a:ext cx="2784" cy="0"/>
            </a:xfrm>
            <a:prstGeom prst="line">
              <a:avLst/>
            </a:prstGeom>
            <a:noFill/>
            <a:ln w="254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4" name="Line 16"/>
            <p:cNvSpPr>
              <a:spLocks noChangeShapeType="1"/>
            </p:cNvSpPr>
            <p:nvPr/>
          </p:nvSpPr>
          <p:spPr bwMode="auto">
            <a:xfrm>
              <a:off x="1632" y="1858"/>
              <a:ext cx="0" cy="192"/>
            </a:xfrm>
            <a:prstGeom prst="line">
              <a:avLst/>
            </a:prstGeom>
            <a:noFill/>
            <a:ln w="381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5" name="Line 17"/>
            <p:cNvSpPr>
              <a:spLocks noChangeShapeType="1"/>
            </p:cNvSpPr>
            <p:nvPr/>
          </p:nvSpPr>
          <p:spPr bwMode="auto">
            <a:xfrm>
              <a:off x="2016"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6" name="Line 18"/>
            <p:cNvSpPr>
              <a:spLocks noChangeShapeType="1"/>
            </p:cNvSpPr>
            <p:nvPr/>
          </p:nvSpPr>
          <p:spPr bwMode="auto">
            <a:xfrm>
              <a:off x="2400"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7" name="Line 19"/>
            <p:cNvSpPr>
              <a:spLocks noChangeShapeType="1"/>
            </p:cNvSpPr>
            <p:nvPr/>
          </p:nvSpPr>
          <p:spPr bwMode="auto">
            <a:xfrm>
              <a:off x="2784"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8" name="Line 20"/>
            <p:cNvSpPr>
              <a:spLocks noChangeShapeType="1"/>
            </p:cNvSpPr>
            <p:nvPr/>
          </p:nvSpPr>
          <p:spPr bwMode="auto">
            <a:xfrm>
              <a:off x="1248"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9" name="Line 21"/>
            <p:cNvSpPr>
              <a:spLocks noChangeShapeType="1"/>
            </p:cNvSpPr>
            <p:nvPr/>
          </p:nvSpPr>
          <p:spPr bwMode="auto">
            <a:xfrm>
              <a:off x="864"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0" name="Line 22"/>
            <p:cNvSpPr>
              <a:spLocks noChangeShapeType="1"/>
            </p:cNvSpPr>
            <p:nvPr/>
          </p:nvSpPr>
          <p:spPr bwMode="auto">
            <a:xfrm>
              <a:off x="480" y="1858"/>
              <a:ext cx="0" cy="192"/>
            </a:xfrm>
            <a:prstGeom prst="line">
              <a:avLst/>
            </a:prstGeom>
            <a:noFill/>
            <a:ln w="127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1" name="Text Box 23"/>
            <p:cNvSpPr txBox="1">
              <a:spLocks noChangeArrowheads="1"/>
            </p:cNvSpPr>
            <p:nvPr/>
          </p:nvSpPr>
          <p:spPr bwMode="auto">
            <a:xfrm>
              <a:off x="96" y="2073"/>
              <a:ext cx="1923" cy="23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  -3       -2       -1       0        1        2       3  ...</a:t>
              </a:r>
            </a:p>
          </p:txBody>
        </p:sp>
      </p:grpSp>
      <p:grpSp>
        <p:nvGrpSpPr>
          <p:cNvPr id="4" name="Group 24"/>
          <p:cNvGrpSpPr>
            <a:grpSpLocks/>
          </p:cNvGrpSpPr>
          <p:nvPr/>
        </p:nvGrpSpPr>
        <p:grpSpPr bwMode="auto">
          <a:xfrm>
            <a:off x="4287306" y="1255714"/>
            <a:ext cx="366185" cy="3048000"/>
            <a:chOff x="2400" y="816"/>
            <a:chExt cx="192" cy="1920"/>
          </a:xfrm>
        </p:grpSpPr>
        <p:sp>
          <p:nvSpPr>
            <p:cNvPr id="25611" name="Line 25"/>
            <p:cNvSpPr>
              <a:spLocks noChangeShapeType="1"/>
            </p:cNvSpPr>
            <p:nvPr/>
          </p:nvSpPr>
          <p:spPr bwMode="auto">
            <a:xfrm>
              <a:off x="2496" y="816"/>
              <a:ext cx="0" cy="1920"/>
            </a:xfrm>
            <a:prstGeom prst="line">
              <a:avLst/>
            </a:prstGeom>
            <a:noFill/>
            <a:ln w="9525">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2" name="Oval 26"/>
            <p:cNvSpPr>
              <a:spLocks noChangeArrowheads="1"/>
            </p:cNvSpPr>
            <p:nvPr/>
          </p:nvSpPr>
          <p:spPr bwMode="auto">
            <a:xfrm>
              <a:off x="2400" y="1296"/>
              <a:ext cx="192" cy="192"/>
            </a:xfrm>
            <a:prstGeom prst="ellipse">
              <a:avLst/>
            </a:prstGeom>
            <a:solidFill>
              <a:srgbClr val="3366FF"/>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5607" name="Line 27"/>
          <p:cNvSpPr>
            <a:spLocks noChangeShapeType="1"/>
          </p:cNvSpPr>
          <p:nvPr/>
        </p:nvSpPr>
        <p:spPr bwMode="auto">
          <a:xfrm>
            <a:off x="7010400" y="3124200"/>
            <a:ext cx="1524000" cy="0"/>
          </a:xfrm>
          <a:prstGeom prst="line">
            <a:avLst/>
          </a:prstGeom>
          <a:noFill/>
          <a:ln w="25400">
            <a:solidFill>
              <a:srgbClr val="FF0000"/>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08" name="Text Box 28"/>
          <p:cNvSpPr txBox="1">
            <a:spLocks noChangeArrowheads="1"/>
          </p:cNvSpPr>
          <p:nvPr/>
        </p:nvSpPr>
        <p:spPr bwMode="auto">
          <a:xfrm>
            <a:off x="7497234" y="2478088"/>
            <a:ext cx="288924"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a:ea typeface="+mn-ea"/>
                <a:cs typeface="+mn-cs"/>
              </a:rPr>
              <a:t>v</a:t>
            </a:r>
          </a:p>
        </p:txBody>
      </p:sp>
      <p:pic>
        <p:nvPicPr>
          <p:cNvPr id="25609" name="Picture 29" descr="Helper"/>
          <p:cNvPicPr>
            <a:picLocks noChangeAspect="1" noChangeArrowheads="1"/>
          </p:cNvPicPr>
          <p:nvPr/>
        </p:nvPicPr>
        <p:blipFill>
          <a:blip r:embed="rId2"/>
          <a:srcRect/>
          <a:stretch>
            <a:fillRect/>
          </a:stretch>
        </p:blipFill>
        <p:spPr bwMode="auto">
          <a:xfrm>
            <a:off x="3242734" y="1524001"/>
            <a:ext cx="641351" cy="1058863"/>
          </a:xfrm>
          <a:prstGeom prst="rect">
            <a:avLst/>
          </a:prstGeom>
          <a:noFill/>
          <a:ln w="9525">
            <a:noFill/>
            <a:miter lim="800000"/>
            <a:headEnd/>
            <a:tailEnd/>
          </a:ln>
        </p:spPr>
      </p:pic>
      <p:pic>
        <p:nvPicPr>
          <p:cNvPr id="25610" name="Picture 30" descr="Helper"/>
          <p:cNvPicPr>
            <a:picLocks noChangeAspect="1" noChangeArrowheads="1"/>
          </p:cNvPicPr>
          <p:nvPr/>
        </p:nvPicPr>
        <p:blipFill>
          <a:blip r:embed="rId3"/>
          <a:srcRect/>
          <a:stretch>
            <a:fillRect/>
          </a:stretch>
        </p:blipFill>
        <p:spPr bwMode="auto">
          <a:xfrm>
            <a:off x="4811550" y="2504283"/>
            <a:ext cx="641349" cy="1058862"/>
          </a:xfrm>
          <a:prstGeom prst="rect">
            <a:avLst/>
          </a:prstGeom>
          <a:noFill/>
          <a:ln w="9525">
            <a:noFill/>
            <a:miter lim="800000"/>
            <a:headEnd/>
            <a:tailEnd/>
          </a:ln>
        </p:spPr>
      </p:pic>
      <p:sp>
        <p:nvSpPr>
          <p:cNvPr id="32" name="Rectangle 2"/>
          <p:cNvSpPr>
            <a:spLocks noGrp="1" noChangeArrowheads="1"/>
          </p:cNvSpPr>
          <p:nvPr>
            <p:ph type="title"/>
          </p:nvPr>
        </p:nvSpPr>
        <p:spPr>
          <a:xfrm>
            <a:off x="601133" y="121340"/>
            <a:ext cx="10972800" cy="1143000"/>
          </a:xfrm>
        </p:spPr>
        <p:txBody>
          <a:bodyPr>
            <a:normAutofit fontScale="90000"/>
          </a:bodyPr>
          <a:lstStyle/>
          <a:p>
            <a:pPr eaLnBrk="1" hangingPunct="1"/>
            <a:r>
              <a:rPr lang="en-US" b="1" dirty="0">
                <a:latin typeface="Comic Sans MS"/>
                <a:cs typeface="Comic Sans MS"/>
              </a:rPr>
              <a:t> Another example: Comparing inertial frames</a:t>
            </a:r>
          </a:p>
        </p:txBody>
      </p:sp>
    </p:spTree>
    <p:extLst>
      <p:ext uri="{BB962C8B-B14F-4D97-AF65-F5344CB8AC3E}">
        <p14:creationId xmlns:p14="http://schemas.microsoft.com/office/powerpoint/2010/main" val="57916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657851" y="762000"/>
            <a:ext cx="641349" cy="1219200"/>
            <a:chOff x="2721" y="1152"/>
            <a:chExt cx="303" cy="768"/>
          </a:xfrm>
        </p:grpSpPr>
        <p:pic>
          <p:nvPicPr>
            <p:cNvPr id="29719" name="Picture 16" descr="Helper"/>
            <p:cNvPicPr>
              <a:picLocks noChangeAspect="1" noChangeArrowheads="1"/>
            </p:cNvPicPr>
            <p:nvPr/>
          </p:nvPicPr>
          <p:blipFill>
            <a:blip r:embed="rId2"/>
            <a:srcRect/>
            <a:stretch>
              <a:fillRect/>
            </a:stretch>
          </p:blipFill>
          <p:spPr bwMode="auto">
            <a:xfrm flipH="1">
              <a:off x="2721" y="1152"/>
              <a:ext cx="303" cy="667"/>
            </a:xfrm>
            <a:prstGeom prst="rect">
              <a:avLst/>
            </a:prstGeom>
            <a:noFill/>
            <a:ln w="9525">
              <a:noFill/>
              <a:miter lim="800000"/>
              <a:headEnd/>
              <a:tailEnd/>
            </a:ln>
          </p:spPr>
        </p:pic>
        <p:grpSp>
          <p:nvGrpSpPr>
            <p:cNvPr id="3" name="Group 17"/>
            <p:cNvGrpSpPr>
              <a:grpSpLocks/>
            </p:cNvGrpSpPr>
            <p:nvPr/>
          </p:nvGrpSpPr>
          <p:grpSpPr bwMode="auto">
            <a:xfrm>
              <a:off x="2773" y="1728"/>
              <a:ext cx="192" cy="192"/>
              <a:chOff x="3792" y="3264"/>
              <a:chExt cx="192" cy="192"/>
            </a:xfrm>
          </p:grpSpPr>
          <p:sp>
            <p:nvSpPr>
              <p:cNvPr id="29721" name="Oval 18"/>
              <p:cNvSpPr>
                <a:spLocks noChangeArrowheads="1"/>
              </p:cNvSpPr>
              <p:nvPr/>
            </p:nvSpPr>
            <p:spPr bwMode="auto">
              <a:xfrm>
                <a:off x="3792" y="3264"/>
                <a:ext cx="192" cy="192"/>
              </a:xfrm>
              <a:prstGeom prst="ellipse">
                <a:avLst/>
              </a:prstGeom>
              <a:solidFill>
                <a:schemeClr val="bg1"/>
              </a:solidFill>
              <a:ln w="19050">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22" name="Line 19"/>
              <p:cNvSpPr>
                <a:spLocks noChangeShapeType="1"/>
              </p:cNvSpPr>
              <p:nvPr/>
            </p:nvSpPr>
            <p:spPr bwMode="auto">
              <a:xfrm flipV="1">
                <a:off x="3888" y="3264"/>
                <a:ext cx="0" cy="96"/>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23" name="Line 20"/>
              <p:cNvSpPr>
                <a:spLocks noChangeShapeType="1"/>
              </p:cNvSpPr>
              <p:nvPr/>
            </p:nvSpPr>
            <p:spPr bwMode="auto">
              <a:xfrm>
                <a:off x="3888" y="3360"/>
                <a:ext cx="48" cy="0"/>
              </a:xfrm>
              <a:prstGeom prst="line">
                <a:avLst/>
              </a:prstGeom>
              <a:noFill/>
              <a:ln w="1905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73750" name="Rectangle 22"/>
          <p:cNvSpPr>
            <a:spLocks noChangeArrowheads="1"/>
          </p:cNvSpPr>
          <p:nvPr/>
        </p:nvSpPr>
        <p:spPr bwMode="auto">
          <a:xfrm>
            <a:off x="2406350" y="4085230"/>
            <a:ext cx="3860800" cy="381000"/>
          </a:xfrm>
          <a:prstGeom prst="rect">
            <a:avLst/>
          </a:prstGeom>
          <a:solidFill>
            <a:srgbClr val="CCFFCC"/>
          </a:solidFill>
          <a:ln w="28575">
            <a:solidFill>
              <a:srgbClr val="00CC00"/>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4" name="Group 2"/>
          <p:cNvGrpSpPr>
            <a:grpSpLocks/>
          </p:cNvGrpSpPr>
          <p:nvPr/>
        </p:nvGrpSpPr>
        <p:grpSpPr bwMode="auto">
          <a:xfrm>
            <a:off x="2844800" y="990600"/>
            <a:ext cx="6197600" cy="1371600"/>
            <a:chOff x="1344" y="1392"/>
            <a:chExt cx="2928" cy="864"/>
          </a:xfrm>
        </p:grpSpPr>
        <p:sp>
          <p:nvSpPr>
            <p:cNvPr id="29716" name="Oval 3"/>
            <p:cNvSpPr>
              <a:spLocks noChangeArrowheads="1"/>
            </p:cNvSpPr>
            <p:nvPr/>
          </p:nvSpPr>
          <p:spPr bwMode="auto">
            <a:xfrm>
              <a:off x="1488" y="2016"/>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17" name="Oval 4"/>
            <p:cNvSpPr>
              <a:spLocks noChangeArrowheads="1"/>
            </p:cNvSpPr>
            <p:nvPr/>
          </p:nvSpPr>
          <p:spPr bwMode="auto">
            <a:xfrm>
              <a:off x="3840" y="2016"/>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18" name="Rectangle 5"/>
            <p:cNvSpPr>
              <a:spLocks noChangeArrowheads="1"/>
            </p:cNvSpPr>
            <p:nvPr/>
          </p:nvSpPr>
          <p:spPr bwMode="auto">
            <a:xfrm>
              <a:off x="1344" y="1392"/>
              <a:ext cx="2928"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9701" name="Text Box 6"/>
          <p:cNvSpPr txBox="1">
            <a:spLocks noChangeArrowheads="1"/>
          </p:cNvSpPr>
          <p:nvPr/>
        </p:nvSpPr>
        <p:spPr bwMode="auto">
          <a:xfrm>
            <a:off x="5994401" y="1981200"/>
            <a:ext cx="607859"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Lucy</a:t>
            </a:r>
          </a:p>
        </p:txBody>
      </p:sp>
      <p:grpSp>
        <p:nvGrpSpPr>
          <p:cNvPr id="5" name="Group 7"/>
          <p:cNvGrpSpPr>
            <a:grpSpLocks/>
          </p:cNvGrpSpPr>
          <p:nvPr/>
        </p:nvGrpSpPr>
        <p:grpSpPr bwMode="auto">
          <a:xfrm>
            <a:off x="5588000" y="1371600"/>
            <a:ext cx="711200" cy="609600"/>
            <a:chOff x="960" y="816"/>
            <a:chExt cx="336" cy="384"/>
          </a:xfrm>
        </p:grpSpPr>
        <p:sp>
          <p:nvSpPr>
            <p:cNvPr id="29714" name="AutoShape 8"/>
            <p:cNvSpPr>
              <a:spLocks noChangeArrowheads="1"/>
            </p:cNvSpPr>
            <p:nvPr/>
          </p:nvSpPr>
          <p:spPr bwMode="auto">
            <a:xfrm>
              <a:off x="960" y="816"/>
              <a:ext cx="336" cy="288"/>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15" name="Rectangle 9"/>
            <p:cNvSpPr>
              <a:spLocks noChangeArrowheads="1"/>
            </p:cNvSpPr>
            <p:nvPr/>
          </p:nvSpPr>
          <p:spPr bwMode="auto">
            <a:xfrm>
              <a:off x="1104" y="1008"/>
              <a:ext cx="48" cy="19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9703" name="Text Box 10"/>
          <p:cNvSpPr txBox="1">
            <a:spLocks noChangeArrowheads="1"/>
          </p:cNvSpPr>
          <p:nvPr/>
        </p:nvSpPr>
        <p:spPr bwMode="auto">
          <a:xfrm>
            <a:off x="2722034" y="304800"/>
            <a:ext cx="287258"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L</a:t>
            </a:r>
          </a:p>
        </p:txBody>
      </p:sp>
      <p:sp>
        <p:nvSpPr>
          <p:cNvPr id="29704" name="Text Box 11"/>
          <p:cNvSpPr txBox="1">
            <a:spLocks noChangeArrowheads="1"/>
          </p:cNvSpPr>
          <p:nvPr/>
        </p:nvSpPr>
        <p:spPr bwMode="auto">
          <a:xfrm>
            <a:off x="8705851" y="381000"/>
            <a:ext cx="31290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R</a:t>
            </a:r>
          </a:p>
        </p:txBody>
      </p:sp>
      <p:sp>
        <p:nvSpPr>
          <p:cNvPr id="29705" name="Text Box 12"/>
          <p:cNvSpPr txBox="1">
            <a:spLocks noChangeArrowheads="1"/>
          </p:cNvSpPr>
          <p:nvPr/>
        </p:nvSpPr>
        <p:spPr bwMode="auto">
          <a:xfrm>
            <a:off x="1156013" y="2885394"/>
            <a:ext cx="9876367" cy="2246769"/>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Now Lucy is the middle of a railroad car, and sets 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a firecracker.  Light from the explosion travels to both ends of the car.  Which end does it reach first according to Lucy?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a) both ends at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a:t>
            </a:r>
            <a:r>
              <a:rPr kumimoji="0" lang="en-US" sz="2000" b="0" i="0" u="none" strike="noStrike" kern="1200" cap="none" spc="0" normalizeH="0" baseline="0" noProof="0" dirty="0" err="1">
                <a:ln>
                  <a:noFill/>
                </a:ln>
                <a:solidFill>
                  <a:srgbClr val="000000"/>
                </a:solidFill>
                <a:effectLst/>
                <a:uLnTx/>
                <a:uFillTx/>
                <a:latin typeface="Comic Sans MS"/>
                <a:ea typeface="+mn-ea"/>
                <a:cs typeface="Comic Sans MS"/>
              </a:rPr>
              <a:t>b</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the left end, </a:t>
            </a:r>
            <a:r>
              <a:rPr kumimoji="0" lang="en-US" sz="2000" b="0" i="0" u="none" strike="noStrike" kern="1200" cap="none" spc="0" normalizeH="0" baseline="0" noProof="0" dirty="0" err="1">
                <a:ln>
                  <a:noFill/>
                </a:ln>
                <a:solidFill>
                  <a:srgbClr val="000000"/>
                </a:solidFill>
                <a:effectLst/>
                <a:uLnTx/>
                <a:uFillTx/>
                <a:latin typeface="Comic Sans MS"/>
                <a:ea typeface="+mn-ea"/>
                <a:cs typeface="Comic Sans MS"/>
              </a:rPr>
              <a:t>L</a:t>
            </a:r>
            <a:endParaRPr kumimoji="0" lang="en-US" sz="20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a:t>
            </a:r>
            <a:r>
              <a:rPr kumimoji="0" lang="en-US" sz="2000" b="0" i="0" u="none" strike="noStrike" kern="1200" cap="none" spc="0" normalizeH="0" baseline="0" noProof="0" dirty="0" err="1">
                <a:ln>
                  <a:noFill/>
                </a:ln>
                <a:solidFill>
                  <a:srgbClr val="000000"/>
                </a:solidFill>
                <a:effectLst/>
                <a:uLnTx/>
                <a:uFillTx/>
                <a:latin typeface="Comic Sans MS"/>
                <a:ea typeface="+mn-ea"/>
                <a:cs typeface="Comic Sans MS"/>
              </a:rPr>
              <a:t>c</a:t>
            </a:r>
            <a:r>
              <a:rPr kumimoji="0" lang="en-US" sz="2000" b="0" i="0" u="none" strike="noStrike" kern="1200" cap="none" spc="0" normalizeH="0" baseline="0" noProof="0" dirty="0">
                <a:ln>
                  <a:noFill/>
                </a:ln>
                <a:solidFill>
                  <a:srgbClr val="000000"/>
                </a:solidFill>
                <a:effectLst/>
                <a:uLnTx/>
                <a:uFillTx/>
                <a:latin typeface="Comic Sans MS"/>
                <a:ea typeface="+mn-ea"/>
                <a:cs typeface="Comic Sans MS"/>
              </a:rPr>
              <a:t>) the right end, </a:t>
            </a:r>
            <a:r>
              <a:rPr kumimoji="0" lang="en-US" sz="2000" b="0" i="0" u="none" strike="noStrike" kern="1200" cap="none" spc="0" normalizeH="0" baseline="0" noProof="0" dirty="0" err="1">
                <a:ln>
                  <a:noFill/>
                </a:ln>
                <a:solidFill>
                  <a:srgbClr val="000000"/>
                </a:solidFill>
                <a:effectLst/>
                <a:uLnTx/>
                <a:uFillTx/>
                <a:latin typeface="Comic Sans MS"/>
                <a:ea typeface="+mn-ea"/>
                <a:cs typeface="Comic Sans MS"/>
              </a:rPr>
              <a:t>R</a:t>
            </a:r>
            <a:endParaRPr kumimoji="0" lang="en-US" sz="2000" b="0" i="0" u="none" strike="noStrike" kern="1200" cap="none" spc="0" normalizeH="0" baseline="0" noProof="0" dirty="0">
              <a:ln>
                <a:noFill/>
              </a:ln>
              <a:solidFill>
                <a:srgbClr val="000000"/>
              </a:solidFill>
              <a:effectLst/>
              <a:uLnTx/>
              <a:uFillTx/>
              <a:latin typeface="Comic Sans MS"/>
              <a:ea typeface="+mn-ea"/>
              <a:cs typeface="Comic Sans MS"/>
            </a:endParaRPr>
          </a:p>
        </p:txBody>
      </p:sp>
      <p:sp>
        <p:nvSpPr>
          <p:cNvPr id="73742" name="Text Box 14"/>
          <p:cNvSpPr txBox="1">
            <a:spLocks noChangeArrowheads="1"/>
          </p:cNvSpPr>
          <p:nvPr/>
        </p:nvSpPr>
        <p:spPr bwMode="auto">
          <a:xfrm>
            <a:off x="6099484" y="5634425"/>
            <a:ext cx="5598777" cy="369332"/>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omic Sans MS"/>
                <a:ea typeface="+mn-ea"/>
                <a:cs typeface="Comic Sans MS"/>
              </a:rPr>
              <a:t>These events are simultaneous in Lucy’s frame.</a:t>
            </a:r>
          </a:p>
        </p:txBody>
      </p:sp>
      <p:cxnSp>
        <p:nvCxnSpPr>
          <p:cNvPr id="29707" name="Straight Arrow Connector 23"/>
          <p:cNvCxnSpPr>
            <a:cxnSpLocks noChangeShapeType="1"/>
          </p:cNvCxnSpPr>
          <p:nvPr/>
        </p:nvCxnSpPr>
        <p:spPr bwMode="auto">
          <a:xfrm>
            <a:off x="9245600" y="1446214"/>
            <a:ext cx="1016000" cy="1587"/>
          </a:xfrm>
          <a:prstGeom prst="straightConnector1">
            <a:avLst/>
          </a:prstGeom>
          <a:noFill/>
          <a:ln w="38100">
            <a:solidFill>
              <a:srgbClr val="0000CC"/>
            </a:solidFill>
            <a:round/>
            <a:headEnd/>
            <a:tailEnd type="arrow" w="med" len="med"/>
          </a:ln>
        </p:spPr>
      </p:cxnSp>
      <p:sp>
        <p:nvSpPr>
          <p:cNvPr id="29708" name="TextBox 24"/>
          <p:cNvSpPr txBox="1">
            <a:spLocks noChangeArrowheads="1"/>
          </p:cNvSpPr>
          <p:nvPr/>
        </p:nvSpPr>
        <p:spPr bwMode="auto">
          <a:xfrm>
            <a:off x="9503833" y="1011238"/>
            <a:ext cx="609600" cy="36933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CC"/>
                </a:solidFill>
                <a:effectLst/>
                <a:uLnTx/>
                <a:uFillTx/>
                <a:latin typeface="Calibri"/>
                <a:ea typeface="+mn-ea"/>
                <a:cs typeface="+mn-cs"/>
              </a:rPr>
              <a:t>v</a:t>
            </a:r>
          </a:p>
        </p:txBody>
      </p:sp>
      <p:cxnSp>
        <p:nvCxnSpPr>
          <p:cNvPr id="29709" name="Straight Connector 26"/>
          <p:cNvCxnSpPr>
            <a:cxnSpLocks noChangeShapeType="1"/>
          </p:cNvCxnSpPr>
          <p:nvPr/>
        </p:nvCxnSpPr>
        <p:spPr bwMode="auto">
          <a:xfrm rot="10800000">
            <a:off x="5181600" y="762000"/>
            <a:ext cx="609600" cy="0"/>
          </a:xfrm>
          <a:prstGeom prst="line">
            <a:avLst/>
          </a:prstGeom>
          <a:noFill/>
          <a:ln w="9525">
            <a:solidFill>
              <a:schemeClr val="tx1"/>
            </a:solidFill>
            <a:round/>
            <a:headEnd/>
            <a:tailEnd/>
          </a:ln>
        </p:spPr>
      </p:cxnSp>
      <p:cxnSp>
        <p:nvCxnSpPr>
          <p:cNvPr id="29710" name="Straight Connector 27"/>
          <p:cNvCxnSpPr>
            <a:cxnSpLocks noChangeShapeType="1"/>
          </p:cNvCxnSpPr>
          <p:nvPr/>
        </p:nvCxnSpPr>
        <p:spPr bwMode="auto">
          <a:xfrm rot="10800000">
            <a:off x="2438400" y="1143000"/>
            <a:ext cx="406400" cy="0"/>
          </a:xfrm>
          <a:prstGeom prst="line">
            <a:avLst/>
          </a:prstGeom>
          <a:noFill/>
          <a:ln w="9525">
            <a:solidFill>
              <a:schemeClr val="tx1"/>
            </a:solidFill>
            <a:round/>
            <a:headEnd/>
            <a:tailEnd/>
          </a:ln>
        </p:spPr>
      </p:cxnSp>
      <p:cxnSp>
        <p:nvCxnSpPr>
          <p:cNvPr id="29711" name="Straight Connector 29"/>
          <p:cNvCxnSpPr>
            <a:cxnSpLocks noChangeShapeType="1"/>
          </p:cNvCxnSpPr>
          <p:nvPr/>
        </p:nvCxnSpPr>
        <p:spPr bwMode="auto">
          <a:xfrm rot="10800000">
            <a:off x="2641600" y="1295400"/>
            <a:ext cx="203200" cy="0"/>
          </a:xfrm>
          <a:prstGeom prst="line">
            <a:avLst/>
          </a:prstGeom>
          <a:noFill/>
          <a:ln w="9525">
            <a:solidFill>
              <a:schemeClr val="tx1"/>
            </a:solidFill>
            <a:round/>
            <a:headEnd/>
            <a:tailEnd/>
          </a:ln>
        </p:spPr>
      </p:cxnSp>
      <p:cxnSp>
        <p:nvCxnSpPr>
          <p:cNvPr id="29712" name="Straight Connector 31"/>
          <p:cNvCxnSpPr>
            <a:cxnSpLocks noChangeShapeType="1"/>
          </p:cNvCxnSpPr>
          <p:nvPr/>
        </p:nvCxnSpPr>
        <p:spPr bwMode="auto">
          <a:xfrm rot="10800000">
            <a:off x="2235200" y="990600"/>
            <a:ext cx="609600" cy="0"/>
          </a:xfrm>
          <a:prstGeom prst="line">
            <a:avLst/>
          </a:prstGeom>
          <a:noFill/>
          <a:ln w="9525">
            <a:solidFill>
              <a:schemeClr val="tx1"/>
            </a:solidFill>
            <a:round/>
            <a:headEnd/>
            <a:tailEnd/>
          </a:ln>
        </p:spPr>
      </p:cxnSp>
      <p:cxnSp>
        <p:nvCxnSpPr>
          <p:cNvPr id="29713" name="Straight Connector 32"/>
          <p:cNvCxnSpPr>
            <a:cxnSpLocks noChangeShapeType="1"/>
          </p:cNvCxnSpPr>
          <p:nvPr/>
        </p:nvCxnSpPr>
        <p:spPr bwMode="auto">
          <a:xfrm rot="10800000">
            <a:off x="5283200" y="914400"/>
            <a:ext cx="406400" cy="0"/>
          </a:xfrm>
          <a:prstGeom prst="line">
            <a:avLst/>
          </a:prstGeom>
          <a:noFill/>
          <a:ln w="9525">
            <a:solidFill>
              <a:schemeClr val="tx1"/>
            </a:solidFill>
            <a:round/>
            <a:headEnd/>
            <a:tailEnd/>
          </a:ln>
        </p:spPr>
      </p:cxnSp>
    </p:spTree>
    <p:extLst>
      <p:ext uri="{BB962C8B-B14F-4D97-AF65-F5344CB8AC3E}">
        <p14:creationId xmlns:p14="http://schemas.microsoft.com/office/powerpoint/2010/main" val="24306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3742"/>
                                        </p:tgtEl>
                                        <p:attrNameLst>
                                          <p:attrName>style.visibility</p:attrName>
                                        </p:attrNameLst>
                                      </p:cBhvr>
                                      <p:to>
                                        <p:strVal val="visible"/>
                                      </p:to>
                                    </p:set>
                                    <p:animEffect transition="in" filter="fade">
                                      <p:cBhvr>
                                        <p:cTn id="9" dur="3000"/>
                                        <p:tgtEl>
                                          <p:spTgt spid="73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0" grpId="0" animBg="1"/>
      <p:bldP spid="737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12" name="Rectangle 36"/>
          <p:cNvSpPr>
            <a:spLocks noChangeArrowheads="1"/>
          </p:cNvSpPr>
          <p:nvPr/>
        </p:nvSpPr>
        <p:spPr bwMode="auto">
          <a:xfrm>
            <a:off x="2283904" y="4625007"/>
            <a:ext cx="3403600" cy="381000"/>
          </a:xfrm>
          <a:prstGeom prst="rect">
            <a:avLst/>
          </a:prstGeom>
          <a:solidFill>
            <a:srgbClr val="CCFFCC"/>
          </a:solidFill>
          <a:ln w="28575">
            <a:solidFill>
              <a:srgbClr val="00CC00"/>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 name="Group 2"/>
          <p:cNvGrpSpPr>
            <a:grpSpLocks/>
          </p:cNvGrpSpPr>
          <p:nvPr/>
        </p:nvGrpSpPr>
        <p:grpSpPr bwMode="auto">
          <a:xfrm>
            <a:off x="3048000" y="457200"/>
            <a:ext cx="6197600" cy="1371600"/>
            <a:chOff x="1344" y="1392"/>
            <a:chExt cx="2928" cy="864"/>
          </a:xfrm>
        </p:grpSpPr>
        <p:sp>
          <p:nvSpPr>
            <p:cNvPr id="31773" name="Oval 3"/>
            <p:cNvSpPr>
              <a:spLocks noChangeArrowheads="1"/>
            </p:cNvSpPr>
            <p:nvPr/>
          </p:nvSpPr>
          <p:spPr bwMode="auto">
            <a:xfrm>
              <a:off x="1488" y="2016"/>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74" name="Oval 4"/>
            <p:cNvSpPr>
              <a:spLocks noChangeArrowheads="1"/>
            </p:cNvSpPr>
            <p:nvPr/>
          </p:nvSpPr>
          <p:spPr bwMode="auto">
            <a:xfrm>
              <a:off x="3840" y="2016"/>
              <a:ext cx="240" cy="240"/>
            </a:xfrm>
            <a:prstGeom prst="ellipse">
              <a:avLst/>
            </a:prstGeom>
            <a:solidFill>
              <a:schemeClr val="tx1"/>
            </a:solidFill>
            <a:ln w="9525">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75" name="Rectangle 5"/>
            <p:cNvSpPr>
              <a:spLocks noChangeArrowheads="1"/>
            </p:cNvSpPr>
            <p:nvPr/>
          </p:nvSpPr>
          <p:spPr bwMode="auto">
            <a:xfrm>
              <a:off x="1344" y="1392"/>
              <a:ext cx="2928" cy="624"/>
            </a:xfrm>
            <a:prstGeom prst="rect">
              <a:avLst/>
            </a:prstGeom>
            <a:noFill/>
            <a:ln w="25400">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 name="Group 6"/>
          <p:cNvGrpSpPr>
            <a:grpSpLocks/>
          </p:cNvGrpSpPr>
          <p:nvPr/>
        </p:nvGrpSpPr>
        <p:grpSpPr bwMode="auto">
          <a:xfrm>
            <a:off x="5791200" y="838200"/>
            <a:ext cx="711200" cy="609600"/>
            <a:chOff x="960" y="816"/>
            <a:chExt cx="336" cy="384"/>
          </a:xfrm>
        </p:grpSpPr>
        <p:sp>
          <p:nvSpPr>
            <p:cNvPr id="31771" name="AutoShape 7"/>
            <p:cNvSpPr>
              <a:spLocks noChangeArrowheads="1"/>
            </p:cNvSpPr>
            <p:nvPr/>
          </p:nvSpPr>
          <p:spPr bwMode="auto">
            <a:xfrm>
              <a:off x="960" y="816"/>
              <a:ext cx="336" cy="288"/>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72" name="Rectangle 8"/>
            <p:cNvSpPr>
              <a:spLocks noChangeArrowheads="1"/>
            </p:cNvSpPr>
            <p:nvPr/>
          </p:nvSpPr>
          <p:spPr bwMode="auto">
            <a:xfrm>
              <a:off x="1104" y="1008"/>
              <a:ext cx="48" cy="192"/>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1749" name="Text Box 10"/>
          <p:cNvSpPr txBox="1">
            <a:spLocks noChangeArrowheads="1"/>
          </p:cNvSpPr>
          <p:nvPr/>
        </p:nvSpPr>
        <p:spPr bwMode="auto">
          <a:xfrm>
            <a:off x="1096434" y="3240088"/>
            <a:ext cx="9774767" cy="203132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Now Ricky is standing at rest next to the train tracks, watching the train move to the right.  According to Ricky, which end of the train car does the light reach first? (As before the firecracker is still in the middle of the car.)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a) both ends at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a:t>
            </a:r>
            <a:r>
              <a:rPr kumimoji="0" lang="en-US" sz="1800" b="0" i="0" u="none" strike="noStrike" kern="1200" cap="none" spc="0" normalizeH="0" baseline="0" noProof="0" dirty="0" err="1">
                <a:ln>
                  <a:noFill/>
                </a:ln>
                <a:solidFill>
                  <a:srgbClr val="000000"/>
                </a:solidFill>
                <a:effectLst/>
                <a:uLnTx/>
                <a:uFillTx/>
                <a:latin typeface="Comic Sans MS"/>
                <a:ea typeface="+mn-ea"/>
                <a:cs typeface="Comic Sans MS"/>
              </a:rPr>
              <a:t>b</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the left end, </a:t>
            </a:r>
            <a:r>
              <a:rPr kumimoji="0" lang="en-US" sz="1800" b="0" i="0" u="none" strike="noStrike" kern="1200" cap="none" spc="0" normalizeH="0" baseline="0" noProof="0" dirty="0" err="1">
                <a:ln>
                  <a:noFill/>
                </a:ln>
                <a:solidFill>
                  <a:srgbClr val="000000"/>
                </a:solidFill>
                <a:effectLst/>
                <a:uLnTx/>
                <a:uFillTx/>
                <a:latin typeface="Comic Sans MS"/>
                <a:ea typeface="+mn-ea"/>
                <a:cs typeface="Comic Sans MS"/>
              </a:rPr>
              <a:t>L</a:t>
            </a: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a:t>
            </a:r>
            <a:r>
              <a:rPr kumimoji="0" lang="en-US" sz="1800" b="0" i="0" u="none" strike="noStrike" kern="1200" cap="none" spc="0" normalizeH="0" baseline="0" noProof="0" dirty="0" err="1">
                <a:ln>
                  <a:noFill/>
                </a:ln>
                <a:solidFill>
                  <a:srgbClr val="000000"/>
                </a:solidFill>
                <a:effectLst/>
                <a:uLnTx/>
                <a:uFillTx/>
                <a:latin typeface="Comic Sans MS"/>
                <a:ea typeface="+mn-ea"/>
                <a:cs typeface="Comic Sans MS"/>
              </a:rPr>
              <a:t>c</a:t>
            </a: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 the right end, </a:t>
            </a:r>
            <a:r>
              <a:rPr kumimoji="0" lang="en-US" sz="1800" b="0" i="0" u="none" strike="noStrike" kern="1200" cap="none" spc="0" normalizeH="0" baseline="0" noProof="0" dirty="0" err="1">
                <a:ln>
                  <a:noFill/>
                </a:ln>
                <a:solidFill>
                  <a:srgbClr val="000000"/>
                </a:solidFill>
                <a:effectLst/>
                <a:uLnTx/>
                <a:uFillTx/>
                <a:latin typeface="Comic Sans MS"/>
                <a:ea typeface="+mn-ea"/>
                <a:cs typeface="Comic Sans MS"/>
              </a:rPr>
              <a:t>R</a:t>
            </a:r>
            <a:endParaRPr kumimoji="0" lang="en-US" sz="1800" b="0" i="0" u="none" strike="noStrike" kern="1200" cap="none" spc="0" normalizeH="0" baseline="0" noProof="0" dirty="0">
              <a:ln>
                <a:noFill/>
              </a:ln>
              <a:solidFill>
                <a:srgbClr val="000000"/>
              </a:solidFill>
              <a:effectLst/>
              <a:uLnTx/>
              <a:uFillTx/>
              <a:latin typeface="Comic Sans MS"/>
              <a:ea typeface="+mn-ea"/>
              <a:cs typeface="Comic Sans MS"/>
            </a:endParaRPr>
          </a:p>
        </p:txBody>
      </p:sp>
      <p:sp>
        <p:nvSpPr>
          <p:cNvPr id="31750" name="Text Box 11"/>
          <p:cNvSpPr txBox="1">
            <a:spLocks noChangeArrowheads="1"/>
          </p:cNvSpPr>
          <p:nvPr/>
        </p:nvSpPr>
        <p:spPr bwMode="auto">
          <a:xfrm>
            <a:off x="2925234" y="76200"/>
            <a:ext cx="287258"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L</a:t>
            </a:r>
          </a:p>
        </p:txBody>
      </p:sp>
      <p:sp>
        <p:nvSpPr>
          <p:cNvPr id="31751" name="Text Box 12"/>
          <p:cNvSpPr txBox="1">
            <a:spLocks noChangeArrowheads="1"/>
          </p:cNvSpPr>
          <p:nvPr/>
        </p:nvSpPr>
        <p:spPr bwMode="auto">
          <a:xfrm>
            <a:off x="8909051" y="76200"/>
            <a:ext cx="312906"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R</a:t>
            </a:r>
          </a:p>
        </p:txBody>
      </p:sp>
      <p:sp>
        <p:nvSpPr>
          <p:cNvPr id="75790" name="Text Box 14"/>
          <p:cNvSpPr txBox="1">
            <a:spLocks noChangeArrowheads="1"/>
          </p:cNvSpPr>
          <p:nvPr/>
        </p:nvSpPr>
        <p:spPr bwMode="auto">
          <a:xfrm>
            <a:off x="7802034" y="5365750"/>
            <a:ext cx="4085167" cy="646331"/>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mn-ea"/>
                <a:cs typeface="Comic Sans MS"/>
              </a:rPr>
              <a:t>In Ricky’s frame, these </a:t>
            </a:r>
            <a:r>
              <a:rPr kumimoji="0" lang="en-US" sz="1800" b="0" i="0" u="none" strike="noStrike" kern="1200" cap="none" spc="0" normalizeH="0" baseline="0" noProof="0" dirty="0">
                <a:ln>
                  <a:noFill/>
                </a:ln>
                <a:solidFill>
                  <a:srgbClr val="FF0000"/>
                </a:solidFill>
                <a:effectLst/>
                <a:uLnTx/>
                <a:uFillTx/>
                <a:latin typeface="Comic Sans MS"/>
                <a:ea typeface="+mn-ea"/>
                <a:cs typeface="Comic Sans MS"/>
              </a:rPr>
              <a:t>events are </a:t>
            </a:r>
            <a:r>
              <a:rPr kumimoji="0" lang="en-US" sz="1800" b="0" i="1" u="none" strike="noStrike" kern="1200" cap="none" spc="0" normalizeH="0" baseline="0" noProof="0" dirty="0">
                <a:ln>
                  <a:noFill/>
                </a:ln>
                <a:solidFill>
                  <a:srgbClr val="FF0000"/>
                </a:solidFill>
                <a:effectLst/>
                <a:uLnTx/>
                <a:uFillTx/>
                <a:latin typeface="Comic Sans MS"/>
                <a:ea typeface="+mn-ea"/>
                <a:cs typeface="Comic Sans MS"/>
              </a:rPr>
              <a:t>not</a:t>
            </a:r>
            <a:r>
              <a:rPr kumimoji="0" lang="en-US" sz="1800" b="0" i="0" u="none" strike="noStrike" kern="1200" cap="none" spc="0" normalizeH="0" baseline="0" noProof="0" dirty="0">
                <a:ln>
                  <a:noFill/>
                </a:ln>
                <a:solidFill>
                  <a:srgbClr val="FF0000"/>
                </a:solidFill>
                <a:effectLst/>
                <a:uLnTx/>
                <a:uFillTx/>
                <a:latin typeface="Comic Sans MS"/>
                <a:ea typeface="+mn-ea"/>
                <a:cs typeface="Comic Sans MS"/>
              </a:rPr>
              <a:t> simultaneous.</a:t>
            </a:r>
          </a:p>
        </p:txBody>
      </p:sp>
      <p:sp>
        <p:nvSpPr>
          <p:cNvPr id="31753" name="Line 15"/>
          <p:cNvSpPr>
            <a:spLocks noChangeShapeType="1"/>
          </p:cNvSpPr>
          <p:nvPr/>
        </p:nvSpPr>
        <p:spPr bwMode="auto">
          <a:xfrm>
            <a:off x="9652000" y="990600"/>
            <a:ext cx="1219200" cy="0"/>
          </a:xfrm>
          <a:prstGeom prst="line">
            <a:avLst/>
          </a:prstGeom>
          <a:noFill/>
          <a:ln w="25400">
            <a:solidFill>
              <a:schemeClr val="tx1"/>
            </a:solidFill>
            <a:round/>
            <a:headEnd/>
            <a:tailEnd type="triangle" w="lg"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54" name="Text Box 16"/>
          <p:cNvSpPr txBox="1">
            <a:spLocks noChangeArrowheads="1"/>
          </p:cNvSpPr>
          <p:nvPr/>
        </p:nvSpPr>
        <p:spPr bwMode="auto">
          <a:xfrm>
            <a:off x="9834034" y="573088"/>
            <a:ext cx="288924"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v</a:t>
            </a:r>
          </a:p>
        </p:txBody>
      </p:sp>
      <p:pic>
        <p:nvPicPr>
          <p:cNvPr id="31755" name="Picture 24" descr="pict"/>
          <p:cNvPicPr>
            <a:picLocks noChangeAspect="1" noChangeArrowheads="1"/>
          </p:cNvPicPr>
          <p:nvPr/>
        </p:nvPicPr>
        <p:blipFill>
          <a:blip r:embed="rId2"/>
          <a:srcRect/>
          <a:stretch>
            <a:fillRect/>
          </a:stretch>
        </p:blipFill>
        <p:spPr bwMode="auto">
          <a:xfrm>
            <a:off x="4097867" y="1752600"/>
            <a:ext cx="628651" cy="1066800"/>
          </a:xfrm>
          <a:prstGeom prst="rect">
            <a:avLst/>
          </a:prstGeom>
          <a:noFill/>
          <a:ln w="9525">
            <a:noFill/>
            <a:miter lim="800000"/>
            <a:headEnd/>
            <a:tailEnd/>
          </a:ln>
        </p:spPr>
      </p:pic>
      <p:sp>
        <p:nvSpPr>
          <p:cNvPr id="31756" name="Text Box 25"/>
          <p:cNvSpPr txBox="1">
            <a:spLocks noChangeArrowheads="1"/>
          </p:cNvSpPr>
          <p:nvPr/>
        </p:nvSpPr>
        <p:spPr bwMode="auto">
          <a:xfrm>
            <a:off x="3793067" y="2819401"/>
            <a:ext cx="671979" cy="369332"/>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Ricky</a:t>
            </a:r>
          </a:p>
        </p:txBody>
      </p:sp>
      <p:grpSp>
        <p:nvGrpSpPr>
          <p:cNvPr id="5" name="Group 32"/>
          <p:cNvGrpSpPr>
            <a:grpSpLocks/>
          </p:cNvGrpSpPr>
          <p:nvPr/>
        </p:nvGrpSpPr>
        <p:grpSpPr bwMode="auto">
          <a:xfrm>
            <a:off x="4910667" y="1676400"/>
            <a:ext cx="406400" cy="304800"/>
            <a:chOff x="2400" y="2976"/>
            <a:chExt cx="192" cy="192"/>
          </a:xfrm>
        </p:grpSpPr>
        <p:sp>
          <p:nvSpPr>
            <p:cNvPr id="31765" name="Oval 33"/>
            <p:cNvSpPr>
              <a:spLocks noChangeArrowheads="1"/>
            </p:cNvSpPr>
            <p:nvPr/>
          </p:nvSpPr>
          <p:spPr bwMode="auto">
            <a:xfrm>
              <a:off x="2400" y="2976"/>
              <a:ext cx="192" cy="192"/>
            </a:xfrm>
            <a:prstGeom prst="ellipse">
              <a:avLst/>
            </a:prstGeom>
            <a:solidFill>
              <a:schemeClr val="bg1"/>
            </a:solidFill>
            <a:ln w="19050">
              <a:solidFill>
                <a:schemeClr val="tx1"/>
              </a:solidFill>
              <a:round/>
              <a:headEnd/>
              <a:tailEnd/>
            </a:ln>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66" name="Line 34"/>
            <p:cNvSpPr>
              <a:spLocks noChangeShapeType="1"/>
            </p:cNvSpPr>
            <p:nvPr/>
          </p:nvSpPr>
          <p:spPr bwMode="auto">
            <a:xfrm flipV="1">
              <a:off x="2492" y="2976"/>
              <a:ext cx="4" cy="100"/>
            </a:xfrm>
            <a:prstGeom prst="line">
              <a:avLst/>
            </a:prstGeom>
            <a:noFill/>
            <a:ln w="254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67" name="Line 35"/>
            <p:cNvSpPr>
              <a:spLocks noChangeShapeType="1"/>
            </p:cNvSpPr>
            <p:nvPr/>
          </p:nvSpPr>
          <p:spPr bwMode="auto">
            <a:xfrm>
              <a:off x="2496" y="3072"/>
              <a:ext cx="48" cy="0"/>
            </a:xfrm>
            <a:prstGeom prst="line">
              <a:avLst/>
            </a:prstGeom>
            <a:noFill/>
            <a:ln w="1905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6811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5790">
                                            <p:txEl>
                                              <p:pRg st="0" end="0"/>
                                            </p:txEl>
                                          </p:spTgt>
                                        </p:tgtEl>
                                        <p:attrNameLst>
                                          <p:attrName>style.visibility</p:attrName>
                                        </p:attrNameLst>
                                      </p:cBhvr>
                                      <p:to>
                                        <p:strVal val="visible"/>
                                      </p:to>
                                    </p:set>
                                    <p:animEffect transition="in" filter="fade">
                                      <p:cBhvr>
                                        <p:cTn id="9" dur="3000"/>
                                        <p:tgtEl>
                                          <p:spTgt spid="75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43532"/>
          </a:xfrm>
        </p:spPr>
        <p:txBody>
          <a:bodyPr/>
          <a:lstStyle/>
          <a:p>
            <a:r>
              <a:rPr lang="en-US" dirty="0">
                <a:solidFill>
                  <a:srgbClr val="008000"/>
                </a:solidFill>
                <a:latin typeface="Comic Sans MS"/>
                <a:cs typeface="Comic Sans MS"/>
              </a:rPr>
              <a:t>Relative Simultaneity</a:t>
            </a:r>
          </a:p>
        </p:txBody>
      </p:sp>
      <p:sp>
        <p:nvSpPr>
          <p:cNvPr id="3" name="Content Placeholder 2"/>
          <p:cNvSpPr>
            <a:spLocks noGrp="1"/>
          </p:cNvSpPr>
          <p:nvPr>
            <p:ph idx="1"/>
          </p:nvPr>
        </p:nvSpPr>
        <p:spPr/>
        <p:txBody>
          <a:bodyPr>
            <a:normAutofit/>
          </a:bodyPr>
          <a:lstStyle/>
          <a:p>
            <a:r>
              <a:rPr lang="en-US" sz="4000" dirty="0">
                <a:latin typeface="Comic Sans MS"/>
                <a:cs typeface="Comic Sans MS"/>
              </a:rPr>
              <a:t>Two Events at different locations that are simultaneous in one frame of reference will not be simultaneous in a frame of reference moving relative to the first</a:t>
            </a:r>
          </a:p>
        </p:txBody>
      </p:sp>
    </p:spTree>
    <p:extLst>
      <p:ext uri="{BB962C8B-B14F-4D97-AF65-F5344CB8AC3E}">
        <p14:creationId xmlns:p14="http://schemas.microsoft.com/office/powerpoint/2010/main" val="19092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a:extLst>
              <a:ext uri="{FF2B5EF4-FFF2-40B4-BE49-F238E27FC236}">
                <a16:creationId xmlns:a16="http://schemas.microsoft.com/office/drawing/2014/main" id="{AA228A7A-F2D2-4262-95D4-7058DD3748AB}"/>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r>
              <a:rPr lang="en-US" altLang="en-US" sz="800" b="0">
                <a:solidFill>
                  <a:schemeClr val="tx1"/>
                </a:solidFill>
              </a:rPr>
              <a:t>Copyright © 2009 Pearson Education, Inc.</a:t>
            </a:r>
          </a:p>
        </p:txBody>
      </p:sp>
      <p:sp>
        <p:nvSpPr>
          <p:cNvPr id="25603" name="Text Box 3">
            <a:extLst>
              <a:ext uri="{FF2B5EF4-FFF2-40B4-BE49-F238E27FC236}">
                <a16:creationId xmlns:a16="http://schemas.microsoft.com/office/drawing/2014/main" id="{D1D7EA39-FB01-42B7-98E8-54302EAAA94E}"/>
              </a:ext>
            </a:extLst>
          </p:cNvPr>
          <p:cNvSpPr txBox="1">
            <a:spLocks noChangeArrowheads="1"/>
          </p:cNvSpPr>
          <p:nvPr/>
        </p:nvSpPr>
        <p:spPr bwMode="auto">
          <a:xfrm>
            <a:off x="1543574" y="1628776"/>
            <a:ext cx="89762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Calculating the difference between clock “ticks,” we find that the interval in the moving frame is related to the interval in the clock’s rest frame:</a:t>
            </a:r>
          </a:p>
        </p:txBody>
      </p:sp>
      <p:sp>
        <p:nvSpPr>
          <p:cNvPr id="25604" name="Rectangle 7">
            <a:extLst>
              <a:ext uri="{FF2B5EF4-FFF2-40B4-BE49-F238E27FC236}">
                <a16:creationId xmlns:a16="http://schemas.microsoft.com/office/drawing/2014/main" id="{931B7CD5-137E-4FB1-BD3E-7A83D3BBECB2}"/>
              </a:ext>
            </a:extLst>
          </p:cNvPr>
          <p:cNvSpPr>
            <a:spLocks noGrp="1" noChangeArrowheads="1"/>
          </p:cNvSpPr>
          <p:nvPr>
            <p:ph type="title"/>
          </p:nvPr>
        </p:nvSpPr>
        <p:spPr>
          <a:xfrm>
            <a:off x="1097280" y="286604"/>
            <a:ext cx="10058400" cy="972286"/>
          </a:xfrm>
        </p:spPr>
        <p:txBody>
          <a:bodyPr/>
          <a:lstStyle/>
          <a:p>
            <a:pPr eaLnBrk="1" hangingPunct="1"/>
            <a:r>
              <a:rPr lang="en-US" altLang="en-US" dirty="0">
                <a:latin typeface="Comic Sans MS" panose="030F0702030302020204" pitchFamily="66" charset="0"/>
              </a:rPr>
              <a:t>Time Dilation and the Twin Paradox</a:t>
            </a:r>
          </a:p>
        </p:txBody>
      </p:sp>
      <p:pic>
        <p:nvPicPr>
          <p:cNvPr id="25605" name="Picture 10" descr="36-1a">
            <a:extLst>
              <a:ext uri="{FF2B5EF4-FFF2-40B4-BE49-F238E27FC236}">
                <a16:creationId xmlns:a16="http://schemas.microsoft.com/office/drawing/2014/main" id="{F8AD5E41-60EE-41D3-A5A1-61FBA0246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583" r="63889" b="21759"/>
          <a:stretch>
            <a:fillRect/>
          </a:stretch>
        </p:blipFill>
        <p:spPr bwMode="auto">
          <a:xfrm>
            <a:off x="3720503" y="3329880"/>
            <a:ext cx="34861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6CE161E-551C-489F-99EE-5D70BDFEE780}"/>
              </a:ext>
            </a:extLst>
          </p:cNvPr>
          <p:cNvSpPr txBox="1"/>
          <p:nvPr/>
        </p:nvSpPr>
        <p:spPr>
          <a:xfrm>
            <a:off x="1543574" y="4659036"/>
            <a:ext cx="8690995" cy="646331"/>
          </a:xfrm>
          <a:prstGeom prst="rect">
            <a:avLst/>
          </a:prstGeom>
          <a:noFill/>
        </p:spPr>
        <p:txBody>
          <a:bodyPr wrap="square" rtlCol="0">
            <a:spAutoFit/>
          </a:bodyPr>
          <a:lstStyle/>
          <a:p>
            <a:r>
              <a:rPr lang="en-US" b="1" dirty="0">
                <a:solidFill>
                  <a:schemeClr val="accent6">
                    <a:lumMod val="50000"/>
                  </a:schemeClr>
                </a:solidFill>
                <a:latin typeface="Comic Sans MS" panose="030F0702030302020204" pitchFamily="66" charset="0"/>
              </a:rPr>
              <a:t>Clocks moving relative to an observer are measured more slowly as compared to clocks at rest relative to that observer.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C6C83E3D-8463-4ADC-B3D4-0E5FF4940D40}"/>
              </a:ext>
            </a:extLst>
          </p:cNvPr>
          <p:cNvSpPr txBox="1">
            <a:spLocks noChangeArrowheads="1"/>
          </p:cNvSpPr>
          <p:nvPr/>
        </p:nvSpPr>
        <p:spPr bwMode="auto">
          <a:xfrm>
            <a:off x="1585519" y="1485900"/>
            <a:ext cx="8253806"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406400" indent="-404813">
              <a:defRPr sz="3200" b="1">
                <a:solidFill>
                  <a:schemeClr val="accent2"/>
                </a:solidFill>
                <a:latin typeface="Arial" panose="020B0604020202020204" pitchFamily="34" charset="0"/>
              </a:defRPr>
            </a:lvl2pPr>
            <a:lvl3pPr marL="1549400" indent="-342900">
              <a:defRPr sz="3200" b="1">
                <a:solidFill>
                  <a:schemeClr val="accent2"/>
                </a:solidFill>
                <a:latin typeface="Arial" panose="020B0604020202020204" pitchFamily="34" charset="0"/>
              </a:defRPr>
            </a:lvl3pPr>
            <a:lvl4pPr marL="2006600" indent="-342900">
              <a:defRPr sz="3200" b="1">
                <a:solidFill>
                  <a:schemeClr val="accent2"/>
                </a:solidFill>
                <a:latin typeface="Arial" panose="020B0604020202020204" pitchFamily="34" charset="0"/>
              </a:defRPr>
            </a:lvl4pPr>
            <a:lvl5pPr marL="2463800" indent="-342900">
              <a:defRPr sz="3200" b="1">
                <a:solidFill>
                  <a:schemeClr val="accent2"/>
                </a:solidFill>
                <a:latin typeface="Arial" panose="020B0604020202020204" pitchFamily="34" charset="0"/>
              </a:defRPr>
            </a:lvl5pPr>
            <a:lvl6pPr marL="2921000" indent="-342900" eaLnBrk="0" fontAlgn="base" hangingPunct="0">
              <a:spcBef>
                <a:spcPct val="0"/>
              </a:spcBef>
              <a:spcAft>
                <a:spcPct val="0"/>
              </a:spcAft>
              <a:defRPr sz="3200" b="1">
                <a:solidFill>
                  <a:schemeClr val="accent2"/>
                </a:solidFill>
                <a:latin typeface="Arial" panose="020B0604020202020204" pitchFamily="34" charset="0"/>
              </a:defRPr>
            </a:lvl6pPr>
            <a:lvl7pPr marL="3378200" indent="-342900" eaLnBrk="0" fontAlgn="base" hangingPunct="0">
              <a:spcBef>
                <a:spcPct val="0"/>
              </a:spcBef>
              <a:spcAft>
                <a:spcPct val="0"/>
              </a:spcAft>
              <a:defRPr sz="3200" b="1">
                <a:solidFill>
                  <a:schemeClr val="accent2"/>
                </a:solidFill>
                <a:latin typeface="Arial" panose="020B0604020202020204" pitchFamily="34" charset="0"/>
              </a:defRPr>
            </a:lvl7pPr>
            <a:lvl8pPr marL="3835400" indent="-342900" eaLnBrk="0" fontAlgn="base" hangingPunct="0">
              <a:spcBef>
                <a:spcPct val="0"/>
              </a:spcBef>
              <a:spcAft>
                <a:spcPct val="0"/>
              </a:spcAft>
              <a:defRPr sz="3200" b="1">
                <a:solidFill>
                  <a:schemeClr val="accent2"/>
                </a:solidFill>
                <a:latin typeface="Arial" panose="020B0604020202020204" pitchFamily="34" charset="0"/>
              </a:defRPr>
            </a:lvl8pPr>
            <a:lvl9pPr marL="4292600" indent="-342900" eaLnBrk="0" fontAlgn="base" hangingPunct="0">
              <a:spcBef>
                <a:spcPct val="0"/>
              </a:spcBef>
              <a:spcAft>
                <a:spcPct val="0"/>
              </a:spcAft>
              <a:defRPr sz="3200" b="1">
                <a:solidFill>
                  <a:schemeClr val="accent2"/>
                </a:solidFill>
                <a:latin typeface="Arial" panose="020B0604020202020204" pitchFamily="34" charset="0"/>
              </a:defRPr>
            </a:lvl9pPr>
          </a:lstStyle>
          <a:p>
            <a:pPr marL="406400" marR="0" lvl="1" indent="-404813"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The laws of physics have the same form in all inertial reference frames.</a:t>
            </a:r>
          </a:p>
          <a:p>
            <a:pPr marL="406400" marR="0" lvl="1" indent="-404813"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Light propagates through empty space with speed </a:t>
            </a:r>
            <a:r>
              <a:rPr kumimoji="0" lang="en-US" altLang="en-US" sz="2800" b="1" i="1"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c</a:t>
            </a: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 independent of the speed of source or observer.</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Comic Sans MS" panose="030F0702030302020204" pitchFamily="66" charset="0"/>
                <a:ea typeface="+mn-ea"/>
                <a:cs typeface="+mn-cs"/>
              </a:rPr>
              <a:t>This solves the ether problem – the speed of light is in fact the same in all inertial reference frames.</a:t>
            </a:r>
          </a:p>
        </p:txBody>
      </p:sp>
      <p:sp>
        <p:nvSpPr>
          <p:cNvPr id="17412" name="Rectangle 4">
            <a:extLst>
              <a:ext uri="{FF2B5EF4-FFF2-40B4-BE49-F238E27FC236}">
                <a16:creationId xmlns:a16="http://schemas.microsoft.com/office/drawing/2014/main" id="{69636E0A-CA43-4A21-A6B8-10C37EDAC231}"/>
              </a:ext>
            </a:extLst>
          </p:cNvPr>
          <p:cNvSpPr>
            <a:spLocks noGrp="1" noChangeArrowheads="1"/>
          </p:cNvSpPr>
          <p:nvPr>
            <p:ph type="title"/>
          </p:nvPr>
        </p:nvSpPr>
        <p:spPr>
          <a:xfrm>
            <a:off x="1524000" y="25401"/>
            <a:ext cx="9144000" cy="874713"/>
          </a:xfrm>
        </p:spPr>
        <p:txBody>
          <a:bodyPr/>
          <a:lstStyle/>
          <a:p>
            <a:pPr eaLnBrk="1" hangingPunct="1"/>
            <a:r>
              <a:rPr lang="en-US" altLang="en-US" sz="3200" dirty="0">
                <a:latin typeface="Comic Sans MS" panose="030F0702030302020204" pitchFamily="66" charset="0"/>
              </a:rPr>
              <a:t>Postulates of the Special Theory of Relativity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830EC2A8-5E28-4B67-8E79-3946A0DABDFC}"/>
              </a:ext>
            </a:extLst>
          </p:cNvPr>
          <p:cNvSpPr txBox="1">
            <a:spLocks noChangeArrowheads="1"/>
          </p:cNvSpPr>
          <p:nvPr/>
        </p:nvSpPr>
        <p:spPr bwMode="auto">
          <a:xfrm>
            <a:off x="2106613" y="1449388"/>
            <a:ext cx="78724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The factor multiplying </a:t>
            </a:r>
            <a:r>
              <a:rPr lang="en-US" altLang="en-US" sz="2800" i="1" dirty="0">
                <a:latin typeface="Comic Sans MS" panose="030F0702030302020204" pitchFamily="66" charset="0"/>
              </a:rPr>
              <a:t>t</a:t>
            </a:r>
            <a:r>
              <a:rPr lang="en-US" altLang="en-US" sz="2800" baseline="-25000" dirty="0">
                <a:latin typeface="Comic Sans MS" panose="030F0702030302020204" pitchFamily="66" charset="0"/>
              </a:rPr>
              <a:t>0</a:t>
            </a:r>
            <a:r>
              <a:rPr lang="en-US" altLang="en-US" sz="2800" dirty="0">
                <a:latin typeface="Comic Sans MS" panose="030F0702030302020204" pitchFamily="66" charset="0"/>
              </a:rPr>
              <a:t> occurs so often in relativity that it is given its own symbol, </a:t>
            </a:r>
            <a:r>
              <a:rPr lang="el-GR" altLang="en-US" sz="2800" i="1" dirty="0">
                <a:latin typeface="Comic Sans MS" panose="030F0702030302020204" pitchFamily="66" charset="0"/>
                <a:cs typeface="Times New Roman" panose="02020603050405020304" pitchFamily="18" charset="0"/>
              </a:rPr>
              <a:t>γ</a:t>
            </a:r>
            <a:r>
              <a:rPr lang="en-US" altLang="en-US" sz="2800" dirty="0">
                <a:latin typeface="Comic Sans MS" panose="030F0702030302020204" pitchFamily="66" charset="0"/>
                <a:cs typeface="Arial" panose="020B0604020202020204" pitchFamily="34" charset="0"/>
              </a:rPr>
              <a:t>:</a:t>
            </a:r>
            <a:endParaRPr lang="el-GR" altLang="en-US" sz="2800" dirty="0">
              <a:latin typeface="Comic Sans MS" panose="030F0702030302020204" pitchFamily="66" charset="0"/>
              <a:cs typeface="Arial" panose="020B0604020202020204" pitchFamily="34" charset="0"/>
            </a:endParaRPr>
          </a:p>
        </p:txBody>
      </p:sp>
      <p:sp>
        <p:nvSpPr>
          <p:cNvPr id="26628" name="Text Box 5">
            <a:extLst>
              <a:ext uri="{FF2B5EF4-FFF2-40B4-BE49-F238E27FC236}">
                <a16:creationId xmlns:a16="http://schemas.microsoft.com/office/drawing/2014/main" id="{6B39974D-D2A3-4842-B8FB-A3214651F155}"/>
              </a:ext>
            </a:extLst>
          </p:cNvPr>
          <p:cNvSpPr txBox="1">
            <a:spLocks noChangeArrowheads="1"/>
          </p:cNvSpPr>
          <p:nvPr/>
        </p:nvSpPr>
        <p:spPr bwMode="auto">
          <a:xfrm>
            <a:off x="2111375" y="4156076"/>
            <a:ext cx="528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We can then write</a:t>
            </a:r>
          </a:p>
        </p:txBody>
      </p:sp>
      <p:sp>
        <p:nvSpPr>
          <p:cNvPr id="26629" name="Rectangle 9">
            <a:extLst>
              <a:ext uri="{FF2B5EF4-FFF2-40B4-BE49-F238E27FC236}">
                <a16:creationId xmlns:a16="http://schemas.microsoft.com/office/drawing/2014/main" id="{7FCFE113-0D8C-4901-A4E9-8C536130665B}"/>
              </a:ext>
            </a:extLst>
          </p:cNvPr>
          <p:cNvSpPr>
            <a:spLocks noGrp="1" noChangeArrowheads="1"/>
          </p:cNvSpPr>
          <p:nvPr>
            <p:ph type="title"/>
          </p:nvPr>
        </p:nvSpPr>
        <p:spPr>
          <a:xfrm>
            <a:off x="1097280" y="286603"/>
            <a:ext cx="10058400" cy="854967"/>
          </a:xfrm>
        </p:spPr>
        <p:txBody>
          <a:bodyPr/>
          <a:lstStyle/>
          <a:p>
            <a:pPr eaLnBrk="1" hangingPunct="1"/>
            <a:r>
              <a:rPr lang="en-US" altLang="en-US" dirty="0">
                <a:latin typeface="Comic Sans MS" panose="030F0702030302020204" pitchFamily="66" charset="0"/>
              </a:rPr>
              <a:t>Time Dilation and the Twin Paradox</a:t>
            </a:r>
          </a:p>
        </p:txBody>
      </p:sp>
      <p:pic>
        <p:nvPicPr>
          <p:cNvPr id="26630" name="Picture 14" descr="36-2">
            <a:extLst>
              <a:ext uri="{FF2B5EF4-FFF2-40B4-BE49-F238E27FC236}">
                <a16:creationId xmlns:a16="http://schemas.microsoft.com/office/drawing/2014/main" id="{1B09A832-71DA-46D6-A952-E741251EC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7499"/>
          <a:stretch>
            <a:fillRect/>
          </a:stretch>
        </p:blipFill>
        <p:spPr bwMode="auto">
          <a:xfrm>
            <a:off x="4357688" y="2763838"/>
            <a:ext cx="2836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16">
            <a:extLst>
              <a:ext uri="{FF2B5EF4-FFF2-40B4-BE49-F238E27FC236}">
                <a16:creationId xmlns:a16="http://schemas.microsoft.com/office/drawing/2014/main" id="{4110B5FB-44DC-4ED7-8BCB-49A5EE273F0E}"/>
              </a:ext>
            </a:extLst>
          </p:cNvPr>
          <p:cNvSpPr txBox="1">
            <a:spLocks noChangeArrowheads="1"/>
          </p:cNvSpPr>
          <p:nvPr/>
        </p:nvSpPr>
        <p:spPr bwMode="auto">
          <a:xfrm>
            <a:off x="2062163" y="27209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20000"/>
              </a:spcBef>
            </a:pPr>
            <a:endParaRPr lang="en-US" altLang="en-US"/>
          </a:p>
        </p:txBody>
      </p:sp>
      <p:grpSp>
        <p:nvGrpSpPr>
          <p:cNvPr id="26632" name="Group 18">
            <a:extLst>
              <a:ext uri="{FF2B5EF4-FFF2-40B4-BE49-F238E27FC236}">
                <a16:creationId xmlns:a16="http://schemas.microsoft.com/office/drawing/2014/main" id="{1522BF95-A9CE-4BA9-9DC5-91AE3FD7D51F}"/>
              </a:ext>
            </a:extLst>
          </p:cNvPr>
          <p:cNvGrpSpPr>
            <a:grpSpLocks/>
          </p:cNvGrpSpPr>
          <p:nvPr/>
        </p:nvGrpSpPr>
        <p:grpSpPr bwMode="auto">
          <a:xfrm>
            <a:off x="4692650" y="4867276"/>
            <a:ext cx="2063750" cy="754063"/>
            <a:chOff x="2278" y="3016"/>
            <a:chExt cx="1209" cy="414"/>
          </a:xfrm>
        </p:grpSpPr>
        <p:pic>
          <p:nvPicPr>
            <p:cNvPr id="26633" name="Picture 15" descr="36-1b">
              <a:extLst>
                <a:ext uri="{FF2B5EF4-FFF2-40B4-BE49-F238E27FC236}">
                  <a16:creationId xmlns:a16="http://schemas.microsoft.com/office/drawing/2014/main" id="{5C419F22-77E6-49ED-9305-D6FDB2174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8708"/>
            <a:stretch>
              <a:fillRect/>
            </a:stretch>
          </p:blipFill>
          <p:spPr bwMode="auto">
            <a:xfrm>
              <a:off x="2278" y="3016"/>
              <a:ext cx="1206"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7">
              <a:extLst>
                <a:ext uri="{FF2B5EF4-FFF2-40B4-BE49-F238E27FC236}">
                  <a16:creationId xmlns:a16="http://schemas.microsoft.com/office/drawing/2014/main" id="{5ADD10F7-7CAC-482F-8349-7E3FFFAEE14A}"/>
                </a:ext>
              </a:extLst>
            </p:cNvPr>
            <p:cNvSpPr txBox="1">
              <a:spLocks noChangeArrowheads="1"/>
            </p:cNvSpPr>
            <p:nvPr/>
          </p:nvSpPr>
          <p:spPr bwMode="auto">
            <a:xfrm>
              <a:off x="3350" y="3092"/>
              <a:ext cx="13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20000"/>
                </a:spcBef>
              </a:pPr>
              <a:r>
                <a:rPr lang="en-US" altLang="en-US" sz="1400">
                  <a:solidFill>
                    <a:schemeClr val="tx1"/>
                  </a:solidFill>
                </a:rPr>
                <a:t>.</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760DEBC5-6531-46E1-A03F-38F435DC6714}"/>
              </a:ext>
            </a:extLst>
          </p:cNvPr>
          <p:cNvSpPr>
            <a:spLocks noGrp="1" noChangeArrowheads="1"/>
          </p:cNvSpPr>
          <p:nvPr>
            <p:ph type="title"/>
          </p:nvPr>
        </p:nvSpPr>
        <p:spPr>
          <a:xfrm>
            <a:off x="1097280" y="286603"/>
            <a:ext cx="10058400" cy="882175"/>
          </a:xfrm>
        </p:spPr>
        <p:txBody>
          <a:bodyPr/>
          <a:lstStyle/>
          <a:p>
            <a:pPr eaLnBrk="1" hangingPunct="1"/>
            <a:r>
              <a:rPr lang="en-US" altLang="en-US" dirty="0">
                <a:latin typeface="Comic Sans MS" panose="030F0702030302020204" pitchFamily="66" charset="0"/>
              </a:rPr>
              <a:t>Time Dilation and the Twin Paradox</a:t>
            </a:r>
          </a:p>
        </p:txBody>
      </p:sp>
      <p:sp>
        <p:nvSpPr>
          <p:cNvPr id="27652" name="Text Box 5">
            <a:extLst>
              <a:ext uri="{FF2B5EF4-FFF2-40B4-BE49-F238E27FC236}">
                <a16:creationId xmlns:a16="http://schemas.microsoft.com/office/drawing/2014/main" id="{94784D7F-7B0C-4ED3-A5AD-F3E11EF4227A}"/>
              </a:ext>
            </a:extLst>
          </p:cNvPr>
          <p:cNvSpPr txBox="1">
            <a:spLocks noChangeArrowheads="1"/>
          </p:cNvSpPr>
          <p:nvPr/>
        </p:nvSpPr>
        <p:spPr bwMode="auto">
          <a:xfrm>
            <a:off x="1266738" y="1966535"/>
            <a:ext cx="838235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Example 36-1: Lifetime of a moving muon.</a:t>
            </a:r>
          </a:p>
          <a:p>
            <a:pPr eaLnBrk="1" hangingPunct="1">
              <a:spcBef>
                <a:spcPct val="50000"/>
              </a:spcBef>
            </a:pPr>
            <a:r>
              <a:rPr lang="en-US" altLang="en-US" sz="2800" dirty="0">
                <a:latin typeface="Comic Sans MS" panose="030F0702030302020204" pitchFamily="66" charset="0"/>
              </a:rPr>
              <a:t>(a) What will be the mean lifetime of a muon as measured in the laboratory if it is traveling at </a:t>
            </a:r>
            <a:r>
              <a:rPr lang="en-US" altLang="en-US" sz="2800" i="1" dirty="0">
                <a:latin typeface="Comic Sans MS" panose="030F0702030302020204" pitchFamily="66" charset="0"/>
              </a:rPr>
              <a:t>v</a:t>
            </a:r>
            <a:r>
              <a:rPr lang="en-US" altLang="en-US" sz="2800" dirty="0">
                <a:latin typeface="Comic Sans MS" panose="030F0702030302020204" pitchFamily="66" charset="0"/>
              </a:rPr>
              <a:t> = 0.60</a:t>
            </a:r>
            <a:r>
              <a:rPr lang="en-US" altLang="en-US" sz="2800" i="1" dirty="0">
                <a:latin typeface="Comic Sans MS" panose="030F0702030302020204" pitchFamily="66" charset="0"/>
              </a:rPr>
              <a:t>c</a:t>
            </a:r>
            <a:r>
              <a:rPr lang="en-US" altLang="en-US" sz="2800" dirty="0">
                <a:latin typeface="Comic Sans MS" panose="030F0702030302020204" pitchFamily="66" charset="0"/>
              </a:rPr>
              <a:t> = 1.80 x 10</a:t>
            </a:r>
            <a:r>
              <a:rPr lang="en-US" altLang="en-US" sz="2800" baseline="30000" dirty="0">
                <a:latin typeface="Comic Sans MS" panose="030F0702030302020204" pitchFamily="66" charset="0"/>
              </a:rPr>
              <a:t>8</a:t>
            </a:r>
            <a:r>
              <a:rPr lang="en-US" altLang="en-US" sz="2800" dirty="0">
                <a:latin typeface="Comic Sans MS" panose="030F0702030302020204" pitchFamily="66" charset="0"/>
              </a:rPr>
              <a:t> m/s with respect to the laboratory? Its mean lifetime at rest is 2.20 </a:t>
            </a:r>
            <a:r>
              <a:rPr lang="el-GR" altLang="en-US" sz="2800" dirty="0">
                <a:latin typeface="Comic Sans MS" panose="030F0702030302020204" pitchFamily="66" charset="0"/>
                <a:cs typeface="Times New Roman" panose="02020603050405020304" pitchFamily="18" charset="0"/>
              </a:rPr>
              <a:t>μ</a:t>
            </a:r>
            <a:r>
              <a:rPr lang="en-US" altLang="en-US" sz="2800" dirty="0">
                <a:latin typeface="Comic Sans MS" panose="030F0702030302020204" pitchFamily="66" charset="0"/>
                <a:cs typeface="Times New Roman" panose="02020603050405020304" pitchFamily="18" charset="0"/>
              </a:rPr>
              <a:t>s = 2.2 x 10</a:t>
            </a:r>
            <a:r>
              <a:rPr lang="en-US" altLang="en-US" sz="2800" baseline="30000" dirty="0">
                <a:latin typeface="Comic Sans MS" panose="030F0702030302020204" pitchFamily="66" charset="0"/>
                <a:cs typeface="Times New Roman" panose="02020603050405020304" pitchFamily="18" charset="0"/>
              </a:rPr>
              <a:t>-6</a:t>
            </a:r>
            <a:r>
              <a:rPr lang="en-US" altLang="en-US" sz="2800" dirty="0">
                <a:latin typeface="Comic Sans MS" panose="030F0702030302020204" pitchFamily="66" charset="0"/>
                <a:cs typeface="Times New Roman" panose="02020603050405020304" pitchFamily="18" charset="0"/>
              </a:rPr>
              <a:t> s.</a:t>
            </a:r>
            <a:r>
              <a:rPr lang="en-US" altLang="en-US" sz="2800" dirty="0">
                <a:latin typeface="Comic Sans MS" panose="030F0702030302020204" pitchFamily="66" charset="0"/>
              </a:rPr>
              <a:t> </a:t>
            </a:r>
            <a:br>
              <a:rPr lang="en-US" altLang="en-US" sz="2800" dirty="0">
                <a:latin typeface="Comic Sans MS" panose="030F0702030302020204" pitchFamily="66" charset="0"/>
              </a:rPr>
            </a:br>
            <a:r>
              <a:rPr lang="en-US" altLang="en-US" sz="2800" dirty="0">
                <a:latin typeface="Comic Sans MS" panose="030F0702030302020204" pitchFamily="66" charset="0"/>
              </a:rPr>
              <a:t>(b) How far does a muon travel in the laboratory, on average, before decaying?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a:extLst>
              <a:ext uri="{FF2B5EF4-FFF2-40B4-BE49-F238E27FC236}">
                <a16:creationId xmlns:a16="http://schemas.microsoft.com/office/drawing/2014/main" id="{9BC68A73-051D-4CC8-A1F1-7C5F571E29C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r>
              <a:rPr lang="en-US" altLang="en-US" sz="800" b="0">
                <a:solidFill>
                  <a:schemeClr val="tx1"/>
                </a:solidFill>
              </a:rPr>
              <a:t>Copyright © 2009 Pearson Education, Inc.</a:t>
            </a:r>
          </a:p>
        </p:txBody>
      </p:sp>
      <p:sp>
        <p:nvSpPr>
          <p:cNvPr id="29699" name="Text Box 3">
            <a:extLst>
              <a:ext uri="{FF2B5EF4-FFF2-40B4-BE49-F238E27FC236}">
                <a16:creationId xmlns:a16="http://schemas.microsoft.com/office/drawing/2014/main" id="{C15DA7FE-F3D3-4B2C-A698-7C3B22735706}"/>
              </a:ext>
            </a:extLst>
          </p:cNvPr>
          <p:cNvSpPr txBox="1">
            <a:spLocks noChangeArrowheads="1"/>
          </p:cNvSpPr>
          <p:nvPr/>
        </p:nvSpPr>
        <p:spPr bwMode="auto">
          <a:xfrm>
            <a:off x="1803633" y="1806547"/>
            <a:ext cx="742928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To clarify:</a:t>
            </a:r>
          </a:p>
          <a:p>
            <a:pPr eaLnBrk="1" hangingPunct="1">
              <a:spcBef>
                <a:spcPct val="50000"/>
              </a:spcBef>
              <a:buFontTx/>
              <a:buChar char="•"/>
            </a:pPr>
            <a:r>
              <a:rPr lang="en-US" altLang="en-US" sz="2800" dirty="0">
                <a:latin typeface="Comic Sans MS" panose="030F0702030302020204" pitchFamily="66" charset="0"/>
              </a:rPr>
              <a:t> The time interval in the frame where two events occur in the same place is </a:t>
            </a:r>
            <a:r>
              <a:rPr lang="en-US" altLang="en-US" sz="2800" i="1" dirty="0">
                <a:latin typeface="Comic Sans MS" panose="030F0702030302020204" pitchFamily="66" charset="0"/>
              </a:rPr>
              <a:t>t</a:t>
            </a:r>
            <a:r>
              <a:rPr lang="en-US" altLang="en-US" sz="2800" baseline="-25000" dirty="0">
                <a:latin typeface="Comic Sans MS" panose="030F0702030302020204" pitchFamily="66" charset="0"/>
              </a:rPr>
              <a:t>0</a:t>
            </a:r>
            <a:r>
              <a:rPr lang="en-US" altLang="en-US" sz="2800" dirty="0">
                <a:latin typeface="Comic Sans MS" panose="030F0702030302020204" pitchFamily="66" charset="0"/>
              </a:rPr>
              <a:t>.</a:t>
            </a:r>
          </a:p>
          <a:p>
            <a:pPr eaLnBrk="1" hangingPunct="1">
              <a:spcBef>
                <a:spcPct val="50000"/>
              </a:spcBef>
              <a:buFontTx/>
              <a:buChar char="•"/>
            </a:pPr>
            <a:r>
              <a:rPr lang="en-US" altLang="en-US" sz="2800" dirty="0">
                <a:latin typeface="Comic Sans MS" panose="030F0702030302020204" pitchFamily="66" charset="0"/>
              </a:rPr>
              <a:t> The time interval in a frame moving with respect to the first one is </a:t>
            </a:r>
            <a:r>
              <a:rPr lang="el-GR" altLang="en-US" sz="2800" dirty="0">
                <a:latin typeface="Comic Sans MS" panose="030F0702030302020204" pitchFamily="66" charset="0"/>
                <a:cs typeface="Times New Roman" panose="02020603050405020304" pitchFamily="18" charset="0"/>
              </a:rPr>
              <a:t>Δ</a:t>
            </a:r>
            <a:r>
              <a:rPr lang="en-US" altLang="en-US" sz="2800" i="1" dirty="0">
                <a:latin typeface="Comic Sans MS" panose="030F0702030302020204" pitchFamily="66" charset="0"/>
                <a:cs typeface="Arial" panose="020B0604020202020204" pitchFamily="34" charset="0"/>
              </a:rPr>
              <a:t>t</a:t>
            </a:r>
            <a:r>
              <a:rPr lang="en-US" altLang="en-US" sz="2800" dirty="0">
                <a:latin typeface="Comic Sans MS" panose="030F0702030302020204" pitchFamily="66" charset="0"/>
                <a:cs typeface="Arial" panose="020B0604020202020204" pitchFamily="34" charset="0"/>
              </a:rPr>
              <a:t>.</a:t>
            </a:r>
            <a:endParaRPr lang="el-GR" altLang="en-US" sz="2800" dirty="0">
              <a:latin typeface="Comic Sans MS" panose="030F0702030302020204" pitchFamily="66" charset="0"/>
              <a:cs typeface="Arial" panose="020B0604020202020204" pitchFamily="34" charset="0"/>
            </a:endParaRPr>
          </a:p>
        </p:txBody>
      </p:sp>
      <p:sp>
        <p:nvSpPr>
          <p:cNvPr id="29700" name="Rectangle 4">
            <a:extLst>
              <a:ext uri="{FF2B5EF4-FFF2-40B4-BE49-F238E27FC236}">
                <a16:creationId xmlns:a16="http://schemas.microsoft.com/office/drawing/2014/main" id="{C5003A72-8B47-4246-9DBE-0DA42A758AE0}"/>
              </a:ext>
            </a:extLst>
          </p:cNvPr>
          <p:cNvSpPr>
            <a:spLocks noGrp="1" noChangeArrowheads="1"/>
          </p:cNvSpPr>
          <p:nvPr>
            <p:ph type="title"/>
          </p:nvPr>
        </p:nvSpPr>
        <p:spPr>
          <a:xfrm>
            <a:off x="1097280" y="286604"/>
            <a:ext cx="10058400" cy="770410"/>
          </a:xfrm>
        </p:spPr>
        <p:txBody>
          <a:bodyPr/>
          <a:lstStyle/>
          <a:p>
            <a:pPr eaLnBrk="1" hangingPunct="1"/>
            <a:r>
              <a:rPr lang="en-US" altLang="en-US" dirty="0">
                <a:latin typeface="Comic Sans MS" panose="030F0702030302020204" pitchFamily="66" charset="0"/>
              </a:rPr>
              <a:t>Time Dilation and the Twin Paradox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a:extLst>
              <a:ext uri="{FF2B5EF4-FFF2-40B4-BE49-F238E27FC236}">
                <a16:creationId xmlns:a16="http://schemas.microsoft.com/office/drawing/2014/main" id="{A23514FE-D133-439F-9E73-11990135CA41}"/>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r>
              <a:rPr lang="en-US" altLang="en-US" sz="800" b="0">
                <a:solidFill>
                  <a:schemeClr val="tx1"/>
                </a:solidFill>
              </a:rPr>
              <a:t>Copyright © 2009 Pearson Education, Inc.</a:t>
            </a:r>
          </a:p>
        </p:txBody>
      </p:sp>
      <p:sp>
        <p:nvSpPr>
          <p:cNvPr id="30723" name="Rectangle 4">
            <a:extLst>
              <a:ext uri="{FF2B5EF4-FFF2-40B4-BE49-F238E27FC236}">
                <a16:creationId xmlns:a16="http://schemas.microsoft.com/office/drawing/2014/main" id="{98A4D5FD-365C-4DB9-8288-694BBBF43D0F}"/>
              </a:ext>
            </a:extLst>
          </p:cNvPr>
          <p:cNvSpPr>
            <a:spLocks noGrp="1" noChangeArrowheads="1"/>
          </p:cNvSpPr>
          <p:nvPr>
            <p:ph type="title"/>
          </p:nvPr>
        </p:nvSpPr>
        <p:spPr>
          <a:xfrm>
            <a:off x="1097280" y="286604"/>
            <a:ext cx="10058400" cy="1022080"/>
          </a:xfrm>
        </p:spPr>
        <p:txBody>
          <a:bodyPr>
            <a:normAutofit/>
          </a:bodyPr>
          <a:lstStyle/>
          <a:p>
            <a:pPr eaLnBrk="1" hangingPunct="1"/>
            <a:r>
              <a:rPr lang="en-US" altLang="en-US" dirty="0">
                <a:latin typeface="Comic Sans MS" panose="030F0702030302020204" pitchFamily="66" charset="0"/>
              </a:rPr>
              <a:t>Time Dilation and the Twin Paradox</a:t>
            </a:r>
          </a:p>
        </p:txBody>
      </p:sp>
      <p:sp>
        <p:nvSpPr>
          <p:cNvPr id="30724" name="Text Box 5">
            <a:extLst>
              <a:ext uri="{FF2B5EF4-FFF2-40B4-BE49-F238E27FC236}">
                <a16:creationId xmlns:a16="http://schemas.microsoft.com/office/drawing/2014/main" id="{CCB8D7DD-31FB-4E44-BBBF-EEB13E5A51DA}"/>
              </a:ext>
            </a:extLst>
          </p:cNvPr>
          <p:cNvSpPr txBox="1">
            <a:spLocks noChangeArrowheads="1"/>
          </p:cNvSpPr>
          <p:nvPr/>
        </p:nvSpPr>
        <p:spPr bwMode="auto">
          <a:xfrm>
            <a:off x="2376489" y="1573213"/>
            <a:ext cx="743902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Example 36-2: Time dilation at 100 km/h.</a:t>
            </a:r>
          </a:p>
          <a:p>
            <a:pPr eaLnBrk="1" hangingPunct="1">
              <a:spcBef>
                <a:spcPct val="50000"/>
              </a:spcBef>
            </a:pPr>
            <a:r>
              <a:rPr lang="en-US" altLang="en-US" sz="2800" dirty="0">
                <a:latin typeface="Comic Sans MS" panose="030F0702030302020204" pitchFamily="66" charset="0"/>
              </a:rPr>
              <a:t>Let us check time dilation for everyday speeds. A car traveling covers a certain distance in 10.00 s according to the driver’s watch. What does an observer at rest on Earth measure for the time interval?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F2705D9-9C4C-4C64-82F6-B8E3EE8C66DB}"/>
              </a:ext>
            </a:extLst>
          </p:cNvPr>
          <p:cNvSpPr>
            <a:spLocks noGrp="1" noChangeArrowheads="1"/>
          </p:cNvSpPr>
          <p:nvPr>
            <p:ph type="title"/>
          </p:nvPr>
        </p:nvSpPr>
        <p:spPr>
          <a:xfrm>
            <a:off x="1097280" y="286604"/>
            <a:ext cx="10058400" cy="650022"/>
          </a:xfrm>
        </p:spPr>
        <p:txBody>
          <a:bodyPr>
            <a:normAutofit fontScale="90000"/>
          </a:bodyPr>
          <a:lstStyle/>
          <a:p>
            <a:pPr eaLnBrk="1" hangingPunct="1"/>
            <a:r>
              <a:rPr lang="en-US" altLang="en-US" dirty="0">
                <a:latin typeface="Comic Sans MS" panose="030F0702030302020204" pitchFamily="66" charset="0"/>
              </a:rPr>
              <a:t>Time Dilation and the Twin Paradox</a:t>
            </a:r>
          </a:p>
        </p:txBody>
      </p:sp>
      <p:sp>
        <p:nvSpPr>
          <p:cNvPr id="32772" name="Text Box 3">
            <a:extLst>
              <a:ext uri="{FF2B5EF4-FFF2-40B4-BE49-F238E27FC236}">
                <a16:creationId xmlns:a16="http://schemas.microsoft.com/office/drawing/2014/main" id="{5D012DC0-A7F8-4B6F-9F37-36CF96F2BFC3}"/>
              </a:ext>
            </a:extLst>
          </p:cNvPr>
          <p:cNvSpPr txBox="1">
            <a:spLocks noChangeArrowheads="1"/>
          </p:cNvSpPr>
          <p:nvPr/>
        </p:nvSpPr>
        <p:spPr bwMode="auto">
          <a:xfrm>
            <a:off x="1353144" y="1758746"/>
            <a:ext cx="9546671"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accent2"/>
                </a:solidFill>
                <a:latin typeface="Arial" panose="020B0604020202020204" pitchFamily="34" charset="0"/>
              </a:defRPr>
            </a:lvl1pPr>
            <a:lvl2pPr marL="742950" indent="-285750">
              <a:defRPr sz="3200" b="1">
                <a:solidFill>
                  <a:schemeClr val="accent2"/>
                </a:solidFill>
                <a:latin typeface="Arial" panose="020B0604020202020204" pitchFamily="34" charset="0"/>
              </a:defRPr>
            </a:lvl2pPr>
            <a:lvl3pPr marL="1143000" indent="-228600">
              <a:defRPr sz="3200" b="1">
                <a:solidFill>
                  <a:schemeClr val="accent2"/>
                </a:solidFill>
                <a:latin typeface="Arial" panose="020B0604020202020204" pitchFamily="34" charset="0"/>
              </a:defRPr>
            </a:lvl3pPr>
            <a:lvl4pPr marL="1600200" indent="-228600">
              <a:defRPr sz="3200" b="1">
                <a:solidFill>
                  <a:schemeClr val="accent2"/>
                </a:solidFill>
                <a:latin typeface="Arial" panose="020B0604020202020204" pitchFamily="34" charset="0"/>
              </a:defRPr>
            </a:lvl4pPr>
            <a:lvl5pPr marL="2057400" indent="-228600">
              <a:defRPr sz="3200" b="1">
                <a:solidFill>
                  <a:schemeClr val="accent2"/>
                </a:solidFill>
                <a:latin typeface="Arial" panose="020B0604020202020204" pitchFamily="34" charset="0"/>
              </a:defRPr>
            </a:lvl5pPr>
            <a:lvl6pPr marL="2514600" indent="-228600" eaLnBrk="0" fontAlgn="base" hangingPunct="0">
              <a:spcBef>
                <a:spcPct val="0"/>
              </a:spcBef>
              <a:spcAft>
                <a:spcPct val="0"/>
              </a:spcAft>
              <a:defRPr sz="3200" b="1">
                <a:solidFill>
                  <a:schemeClr val="accent2"/>
                </a:solidFill>
                <a:latin typeface="Arial" panose="020B0604020202020204" pitchFamily="34" charset="0"/>
              </a:defRPr>
            </a:lvl6pPr>
            <a:lvl7pPr marL="2971800" indent="-228600" eaLnBrk="0" fontAlgn="base" hangingPunct="0">
              <a:spcBef>
                <a:spcPct val="0"/>
              </a:spcBef>
              <a:spcAft>
                <a:spcPct val="0"/>
              </a:spcAft>
              <a:defRPr sz="3200" b="1">
                <a:solidFill>
                  <a:schemeClr val="accent2"/>
                </a:solidFill>
                <a:latin typeface="Arial" panose="020B0604020202020204" pitchFamily="34" charset="0"/>
              </a:defRPr>
            </a:lvl7pPr>
            <a:lvl8pPr marL="3429000" indent="-228600" eaLnBrk="0" fontAlgn="base" hangingPunct="0">
              <a:spcBef>
                <a:spcPct val="0"/>
              </a:spcBef>
              <a:spcAft>
                <a:spcPct val="0"/>
              </a:spcAft>
              <a:defRPr sz="3200" b="1">
                <a:solidFill>
                  <a:schemeClr val="accent2"/>
                </a:solidFill>
                <a:latin typeface="Arial" panose="020B0604020202020204" pitchFamily="34" charset="0"/>
              </a:defRPr>
            </a:lvl8pPr>
            <a:lvl9pPr marL="3886200" indent="-228600" eaLnBrk="0" fontAlgn="base" hangingPunct="0">
              <a:spcBef>
                <a:spcPct val="0"/>
              </a:spcBef>
              <a:spcAft>
                <a:spcPct val="0"/>
              </a:spcAft>
              <a:defRPr sz="3200" b="1">
                <a:solidFill>
                  <a:schemeClr val="accent2"/>
                </a:solidFill>
                <a:latin typeface="Arial" panose="020B0604020202020204" pitchFamily="34" charset="0"/>
              </a:defRPr>
            </a:lvl9pPr>
          </a:lstStyle>
          <a:p>
            <a:pPr eaLnBrk="1" hangingPunct="1">
              <a:spcBef>
                <a:spcPct val="50000"/>
              </a:spcBef>
            </a:pPr>
            <a:r>
              <a:rPr lang="en-US" altLang="en-US" sz="2800" dirty="0">
                <a:latin typeface="Comic Sans MS" panose="030F0702030302020204" pitchFamily="66" charset="0"/>
              </a:rPr>
              <a:t>Example 36-3: Reading a magazine on a spaceship.</a:t>
            </a:r>
          </a:p>
          <a:p>
            <a:pPr eaLnBrk="1" hangingPunct="1">
              <a:spcBef>
                <a:spcPct val="50000"/>
              </a:spcBef>
            </a:pPr>
            <a:r>
              <a:rPr lang="en-US" altLang="en-US" sz="2800" dirty="0">
                <a:latin typeface="Comic Sans MS" panose="030F0702030302020204" pitchFamily="66" charset="0"/>
              </a:rPr>
              <a:t>A passenger on a high-speed spaceship traveling between Earth and Jupiter at a steady speed of 0.75</a:t>
            </a:r>
            <a:r>
              <a:rPr lang="en-US" altLang="en-US" sz="2800" i="1" dirty="0">
                <a:latin typeface="Comic Sans MS" panose="030F0702030302020204" pitchFamily="66" charset="0"/>
              </a:rPr>
              <a:t>c</a:t>
            </a:r>
            <a:r>
              <a:rPr lang="en-US" altLang="en-US" sz="2800" dirty="0">
                <a:latin typeface="Comic Sans MS" panose="030F0702030302020204" pitchFamily="66" charset="0"/>
              </a:rPr>
              <a:t> reads a magazine which takes 10.0 min according to her watch. (a) How long does this take as measured by Earth-based clocks? (b) How much farther is the spaceship from Earth at the end of reading the article than it was at the beginning?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15654"/>
          </a:xfrm>
        </p:spPr>
        <p:txBody>
          <a:bodyPr>
            <a:normAutofit fontScale="90000"/>
          </a:bodyPr>
          <a:lstStyle/>
          <a:p>
            <a:r>
              <a:rPr lang="en-US" dirty="0">
                <a:latin typeface="Comic Sans MS" panose="030F0702030302020204" pitchFamily="66" charset="0"/>
              </a:rPr>
              <a:t>Einstein’s Postulates</a:t>
            </a:r>
          </a:p>
        </p:txBody>
      </p:sp>
      <p:sp>
        <p:nvSpPr>
          <p:cNvPr id="3" name="Content Placeholder 2"/>
          <p:cNvSpPr>
            <a:spLocks noGrp="1"/>
          </p:cNvSpPr>
          <p:nvPr>
            <p:ph idx="1"/>
          </p:nvPr>
        </p:nvSpPr>
        <p:spPr>
          <a:xfrm>
            <a:off x="621102" y="802259"/>
            <a:ext cx="11007306" cy="5806360"/>
          </a:xfrm>
        </p:spPr>
        <p:txBody>
          <a:bodyPr>
            <a:normAutofit/>
          </a:bodyPr>
          <a:lstStyle/>
          <a:p>
            <a:pPr>
              <a:buFont typeface="Arial" panose="020B0604020202020204" pitchFamily="34" charset="0"/>
              <a:buChar char="•"/>
            </a:pPr>
            <a:r>
              <a:rPr lang="en-US" b="1" u="sng" dirty="0">
                <a:solidFill>
                  <a:schemeClr val="tx2">
                    <a:lumMod val="75000"/>
                  </a:schemeClr>
                </a:solidFill>
                <a:latin typeface="Comic Sans MS" panose="030F0702030302020204" pitchFamily="66" charset="0"/>
              </a:rPr>
              <a:t> Einstein looked at the EM waves as being a magnetic field and an electric field moving and changing amplitudes in space not in time, so it was </a:t>
            </a:r>
            <a:r>
              <a:rPr lang="en-US" b="1" u="sng" dirty="0">
                <a:solidFill>
                  <a:srgbClr val="7030A0"/>
                </a:solidFill>
                <a:latin typeface="Comic Sans MS" panose="030F0702030302020204" pitchFamily="66" charset="0"/>
              </a:rPr>
              <a:t>not reasonable to get a c </a:t>
            </a:r>
            <a:r>
              <a:rPr lang="en-US" b="1" u="sng" dirty="0">
                <a:solidFill>
                  <a:schemeClr val="tx2">
                    <a:lumMod val="75000"/>
                  </a:schemeClr>
                </a:solidFill>
                <a:latin typeface="Comic Sans MS" panose="030F0702030302020204" pitchFamily="66" charset="0"/>
              </a:rPr>
              <a:t>reduced or equal to 0.</a:t>
            </a:r>
          </a:p>
          <a:p>
            <a:pPr>
              <a:buFont typeface="Arial" panose="020B0604020202020204" pitchFamily="34" charset="0"/>
              <a:buChar char="•"/>
            </a:pPr>
            <a:r>
              <a:rPr lang="en-US" b="1" dirty="0">
                <a:solidFill>
                  <a:srgbClr val="FF0000"/>
                </a:solidFill>
                <a:latin typeface="Comic Sans MS" panose="030F0702030302020204" pitchFamily="66" charset="0"/>
              </a:rPr>
              <a:t> He concluded there was </a:t>
            </a:r>
            <a:r>
              <a:rPr lang="en-US" b="1" u="sng" dirty="0">
                <a:solidFill>
                  <a:srgbClr val="FF0000"/>
                </a:solidFill>
                <a:latin typeface="Comic Sans MS" panose="030F0702030302020204" pitchFamily="66" charset="0"/>
              </a:rPr>
              <a:t>no ether</a:t>
            </a:r>
          </a:p>
          <a:p>
            <a:pPr marL="0" indent="0">
              <a:buNone/>
            </a:pPr>
            <a:r>
              <a:rPr lang="en-US" b="1" u="sng" dirty="0">
                <a:solidFill>
                  <a:srgbClr val="FF0000"/>
                </a:solidFill>
                <a:latin typeface="Comic Sans MS" panose="030F0702030302020204" pitchFamily="66" charset="0"/>
              </a:rPr>
              <a:t>The First Postulate</a:t>
            </a:r>
            <a:r>
              <a:rPr lang="en-US" b="1" dirty="0">
                <a:solidFill>
                  <a:srgbClr val="FF0000"/>
                </a:solidFill>
                <a:latin typeface="Comic Sans MS" panose="030F0702030302020204" pitchFamily="66" charset="0"/>
              </a:rPr>
              <a:t>: </a:t>
            </a:r>
          </a:p>
          <a:p>
            <a:pPr>
              <a:buFont typeface="Arial" panose="020B0604020202020204" pitchFamily="34" charset="0"/>
              <a:buChar char="•"/>
            </a:pPr>
            <a:r>
              <a:rPr lang="en-US" b="1" dirty="0">
                <a:solidFill>
                  <a:srgbClr val="FF0000"/>
                </a:solidFill>
                <a:latin typeface="Comic Sans MS" panose="030F0702030302020204" pitchFamily="66" charset="0"/>
              </a:rPr>
              <a:t>Postulate 1: </a:t>
            </a:r>
            <a:r>
              <a:rPr lang="en-US" b="1" dirty="0">
                <a:solidFill>
                  <a:schemeClr val="accent4">
                    <a:lumMod val="75000"/>
                  </a:schemeClr>
                </a:solidFill>
                <a:latin typeface="Comic Sans MS" panose="030F0702030302020204" pitchFamily="66" charset="0"/>
              </a:rPr>
              <a:t>is an extension of the Newtonian principle of relativity to include all types of physical measurements (not just measurements in mechanics). </a:t>
            </a:r>
          </a:p>
          <a:p>
            <a:pPr>
              <a:buFont typeface="Arial" panose="020B0604020202020204" pitchFamily="34" charset="0"/>
              <a:buChar char="•"/>
            </a:pPr>
            <a:r>
              <a:rPr lang="en-US" dirty="0">
                <a:latin typeface="Comic Sans MS" panose="030F0702030302020204" pitchFamily="66" charset="0"/>
              </a:rPr>
              <a:t> </a:t>
            </a:r>
            <a:r>
              <a:rPr lang="en-US" b="1" u="sng" dirty="0">
                <a:solidFill>
                  <a:srgbClr val="FF0000"/>
                </a:solidFill>
                <a:latin typeface="Comic Sans MS" panose="030F0702030302020204" pitchFamily="66" charset="0"/>
              </a:rPr>
              <a:t>The laws of physics are the same for observers in all inertial reference frames</a:t>
            </a:r>
            <a:r>
              <a:rPr lang="en-US" dirty="0">
                <a:solidFill>
                  <a:srgbClr val="FF0000"/>
                </a:solidFill>
                <a:latin typeface="Comic Sans MS" panose="030F0702030302020204" pitchFamily="66" charset="0"/>
              </a:rPr>
              <a:t>. No one frame is preferred over any other.</a:t>
            </a:r>
          </a:p>
          <a:p>
            <a:pPr>
              <a:buFont typeface="Arial" panose="020B0604020202020204" pitchFamily="34" charset="0"/>
              <a:buChar char="•"/>
            </a:pPr>
            <a:r>
              <a:rPr lang="en-US" dirty="0">
                <a:latin typeface="Comic Sans MS" panose="030F0702030302020204" pitchFamily="66" charset="0"/>
              </a:rPr>
              <a:t> It is impossible to prove that any one frame is truly in motion or is truly at rest. No motion </a:t>
            </a:r>
            <a:r>
              <a:rPr lang="en-US" b="1" dirty="0">
                <a:solidFill>
                  <a:srgbClr val="FF0000"/>
                </a:solidFill>
                <a:latin typeface="Comic Sans MS" panose="030F0702030302020204" pitchFamily="66" charset="0"/>
              </a:rPr>
              <a:t>is </a:t>
            </a:r>
            <a:r>
              <a:rPr lang="en-US" b="1" u="sng" dirty="0">
                <a:solidFill>
                  <a:srgbClr val="FF0000"/>
                </a:solidFill>
                <a:latin typeface="Comic Sans MS" panose="030F0702030302020204" pitchFamily="66" charset="0"/>
              </a:rPr>
              <a:t>absolute-all is relative</a:t>
            </a:r>
            <a:endParaRPr lang="en-US" b="1" u="sng" dirty="0">
              <a:solidFill>
                <a:srgbClr val="FF0000"/>
              </a:solidFill>
            </a:endParaRPr>
          </a:p>
          <a:p>
            <a:pPr>
              <a:buFont typeface="Arial" panose="020B0604020202020204" pitchFamily="34" charset="0"/>
              <a:buChar char="•"/>
            </a:pPr>
            <a:r>
              <a:rPr lang="en-US" dirty="0">
                <a:latin typeface="Comic Sans MS" panose="030F0702030302020204" pitchFamily="66" charset="0"/>
              </a:rPr>
              <a:t> Galileo assumed that the laws of mechanics were the same in all inertial reference frames. </a:t>
            </a:r>
            <a:r>
              <a:rPr lang="en-US" b="1" u="sng" dirty="0">
                <a:latin typeface="Comic Sans MS" panose="030F0702030302020204" pitchFamily="66" charset="0"/>
              </a:rPr>
              <a:t>Einstein extended that idea to include all the laws of physics, especially those of electromagnetism and optics. </a:t>
            </a:r>
          </a:p>
          <a:p>
            <a:pPr>
              <a:buFont typeface="Arial" panose="020B0604020202020204" pitchFamily="34" charset="0"/>
              <a:buChar char="•"/>
            </a:pPr>
            <a:r>
              <a:rPr lang="en-US" b="1" u="sng" dirty="0">
                <a:latin typeface="Comic Sans MS" panose="030F0702030302020204" pitchFamily="66" charset="0"/>
              </a:rPr>
              <a:t>It is the laws of physics, which relate these measurements of physical quantities to one another, that are the same.</a:t>
            </a:r>
          </a:p>
        </p:txBody>
      </p:sp>
    </p:spTree>
    <p:extLst>
      <p:ext uri="{BB962C8B-B14F-4D97-AF65-F5344CB8AC3E}">
        <p14:creationId xmlns:p14="http://schemas.microsoft.com/office/powerpoint/2010/main" val="251829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12192000" cy="1447800"/>
          </a:xfrm>
        </p:spPr>
        <p:txBody>
          <a:bodyPr/>
          <a:lstStyle/>
          <a:p>
            <a:pPr eaLnBrk="1" hangingPunct="1"/>
            <a:r>
              <a:rPr lang="en-US" b="1" dirty="0">
                <a:latin typeface="Comic Sans MS"/>
                <a:cs typeface="Comic Sans MS"/>
              </a:rPr>
              <a:t>Einstein’s </a:t>
            </a:r>
            <a:br>
              <a:rPr lang="en-US" b="1" dirty="0">
                <a:latin typeface="Comic Sans MS"/>
                <a:cs typeface="Comic Sans MS"/>
              </a:rPr>
            </a:br>
            <a:r>
              <a:rPr lang="en-US" b="1" dirty="0">
                <a:latin typeface="Comic Sans MS"/>
                <a:cs typeface="Comic Sans MS"/>
              </a:rPr>
              <a:t>Postulate of Relativity</a:t>
            </a:r>
          </a:p>
        </p:txBody>
      </p:sp>
      <p:sp>
        <p:nvSpPr>
          <p:cNvPr id="10244" name="Text Box 4"/>
          <p:cNvSpPr txBox="1">
            <a:spLocks noChangeArrowheads="1"/>
          </p:cNvSpPr>
          <p:nvPr/>
        </p:nvSpPr>
        <p:spPr bwMode="auto">
          <a:xfrm>
            <a:off x="406400" y="2362201"/>
            <a:ext cx="6096000" cy="1569660"/>
          </a:xfrm>
          <a:prstGeom prst="rect">
            <a:avLst/>
          </a:prstGeom>
          <a:solidFill>
            <a:srgbClr val="FFFFCC"/>
          </a:solidFill>
          <a:ln w="9525">
            <a:solidFill>
              <a:schemeClr val="tx1"/>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a:ea typeface="+mn-ea"/>
                <a:cs typeface="Comic Sans MS"/>
              </a:rPr>
              <a:t>The laws of physics are the same in all inertial frames of reference.</a:t>
            </a:r>
          </a:p>
        </p:txBody>
      </p:sp>
      <p:pic>
        <p:nvPicPr>
          <p:cNvPr id="5" name="Picture 3" descr="einst_bike"/>
          <p:cNvPicPr>
            <a:picLocks noChangeAspect="1" noChangeArrowheads="1"/>
          </p:cNvPicPr>
          <p:nvPr/>
        </p:nvPicPr>
        <p:blipFill>
          <a:blip r:embed="rId2"/>
          <a:srcRect/>
          <a:stretch>
            <a:fillRect/>
          </a:stretch>
        </p:blipFill>
        <p:spPr bwMode="auto">
          <a:xfrm>
            <a:off x="6705600" y="1676400"/>
            <a:ext cx="4224867" cy="4038600"/>
          </a:xfrm>
          <a:prstGeom prst="rect">
            <a:avLst/>
          </a:prstGeom>
          <a:noFill/>
          <a:ln w="9525">
            <a:noFill/>
            <a:miter lim="800000"/>
            <a:headEnd/>
            <a:tailEnd/>
          </a:ln>
        </p:spPr>
      </p:pic>
    </p:spTree>
    <p:extLst>
      <p:ext uri="{BB962C8B-B14F-4D97-AF65-F5344CB8AC3E}">
        <p14:creationId xmlns:p14="http://schemas.microsoft.com/office/powerpoint/2010/main" val="294665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34830"/>
          </a:xfrm>
        </p:spPr>
        <p:txBody>
          <a:bodyPr>
            <a:normAutofit/>
          </a:bodyPr>
          <a:lstStyle/>
          <a:p>
            <a:r>
              <a:rPr lang="en-US" dirty="0">
                <a:solidFill>
                  <a:srgbClr val="000000">
                    <a:lumMod val="75000"/>
                    <a:lumOff val="25000"/>
                  </a:srgbClr>
                </a:solidFill>
                <a:latin typeface="Comic Sans MS" panose="030F0702030302020204" pitchFamily="66" charset="0"/>
              </a:rPr>
              <a:t>Einstein’s Postulates</a:t>
            </a:r>
            <a:endParaRPr lang="en-US" dirty="0"/>
          </a:p>
        </p:txBody>
      </p:sp>
      <p:sp>
        <p:nvSpPr>
          <p:cNvPr id="3" name="Content Placeholder 2"/>
          <p:cNvSpPr>
            <a:spLocks noGrp="1"/>
          </p:cNvSpPr>
          <p:nvPr>
            <p:ph idx="1"/>
          </p:nvPr>
        </p:nvSpPr>
        <p:spPr>
          <a:xfrm>
            <a:off x="560717" y="1190445"/>
            <a:ext cx="10594963" cy="4678649"/>
          </a:xfrm>
        </p:spPr>
        <p:txBody>
          <a:bodyPr>
            <a:normAutofit fontScale="92500"/>
          </a:bodyPr>
          <a:lstStyle/>
          <a:p>
            <a:r>
              <a:rPr lang="en-US" sz="2800" b="1" u="sng" dirty="0">
                <a:solidFill>
                  <a:srgbClr val="FF0000"/>
                </a:solidFill>
                <a:latin typeface="Comic Sans MS" panose="030F0702030302020204" pitchFamily="66" charset="0"/>
              </a:rPr>
              <a:t>Second Postulate:</a:t>
            </a:r>
          </a:p>
          <a:p>
            <a:pPr marL="0" indent="0">
              <a:buNone/>
            </a:pPr>
            <a:r>
              <a:rPr lang="en-US" sz="2400" u="sng" dirty="0">
                <a:solidFill>
                  <a:schemeClr val="tx2">
                    <a:lumMod val="50000"/>
                  </a:schemeClr>
                </a:solidFill>
                <a:latin typeface="Comic Sans MS" panose="030F0702030302020204" pitchFamily="66" charset="0"/>
              </a:rPr>
              <a:t>Postulate 2 describes a common property of all waves:</a:t>
            </a:r>
          </a:p>
          <a:p>
            <a:pPr>
              <a:buFont typeface="Arial" panose="020B0604020202020204" pitchFamily="34" charset="0"/>
              <a:buChar char="•"/>
            </a:pPr>
            <a:r>
              <a:rPr lang="en-US" sz="2400" dirty="0">
                <a:solidFill>
                  <a:schemeClr val="tx2">
                    <a:lumMod val="50000"/>
                  </a:schemeClr>
                </a:solidFill>
                <a:latin typeface="Comic Sans MS" panose="030F0702030302020204" pitchFamily="66" charset="0"/>
              </a:rPr>
              <a:t> </a:t>
            </a:r>
            <a:r>
              <a:rPr lang="en-US" sz="2400" u="sng" dirty="0">
                <a:solidFill>
                  <a:schemeClr val="tx2">
                    <a:lumMod val="50000"/>
                  </a:schemeClr>
                </a:solidFill>
                <a:latin typeface="Comic Sans MS" panose="030F0702030302020204" pitchFamily="66" charset="0"/>
              </a:rPr>
              <a:t>For example: </a:t>
            </a:r>
            <a:r>
              <a:rPr lang="en-US" sz="2400" dirty="0">
                <a:solidFill>
                  <a:schemeClr val="tx2">
                    <a:lumMod val="50000"/>
                  </a:schemeClr>
                </a:solidFill>
                <a:latin typeface="Comic Sans MS" panose="030F0702030302020204" pitchFamily="66" charset="0"/>
              </a:rPr>
              <a:t>the speed of sound waves does not depend on the motion of the sound source. When an approaching car sounds its horn, the frequency heard increases according to the Doppler effect, but the speed of the waves traveling through the air does not depend on the speed of the car</a:t>
            </a:r>
          </a:p>
          <a:p>
            <a:pPr>
              <a:buFont typeface="Arial" panose="020B0604020202020204" pitchFamily="34" charset="0"/>
              <a:buChar char="•"/>
            </a:pPr>
            <a:r>
              <a:rPr lang="en-US" sz="2400" dirty="0">
                <a:latin typeface="Comic Sans MS" panose="030F0702030302020204" pitchFamily="66" charset="0"/>
              </a:rPr>
              <a:t> </a:t>
            </a:r>
            <a:r>
              <a:rPr lang="en-US" sz="2400" b="1" dirty="0">
                <a:latin typeface="Comic Sans MS" panose="030F0702030302020204" pitchFamily="66" charset="0"/>
              </a:rPr>
              <a:t>The speed of light in vacuum has the same value </a:t>
            </a:r>
            <a:r>
              <a:rPr lang="en-US" sz="2400" b="1" i="1" dirty="0">
                <a:solidFill>
                  <a:srgbClr val="FF0000"/>
                </a:solidFill>
                <a:latin typeface="Comic Sans MS" panose="030F0702030302020204" pitchFamily="66" charset="0"/>
              </a:rPr>
              <a:t>c</a:t>
            </a:r>
            <a:r>
              <a:rPr lang="en-US" sz="2400" b="1" dirty="0">
                <a:latin typeface="Comic Sans MS" panose="030F0702030302020204" pitchFamily="66" charset="0"/>
              </a:rPr>
              <a:t> in all directions and in all inertial reference frames.</a:t>
            </a:r>
          </a:p>
          <a:p>
            <a:pPr>
              <a:buFont typeface="Arial" panose="020B0604020202020204" pitchFamily="34" charset="0"/>
              <a:buChar char="•"/>
            </a:pPr>
            <a:r>
              <a:rPr lang="en-US" sz="2400" b="1" dirty="0">
                <a:latin typeface="Comic Sans MS" panose="030F0702030302020204" pitchFamily="66" charset="0"/>
              </a:rPr>
              <a:t> Light moves at the same speed relative to all observers.</a:t>
            </a:r>
          </a:p>
          <a:p>
            <a:pPr>
              <a:buFont typeface="Arial" panose="020B0604020202020204" pitchFamily="34" charset="0"/>
              <a:buChar char="•"/>
            </a:pPr>
            <a:r>
              <a:rPr lang="en-US" sz="2400" b="1" dirty="0">
                <a:latin typeface="Comic Sans MS" panose="030F0702030302020204" pitchFamily="66" charset="0"/>
              </a:rPr>
              <a:t> Light travel at an ultimate speed. </a:t>
            </a:r>
          </a:p>
          <a:p>
            <a:r>
              <a:rPr lang="en-US" sz="2800" dirty="0">
                <a:latin typeface="Comic Sans MS" panose="030F0702030302020204" pitchFamily="66" charset="0"/>
              </a:rPr>
              <a:t> </a:t>
            </a:r>
          </a:p>
          <a:p>
            <a:endParaRPr lang="en-US"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66495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52400"/>
            <a:ext cx="12192000" cy="1447800"/>
          </a:xfrm>
        </p:spPr>
        <p:txBody>
          <a:bodyPr/>
          <a:lstStyle/>
          <a:p>
            <a:pPr eaLnBrk="1" hangingPunct="1"/>
            <a:r>
              <a:rPr lang="en-US" sz="4800" b="1" dirty="0">
                <a:latin typeface="Comic Sans MS"/>
                <a:cs typeface="Comic Sans MS"/>
              </a:rPr>
              <a:t>Conclusion</a:t>
            </a:r>
          </a:p>
        </p:txBody>
      </p:sp>
      <p:sp>
        <p:nvSpPr>
          <p:cNvPr id="14339" name="Text Box 4"/>
          <p:cNvSpPr txBox="1">
            <a:spLocks noChangeArrowheads="1"/>
          </p:cNvSpPr>
          <p:nvPr/>
        </p:nvSpPr>
        <p:spPr bwMode="auto">
          <a:xfrm>
            <a:off x="1625600" y="1600200"/>
            <a:ext cx="8839200" cy="1323439"/>
          </a:xfrm>
          <a:prstGeom prst="rect">
            <a:avLst/>
          </a:prstGeom>
          <a:solidFill>
            <a:srgbClr val="FFFFCC"/>
          </a:solidFill>
          <a:ln w="9525">
            <a:solidFill>
              <a:schemeClr val="tx1"/>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omic Sans MS"/>
                <a:ea typeface="+mn-ea"/>
                <a:cs typeface="Comic Sans MS"/>
              </a:rPr>
              <a:t>The speed of light is the same in all inertial frames of reference.</a:t>
            </a:r>
          </a:p>
        </p:txBody>
      </p:sp>
      <p:sp>
        <p:nvSpPr>
          <p:cNvPr id="14340" name="TextBox 4"/>
          <p:cNvSpPr txBox="1">
            <a:spLocks noChangeArrowheads="1"/>
          </p:cNvSpPr>
          <p:nvPr/>
        </p:nvSpPr>
        <p:spPr bwMode="auto">
          <a:xfrm>
            <a:off x="6299201" y="2971801"/>
            <a:ext cx="1552315"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mn-ea"/>
                <a:cs typeface="+mn-cs"/>
              </a:rPr>
              <a:t>Einstein, 1905</a:t>
            </a:r>
          </a:p>
        </p:txBody>
      </p:sp>
      <p:sp>
        <p:nvSpPr>
          <p:cNvPr id="5" name="Text Box 3"/>
          <p:cNvSpPr txBox="1">
            <a:spLocks noChangeArrowheads="1"/>
          </p:cNvSpPr>
          <p:nvPr/>
        </p:nvSpPr>
        <p:spPr bwMode="auto">
          <a:xfrm>
            <a:off x="1117601" y="4191001"/>
            <a:ext cx="10181167" cy="156966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This was still new in 1905 when Einstein proposed it.  Now it has been tested experimentally many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2256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664D-ABEC-4263-AE3A-D530C2ABB209}"/>
              </a:ext>
            </a:extLst>
          </p:cNvPr>
          <p:cNvSpPr>
            <a:spLocks noGrp="1"/>
          </p:cNvSpPr>
          <p:nvPr>
            <p:ph type="title"/>
          </p:nvPr>
        </p:nvSpPr>
        <p:spPr>
          <a:xfrm>
            <a:off x="1097280" y="286603"/>
            <a:ext cx="10058400" cy="594241"/>
          </a:xfrm>
        </p:spPr>
        <p:txBody>
          <a:bodyPr>
            <a:normAutofit fontScale="90000"/>
          </a:bodyPr>
          <a:lstStyle/>
          <a:p>
            <a:r>
              <a:rPr lang="en-US" dirty="0">
                <a:latin typeface="Comic Sans MS" panose="030F0702030302020204" pitchFamily="66" charset="0"/>
              </a:rPr>
              <a:t>Special relativity</a:t>
            </a:r>
          </a:p>
        </p:txBody>
      </p:sp>
      <p:sp>
        <p:nvSpPr>
          <p:cNvPr id="3" name="Content Placeholder 2">
            <a:extLst>
              <a:ext uri="{FF2B5EF4-FFF2-40B4-BE49-F238E27FC236}">
                <a16:creationId xmlns:a16="http://schemas.microsoft.com/office/drawing/2014/main" id="{64B590E1-63DB-4B92-A574-E8CE61333891}"/>
              </a:ext>
            </a:extLst>
          </p:cNvPr>
          <p:cNvSpPr>
            <a:spLocks noGrp="1"/>
          </p:cNvSpPr>
          <p:nvPr>
            <p:ph idx="1"/>
          </p:nvPr>
        </p:nvSpPr>
        <p:spPr>
          <a:xfrm>
            <a:off x="1097280" y="1166070"/>
            <a:ext cx="10058400" cy="4703024"/>
          </a:xfrm>
        </p:spPr>
        <p:txBody>
          <a:bodyPr/>
          <a:lstStyle/>
          <a:p>
            <a:r>
              <a:rPr lang="en-US" dirty="0">
                <a:latin typeface="Comic Sans MS" panose="030F0702030302020204" pitchFamily="66" charset="0"/>
                <a:hlinkClick r:id="rId2"/>
              </a:rPr>
              <a:t>https://www.youtube.com/watch?v=AInCqm5nCzw</a:t>
            </a:r>
            <a:endParaRPr lang="en-US" dirty="0">
              <a:latin typeface="Comic Sans MS" panose="030F0702030302020204" pitchFamily="66" charset="0"/>
            </a:endParaRPr>
          </a:p>
        </p:txBody>
      </p:sp>
      <p:pic>
        <p:nvPicPr>
          <p:cNvPr id="4" name="Picture 3">
            <a:extLst>
              <a:ext uri="{FF2B5EF4-FFF2-40B4-BE49-F238E27FC236}">
                <a16:creationId xmlns:a16="http://schemas.microsoft.com/office/drawing/2014/main" id="{AED1A6CB-E716-40F1-9615-65F372CAC76F}"/>
              </a:ext>
            </a:extLst>
          </p:cNvPr>
          <p:cNvPicPr>
            <a:picLocks noChangeAspect="1"/>
          </p:cNvPicPr>
          <p:nvPr/>
        </p:nvPicPr>
        <p:blipFill rotWithShape="1">
          <a:blip r:embed="rId3"/>
          <a:srcRect l="5606" t="17597" r="28789" b="16767"/>
          <a:stretch/>
        </p:blipFill>
        <p:spPr>
          <a:xfrm>
            <a:off x="2105636" y="1726693"/>
            <a:ext cx="6920918" cy="4313814"/>
          </a:xfrm>
          <a:prstGeom prst="rect">
            <a:avLst/>
          </a:prstGeom>
        </p:spPr>
      </p:pic>
    </p:spTree>
    <p:extLst>
      <p:ext uri="{BB962C8B-B14F-4D97-AF65-F5344CB8AC3E}">
        <p14:creationId xmlns:p14="http://schemas.microsoft.com/office/powerpoint/2010/main" val="126567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3979"/>
          </a:xfrm>
        </p:spPr>
        <p:txBody>
          <a:bodyPr>
            <a:normAutofit fontScale="90000"/>
          </a:bodyPr>
          <a:lstStyle/>
          <a:p>
            <a:r>
              <a:rPr lang="en-US" dirty="0" smtClean="0">
                <a:latin typeface="Comic Sans MS" panose="030F0702030302020204" pitchFamily="66" charset="0"/>
              </a:rPr>
              <a:t>Special Relativity</a:t>
            </a:r>
            <a:endParaRPr lang="en-US" dirty="0">
              <a:latin typeface="Comic Sans MS" panose="030F0702030302020204" pitchFamily="66" charset="0"/>
            </a:endParaRPr>
          </a:p>
        </p:txBody>
      </p:sp>
      <p:sp>
        <p:nvSpPr>
          <p:cNvPr id="3" name="Content Placeholder 2"/>
          <p:cNvSpPr>
            <a:spLocks noGrp="1"/>
          </p:cNvSpPr>
          <p:nvPr>
            <p:ph idx="1"/>
          </p:nvPr>
        </p:nvSpPr>
        <p:spPr>
          <a:xfrm>
            <a:off x="1097280" y="1182255"/>
            <a:ext cx="10058400" cy="4686839"/>
          </a:xfrm>
        </p:spPr>
        <p:txBody>
          <a:bodyPr/>
          <a:lstStyle/>
          <a:p>
            <a:r>
              <a:rPr lang="en-US" dirty="0">
                <a:latin typeface="Comic Sans MS" panose="030F0702030302020204" pitchFamily="66" charset="0"/>
              </a:rPr>
              <a:t>https://www.youtube.com/watch?v=yuD34tEpRFw</a:t>
            </a:r>
          </a:p>
        </p:txBody>
      </p:sp>
      <p:pic>
        <p:nvPicPr>
          <p:cNvPr id="5" name="Picture 4"/>
          <p:cNvPicPr>
            <a:picLocks noChangeAspect="1"/>
          </p:cNvPicPr>
          <p:nvPr/>
        </p:nvPicPr>
        <p:blipFill>
          <a:blip r:embed="rId2"/>
          <a:stretch>
            <a:fillRect/>
          </a:stretch>
        </p:blipFill>
        <p:spPr>
          <a:xfrm>
            <a:off x="1512310" y="1607416"/>
            <a:ext cx="9001125" cy="5010150"/>
          </a:xfrm>
          <a:prstGeom prst="rect">
            <a:avLst/>
          </a:prstGeom>
        </p:spPr>
      </p:pic>
    </p:spTree>
    <p:extLst>
      <p:ext uri="{BB962C8B-B14F-4D97-AF65-F5344CB8AC3E}">
        <p14:creationId xmlns:p14="http://schemas.microsoft.com/office/powerpoint/2010/main" val="1501804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0710"/>
          </a:xfrm>
        </p:spPr>
        <p:txBody>
          <a:bodyPr/>
          <a:lstStyle/>
          <a:p>
            <a:r>
              <a:rPr lang="en-US" dirty="0">
                <a:latin typeface="Comic Sans MS" panose="030F0702030302020204" pitchFamily="66" charset="0"/>
              </a:rPr>
              <a:t>Simultaneity-Events</a:t>
            </a:r>
          </a:p>
        </p:txBody>
      </p:sp>
      <p:sp>
        <p:nvSpPr>
          <p:cNvPr id="3" name="Content Placeholder 2"/>
          <p:cNvSpPr>
            <a:spLocks noGrp="1"/>
          </p:cNvSpPr>
          <p:nvPr>
            <p:ph idx="1"/>
          </p:nvPr>
        </p:nvSpPr>
        <p:spPr>
          <a:xfrm>
            <a:off x="1097280" y="1345721"/>
            <a:ext cx="10058400" cy="4523373"/>
          </a:xfrm>
        </p:spPr>
        <p:txBody>
          <a:bodyPr/>
          <a:lstStyle/>
          <a:p>
            <a:pPr>
              <a:buFont typeface="Arial" panose="020B0604020202020204" pitchFamily="34" charset="0"/>
              <a:buChar char="•"/>
            </a:pPr>
            <a:r>
              <a:rPr lang="en-US" dirty="0">
                <a:latin typeface="Comic Sans MS" panose="030F0702030302020204" pitchFamily="66" charset="0"/>
              </a:rPr>
              <a:t> </a:t>
            </a:r>
            <a:r>
              <a:rPr lang="en-US" sz="2400" dirty="0">
                <a:latin typeface="Comic Sans MS" panose="030F0702030302020204" pitchFamily="66" charset="0"/>
              </a:rPr>
              <a:t>Both postulates have been exhaustively tested, and no exceptions have ever been found.</a:t>
            </a:r>
          </a:p>
          <a:p>
            <a:pPr>
              <a:buFont typeface="Arial" panose="020B0604020202020204" pitchFamily="34" charset="0"/>
              <a:buChar char="•"/>
            </a:pPr>
            <a:r>
              <a:rPr lang="en-US" sz="2400" dirty="0">
                <a:solidFill>
                  <a:srgbClr val="231F20"/>
                </a:solidFill>
                <a:latin typeface="Comic Sans MS" panose="030F0702030302020204" pitchFamily="66" charset="0"/>
                <a:ea typeface="Times New Roman" panose="02020603050405020304" pitchFamily="18" charset="0"/>
              </a:rPr>
              <a:t>A </a:t>
            </a:r>
            <a:r>
              <a:rPr lang="en-US" sz="2400" b="1" dirty="0">
                <a:solidFill>
                  <a:srgbClr val="7030A0"/>
                </a:solidFill>
                <a:latin typeface="Comic Sans MS" panose="030F0702030302020204" pitchFamily="66" charset="0"/>
                <a:ea typeface="Times New Roman" panose="02020603050405020304" pitchFamily="18" charset="0"/>
              </a:rPr>
              <a:t>physical </a:t>
            </a:r>
            <a:r>
              <a:rPr lang="en-US" sz="2400" b="1" spc="-15" dirty="0">
                <a:solidFill>
                  <a:srgbClr val="7030A0"/>
                </a:solidFill>
                <a:latin typeface="Comic Sans MS" panose="030F0702030302020204" pitchFamily="66" charset="0"/>
                <a:ea typeface="Times New Roman" panose="02020603050405020304" pitchFamily="18" charset="0"/>
              </a:rPr>
              <a:t>event </a:t>
            </a:r>
            <a:r>
              <a:rPr lang="en-US" sz="2400" dirty="0">
                <a:solidFill>
                  <a:schemeClr val="tx2">
                    <a:lumMod val="50000"/>
                  </a:schemeClr>
                </a:solidFill>
                <a:latin typeface="Comic Sans MS" panose="030F0702030302020204" pitchFamily="66" charset="0"/>
                <a:ea typeface="Times New Roman" panose="02020603050405020304" pitchFamily="18" charset="0"/>
              </a:rPr>
              <a:t>is something that happens, like the closing of a </a:t>
            </a:r>
            <a:r>
              <a:rPr lang="en-US" sz="2400" spc="-15" dirty="0">
                <a:solidFill>
                  <a:schemeClr val="tx2">
                    <a:lumMod val="50000"/>
                  </a:schemeClr>
                </a:solidFill>
                <a:latin typeface="Comic Sans MS" panose="030F0702030302020204" pitchFamily="66" charset="0"/>
                <a:ea typeface="Times New Roman" panose="02020603050405020304" pitchFamily="18" charset="0"/>
              </a:rPr>
              <a:t>door, </a:t>
            </a:r>
            <a:r>
              <a:rPr lang="en-US" sz="2400" dirty="0">
                <a:solidFill>
                  <a:schemeClr val="tx2">
                    <a:lumMod val="50000"/>
                  </a:schemeClr>
                </a:solidFill>
                <a:latin typeface="Comic Sans MS" panose="030F0702030302020204" pitchFamily="66" charset="0"/>
                <a:ea typeface="Times New Roman" panose="02020603050405020304" pitchFamily="18" charset="0"/>
              </a:rPr>
              <a:t>a lightning strike, the collision of two particles, your birth, or the explosion of a </a:t>
            </a:r>
            <a:r>
              <a:rPr lang="en-US" sz="2400" spc="-15" dirty="0">
                <a:solidFill>
                  <a:schemeClr val="tx2">
                    <a:lumMod val="50000"/>
                  </a:schemeClr>
                </a:solidFill>
                <a:latin typeface="Comic Sans MS" panose="030F0702030302020204" pitchFamily="66" charset="0"/>
                <a:ea typeface="Times New Roman" panose="02020603050405020304" pitchFamily="18" charset="0"/>
              </a:rPr>
              <a:t>star.</a:t>
            </a:r>
          </a:p>
          <a:p>
            <a:pPr>
              <a:buFont typeface="Arial" panose="020B0604020202020204" pitchFamily="34" charset="0"/>
              <a:buChar char="•"/>
            </a:pPr>
            <a:r>
              <a:rPr lang="en-US" sz="2400" dirty="0">
                <a:solidFill>
                  <a:schemeClr val="tx2">
                    <a:lumMod val="50000"/>
                  </a:schemeClr>
                </a:solidFill>
                <a:latin typeface="Comic Sans MS" panose="030F0702030302020204" pitchFamily="66" charset="0"/>
              </a:rPr>
              <a:t>Every event occurs at some point in space and at some instant in time.</a:t>
            </a:r>
          </a:p>
          <a:p>
            <a:pPr>
              <a:buFont typeface="Arial" panose="020B0604020202020204" pitchFamily="34" charset="0"/>
              <a:buChar char="•"/>
            </a:pPr>
            <a:r>
              <a:rPr lang="en-US" sz="2400" dirty="0">
                <a:solidFill>
                  <a:schemeClr val="tx2">
                    <a:lumMod val="50000"/>
                  </a:schemeClr>
                </a:solidFill>
                <a:latin typeface="Comic Sans MS" panose="030F0702030302020204" pitchFamily="66" charset="0"/>
              </a:rPr>
              <a:t>It is very important to recognize that events are independent of the particular inertial reference frame that we might use to describe them</a:t>
            </a:r>
          </a:p>
          <a:p>
            <a:endParaRPr lang="en-US" dirty="0"/>
          </a:p>
        </p:txBody>
      </p:sp>
      <p:grpSp>
        <p:nvGrpSpPr>
          <p:cNvPr id="4" name="Group 3"/>
          <p:cNvGrpSpPr/>
          <p:nvPr/>
        </p:nvGrpSpPr>
        <p:grpSpPr>
          <a:xfrm>
            <a:off x="438023" y="4927716"/>
            <a:ext cx="11074400" cy="1905000"/>
            <a:chOff x="457200" y="4267200"/>
            <a:chExt cx="8305800" cy="1905000"/>
          </a:xfrm>
        </p:grpSpPr>
        <p:grpSp>
          <p:nvGrpSpPr>
            <p:cNvPr id="5" name="Group 4"/>
            <p:cNvGrpSpPr/>
            <p:nvPr/>
          </p:nvGrpSpPr>
          <p:grpSpPr>
            <a:xfrm>
              <a:off x="457200" y="4267200"/>
              <a:ext cx="8305800" cy="1905000"/>
              <a:chOff x="1600200" y="2057400"/>
              <a:chExt cx="8305800" cy="1905000"/>
            </a:xfrm>
          </p:grpSpPr>
          <p:grpSp>
            <p:nvGrpSpPr>
              <p:cNvPr id="7" name="Group 6"/>
              <p:cNvGrpSpPr/>
              <p:nvPr/>
            </p:nvGrpSpPr>
            <p:grpSpPr>
              <a:xfrm>
                <a:off x="1600200" y="2057400"/>
                <a:ext cx="8305800" cy="1905000"/>
                <a:chOff x="1600200" y="2057400"/>
                <a:chExt cx="8305800" cy="1905000"/>
              </a:xfrm>
            </p:grpSpPr>
            <p:sp>
              <p:nvSpPr>
                <p:cNvPr id="10" name="Rectangle 9"/>
                <p:cNvSpPr/>
                <p:nvPr/>
              </p:nvSpPr>
              <p:spPr>
                <a:xfrm>
                  <a:off x="1600200" y="2057400"/>
                  <a:ext cx="8305800" cy="1905000"/>
                </a:xfrm>
                <a:prstGeom prst="rect">
                  <a:avLst/>
                </a:prstGeom>
                <a:solidFill>
                  <a:srgbClr val="CCFFCC"/>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Box 10"/>
                <p:cNvSpPr txBox="1"/>
                <p:nvPr/>
              </p:nvSpPr>
              <p:spPr>
                <a:xfrm>
                  <a:off x="1752600" y="2133600"/>
                  <a:ext cx="8001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latin typeface="Calibri"/>
                      <a:ea typeface="+mn-ea"/>
                      <a:cs typeface="+mn-cs"/>
                    </a:rPr>
                    <a:t> </a:t>
                  </a: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Definition: An </a:t>
                  </a:r>
                  <a:r>
                    <a:rPr kumimoji="0" lang="en-US" sz="3200" b="1" i="0" u="sng" strike="noStrike" kern="1200" cap="none" spc="0" normalizeH="0" baseline="0" noProof="0" dirty="0">
                      <a:ln>
                        <a:noFill/>
                      </a:ln>
                      <a:solidFill>
                        <a:srgbClr val="000000"/>
                      </a:solidFill>
                      <a:effectLst/>
                      <a:uLnTx/>
                      <a:uFillTx/>
                      <a:latin typeface="Comic Sans MS"/>
                      <a:ea typeface="+mn-ea"/>
                      <a:cs typeface="Comic Sans MS"/>
                    </a:rPr>
                    <a:t>event</a:t>
                  </a:r>
                  <a:r>
                    <a:rPr kumimoji="0" lang="en-US" sz="3200" b="0" i="0" u="none" strike="noStrike" kern="1200" cap="none" spc="0" normalizeH="0" baseline="0" noProof="0" dirty="0">
                      <a:ln>
                        <a:noFill/>
                      </a:ln>
                      <a:solidFill>
                        <a:srgbClr val="000000"/>
                      </a:solidFill>
                      <a:effectLst/>
                      <a:uLnTx/>
                      <a:uFillTx/>
                      <a:latin typeface="Comic Sans MS"/>
                      <a:ea typeface="+mn-ea"/>
                      <a:cs typeface="Comic Sans MS"/>
                    </a:rPr>
                    <a:t> is a measurement of where something is and when it is there.</a:t>
                  </a:r>
                </a:p>
              </p:txBody>
            </p:sp>
          </p:grpSp>
          <p:sp>
            <p:nvSpPr>
              <p:cNvPr id="8" name="Line 6"/>
              <p:cNvSpPr>
                <a:spLocks noChangeShapeType="1"/>
              </p:cNvSpPr>
              <p:nvPr/>
            </p:nvSpPr>
            <p:spPr bwMode="auto">
              <a:xfrm>
                <a:off x="2667000" y="3124200"/>
                <a:ext cx="2209800" cy="304800"/>
              </a:xfrm>
              <a:prstGeom prst="line">
                <a:avLst/>
              </a:prstGeom>
              <a:noFill/>
              <a:ln w="25400">
                <a:solidFill>
                  <a:srgbClr val="0000FF"/>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Line 8"/>
              <p:cNvSpPr>
                <a:spLocks noChangeShapeType="1"/>
              </p:cNvSpPr>
              <p:nvPr/>
            </p:nvSpPr>
            <p:spPr bwMode="auto">
              <a:xfrm flipH="1" flipV="1">
                <a:off x="5082401" y="3040216"/>
                <a:ext cx="784999" cy="388784"/>
              </a:xfrm>
              <a:prstGeom prst="line">
                <a:avLst/>
              </a:prstGeom>
              <a:noFill/>
              <a:ln w="25400">
                <a:solidFill>
                  <a:srgbClr val="FF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aphicFrame>
          <p:nvGraphicFramePr>
            <p:cNvPr id="6" name="Object 2"/>
            <p:cNvGraphicFramePr>
              <a:graphicFrameLocks noChangeAspect="1"/>
            </p:cNvGraphicFramePr>
            <p:nvPr/>
          </p:nvGraphicFramePr>
          <p:xfrm>
            <a:off x="3048000" y="5486400"/>
            <a:ext cx="2057400" cy="685800"/>
          </p:xfrm>
          <a:graphic>
            <a:graphicData uri="http://schemas.openxmlformats.org/presentationml/2006/ole">
              <mc:AlternateContent xmlns:mc="http://schemas.openxmlformats.org/markup-compatibility/2006">
                <mc:Choice xmlns:v="urn:schemas-microsoft-com:vml" Requires="v">
                  <p:oleObj spid="_x0000_s1059" name="Equation" r:id="rId3" imgW="609480" imgH="203040" progId="Equation.3">
                    <p:embed/>
                  </p:oleObj>
                </mc:Choice>
                <mc:Fallback>
                  <p:oleObj name="Equation" r:id="rId3" imgW="609480" imgH="203040" progId="Equation.3">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486400"/>
                          <a:ext cx="2057400"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2917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1880</Words>
  <Application>Microsoft Office PowerPoint</Application>
  <PresentationFormat>Widescreen</PresentationFormat>
  <Paragraphs>128</Paragraphs>
  <Slides>24</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Comic Sans MS</vt:lpstr>
      <vt:lpstr>Times New Roman</vt:lpstr>
      <vt:lpstr>Retrospect</vt:lpstr>
      <vt:lpstr>Equation</vt:lpstr>
      <vt:lpstr>Special Relativity</vt:lpstr>
      <vt:lpstr>Postulates of the Special Theory of Relativity</vt:lpstr>
      <vt:lpstr>Einstein’s Postulates</vt:lpstr>
      <vt:lpstr>Einstein’s  Postulate of Relativity</vt:lpstr>
      <vt:lpstr>Einstein’s Postulates</vt:lpstr>
      <vt:lpstr>Conclusion</vt:lpstr>
      <vt:lpstr>Special relativity</vt:lpstr>
      <vt:lpstr>Special Relativity</vt:lpstr>
      <vt:lpstr>Simultaneity-Events</vt:lpstr>
      <vt:lpstr>Observers</vt:lpstr>
      <vt:lpstr>Simultaneity</vt:lpstr>
      <vt:lpstr>Simultaneity</vt:lpstr>
      <vt:lpstr>Simultaneity</vt:lpstr>
      <vt:lpstr>Another example: Comparing inertial frames</vt:lpstr>
      <vt:lpstr> Another example: Comparing inertial frames</vt:lpstr>
      <vt:lpstr>PowerPoint Presentation</vt:lpstr>
      <vt:lpstr>PowerPoint Presentation</vt:lpstr>
      <vt:lpstr>Relative Simultaneity</vt:lpstr>
      <vt:lpstr>Time Dilation and the Twin Paradox</vt:lpstr>
      <vt:lpstr>Time Dilation and the Twin Paradox</vt:lpstr>
      <vt:lpstr>Time Dilation and the Twin Paradox</vt:lpstr>
      <vt:lpstr>Time Dilation and the Twin Paradox</vt:lpstr>
      <vt:lpstr>Time Dilation and the Twin Paradox</vt:lpstr>
      <vt:lpstr>Time Dilation and the Twin Paradox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Relativity</dc:title>
  <dc:creator>Amir, Fatima Zohra</dc:creator>
  <cp:lastModifiedBy>Amir, Fatima Zohra</cp:lastModifiedBy>
  <cp:revision>29</cp:revision>
  <cp:lastPrinted>2023-08-24T16:13:45Z</cp:lastPrinted>
  <dcterms:created xsi:type="dcterms:W3CDTF">2019-01-08T14:37:39Z</dcterms:created>
  <dcterms:modified xsi:type="dcterms:W3CDTF">2023-08-25T17:31:48Z</dcterms:modified>
</cp:coreProperties>
</file>