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313" r:id="rId2"/>
    <p:sldId id="312" r:id="rId3"/>
    <p:sldId id="307" r:id="rId4"/>
    <p:sldId id="341" r:id="rId5"/>
    <p:sldId id="326" r:id="rId6"/>
    <p:sldId id="339" r:id="rId7"/>
    <p:sldId id="340" r:id="rId8"/>
    <p:sldId id="309" r:id="rId9"/>
    <p:sldId id="310" r:id="rId10"/>
    <p:sldId id="258" r:id="rId11"/>
    <p:sldId id="342" r:id="rId12"/>
    <p:sldId id="259" r:id="rId13"/>
    <p:sldId id="314" r:id="rId14"/>
    <p:sldId id="261" r:id="rId15"/>
    <p:sldId id="320" r:id="rId16"/>
    <p:sldId id="321" r:id="rId17"/>
    <p:sldId id="322" r:id="rId18"/>
    <p:sldId id="264" r:id="rId19"/>
    <p:sldId id="265" r:id="rId20"/>
    <p:sldId id="323" r:id="rId21"/>
    <p:sldId id="266" r:id="rId22"/>
    <p:sldId id="257" r:id="rId23"/>
    <p:sldId id="267" r:id="rId24"/>
    <p:sldId id="324" r:id="rId25"/>
    <p:sldId id="315" r:id="rId26"/>
    <p:sldId id="272" r:id="rId27"/>
    <p:sldId id="273" r:id="rId28"/>
    <p:sldId id="274" r:id="rId29"/>
    <p:sldId id="318" r:id="rId30"/>
    <p:sldId id="325" r:id="rId31"/>
    <p:sldId id="299" r:id="rId32"/>
    <p:sldId id="262" r:id="rId33"/>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98" d="100"/>
          <a:sy n="98" d="100"/>
        </p:scale>
        <p:origin x="-104" y="-4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8A333CBC-276E-40A6-B75C-943928A09B33}" type="datetimeFigureOut">
              <a:rPr lang="en-US" smtClean="0"/>
              <a:t>8/22/23</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E967D8E2-9B19-43E9-A8B2-96A00097F8DB}" type="slidenum">
              <a:rPr lang="en-US" smtClean="0"/>
              <a:t>‹#›</a:t>
            </a:fld>
            <a:endParaRPr lang="en-US"/>
          </a:p>
        </p:txBody>
      </p:sp>
    </p:spTree>
    <p:extLst>
      <p:ext uri="{BB962C8B-B14F-4D97-AF65-F5344CB8AC3E}">
        <p14:creationId xmlns:p14="http://schemas.microsoft.com/office/powerpoint/2010/main" val="2003246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2125952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Arial" panose="020B0604020202020204" pitchFamily="34" charset="0"/>
              <a:ea typeface="MS PGothic" panose="020B0600070205080204" pitchFamily="34" charset="-128"/>
            </a:endParaRPr>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MS PGothic" panose="020B0600070205080204" pitchFamily="34" charset="-128"/>
              </a:defRPr>
            </a:lvl1pPr>
            <a:lvl2pPr marL="745071" indent="-285825">
              <a:defRPr>
                <a:solidFill>
                  <a:schemeClr val="tx1"/>
                </a:solidFill>
                <a:latin typeface="Arial" panose="020B0604020202020204" pitchFamily="34" charset="0"/>
                <a:ea typeface="MS PGothic" panose="020B0600070205080204" pitchFamily="34" charset="-128"/>
              </a:defRPr>
            </a:lvl2pPr>
            <a:lvl3pPr marL="1146510" indent="-228017">
              <a:defRPr>
                <a:solidFill>
                  <a:schemeClr val="tx1"/>
                </a:solidFill>
                <a:latin typeface="Arial" panose="020B0604020202020204" pitchFamily="34" charset="0"/>
                <a:ea typeface="MS PGothic" panose="020B0600070205080204" pitchFamily="34" charset="-128"/>
              </a:defRPr>
            </a:lvl3pPr>
            <a:lvl4pPr marL="1605756" indent="-228017">
              <a:defRPr>
                <a:solidFill>
                  <a:schemeClr val="tx1"/>
                </a:solidFill>
                <a:latin typeface="Arial" panose="020B0604020202020204" pitchFamily="34" charset="0"/>
                <a:ea typeface="MS PGothic" panose="020B0600070205080204" pitchFamily="34" charset="-128"/>
              </a:defRPr>
            </a:lvl4pPr>
            <a:lvl5pPr marL="2065003" indent="-228017">
              <a:defRPr>
                <a:solidFill>
                  <a:schemeClr val="tx1"/>
                </a:solidFill>
                <a:latin typeface="Arial" panose="020B0604020202020204" pitchFamily="34" charset="0"/>
                <a:ea typeface="MS PGothic" panose="020B0600070205080204" pitchFamily="34" charset="-128"/>
              </a:defRPr>
            </a:lvl5pPr>
            <a:lvl6pPr marL="2527460" indent="-228017" defTabSz="46245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89918" indent="-228017" defTabSz="46245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52376" indent="-228017" defTabSz="46245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14834" indent="-228017" defTabSz="46245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24916" fontAlgn="base">
              <a:spcBef>
                <a:spcPct val="0"/>
              </a:spcBef>
              <a:spcAft>
                <a:spcPct val="0"/>
              </a:spcAft>
              <a:defRPr/>
            </a:pPr>
            <a:fld id="{8D56ED43-BFB4-4CC1-8BF5-21F86EF376D9}" type="slidenum">
              <a:rPr lang="en-US" altLang="en-US">
                <a:solidFill>
                  <a:prstClr val="black"/>
                </a:solidFill>
              </a:rPr>
              <a:pPr defTabSz="924916" fontAlgn="base">
                <a:spcBef>
                  <a:spcPct val="0"/>
                </a:spcBef>
                <a:spcAft>
                  <a:spcPct val="0"/>
                </a:spcAft>
                <a:defRPr/>
              </a:pPr>
              <a:t>8</a:t>
            </a:fld>
            <a:endParaRPr lang="en-US" altLang="en-US">
              <a:solidFill>
                <a:prstClr val="black"/>
              </a:solidFill>
            </a:endParaRPr>
          </a:p>
        </p:txBody>
      </p:sp>
    </p:spTree>
    <p:extLst>
      <p:ext uri="{BB962C8B-B14F-4D97-AF65-F5344CB8AC3E}">
        <p14:creationId xmlns:p14="http://schemas.microsoft.com/office/powerpoint/2010/main" val="1673940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Arial" panose="020B0604020202020204" pitchFamily="34" charset="0"/>
              <a:ea typeface="MS PGothic" panose="020B0600070205080204" pitchFamily="34" charset="-128"/>
            </a:endParaRPr>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MS PGothic" panose="020B0600070205080204" pitchFamily="34" charset="-128"/>
              </a:defRPr>
            </a:lvl1pPr>
            <a:lvl2pPr marL="745071" indent="-285825">
              <a:defRPr>
                <a:solidFill>
                  <a:schemeClr val="tx1"/>
                </a:solidFill>
                <a:latin typeface="Arial" panose="020B0604020202020204" pitchFamily="34" charset="0"/>
                <a:ea typeface="MS PGothic" panose="020B0600070205080204" pitchFamily="34" charset="-128"/>
              </a:defRPr>
            </a:lvl2pPr>
            <a:lvl3pPr marL="1146510" indent="-228017">
              <a:defRPr>
                <a:solidFill>
                  <a:schemeClr val="tx1"/>
                </a:solidFill>
                <a:latin typeface="Arial" panose="020B0604020202020204" pitchFamily="34" charset="0"/>
                <a:ea typeface="MS PGothic" panose="020B0600070205080204" pitchFamily="34" charset="-128"/>
              </a:defRPr>
            </a:lvl3pPr>
            <a:lvl4pPr marL="1605756" indent="-228017">
              <a:defRPr>
                <a:solidFill>
                  <a:schemeClr val="tx1"/>
                </a:solidFill>
                <a:latin typeface="Arial" panose="020B0604020202020204" pitchFamily="34" charset="0"/>
                <a:ea typeface="MS PGothic" panose="020B0600070205080204" pitchFamily="34" charset="-128"/>
              </a:defRPr>
            </a:lvl4pPr>
            <a:lvl5pPr marL="2065003" indent="-228017">
              <a:defRPr>
                <a:solidFill>
                  <a:schemeClr val="tx1"/>
                </a:solidFill>
                <a:latin typeface="Arial" panose="020B0604020202020204" pitchFamily="34" charset="0"/>
                <a:ea typeface="MS PGothic" panose="020B0600070205080204" pitchFamily="34" charset="-128"/>
              </a:defRPr>
            </a:lvl5pPr>
            <a:lvl6pPr marL="2527460" indent="-228017" defTabSz="46245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89918" indent="-228017" defTabSz="46245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52376" indent="-228017" defTabSz="46245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14834" indent="-228017" defTabSz="46245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24916" fontAlgn="base">
              <a:spcBef>
                <a:spcPct val="0"/>
              </a:spcBef>
              <a:spcAft>
                <a:spcPct val="0"/>
              </a:spcAft>
              <a:defRPr/>
            </a:pPr>
            <a:fld id="{C0699847-EB65-4FAF-9CBA-AE042C6B9CC1}" type="slidenum">
              <a:rPr lang="en-US" altLang="en-US">
                <a:solidFill>
                  <a:prstClr val="black"/>
                </a:solidFill>
              </a:rPr>
              <a:pPr defTabSz="924916" fontAlgn="base">
                <a:spcBef>
                  <a:spcPct val="0"/>
                </a:spcBef>
                <a:spcAft>
                  <a:spcPct val="0"/>
                </a:spcAft>
                <a:defRPr/>
              </a:pPr>
              <a:t>9</a:t>
            </a:fld>
            <a:endParaRPr lang="en-US" altLang="en-US">
              <a:solidFill>
                <a:prstClr val="black"/>
              </a:solidFill>
            </a:endParaRPr>
          </a:p>
        </p:txBody>
      </p:sp>
    </p:spTree>
    <p:extLst>
      <p:ext uri="{BB962C8B-B14F-4D97-AF65-F5344CB8AC3E}">
        <p14:creationId xmlns:p14="http://schemas.microsoft.com/office/powerpoint/2010/main" val="1568626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spcBef>
                <a:spcPct val="20000"/>
              </a:spcBef>
              <a:defRPr sz="3200" b="1">
                <a:solidFill>
                  <a:schemeClr val="accent2"/>
                </a:solidFill>
                <a:latin typeface="Arial" panose="020B0604020202020204" pitchFamily="34" charset="0"/>
              </a:defRPr>
            </a:lvl1pPr>
            <a:lvl2pPr marL="751494" indent="-289036">
              <a:spcBef>
                <a:spcPct val="20000"/>
              </a:spcBef>
              <a:defRPr sz="3200" b="1">
                <a:solidFill>
                  <a:schemeClr val="accent2"/>
                </a:solidFill>
                <a:latin typeface="Arial" panose="020B0604020202020204" pitchFamily="34" charset="0"/>
              </a:defRPr>
            </a:lvl2pPr>
            <a:lvl3pPr marL="1156145" indent="-231229">
              <a:spcBef>
                <a:spcPct val="20000"/>
              </a:spcBef>
              <a:defRPr sz="3200" b="1">
                <a:solidFill>
                  <a:schemeClr val="accent2"/>
                </a:solidFill>
                <a:latin typeface="Arial" panose="020B0604020202020204" pitchFamily="34" charset="0"/>
              </a:defRPr>
            </a:lvl3pPr>
            <a:lvl4pPr marL="1618602" indent="-231229">
              <a:spcBef>
                <a:spcPct val="20000"/>
              </a:spcBef>
              <a:defRPr sz="3200" b="1">
                <a:solidFill>
                  <a:schemeClr val="accent2"/>
                </a:solidFill>
                <a:latin typeface="Arial" panose="020B0604020202020204" pitchFamily="34" charset="0"/>
              </a:defRPr>
            </a:lvl4pPr>
            <a:lvl5pPr marL="2081060" indent="-231229">
              <a:spcBef>
                <a:spcPct val="20000"/>
              </a:spcBef>
              <a:defRPr sz="3200" b="1">
                <a:solidFill>
                  <a:schemeClr val="accent2"/>
                </a:solidFill>
                <a:latin typeface="Arial" panose="020B0604020202020204" pitchFamily="34" charset="0"/>
              </a:defRPr>
            </a:lvl5pPr>
            <a:lvl6pPr marL="2543518" indent="-231229" eaLnBrk="0" fontAlgn="base" hangingPunct="0">
              <a:spcBef>
                <a:spcPct val="20000"/>
              </a:spcBef>
              <a:spcAft>
                <a:spcPct val="0"/>
              </a:spcAft>
              <a:defRPr sz="3200" b="1">
                <a:solidFill>
                  <a:schemeClr val="accent2"/>
                </a:solidFill>
                <a:latin typeface="Arial" panose="020B0604020202020204" pitchFamily="34" charset="0"/>
              </a:defRPr>
            </a:lvl6pPr>
            <a:lvl7pPr marL="3005976" indent="-231229" eaLnBrk="0" fontAlgn="base" hangingPunct="0">
              <a:spcBef>
                <a:spcPct val="20000"/>
              </a:spcBef>
              <a:spcAft>
                <a:spcPct val="0"/>
              </a:spcAft>
              <a:defRPr sz="3200" b="1">
                <a:solidFill>
                  <a:schemeClr val="accent2"/>
                </a:solidFill>
                <a:latin typeface="Arial" panose="020B0604020202020204" pitchFamily="34" charset="0"/>
              </a:defRPr>
            </a:lvl7pPr>
            <a:lvl8pPr marL="3468434" indent="-231229" eaLnBrk="0" fontAlgn="base" hangingPunct="0">
              <a:spcBef>
                <a:spcPct val="20000"/>
              </a:spcBef>
              <a:spcAft>
                <a:spcPct val="0"/>
              </a:spcAft>
              <a:defRPr sz="3200" b="1">
                <a:solidFill>
                  <a:schemeClr val="accent2"/>
                </a:solidFill>
                <a:latin typeface="Arial" panose="020B0604020202020204" pitchFamily="34" charset="0"/>
              </a:defRPr>
            </a:lvl8pPr>
            <a:lvl9pPr marL="3930891" indent="-231229" eaLnBrk="0" fontAlgn="base" hangingPunct="0">
              <a:spcBef>
                <a:spcPct val="20000"/>
              </a:spcBef>
              <a:spcAft>
                <a:spcPct val="0"/>
              </a:spcAft>
              <a:defRPr sz="3200" b="1">
                <a:solidFill>
                  <a:schemeClr val="accent2"/>
                </a:solidFill>
                <a:latin typeface="Arial" panose="020B0604020202020204" pitchFamily="34" charset="0"/>
              </a:defRPr>
            </a:lvl9pPr>
          </a:lstStyle>
          <a:p>
            <a:pPr>
              <a:spcBef>
                <a:spcPct val="0"/>
              </a:spcBef>
            </a:pPr>
            <a:fld id="{8C5FF1D9-4455-442E-81B1-D5E18F07A5CC}" type="slidenum">
              <a:rPr lang="en-US" altLang="en-US" sz="1200" b="0">
                <a:solidFill>
                  <a:schemeClr val="tx1"/>
                </a:solidFill>
              </a:rPr>
              <a:pPr>
                <a:spcBef>
                  <a:spcPct val="0"/>
                </a:spcBef>
              </a:pPr>
              <a:t>17</a:t>
            </a:fld>
            <a:endParaRPr lang="en-US" altLang="en-US" sz="1200" b="0">
              <a:solidFill>
                <a:schemeClr val="tx1"/>
              </a:solidFill>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r>
              <a:rPr lang="en-US" altLang="en-US"/>
              <a:t>Figure 36-2. A coin is dropped by a person in a moving car. The upper views show the moment of the coin’s release, the lower views are a short time later. (a) In the reference frame of the car, the coin falls straight down (and the tree moves to the left). (b) In a reference frame fixed on the Earth, the coin has an initial velocity (= to car’s) and follows a curved (parabolic) path.</a:t>
            </a:r>
          </a:p>
        </p:txBody>
      </p:sp>
    </p:spTree>
    <p:extLst>
      <p:ext uri="{BB962C8B-B14F-4D97-AF65-F5344CB8AC3E}">
        <p14:creationId xmlns:p14="http://schemas.microsoft.com/office/powerpoint/2010/main" val="3790390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408CE54-2F63-4360-AA07-849D9A3F2582}" type="datetimeFigureOut">
              <a:rPr lang="en-US" smtClean="0"/>
              <a:t>8/22/23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7C1DF1-7EB1-4793-8CAD-3C39297994F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487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08CE54-2F63-4360-AA07-849D9A3F2582}" type="datetimeFigureOut">
              <a:rPr lang="en-US" smtClean="0"/>
              <a:t>8/22/23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7C1DF1-7EB1-4793-8CAD-3C39297994F1}" type="slidenum">
              <a:rPr lang="en-US" smtClean="0"/>
              <a:t>‹#›</a:t>
            </a:fld>
            <a:endParaRPr lang="en-US"/>
          </a:p>
        </p:txBody>
      </p:sp>
    </p:spTree>
    <p:extLst>
      <p:ext uri="{BB962C8B-B14F-4D97-AF65-F5344CB8AC3E}">
        <p14:creationId xmlns:p14="http://schemas.microsoft.com/office/powerpoint/2010/main" val="2494552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08CE54-2F63-4360-AA07-849D9A3F2582}" type="datetimeFigureOut">
              <a:rPr lang="en-US" smtClean="0"/>
              <a:t>8/22/23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7C1DF1-7EB1-4793-8CAD-3C39297994F1}" type="slidenum">
              <a:rPr lang="en-US" smtClean="0"/>
              <a:t>‹#›</a:t>
            </a:fld>
            <a:endParaRPr lang="en-US"/>
          </a:p>
        </p:txBody>
      </p:sp>
    </p:spTree>
    <p:extLst>
      <p:ext uri="{BB962C8B-B14F-4D97-AF65-F5344CB8AC3E}">
        <p14:creationId xmlns:p14="http://schemas.microsoft.com/office/powerpoint/2010/main" val="3829102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08CE54-2F63-4360-AA07-849D9A3F2582}" type="datetimeFigureOut">
              <a:rPr lang="en-US" smtClean="0"/>
              <a:t>8/22/23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7C1DF1-7EB1-4793-8CAD-3C39297994F1}" type="slidenum">
              <a:rPr lang="en-US" smtClean="0"/>
              <a:t>‹#›</a:t>
            </a:fld>
            <a:endParaRPr lang="en-US"/>
          </a:p>
        </p:txBody>
      </p:sp>
    </p:spTree>
    <p:extLst>
      <p:ext uri="{BB962C8B-B14F-4D97-AF65-F5344CB8AC3E}">
        <p14:creationId xmlns:p14="http://schemas.microsoft.com/office/powerpoint/2010/main" val="633489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408CE54-2F63-4360-AA07-849D9A3F2582}" type="datetimeFigureOut">
              <a:rPr lang="en-US" smtClean="0"/>
              <a:t>8/22/23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7C1DF1-7EB1-4793-8CAD-3C39297994F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4271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408CE54-2F63-4360-AA07-849D9A3F2582}" type="datetimeFigureOut">
              <a:rPr lang="en-US" smtClean="0"/>
              <a:t>8/22/23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7C1DF1-7EB1-4793-8CAD-3C39297994F1}" type="slidenum">
              <a:rPr lang="en-US" smtClean="0"/>
              <a:t>‹#›</a:t>
            </a:fld>
            <a:endParaRPr lang="en-US"/>
          </a:p>
        </p:txBody>
      </p:sp>
    </p:spTree>
    <p:extLst>
      <p:ext uri="{BB962C8B-B14F-4D97-AF65-F5344CB8AC3E}">
        <p14:creationId xmlns:p14="http://schemas.microsoft.com/office/powerpoint/2010/main" val="66727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08CE54-2F63-4360-AA07-849D9A3F2582}" type="datetimeFigureOut">
              <a:rPr lang="en-US" smtClean="0"/>
              <a:t>8/22/23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7C1DF1-7EB1-4793-8CAD-3C39297994F1}" type="slidenum">
              <a:rPr lang="en-US" smtClean="0"/>
              <a:t>‹#›</a:t>
            </a:fld>
            <a:endParaRPr lang="en-US"/>
          </a:p>
        </p:txBody>
      </p:sp>
    </p:spTree>
    <p:extLst>
      <p:ext uri="{BB962C8B-B14F-4D97-AF65-F5344CB8AC3E}">
        <p14:creationId xmlns:p14="http://schemas.microsoft.com/office/powerpoint/2010/main" val="2395725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408CE54-2F63-4360-AA07-849D9A3F2582}" type="datetimeFigureOut">
              <a:rPr lang="en-US" smtClean="0"/>
              <a:t>8/22/23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7C1DF1-7EB1-4793-8CAD-3C39297994F1}" type="slidenum">
              <a:rPr lang="en-US" smtClean="0"/>
              <a:t>‹#›</a:t>
            </a:fld>
            <a:endParaRPr lang="en-US"/>
          </a:p>
        </p:txBody>
      </p:sp>
    </p:spTree>
    <p:extLst>
      <p:ext uri="{BB962C8B-B14F-4D97-AF65-F5344CB8AC3E}">
        <p14:creationId xmlns:p14="http://schemas.microsoft.com/office/powerpoint/2010/main" val="941318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408CE54-2F63-4360-AA07-849D9A3F2582}" type="datetimeFigureOut">
              <a:rPr lang="en-US" smtClean="0"/>
              <a:t>8/22/23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07C1DF1-7EB1-4793-8CAD-3C39297994F1}" type="slidenum">
              <a:rPr lang="en-US" smtClean="0"/>
              <a:t>‹#›</a:t>
            </a:fld>
            <a:endParaRPr lang="en-US"/>
          </a:p>
        </p:txBody>
      </p:sp>
    </p:spTree>
    <p:extLst>
      <p:ext uri="{BB962C8B-B14F-4D97-AF65-F5344CB8AC3E}">
        <p14:creationId xmlns:p14="http://schemas.microsoft.com/office/powerpoint/2010/main" val="2481064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408CE54-2F63-4360-AA07-849D9A3F2582}" type="datetimeFigureOut">
              <a:rPr lang="en-US" smtClean="0"/>
              <a:t>8/22/23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07C1DF1-7EB1-4793-8CAD-3C39297994F1}" type="slidenum">
              <a:rPr lang="en-US" smtClean="0"/>
              <a:t>‹#›</a:t>
            </a:fld>
            <a:endParaRPr lang="en-US"/>
          </a:p>
        </p:txBody>
      </p:sp>
    </p:spTree>
    <p:extLst>
      <p:ext uri="{BB962C8B-B14F-4D97-AF65-F5344CB8AC3E}">
        <p14:creationId xmlns:p14="http://schemas.microsoft.com/office/powerpoint/2010/main" val="1574301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408CE54-2F63-4360-AA07-849D9A3F2582}" type="datetimeFigureOut">
              <a:rPr lang="en-US" smtClean="0"/>
              <a:t>8/22/23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7C1DF1-7EB1-4793-8CAD-3C39297994F1}" type="slidenum">
              <a:rPr lang="en-US" smtClean="0"/>
              <a:t>‹#›</a:t>
            </a:fld>
            <a:endParaRPr lang="en-US"/>
          </a:p>
        </p:txBody>
      </p:sp>
    </p:spTree>
    <p:extLst>
      <p:ext uri="{BB962C8B-B14F-4D97-AF65-F5344CB8AC3E}">
        <p14:creationId xmlns:p14="http://schemas.microsoft.com/office/powerpoint/2010/main" val="30521959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408CE54-2F63-4360-AA07-849D9A3F2582}" type="datetimeFigureOut">
              <a:rPr lang="en-US" smtClean="0"/>
              <a:t>8/22/23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07C1DF1-7EB1-4793-8CAD-3C39297994F1}"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12988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5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hyperlink" Target="http://www.stlawu.edu/academics/programs/physics" TargetMode="External"/><Relationship Id="rId4" Type="http://schemas.openxmlformats.org/officeDocument/2006/relationships/hyperlink" Target="http://chem.winthrop.edu/courses" TargetMode="External"/><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9.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9.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accent1">
                    <a:lumMod val="50000"/>
                  </a:schemeClr>
                </a:solidFill>
                <a:latin typeface="Comic Sans MS"/>
                <a:cs typeface="Comic Sans MS"/>
              </a:rPr>
              <a:t>Special Relativity</a:t>
            </a:r>
          </a:p>
        </p:txBody>
      </p:sp>
      <p:sp>
        <p:nvSpPr>
          <p:cNvPr id="3" name="Subtitle 2"/>
          <p:cNvSpPr>
            <a:spLocks noGrp="1"/>
          </p:cNvSpPr>
          <p:nvPr>
            <p:ph type="subTitle" idx="1"/>
          </p:nvPr>
        </p:nvSpPr>
        <p:spPr/>
        <p:txBody>
          <a:bodyPr/>
          <a:lstStyle/>
          <a:p>
            <a:r>
              <a:rPr lang="en-US" dirty="0">
                <a:solidFill>
                  <a:srgbClr val="C00000"/>
                </a:solidFill>
                <a:latin typeface="Comic Sans MS" panose="030F0702030302020204" pitchFamily="66" charset="0"/>
              </a:rPr>
              <a:t>Chapter 1</a:t>
            </a:r>
          </a:p>
        </p:txBody>
      </p:sp>
    </p:spTree>
    <p:extLst>
      <p:ext uri="{BB962C8B-B14F-4D97-AF65-F5344CB8AC3E}">
        <p14:creationId xmlns:p14="http://schemas.microsoft.com/office/powerpoint/2010/main" val="84676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dirty="0">
                <a:latin typeface="Comic Sans MS" panose="030F0702030302020204" pitchFamily="66" charset="0"/>
              </a:rPr>
              <a:t>Modern Physics</a:t>
            </a:r>
          </a:p>
        </p:txBody>
      </p:sp>
      <p:sp>
        <p:nvSpPr>
          <p:cNvPr id="4" name="Rectangle 3"/>
          <p:cNvSpPr/>
          <p:nvPr/>
        </p:nvSpPr>
        <p:spPr>
          <a:xfrm>
            <a:off x="840297" y="1939240"/>
            <a:ext cx="10511406" cy="480131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BD582C">
                    <a:lumMod val="75000"/>
                  </a:srgbClr>
                </a:solidFill>
                <a:effectLst/>
                <a:uLnTx/>
                <a:uFillTx/>
                <a:latin typeface="Comic Sans MS" panose="030F0702030302020204" pitchFamily="66" charset="0"/>
                <a:ea typeface="+mn-ea"/>
                <a:cs typeface="+mn-cs"/>
              </a:rPr>
              <a:t>“Modern” physics is based on the two major breakthroughs of the early twentieth century (1900): relativity and quantum mechanics.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BD582C">
                    <a:lumMod val="75000"/>
                  </a:srgbClr>
                </a:solidFill>
                <a:effectLst/>
                <a:uLnTx/>
                <a:uFillTx/>
                <a:latin typeface="Comic Sans MS" panose="030F0702030302020204" pitchFamily="66" charset="0"/>
                <a:ea typeface="+mn-ea"/>
                <a:cs typeface="+mn-cs"/>
              </a:rPr>
              <a:t/>
            </a:r>
            <a:br>
              <a:rPr kumimoji="0" lang="en-US" sz="3200" b="0" i="0" u="none" strike="noStrike" kern="1200" cap="none" spc="0" normalizeH="0" baseline="0" noProof="0" dirty="0">
                <a:ln>
                  <a:noFill/>
                </a:ln>
                <a:solidFill>
                  <a:srgbClr val="BD582C">
                    <a:lumMod val="75000"/>
                  </a:srgbClr>
                </a:solidFill>
                <a:effectLst/>
                <a:uLnTx/>
                <a:uFillTx/>
                <a:latin typeface="Comic Sans MS" panose="030F0702030302020204" pitchFamily="66" charset="0"/>
                <a:ea typeface="+mn-ea"/>
                <a:cs typeface="+mn-cs"/>
              </a:rPr>
            </a:br>
            <a:r>
              <a:rPr kumimoji="0" lang="en-US" sz="3200" b="0" i="0" u="none" strike="noStrike" kern="1200" cap="none" spc="0" normalizeH="0" baseline="0" noProof="0" dirty="0">
                <a:ln>
                  <a:noFill/>
                </a:ln>
                <a:solidFill>
                  <a:srgbClr val="BD582C">
                    <a:lumMod val="75000"/>
                  </a:srgbClr>
                </a:solidFill>
                <a:effectLst/>
                <a:uLnTx/>
                <a:uFillTx/>
                <a:latin typeface="Comic Sans MS" panose="030F0702030302020204" pitchFamily="66" charset="0"/>
                <a:ea typeface="+mn-ea"/>
                <a:cs typeface="+mn-cs"/>
              </a:rPr>
              <a:t>Physics based on what was known before then (Newton’s laws, Maxwell’s equations, thermodynamics) is called “classical” physics.</a:t>
            </a:r>
            <a:r>
              <a:rPr kumimoji="0" lang="en-US" altLang="en-US" sz="3200" b="0" i="0" u="none" strike="noStrike" kern="1200" cap="none" spc="0" normalizeH="0" baseline="0" noProof="0" dirty="0">
                <a:ln>
                  <a:noFill/>
                </a:ln>
                <a:solidFill>
                  <a:srgbClr val="BD582C">
                    <a:lumMod val="75000"/>
                  </a:srgbClr>
                </a:solidFill>
                <a:effectLst/>
                <a:uLnTx/>
                <a:uFillTx/>
                <a:latin typeface="Comic Sans MS" panose="030F0702030302020204" pitchFamily="66" charset="0"/>
                <a:ea typeface="+mn-ea"/>
                <a:cs typeface="Times New Roman"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32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9085942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942E28-5726-4BFE-8605-6BDC08D3D1FD}"/>
              </a:ext>
            </a:extLst>
          </p:cNvPr>
          <p:cNvSpPr>
            <a:spLocks noGrp="1"/>
          </p:cNvSpPr>
          <p:nvPr>
            <p:ph type="title"/>
          </p:nvPr>
        </p:nvSpPr>
        <p:spPr>
          <a:xfrm>
            <a:off x="1097280" y="92279"/>
            <a:ext cx="10058400" cy="1378155"/>
          </a:xfrm>
        </p:spPr>
        <p:txBody>
          <a:bodyPr>
            <a:normAutofit/>
          </a:bodyPr>
          <a:lstStyle/>
          <a:p>
            <a:r>
              <a:rPr lang="en-US" dirty="0">
                <a:solidFill>
                  <a:schemeClr val="accent1">
                    <a:lumMod val="75000"/>
                  </a:schemeClr>
                </a:solidFill>
                <a:latin typeface="Comic Sans MS" panose="030F0702030302020204" pitchFamily="66" charset="0"/>
              </a:rPr>
              <a:t>Special Relativity</a:t>
            </a:r>
            <a:r>
              <a:rPr lang="en-US" b="1" dirty="0"/>
              <a:t/>
            </a:r>
            <a:br>
              <a:rPr lang="en-US" b="1" dirty="0"/>
            </a:br>
            <a:endParaRPr lang="en-US" dirty="0"/>
          </a:p>
        </p:txBody>
      </p:sp>
      <p:pic>
        <p:nvPicPr>
          <p:cNvPr id="5" name="Picture 4">
            <a:extLst>
              <a:ext uri="{FF2B5EF4-FFF2-40B4-BE49-F238E27FC236}">
                <a16:creationId xmlns:a16="http://schemas.microsoft.com/office/drawing/2014/main" xmlns="" id="{2FB7A1D7-9F35-410D-9FA2-61920F15F019}"/>
              </a:ext>
            </a:extLst>
          </p:cNvPr>
          <p:cNvPicPr>
            <a:picLocks noChangeAspect="1"/>
          </p:cNvPicPr>
          <p:nvPr/>
        </p:nvPicPr>
        <p:blipFill rotWithShape="1">
          <a:blip r:embed="rId2"/>
          <a:srcRect l="5560" t="18838" r="28853" b="16575"/>
          <a:stretch/>
        </p:blipFill>
        <p:spPr>
          <a:xfrm>
            <a:off x="728165" y="956345"/>
            <a:ext cx="7996386" cy="4429388"/>
          </a:xfrm>
          <a:prstGeom prst="rect">
            <a:avLst/>
          </a:prstGeom>
        </p:spPr>
      </p:pic>
      <p:sp>
        <p:nvSpPr>
          <p:cNvPr id="8" name="Rectangle 7">
            <a:extLst>
              <a:ext uri="{FF2B5EF4-FFF2-40B4-BE49-F238E27FC236}">
                <a16:creationId xmlns:a16="http://schemas.microsoft.com/office/drawing/2014/main" xmlns="" id="{D856655F-329A-47DD-A330-BFE45698BDC9}"/>
              </a:ext>
            </a:extLst>
          </p:cNvPr>
          <p:cNvSpPr/>
          <p:nvPr/>
        </p:nvSpPr>
        <p:spPr>
          <a:xfrm>
            <a:off x="593489" y="5554368"/>
            <a:ext cx="6202339" cy="400110"/>
          </a:xfrm>
          <a:prstGeom prst="rect">
            <a:avLst/>
          </a:prstGeom>
        </p:spPr>
        <p:txBody>
          <a:bodyPr wrap="none">
            <a:spAutoFit/>
          </a:bodyPr>
          <a:lstStyle/>
          <a:p>
            <a:r>
              <a:rPr lang="en-US" sz="2000" dirty="0">
                <a:latin typeface="Comic Sans MS" panose="030F0702030302020204" pitchFamily="66" charset="0"/>
              </a:rPr>
              <a:t>https://www.youtube.com/watch?v=ttZCKAMpcAo</a:t>
            </a:r>
          </a:p>
        </p:txBody>
      </p:sp>
    </p:spTree>
    <p:extLst>
      <p:ext uri="{BB962C8B-B14F-4D97-AF65-F5344CB8AC3E}">
        <p14:creationId xmlns:p14="http://schemas.microsoft.com/office/powerpoint/2010/main" val="1722796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90601"/>
          </a:xfrm>
        </p:spPr>
        <p:txBody>
          <a:bodyPr rtlCol="0">
            <a:normAutofit/>
          </a:bodyPr>
          <a:lstStyle/>
          <a:p>
            <a:pPr>
              <a:defRPr/>
            </a:pPr>
            <a:r>
              <a:rPr lang="en-US" dirty="0">
                <a:latin typeface="Comic Sans MS" panose="030F0702030302020204" pitchFamily="66" charset="0"/>
              </a:rPr>
              <a:t>Newtonian Mechanics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96954" y="922714"/>
                <a:ext cx="10740745" cy="5205376"/>
              </a:xfrm>
            </p:spPr>
            <p:txBody>
              <a:bodyPr rtlCol="0">
                <a:normAutofit fontScale="92500"/>
              </a:bodyPr>
              <a:lstStyle/>
              <a:p>
                <a:pPr marL="0" indent="0">
                  <a:spcAft>
                    <a:spcPts val="0"/>
                  </a:spcAft>
                  <a:buNone/>
                  <a:defRPr/>
                </a:pPr>
                <a:endParaRPr lang="en-US" dirty="0">
                  <a:latin typeface="Comic Sans MS" panose="030F0702030302020204" pitchFamily="66" charset="0"/>
                </a:endParaRPr>
              </a:p>
              <a:p>
                <a:pPr>
                  <a:spcAft>
                    <a:spcPts val="0"/>
                  </a:spcAft>
                  <a:buFont typeface="Arial" panose="020B0604020202020204" pitchFamily="34" charset="0"/>
                  <a:buChar char="•"/>
                  <a:defRPr/>
                </a:pPr>
                <a:r>
                  <a:rPr lang="en-US" dirty="0">
                    <a:latin typeface="Comic Sans MS" panose="030F0702030302020204" pitchFamily="66" charset="0"/>
                  </a:rPr>
                  <a:t> </a:t>
                </a:r>
                <a:r>
                  <a:rPr lang="en-US" sz="2400" dirty="0">
                    <a:latin typeface="Comic Sans MS" panose="030F0702030302020204" pitchFamily="66" charset="0"/>
                  </a:rPr>
                  <a:t>Newton became the first person to generalize the observations of Galileo, Al-Haytham and others into the laws of motion that occupied much of your attention in introductory physics.</a:t>
                </a:r>
              </a:p>
              <a:p>
                <a:pPr>
                  <a:spcAft>
                    <a:spcPts val="0"/>
                  </a:spcAft>
                  <a:buFont typeface="Arial" panose="020B0604020202020204" pitchFamily="34" charset="0"/>
                  <a:buChar char="•"/>
                  <a:defRPr/>
                </a:pPr>
                <a:r>
                  <a:rPr lang="en-US" sz="2400" dirty="0">
                    <a:latin typeface="Comic Sans MS" panose="030F0702030302020204" pitchFamily="66" charset="0"/>
                  </a:rPr>
                  <a:t> The second of Newton’s three laws is the study of that relation, as Newton presented it, is called </a:t>
                </a:r>
                <a:r>
                  <a:rPr lang="en-US" sz="2400" b="1" i="1" u="sng" dirty="0">
                    <a:latin typeface="Comic Sans MS" panose="030F0702030302020204" pitchFamily="66" charset="0"/>
                  </a:rPr>
                  <a:t>Newtonian mechanics</a:t>
                </a:r>
                <a:r>
                  <a:rPr lang="en-US" sz="2400" b="1" u="sng" dirty="0">
                    <a:latin typeface="Comic Sans MS" panose="030F0702030302020204" pitchFamily="66" charset="0"/>
                  </a:rPr>
                  <a:t>. </a:t>
                </a:r>
              </a:p>
              <a:p>
                <a:pPr>
                  <a:spcAft>
                    <a:spcPts val="0"/>
                  </a:spcAft>
                  <a:buFont typeface="Arial" panose="020B0604020202020204" pitchFamily="34" charset="0"/>
                  <a:buChar char="•"/>
                  <a:defRPr/>
                </a:pPr>
                <a:endParaRPr lang="en-US" dirty="0">
                  <a:latin typeface="Comic Sans MS" panose="030F0702030302020204" pitchFamily="66" charset="0"/>
                </a:endParaRPr>
              </a:p>
              <a:p>
                <a:pPr marL="0" indent="0">
                  <a:spcAft>
                    <a:spcPts val="0"/>
                  </a:spcAft>
                  <a:buNone/>
                  <a:defRPr/>
                </a:pPr>
                <a:r>
                  <a:rPr lang="en-US" dirty="0">
                    <a:latin typeface="Comic Sans MS" panose="030F0702030302020204" pitchFamily="66" charset="0"/>
                  </a:rPr>
                  <a:t>          </a:t>
                </a:r>
                <a14:m>
                  <m:oMath xmlns:m="http://schemas.openxmlformats.org/officeDocument/2006/math" xmlns="">
                    <m:r>
                      <a:rPr lang="en-US" sz="3200" b="0" i="0" smtClean="0">
                        <a:latin typeface="Cambria Math" panose="02040503050406030204" pitchFamily="18" charset="0"/>
                      </a:rPr>
                      <m:t>                      </m:t>
                    </m:r>
                    <m:r>
                      <a:rPr lang="en-US" sz="3200" b="1" i="0" smtClean="0">
                        <a:latin typeface="Cambria Math" panose="02040503050406030204" pitchFamily="18" charset="0"/>
                      </a:rPr>
                      <m:t>𝐅</m:t>
                    </m:r>
                    <m:r>
                      <a:rPr lang="en-US" sz="3200" b="0" i="0" smtClean="0">
                        <a:latin typeface="Cambria Math" panose="02040503050406030204" pitchFamily="18" charset="0"/>
                      </a:rPr>
                      <m:t>=</m:t>
                    </m:r>
                    <m:r>
                      <m:rPr>
                        <m:sty m:val="p"/>
                      </m:rPr>
                      <a:rPr lang="en-US" sz="3200" b="0" i="0" smtClean="0">
                        <a:latin typeface="Cambria Math" panose="02040503050406030204" pitchFamily="18" charset="0"/>
                      </a:rPr>
                      <m:t>m</m:t>
                    </m:r>
                    <m:f>
                      <m:fPr>
                        <m:ctrlPr>
                          <a:rPr lang="en-US" sz="3200" i="1" smtClean="0">
                            <a:latin typeface="Cambria Math" panose="02040503050406030204" pitchFamily="18" charset="0"/>
                          </a:rPr>
                        </m:ctrlPr>
                      </m:fPr>
                      <m:num>
                        <m:r>
                          <a:rPr lang="en-US" sz="3200" b="0" i="1" smtClean="0">
                            <a:latin typeface="Cambria Math" panose="02040503050406030204" pitchFamily="18" charset="0"/>
                          </a:rPr>
                          <m:t>𝑑</m:t>
                        </m:r>
                        <m:r>
                          <a:rPr lang="en-US" sz="3200" b="1" i="1" smtClean="0">
                            <a:latin typeface="Cambria Math" panose="02040503050406030204" pitchFamily="18" charset="0"/>
                          </a:rPr>
                          <m:t>𝒗</m:t>
                        </m:r>
                      </m:num>
                      <m:den>
                        <m:r>
                          <a:rPr lang="en-US" sz="3200" b="0" i="1" smtClean="0">
                            <a:latin typeface="Cambria Math" panose="02040503050406030204" pitchFamily="18" charset="0"/>
                          </a:rPr>
                          <m:t>𝑑𝑡</m:t>
                        </m:r>
                      </m:den>
                    </m:f>
                  </m:oMath>
                </a14:m>
                <a:r>
                  <a:rPr lang="en-US" sz="3200" dirty="0">
                    <a:latin typeface="Comic Sans MS" panose="030F0702030302020204" pitchFamily="66" charset="0"/>
                  </a:rPr>
                  <a:t>   </a:t>
                </a:r>
                <a:r>
                  <a:rPr lang="en-US" sz="2400" dirty="0">
                    <a:latin typeface="Comic Sans MS" panose="030F0702030302020204" pitchFamily="66" charset="0"/>
                  </a:rPr>
                  <a:t>with </a:t>
                </a:r>
              </a:p>
              <a:p>
                <a:pPr marL="0" lvl="0" indent="0">
                  <a:spcAft>
                    <a:spcPts val="0"/>
                  </a:spcAft>
                  <a:buClr>
                    <a:srgbClr val="E48312"/>
                  </a:buClr>
                  <a:buNone/>
                  <a:defRPr/>
                </a:pPr>
                <a14:m>
                  <m:oMath xmlns:m="http://schemas.openxmlformats.org/officeDocument/2006/math" xmlns="">
                    <m:f>
                      <m:fPr>
                        <m:ctrlPr>
                          <a:rPr lang="en-US" sz="3200" i="1">
                            <a:solidFill>
                              <a:srgbClr val="000000">
                                <a:lumMod val="75000"/>
                                <a:lumOff val="25000"/>
                              </a:srgbClr>
                            </a:solidFill>
                            <a:latin typeface="Cambria Math" panose="02040503050406030204" pitchFamily="18" charset="0"/>
                          </a:rPr>
                        </m:ctrlPr>
                      </m:fPr>
                      <m:num>
                        <m:r>
                          <a:rPr lang="en-US" sz="3200" i="1">
                            <a:solidFill>
                              <a:srgbClr val="000000">
                                <a:lumMod val="75000"/>
                                <a:lumOff val="25000"/>
                              </a:srgbClr>
                            </a:solidFill>
                            <a:latin typeface="Cambria Math" panose="02040503050406030204" pitchFamily="18" charset="0"/>
                          </a:rPr>
                          <m:t>𝑑</m:t>
                        </m:r>
                        <m:r>
                          <a:rPr lang="en-US" sz="3200" b="1" i="1">
                            <a:solidFill>
                              <a:srgbClr val="000000">
                                <a:lumMod val="75000"/>
                                <a:lumOff val="25000"/>
                              </a:srgbClr>
                            </a:solidFill>
                            <a:latin typeface="Cambria Math" panose="02040503050406030204" pitchFamily="18" charset="0"/>
                          </a:rPr>
                          <m:t>𝒗</m:t>
                        </m:r>
                      </m:num>
                      <m:den>
                        <m:r>
                          <a:rPr lang="en-US" sz="3200" i="1">
                            <a:solidFill>
                              <a:srgbClr val="000000">
                                <a:lumMod val="75000"/>
                                <a:lumOff val="25000"/>
                              </a:srgbClr>
                            </a:solidFill>
                            <a:latin typeface="Cambria Math" panose="02040503050406030204" pitchFamily="18" charset="0"/>
                          </a:rPr>
                          <m:t>𝑑𝑡</m:t>
                        </m:r>
                      </m:den>
                    </m:f>
                    <m:r>
                      <a:rPr lang="en-US" sz="3200" i="1">
                        <a:solidFill>
                          <a:srgbClr val="000000">
                            <a:lumMod val="75000"/>
                            <a:lumOff val="25000"/>
                          </a:srgbClr>
                        </a:solidFill>
                        <a:latin typeface="Cambria Math" panose="02040503050406030204" pitchFamily="18" charset="0"/>
                      </a:rPr>
                      <m:t>=</m:t>
                    </m:r>
                    <m:r>
                      <a:rPr lang="en-US" sz="3200" b="1" i="1">
                        <a:solidFill>
                          <a:srgbClr val="000000">
                            <a:lumMod val="75000"/>
                            <a:lumOff val="25000"/>
                          </a:srgbClr>
                        </a:solidFill>
                        <a:latin typeface="Cambria Math" panose="02040503050406030204" pitchFamily="18" charset="0"/>
                      </a:rPr>
                      <m:t>𝒂</m:t>
                    </m:r>
                  </m:oMath>
                </a14:m>
                <a:r>
                  <a:rPr lang="en-US" b="1" dirty="0">
                    <a:solidFill>
                      <a:srgbClr val="000000">
                        <a:lumMod val="75000"/>
                        <a:lumOff val="25000"/>
                      </a:srgbClr>
                    </a:solidFill>
                    <a:latin typeface="Comic Sans MS" panose="030F0702030302020204" pitchFamily="66" charset="0"/>
                  </a:rPr>
                  <a:t>      (acceleration)</a:t>
                </a:r>
              </a:p>
              <a:p>
                <a:pPr lvl="0">
                  <a:spcAft>
                    <a:spcPts val="0"/>
                  </a:spcAft>
                  <a:buClr>
                    <a:srgbClr val="E48312"/>
                  </a:buClr>
                  <a:buFont typeface="Arial" pitchFamily="34" charset="0"/>
                  <a:buChar char="•"/>
                  <a:defRPr/>
                </a:pPr>
                <a:r>
                  <a:rPr lang="en-US" sz="1900" b="1" u="sng" dirty="0">
                    <a:solidFill>
                      <a:srgbClr val="FF0000"/>
                    </a:solidFill>
                    <a:latin typeface="Comic Sans MS" panose="030F0702030302020204" pitchFamily="66" charset="0"/>
                  </a:rPr>
                  <a:t> </a:t>
                </a:r>
                <a:r>
                  <a:rPr lang="en-US" sz="2400" b="1" u="sng" dirty="0">
                    <a:solidFill>
                      <a:srgbClr val="FF0000"/>
                    </a:solidFill>
                    <a:latin typeface="Comic Sans MS" panose="030F0702030302020204" pitchFamily="66" charset="0"/>
                  </a:rPr>
                  <a:t>Newton’s Laws of Motion work correctly only in inertial reference frame.</a:t>
                </a:r>
              </a:p>
              <a:p>
                <a:pPr marL="0" indent="0">
                  <a:spcAft>
                    <a:spcPts val="0"/>
                  </a:spcAft>
                  <a:buNone/>
                  <a:defRPr/>
                </a:pPr>
                <a:endParaRPr lang="en-US" sz="3200" dirty="0">
                  <a:latin typeface="Comic Sans MS" panose="030F0702030302020204" pitchFamily="66"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96954" y="922714"/>
                <a:ext cx="10740745" cy="5205376"/>
              </a:xfrm>
              <a:blipFill>
                <a:blip r:embed="rId2"/>
                <a:stretch>
                  <a:fillRect l="-1532"/>
                </a:stretch>
              </a:blipFill>
            </p:spPr>
            <p:txBody>
              <a:bodyPr/>
              <a:lstStyle/>
              <a:p>
                <a:r>
                  <a:rPr lang="en-US">
                    <a:noFill/>
                  </a:rPr>
                  <a:t> </a:t>
                </a:r>
              </a:p>
            </p:txBody>
          </p:sp>
        </mc:Fallback>
      </mc:AlternateContent>
    </p:spTree>
    <p:extLst>
      <p:ext uri="{BB962C8B-B14F-4D97-AF65-F5344CB8AC3E}">
        <p14:creationId xmlns:p14="http://schemas.microsoft.com/office/powerpoint/2010/main" val="630779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603849"/>
            <a:ext cx="10058400" cy="5874589"/>
          </a:xfrm>
        </p:spPr>
        <p:txBody>
          <a:bodyPr>
            <a:normAutofit/>
          </a:bodyPr>
          <a:lstStyle/>
          <a:p>
            <a:pPr lvl="0">
              <a:spcAft>
                <a:spcPts val="0"/>
              </a:spcAft>
              <a:buClr>
                <a:srgbClr val="E48312"/>
              </a:buClr>
              <a:buFont typeface="Arial" pitchFamily="34" charset="0"/>
              <a:buChar char="•"/>
              <a:defRPr/>
            </a:pPr>
            <a:r>
              <a:rPr lang="en-US" sz="2800" b="1" u="sng" dirty="0">
                <a:solidFill>
                  <a:srgbClr val="FF0000"/>
                </a:solidFill>
                <a:latin typeface="Comic Sans MS" panose="030F0702030302020204" pitchFamily="66" charset="0"/>
              </a:rPr>
              <a:t>Newtonian mechanics does not apply to all situations. </a:t>
            </a:r>
            <a:r>
              <a:rPr lang="en-US" sz="2800" dirty="0">
                <a:solidFill>
                  <a:srgbClr val="000000">
                    <a:lumMod val="75000"/>
                    <a:lumOff val="25000"/>
                  </a:srgbClr>
                </a:solidFill>
                <a:latin typeface="Comic Sans MS" panose="030F0702030302020204" pitchFamily="66" charset="0"/>
              </a:rPr>
              <a:t>If the speeds of the interacting bodies are very </a:t>
            </a:r>
            <a:r>
              <a:rPr lang="en-US" sz="2800" b="1" u="sng" dirty="0">
                <a:solidFill>
                  <a:schemeClr val="accent2">
                    <a:lumMod val="75000"/>
                  </a:schemeClr>
                </a:solidFill>
                <a:latin typeface="Comic Sans MS" panose="030F0702030302020204" pitchFamily="66" charset="0"/>
              </a:rPr>
              <a:t>large—an appreciable fraction of the speed of light—we must replace Newtonian mechanics with </a:t>
            </a:r>
            <a:r>
              <a:rPr lang="en-US" sz="2800" b="1" u="sng" dirty="0">
                <a:solidFill>
                  <a:srgbClr val="FF0000"/>
                </a:solidFill>
                <a:latin typeface="Comic Sans MS" panose="030F0702030302020204" pitchFamily="66" charset="0"/>
              </a:rPr>
              <a:t>Einstein’s theory of special relativity</a:t>
            </a:r>
            <a:r>
              <a:rPr lang="en-US" sz="2800" u="sng" dirty="0">
                <a:solidFill>
                  <a:srgbClr val="FF0000"/>
                </a:solidFill>
                <a:latin typeface="Comic Sans MS" panose="030F0702030302020204" pitchFamily="66" charset="0"/>
              </a:rPr>
              <a:t>, </a:t>
            </a:r>
            <a:r>
              <a:rPr lang="en-US" sz="2800" dirty="0">
                <a:solidFill>
                  <a:srgbClr val="000000">
                    <a:lumMod val="75000"/>
                    <a:lumOff val="25000"/>
                  </a:srgbClr>
                </a:solidFill>
                <a:latin typeface="Comic Sans MS" panose="030F0702030302020204" pitchFamily="66" charset="0"/>
              </a:rPr>
              <a:t>which holds at any speed, including those near the speed of light. </a:t>
            </a:r>
          </a:p>
          <a:p>
            <a:pPr lvl="0">
              <a:spcAft>
                <a:spcPts val="0"/>
              </a:spcAft>
              <a:buClr>
                <a:srgbClr val="E48312"/>
              </a:buClr>
              <a:buFont typeface="Arial" pitchFamily="34" charset="0"/>
              <a:buChar char="•"/>
              <a:defRPr/>
            </a:pPr>
            <a:r>
              <a:rPr lang="en-US" sz="2800" dirty="0">
                <a:solidFill>
                  <a:srgbClr val="000000">
                    <a:lumMod val="75000"/>
                    <a:lumOff val="25000"/>
                  </a:srgbClr>
                </a:solidFill>
                <a:latin typeface="Comic Sans MS" panose="030F0702030302020204" pitchFamily="66" charset="0"/>
              </a:rPr>
              <a:t>If the interacting bodies </a:t>
            </a:r>
            <a:r>
              <a:rPr lang="en-US" sz="2800" b="1" u="sng" dirty="0">
                <a:solidFill>
                  <a:schemeClr val="accent2">
                    <a:lumMod val="75000"/>
                  </a:schemeClr>
                </a:solidFill>
                <a:latin typeface="Comic Sans MS" panose="030F0702030302020204" pitchFamily="66" charset="0"/>
              </a:rPr>
              <a:t>are on the scale of atomic structure (for example, they might be electrons in an atom), we must replace Newtonian mechanics with </a:t>
            </a:r>
            <a:r>
              <a:rPr lang="en-US" sz="2800" b="1" u="sng" dirty="0">
                <a:solidFill>
                  <a:srgbClr val="FF0000"/>
                </a:solidFill>
                <a:latin typeface="Comic Sans MS" panose="030F0702030302020204" pitchFamily="66" charset="0"/>
              </a:rPr>
              <a:t>quantum mechanics.</a:t>
            </a:r>
            <a:r>
              <a:rPr lang="en-US" sz="2800" b="1" dirty="0">
                <a:solidFill>
                  <a:srgbClr val="FF0000"/>
                </a:solidFill>
                <a:latin typeface="Comic Sans MS" panose="030F0702030302020204" pitchFamily="66" charset="0"/>
              </a:rPr>
              <a:t> </a:t>
            </a:r>
          </a:p>
          <a:p>
            <a:pPr lvl="0">
              <a:spcAft>
                <a:spcPts val="0"/>
              </a:spcAft>
              <a:buClr>
                <a:srgbClr val="E48312"/>
              </a:buClr>
              <a:buFont typeface="Arial" pitchFamily="34" charset="0"/>
              <a:buChar char="•"/>
              <a:defRPr/>
            </a:pPr>
            <a:r>
              <a:rPr lang="en-US" sz="2800" dirty="0">
                <a:solidFill>
                  <a:srgbClr val="000000">
                    <a:lumMod val="75000"/>
                    <a:lumOff val="25000"/>
                  </a:srgbClr>
                </a:solidFill>
                <a:latin typeface="Comic Sans MS" panose="030F0702030302020204" pitchFamily="66" charset="0"/>
              </a:rPr>
              <a:t>Physicists now view </a:t>
            </a:r>
            <a:r>
              <a:rPr lang="en-US" sz="2800" b="1" u="sng" dirty="0">
                <a:solidFill>
                  <a:schemeClr val="accent2">
                    <a:lumMod val="75000"/>
                  </a:schemeClr>
                </a:solidFill>
                <a:latin typeface="Comic Sans MS" panose="030F0702030302020204" pitchFamily="66" charset="0"/>
              </a:rPr>
              <a:t>Newtonian mechanics as a special case of these two more comprehensive theories.</a:t>
            </a:r>
          </a:p>
          <a:p>
            <a:endParaRPr lang="en-US" sz="2800" u="sng" dirty="0">
              <a:solidFill>
                <a:schemeClr val="accent2">
                  <a:lumMod val="75000"/>
                </a:schemeClr>
              </a:solidFill>
            </a:endParaRPr>
          </a:p>
        </p:txBody>
      </p:sp>
    </p:spTree>
    <p:extLst>
      <p:ext uri="{BB962C8B-B14F-4D97-AF65-F5344CB8AC3E}">
        <p14:creationId xmlns:p14="http://schemas.microsoft.com/office/powerpoint/2010/main" val="1543121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3">
            <a:extLst>
              <a:ext uri="{FF2B5EF4-FFF2-40B4-BE49-F238E27FC236}">
                <a16:creationId xmlns:a16="http://schemas.microsoft.com/office/drawing/2014/main" xmlns="" id="{1E0AE5E3-C305-4BDB-B970-47C8581220F3}"/>
              </a:ext>
            </a:extLst>
          </p:cNvPr>
          <p:cNvSpPr txBox="1">
            <a:spLocks noChangeArrowheads="1"/>
          </p:cNvSpPr>
          <p:nvPr/>
        </p:nvSpPr>
        <p:spPr bwMode="auto">
          <a:xfrm>
            <a:off x="906011" y="1685386"/>
            <a:ext cx="10174167"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b="1">
                <a:solidFill>
                  <a:schemeClr val="accent2"/>
                </a:solidFill>
                <a:latin typeface="Arial" panose="020B0604020202020204" pitchFamily="34" charset="0"/>
              </a:defRPr>
            </a:lvl1pPr>
            <a:lvl2pPr marL="742950" indent="-285750">
              <a:defRPr sz="3200" b="1">
                <a:solidFill>
                  <a:schemeClr val="accent2"/>
                </a:solidFill>
                <a:latin typeface="Arial" panose="020B0604020202020204" pitchFamily="34" charset="0"/>
              </a:defRPr>
            </a:lvl2pPr>
            <a:lvl3pPr marL="1143000" indent="-228600">
              <a:defRPr sz="3200" b="1">
                <a:solidFill>
                  <a:schemeClr val="accent2"/>
                </a:solidFill>
                <a:latin typeface="Arial" panose="020B0604020202020204" pitchFamily="34" charset="0"/>
              </a:defRPr>
            </a:lvl3pPr>
            <a:lvl4pPr marL="1600200" indent="-228600">
              <a:defRPr sz="3200" b="1">
                <a:solidFill>
                  <a:schemeClr val="accent2"/>
                </a:solidFill>
                <a:latin typeface="Arial" panose="020B0604020202020204" pitchFamily="34" charset="0"/>
              </a:defRPr>
            </a:lvl4pPr>
            <a:lvl5pPr marL="2057400" indent="-228600">
              <a:defRPr sz="3200" b="1">
                <a:solidFill>
                  <a:schemeClr val="accent2"/>
                </a:solidFill>
                <a:latin typeface="Arial" panose="020B0604020202020204" pitchFamily="34" charset="0"/>
              </a:defRPr>
            </a:lvl5pPr>
            <a:lvl6pPr marL="2514600" indent="-228600" eaLnBrk="0" fontAlgn="base" hangingPunct="0">
              <a:spcBef>
                <a:spcPct val="0"/>
              </a:spcBef>
              <a:spcAft>
                <a:spcPct val="0"/>
              </a:spcAft>
              <a:defRPr sz="3200" b="1">
                <a:solidFill>
                  <a:schemeClr val="accent2"/>
                </a:solidFill>
                <a:latin typeface="Arial" panose="020B0604020202020204" pitchFamily="34" charset="0"/>
              </a:defRPr>
            </a:lvl6pPr>
            <a:lvl7pPr marL="2971800" indent="-228600" eaLnBrk="0" fontAlgn="base" hangingPunct="0">
              <a:spcBef>
                <a:spcPct val="0"/>
              </a:spcBef>
              <a:spcAft>
                <a:spcPct val="0"/>
              </a:spcAft>
              <a:defRPr sz="3200" b="1">
                <a:solidFill>
                  <a:schemeClr val="accent2"/>
                </a:solidFill>
                <a:latin typeface="Arial" panose="020B0604020202020204" pitchFamily="34" charset="0"/>
              </a:defRPr>
            </a:lvl7pPr>
            <a:lvl8pPr marL="3429000" indent="-228600" eaLnBrk="0" fontAlgn="base" hangingPunct="0">
              <a:spcBef>
                <a:spcPct val="0"/>
              </a:spcBef>
              <a:spcAft>
                <a:spcPct val="0"/>
              </a:spcAft>
              <a:defRPr sz="3200" b="1">
                <a:solidFill>
                  <a:schemeClr val="accent2"/>
                </a:solidFill>
                <a:latin typeface="Arial" panose="020B0604020202020204" pitchFamily="34" charset="0"/>
              </a:defRPr>
            </a:lvl8pPr>
            <a:lvl9pPr marL="3886200" indent="-228600" eaLnBrk="0" fontAlgn="base" hangingPunct="0">
              <a:spcBef>
                <a:spcPct val="0"/>
              </a:spcBef>
              <a:spcAft>
                <a:spcPct val="0"/>
              </a:spcAft>
              <a:defRPr sz="3200" b="1">
                <a:solidFill>
                  <a:schemeClr val="accent2"/>
                </a:solidFill>
                <a:latin typeface="Arial" panose="020B0604020202020204" pitchFamily="34" charset="0"/>
              </a:defRPr>
            </a:lvl9pPr>
          </a:lstStyle>
          <a:p>
            <a:pPr eaLnBrk="1" hangingPunct="1">
              <a:spcBef>
                <a:spcPct val="50000"/>
              </a:spcBef>
            </a:pPr>
            <a:r>
              <a:rPr lang="en-US" altLang="en-US" sz="2800" dirty="0">
                <a:latin typeface="Comic Sans MS" panose="030F0702030302020204" pitchFamily="66" charset="0"/>
              </a:rPr>
              <a:t>This principle works well for mechanical phenomena.</a:t>
            </a:r>
          </a:p>
          <a:p>
            <a:pPr eaLnBrk="1" hangingPunct="1">
              <a:spcBef>
                <a:spcPct val="50000"/>
              </a:spcBef>
            </a:pPr>
            <a:r>
              <a:rPr lang="en-US" altLang="en-US" sz="2800" dirty="0">
                <a:latin typeface="Comic Sans MS" panose="030F0702030302020204" pitchFamily="66" charset="0"/>
              </a:rPr>
              <a:t>However, Maxwell’s equations yield the velocity of light; it is 3.0 x 10</a:t>
            </a:r>
            <a:r>
              <a:rPr lang="en-US" altLang="en-US" sz="2800" baseline="30000" dirty="0">
                <a:latin typeface="Comic Sans MS" panose="030F0702030302020204" pitchFamily="66" charset="0"/>
              </a:rPr>
              <a:t>8</a:t>
            </a:r>
            <a:r>
              <a:rPr lang="en-US" altLang="en-US" sz="2800" dirty="0">
                <a:latin typeface="Comic Sans MS" panose="030F0702030302020204" pitchFamily="66" charset="0"/>
              </a:rPr>
              <a:t> m/s.</a:t>
            </a:r>
          </a:p>
          <a:p>
            <a:pPr eaLnBrk="1" hangingPunct="1">
              <a:spcBef>
                <a:spcPct val="50000"/>
              </a:spcBef>
            </a:pPr>
            <a:r>
              <a:rPr lang="en-US" altLang="en-US" sz="2800" dirty="0">
                <a:latin typeface="Comic Sans MS" panose="030F0702030302020204" pitchFamily="66" charset="0"/>
              </a:rPr>
              <a:t>So, which is the reference frame in which light travels at that speed?</a:t>
            </a:r>
          </a:p>
          <a:p>
            <a:pPr eaLnBrk="1" hangingPunct="1">
              <a:spcBef>
                <a:spcPct val="50000"/>
              </a:spcBef>
            </a:pPr>
            <a:r>
              <a:rPr lang="en-US" altLang="en-US" sz="2800" dirty="0">
                <a:latin typeface="Comic Sans MS" panose="030F0702030302020204" pitchFamily="66" charset="0"/>
              </a:rPr>
              <a:t>Scientists searched for variations in the speed of light depending on the direction of the ray, but found none.</a:t>
            </a:r>
          </a:p>
        </p:txBody>
      </p:sp>
      <p:sp>
        <p:nvSpPr>
          <p:cNvPr id="12292" name="Rectangle 4">
            <a:extLst>
              <a:ext uri="{FF2B5EF4-FFF2-40B4-BE49-F238E27FC236}">
                <a16:creationId xmlns:a16="http://schemas.microsoft.com/office/drawing/2014/main" xmlns="" id="{2EE3A334-96BB-4F65-A8F4-2D57AA5A7AE8}"/>
              </a:ext>
            </a:extLst>
          </p:cNvPr>
          <p:cNvSpPr>
            <a:spLocks noGrp="1" noChangeArrowheads="1"/>
          </p:cNvSpPr>
          <p:nvPr>
            <p:ph type="title"/>
          </p:nvPr>
        </p:nvSpPr>
        <p:spPr>
          <a:xfrm>
            <a:off x="1097280" y="286603"/>
            <a:ext cx="10058400" cy="812355"/>
          </a:xfrm>
        </p:spPr>
        <p:txBody>
          <a:bodyPr/>
          <a:lstStyle/>
          <a:p>
            <a:pPr eaLnBrk="1" hangingPunct="1"/>
            <a:r>
              <a:rPr lang="en-US" altLang="en-US" dirty="0">
                <a:latin typeface="Comic Sans MS" panose="030F0702030302020204" pitchFamily="66" charset="0"/>
              </a:rPr>
              <a:t>Galilean</a:t>
            </a:r>
            <a:r>
              <a:rPr lang="en-US" altLang="en-US" dirty="0">
                <a:latin typeface="Comic Sans MS" panose="030F0702030302020204" pitchFamily="66" charset="0"/>
                <a:cs typeface="Arial" panose="020B0604020202020204" pitchFamily="34" charset="0"/>
              </a:rPr>
              <a:t>–</a:t>
            </a:r>
            <a:r>
              <a:rPr lang="en-US" altLang="en-US" dirty="0">
                <a:latin typeface="Comic Sans MS" panose="030F0702030302020204" pitchFamily="66" charset="0"/>
              </a:rPr>
              <a:t>Newtonian Relativity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2"/>
          <p:cNvSpPr txBox="1">
            <a:spLocks noChangeArrowheads="1"/>
          </p:cNvSpPr>
          <p:nvPr/>
        </p:nvSpPr>
        <p:spPr bwMode="auto">
          <a:xfrm>
            <a:off x="1903414" y="450850"/>
            <a:ext cx="831373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3200" b="1">
                <a:solidFill>
                  <a:schemeClr val="accent2"/>
                </a:solidFill>
                <a:latin typeface="Arial" panose="020B0604020202020204" pitchFamily="34" charset="0"/>
              </a:defRPr>
            </a:lvl1pPr>
            <a:lvl2pPr marL="742950" indent="-285750">
              <a:spcBef>
                <a:spcPct val="20000"/>
              </a:spcBef>
              <a:defRPr sz="3200" b="1">
                <a:solidFill>
                  <a:schemeClr val="accent2"/>
                </a:solidFill>
                <a:latin typeface="Arial" panose="020B0604020202020204" pitchFamily="34" charset="0"/>
              </a:defRPr>
            </a:lvl2pPr>
            <a:lvl3pPr marL="1143000" indent="-228600">
              <a:spcBef>
                <a:spcPct val="20000"/>
              </a:spcBef>
              <a:defRPr sz="3200" b="1">
                <a:solidFill>
                  <a:schemeClr val="accent2"/>
                </a:solidFill>
                <a:latin typeface="Arial" panose="020B0604020202020204" pitchFamily="34" charset="0"/>
              </a:defRPr>
            </a:lvl3pPr>
            <a:lvl4pPr marL="1600200" indent="-228600">
              <a:spcBef>
                <a:spcPct val="20000"/>
              </a:spcBef>
              <a:defRPr sz="3200" b="1">
                <a:solidFill>
                  <a:schemeClr val="accent2"/>
                </a:solidFill>
                <a:latin typeface="Arial" panose="020B0604020202020204" pitchFamily="34" charset="0"/>
              </a:defRPr>
            </a:lvl4pPr>
            <a:lvl5pPr marL="2057400" indent="-228600">
              <a:spcBef>
                <a:spcPct val="20000"/>
              </a:spcBef>
              <a:defRPr sz="3200" b="1">
                <a:solidFill>
                  <a:schemeClr val="accent2"/>
                </a:solidFill>
                <a:latin typeface="Arial" panose="020B0604020202020204" pitchFamily="34" charset="0"/>
              </a:defRPr>
            </a:lvl5pPr>
            <a:lvl6pPr marL="2514600" indent="-228600" eaLnBrk="0" fontAlgn="base" hangingPunct="0">
              <a:spcBef>
                <a:spcPct val="20000"/>
              </a:spcBef>
              <a:spcAft>
                <a:spcPct val="0"/>
              </a:spcAft>
              <a:defRPr sz="3200" b="1">
                <a:solidFill>
                  <a:schemeClr val="accent2"/>
                </a:solidFill>
                <a:latin typeface="Arial" panose="020B0604020202020204" pitchFamily="34" charset="0"/>
              </a:defRPr>
            </a:lvl6pPr>
            <a:lvl7pPr marL="2971800" indent="-228600" eaLnBrk="0" fontAlgn="base" hangingPunct="0">
              <a:spcBef>
                <a:spcPct val="20000"/>
              </a:spcBef>
              <a:spcAft>
                <a:spcPct val="0"/>
              </a:spcAft>
              <a:defRPr sz="3200" b="1">
                <a:solidFill>
                  <a:schemeClr val="accent2"/>
                </a:solidFill>
                <a:latin typeface="Arial" panose="020B0604020202020204" pitchFamily="34" charset="0"/>
              </a:defRPr>
            </a:lvl7pPr>
            <a:lvl8pPr marL="3429000" indent="-228600" eaLnBrk="0" fontAlgn="base" hangingPunct="0">
              <a:spcBef>
                <a:spcPct val="20000"/>
              </a:spcBef>
              <a:spcAft>
                <a:spcPct val="0"/>
              </a:spcAft>
              <a:defRPr sz="3200" b="1">
                <a:solidFill>
                  <a:schemeClr val="accent2"/>
                </a:solidFill>
                <a:latin typeface="Arial" panose="020B0604020202020204" pitchFamily="34" charset="0"/>
              </a:defRPr>
            </a:lvl8pPr>
            <a:lvl9pPr marL="3886200" indent="-228600" eaLnBrk="0" fontAlgn="base" hangingPunct="0">
              <a:spcBef>
                <a:spcPct val="20000"/>
              </a:spcBef>
              <a:spcAft>
                <a:spcPct val="0"/>
              </a:spcAft>
              <a:defRPr sz="3200" b="1">
                <a:solidFill>
                  <a:schemeClr val="accent2"/>
                </a:solidFill>
                <a:latin typeface="Arial" panose="020B0604020202020204" pitchFamily="34" charset="0"/>
              </a:defRPr>
            </a:lvl9pPr>
          </a:lstStyle>
          <a:p>
            <a:pPr algn="ctr" eaLnBrk="1" hangingPunct="1">
              <a:spcBef>
                <a:spcPct val="50000"/>
              </a:spcBef>
            </a:pPr>
            <a:endParaRPr lang="en-US" altLang="en-US"/>
          </a:p>
        </p:txBody>
      </p:sp>
      <p:sp>
        <p:nvSpPr>
          <p:cNvPr id="9220" name="Text Box 3"/>
          <p:cNvSpPr txBox="1">
            <a:spLocks noChangeArrowheads="1"/>
          </p:cNvSpPr>
          <p:nvPr/>
        </p:nvSpPr>
        <p:spPr bwMode="auto">
          <a:xfrm>
            <a:off x="1515400" y="1304234"/>
            <a:ext cx="9507277"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3200" b="1">
                <a:solidFill>
                  <a:schemeClr val="accent2"/>
                </a:solidFill>
                <a:latin typeface="Arial" panose="020B0604020202020204" pitchFamily="34" charset="0"/>
              </a:defRPr>
            </a:lvl1pPr>
            <a:lvl2pPr marL="742950" indent="-285750">
              <a:spcBef>
                <a:spcPct val="20000"/>
              </a:spcBef>
              <a:defRPr sz="3200" b="1">
                <a:solidFill>
                  <a:schemeClr val="accent2"/>
                </a:solidFill>
                <a:latin typeface="Arial" panose="020B0604020202020204" pitchFamily="34" charset="0"/>
              </a:defRPr>
            </a:lvl2pPr>
            <a:lvl3pPr marL="1143000" indent="-228600">
              <a:spcBef>
                <a:spcPct val="20000"/>
              </a:spcBef>
              <a:defRPr sz="3200" b="1">
                <a:solidFill>
                  <a:schemeClr val="accent2"/>
                </a:solidFill>
                <a:latin typeface="Arial" panose="020B0604020202020204" pitchFamily="34" charset="0"/>
              </a:defRPr>
            </a:lvl3pPr>
            <a:lvl4pPr marL="1600200" indent="-228600">
              <a:spcBef>
                <a:spcPct val="20000"/>
              </a:spcBef>
              <a:defRPr sz="3200" b="1">
                <a:solidFill>
                  <a:schemeClr val="accent2"/>
                </a:solidFill>
                <a:latin typeface="Arial" panose="020B0604020202020204" pitchFamily="34" charset="0"/>
              </a:defRPr>
            </a:lvl4pPr>
            <a:lvl5pPr marL="2057400" indent="-228600">
              <a:spcBef>
                <a:spcPct val="20000"/>
              </a:spcBef>
              <a:defRPr sz="3200" b="1">
                <a:solidFill>
                  <a:schemeClr val="accent2"/>
                </a:solidFill>
                <a:latin typeface="Arial" panose="020B0604020202020204" pitchFamily="34" charset="0"/>
              </a:defRPr>
            </a:lvl5pPr>
            <a:lvl6pPr marL="2514600" indent="-228600" eaLnBrk="0" fontAlgn="base" hangingPunct="0">
              <a:spcBef>
                <a:spcPct val="20000"/>
              </a:spcBef>
              <a:spcAft>
                <a:spcPct val="0"/>
              </a:spcAft>
              <a:defRPr sz="3200" b="1">
                <a:solidFill>
                  <a:schemeClr val="accent2"/>
                </a:solidFill>
                <a:latin typeface="Arial" panose="020B0604020202020204" pitchFamily="34" charset="0"/>
              </a:defRPr>
            </a:lvl6pPr>
            <a:lvl7pPr marL="2971800" indent="-228600" eaLnBrk="0" fontAlgn="base" hangingPunct="0">
              <a:spcBef>
                <a:spcPct val="20000"/>
              </a:spcBef>
              <a:spcAft>
                <a:spcPct val="0"/>
              </a:spcAft>
              <a:defRPr sz="3200" b="1">
                <a:solidFill>
                  <a:schemeClr val="accent2"/>
                </a:solidFill>
                <a:latin typeface="Arial" panose="020B0604020202020204" pitchFamily="34" charset="0"/>
              </a:defRPr>
            </a:lvl7pPr>
            <a:lvl8pPr marL="3429000" indent="-228600" eaLnBrk="0" fontAlgn="base" hangingPunct="0">
              <a:spcBef>
                <a:spcPct val="20000"/>
              </a:spcBef>
              <a:spcAft>
                <a:spcPct val="0"/>
              </a:spcAft>
              <a:defRPr sz="3200" b="1">
                <a:solidFill>
                  <a:schemeClr val="accent2"/>
                </a:solidFill>
                <a:latin typeface="Arial" panose="020B0604020202020204" pitchFamily="34" charset="0"/>
              </a:defRPr>
            </a:lvl8pPr>
            <a:lvl9pPr marL="3886200" indent="-228600" eaLnBrk="0" fontAlgn="base" hangingPunct="0">
              <a:spcBef>
                <a:spcPct val="20000"/>
              </a:spcBef>
              <a:spcAft>
                <a:spcPct val="0"/>
              </a:spcAft>
              <a:defRPr sz="3200" b="1">
                <a:solidFill>
                  <a:schemeClr val="accent2"/>
                </a:solidFill>
                <a:latin typeface="Arial" panose="020B0604020202020204" pitchFamily="34" charset="0"/>
              </a:defRPr>
            </a:lvl9pPr>
          </a:lstStyle>
          <a:p>
            <a:pPr eaLnBrk="1" hangingPunct="1">
              <a:spcBef>
                <a:spcPct val="50000"/>
              </a:spcBef>
            </a:pPr>
            <a:r>
              <a:rPr lang="en-US" altLang="en-US" sz="2800" dirty="0">
                <a:latin typeface="Comic Sans MS" panose="030F0702030302020204" pitchFamily="66" charset="0"/>
              </a:rPr>
              <a:t>Definition of an inertial reference frame: </a:t>
            </a:r>
          </a:p>
          <a:p>
            <a:pPr eaLnBrk="1" hangingPunct="1">
              <a:spcBef>
                <a:spcPct val="50000"/>
              </a:spcBef>
            </a:pPr>
            <a:r>
              <a:rPr lang="en-US" altLang="en-US" sz="2800" dirty="0">
                <a:latin typeface="Comic Sans MS" panose="030F0702030302020204" pitchFamily="66" charset="0"/>
              </a:rPr>
              <a:t>One in which Newton’s 3 laws are valid.</a:t>
            </a:r>
          </a:p>
          <a:p>
            <a:pPr eaLnBrk="1" hangingPunct="1">
              <a:spcBef>
                <a:spcPct val="50000"/>
              </a:spcBef>
            </a:pPr>
            <a:r>
              <a:rPr lang="en-US" altLang="en-US" sz="2800" dirty="0">
                <a:latin typeface="Comic Sans MS" panose="030F0702030302020204" pitchFamily="66" charset="0"/>
              </a:rPr>
              <a:t>Earth is rotating and therefore not an inertial reference frame, but we can treat it as one for many purposes.</a:t>
            </a:r>
          </a:p>
          <a:p>
            <a:pPr eaLnBrk="1" hangingPunct="1">
              <a:spcBef>
                <a:spcPct val="50000"/>
              </a:spcBef>
            </a:pPr>
            <a:r>
              <a:rPr lang="en-US" altLang="en-US" sz="2800" dirty="0">
                <a:latin typeface="Comic Sans MS" panose="030F0702030302020204" pitchFamily="66" charset="0"/>
              </a:rPr>
              <a:t>A frame moving with a constant velocity with respect to an inertial reference frame </a:t>
            </a:r>
            <a:r>
              <a:rPr lang="en-US" altLang="en-US" sz="2800" u="sng" dirty="0">
                <a:solidFill>
                  <a:srgbClr val="FF0000"/>
                </a:solidFill>
                <a:latin typeface="Comic Sans MS" panose="030F0702030302020204" pitchFamily="66" charset="0"/>
              </a:rPr>
              <a:t>is itself inertial</a:t>
            </a:r>
            <a:r>
              <a:rPr lang="en-US" altLang="en-US" sz="2800" dirty="0">
                <a:latin typeface="Comic Sans MS" panose="030F0702030302020204" pitchFamily="66" charset="0"/>
              </a:rPr>
              <a:t>.</a:t>
            </a:r>
          </a:p>
        </p:txBody>
      </p:sp>
      <p:sp>
        <p:nvSpPr>
          <p:cNvPr id="9221" name="Rectangle 4"/>
          <p:cNvSpPr>
            <a:spLocks noGrp="1" noChangeArrowheads="1"/>
          </p:cNvSpPr>
          <p:nvPr>
            <p:ph type="title"/>
          </p:nvPr>
        </p:nvSpPr>
        <p:spPr>
          <a:xfrm>
            <a:off x="1097280" y="286604"/>
            <a:ext cx="10058400" cy="528044"/>
          </a:xfrm>
        </p:spPr>
        <p:txBody>
          <a:bodyPr>
            <a:normAutofit fontScale="90000"/>
          </a:bodyPr>
          <a:lstStyle/>
          <a:p>
            <a:pPr eaLnBrk="1" hangingPunct="1"/>
            <a:r>
              <a:rPr lang="en-US" altLang="en-US" dirty="0">
                <a:latin typeface="Comic Sans MS" panose="030F0702030302020204" pitchFamily="66" charset="0"/>
              </a:rPr>
              <a:t>Inertial frame</a:t>
            </a:r>
          </a:p>
        </p:txBody>
      </p:sp>
    </p:spTree>
    <p:extLst>
      <p:ext uri="{BB962C8B-B14F-4D97-AF65-F5344CB8AC3E}">
        <p14:creationId xmlns:p14="http://schemas.microsoft.com/office/powerpoint/2010/main" val="1993193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0630" y="172528"/>
            <a:ext cx="10058400" cy="6447065"/>
          </a:xfrm>
        </p:spPr>
        <p:txBody>
          <a:bodyPr/>
          <a:lstStyle/>
          <a:p>
            <a:pPr lvl="0">
              <a:spcAft>
                <a:spcPts val="0"/>
              </a:spcAft>
              <a:buClr>
                <a:srgbClr val="E48312"/>
              </a:buClr>
              <a:buFont typeface="Arial" pitchFamily="34" charset="0"/>
              <a:buChar char="•"/>
              <a:defRPr/>
            </a:pPr>
            <a:r>
              <a:rPr lang="en-US" sz="1900" b="1" u="sng" dirty="0">
                <a:solidFill>
                  <a:srgbClr val="FF0000"/>
                </a:solidFill>
                <a:latin typeface="Comic Sans MS" panose="030F0702030302020204" pitchFamily="66" charset="0"/>
              </a:rPr>
              <a:t> Newton’s Laws of Motion work correctly only in inertial reference frame.</a:t>
            </a:r>
          </a:p>
          <a:p>
            <a:pPr lvl="0">
              <a:spcAft>
                <a:spcPts val="0"/>
              </a:spcAft>
              <a:buClr>
                <a:srgbClr val="E48312"/>
              </a:buClr>
              <a:buFont typeface="Arial" pitchFamily="34" charset="0"/>
              <a:buChar char="•"/>
              <a:defRPr/>
            </a:pPr>
            <a:r>
              <a:rPr lang="en-US" sz="1900" b="1" u="sng" dirty="0">
                <a:solidFill>
                  <a:schemeClr val="accent4">
                    <a:lumMod val="50000"/>
                  </a:schemeClr>
                </a:solidFill>
                <a:latin typeface="Comic Sans MS" panose="030F0702030302020204" pitchFamily="66" charset="0"/>
              </a:rPr>
              <a:t> They also have the remarkable property that they are invariant, or unchanged, in any reference frame that moves with constant velocity relative to an inertial frame.</a:t>
            </a:r>
            <a:r>
              <a:rPr lang="en-US" sz="1900" b="1" dirty="0">
                <a:solidFill>
                  <a:schemeClr val="accent4">
                    <a:lumMod val="50000"/>
                  </a:schemeClr>
                </a:solidFill>
                <a:latin typeface="Comic Sans MS" panose="030F0702030302020204" pitchFamily="66" charset="0"/>
              </a:rPr>
              <a:t> All inertial frames are equivalent. </a:t>
            </a:r>
            <a:endParaRPr lang="en-US" sz="1900" b="1" u="sng" dirty="0">
              <a:solidFill>
                <a:schemeClr val="accent4">
                  <a:lumMod val="50000"/>
                </a:schemeClr>
              </a:solidFill>
              <a:latin typeface="Comic Sans MS" panose="030F0702030302020204" pitchFamily="66" charset="0"/>
            </a:endParaRPr>
          </a:p>
          <a:p>
            <a:pPr lvl="0">
              <a:spcAft>
                <a:spcPts val="0"/>
              </a:spcAft>
              <a:buClr>
                <a:srgbClr val="E48312"/>
              </a:buClr>
              <a:buFont typeface="Arial" pitchFamily="34" charset="0"/>
              <a:buChar char="•"/>
              <a:defRPr/>
            </a:pPr>
            <a:r>
              <a:rPr lang="en-US" sz="1900" b="1" dirty="0">
                <a:solidFill>
                  <a:schemeClr val="accent4">
                    <a:lumMod val="50000"/>
                  </a:schemeClr>
                </a:solidFill>
                <a:latin typeface="Comic Sans MS" panose="030F0702030302020204" pitchFamily="66" charset="0"/>
              </a:rPr>
              <a:t> Lets look a at frame that is non inertial!!! </a:t>
            </a:r>
          </a:p>
          <a:p>
            <a:pPr lvl="0">
              <a:spcAft>
                <a:spcPts val="0"/>
              </a:spcAft>
              <a:buClr>
                <a:srgbClr val="E48312"/>
              </a:buClr>
              <a:buFont typeface="Arial" pitchFamily="34" charset="0"/>
              <a:buChar char="•"/>
              <a:defRPr/>
            </a:pPr>
            <a:r>
              <a:rPr lang="en-US" sz="1900" b="1" dirty="0">
                <a:solidFill>
                  <a:schemeClr val="accent4">
                    <a:lumMod val="50000"/>
                  </a:schemeClr>
                </a:solidFill>
                <a:latin typeface="Comic Sans MS" panose="030F0702030302020204" pitchFamily="66" charset="0"/>
              </a:rPr>
              <a:t> S’ is moving with a velocity v in reference to S,</a:t>
            </a:r>
            <a:r>
              <a:rPr lang="en-US" dirty="0">
                <a:solidFill>
                  <a:srgbClr val="231F20"/>
                </a:solidFill>
                <a:latin typeface="Times New Roman" panose="02020603050405020304" pitchFamily="18" charset="0"/>
                <a:ea typeface="Times New Roman" panose="02020603050405020304" pitchFamily="18" charset="0"/>
              </a:rPr>
              <a:t> </a:t>
            </a:r>
            <a:r>
              <a:rPr lang="en-US" b="1" dirty="0">
                <a:solidFill>
                  <a:schemeClr val="accent4">
                    <a:lumMod val="50000"/>
                  </a:schemeClr>
                </a:solidFill>
                <a:latin typeface="Comic Sans MS" panose="030F0702030302020204" pitchFamily="66" charset="0"/>
                <a:ea typeface="Times New Roman" panose="02020603050405020304" pitchFamily="18" charset="0"/>
              </a:rPr>
              <a:t>the axes in </a:t>
            </a:r>
            <a:r>
              <a:rPr lang="en-US" b="1" i="1" dirty="0">
                <a:solidFill>
                  <a:schemeClr val="accent4">
                    <a:lumMod val="50000"/>
                  </a:schemeClr>
                </a:solidFill>
                <a:latin typeface="Comic Sans MS" panose="030F0702030302020204" pitchFamily="66" charset="0"/>
                <a:ea typeface="Times New Roman" panose="02020603050405020304" pitchFamily="18" charset="0"/>
              </a:rPr>
              <a:t>S </a:t>
            </a:r>
            <a:r>
              <a:rPr lang="en-US" b="1" dirty="0">
                <a:solidFill>
                  <a:schemeClr val="accent4">
                    <a:lumMod val="50000"/>
                  </a:schemeClr>
                </a:solidFill>
                <a:latin typeface="Comic Sans MS" panose="030F0702030302020204" pitchFamily="66" charset="0"/>
                <a:ea typeface="Times New Roman" panose="02020603050405020304" pitchFamily="18" charset="0"/>
              </a:rPr>
              <a:t>and </a:t>
            </a:r>
            <a:r>
              <a:rPr lang="en-US" b="1" i="1" dirty="0">
                <a:solidFill>
                  <a:schemeClr val="accent4">
                    <a:lumMod val="50000"/>
                  </a:schemeClr>
                </a:solidFill>
                <a:latin typeface="Comic Sans MS" panose="030F0702030302020204" pitchFamily="66" charset="0"/>
                <a:ea typeface="Times New Roman" panose="02020603050405020304" pitchFamily="18" charset="0"/>
              </a:rPr>
              <a:t>S</a:t>
            </a:r>
            <a:r>
              <a:rPr lang="en-US" b="1" dirty="0">
                <a:solidFill>
                  <a:schemeClr val="accent4">
                    <a:lumMod val="50000"/>
                  </a:schemeClr>
                </a:solidFill>
                <a:latin typeface="Comic Sans MS" panose="030F0702030302020204" pitchFamily="66" charset="0"/>
                <a:ea typeface="Times New Roman" panose="02020603050405020304" pitchFamily="18" charset="0"/>
              </a:rPr>
              <a:t>' are parallel and </a:t>
            </a:r>
            <a:r>
              <a:rPr lang="en-US" b="1" i="1" dirty="0">
                <a:solidFill>
                  <a:schemeClr val="accent4">
                    <a:lumMod val="50000"/>
                  </a:schemeClr>
                </a:solidFill>
                <a:latin typeface="Comic Sans MS" panose="030F0702030302020204" pitchFamily="66" charset="0"/>
                <a:ea typeface="Times New Roman" panose="02020603050405020304" pitchFamily="18" charset="0"/>
              </a:rPr>
              <a:t>S</a:t>
            </a:r>
            <a:r>
              <a:rPr lang="en-US" b="1" dirty="0">
                <a:solidFill>
                  <a:schemeClr val="accent4">
                    <a:lumMod val="50000"/>
                  </a:schemeClr>
                </a:solidFill>
                <a:latin typeface="Comic Sans MS" panose="030F0702030302020204" pitchFamily="66" charset="0"/>
                <a:ea typeface="Times New Roman" panose="02020603050405020304" pitchFamily="18" charset="0"/>
              </a:rPr>
              <a:t>' </a:t>
            </a:r>
            <a:r>
              <a:rPr lang="en-US" b="1" spc="-5" dirty="0">
                <a:solidFill>
                  <a:schemeClr val="accent4">
                    <a:lumMod val="50000"/>
                  </a:schemeClr>
                </a:solidFill>
                <a:latin typeface="Comic Sans MS" panose="030F0702030302020204" pitchFamily="66" charset="0"/>
                <a:ea typeface="Times New Roman" panose="02020603050405020304" pitchFamily="18" charset="0"/>
              </a:rPr>
              <a:t>m</a:t>
            </a:r>
            <a:r>
              <a:rPr lang="en-US" b="1" spc="-20" dirty="0">
                <a:solidFill>
                  <a:schemeClr val="accent4">
                    <a:lumMod val="50000"/>
                  </a:schemeClr>
                </a:solidFill>
                <a:latin typeface="Comic Sans MS" panose="030F0702030302020204" pitchFamily="66" charset="0"/>
                <a:ea typeface="Times New Roman" panose="02020603050405020304" pitchFamily="18" charset="0"/>
              </a:rPr>
              <a:t>ov</a:t>
            </a:r>
            <a:r>
              <a:rPr lang="en-US" b="1" spc="-5" dirty="0">
                <a:solidFill>
                  <a:schemeClr val="accent4">
                    <a:lumMod val="50000"/>
                  </a:schemeClr>
                </a:solidFill>
                <a:latin typeface="Comic Sans MS" panose="030F0702030302020204" pitchFamily="66" charset="0"/>
                <a:ea typeface="Times New Roman" panose="02020603050405020304" pitchFamily="18" charset="0"/>
              </a:rPr>
              <a:t>e</a:t>
            </a:r>
            <a:r>
              <a:rPr lang="en-US" b="1" dirty="0">
                <a:solidFill>
                  <a:schemeClr val="accent4">
                    <a:lumMod val="50000"/>
                  </a:schemeClr>
                </a:solidFill>
                <a:latin typeface="Comic Sans MS" panose="030F0702030302020204" pitchFamily="66" charset="0"/>
                <a:ea typeface="Times New Roman" panose="02020603050405020304" pitchFamily="18" charset="0"/>
              </a:rPr>
              <a:t>s</a:t>
            </a:r>
            <a:r>
              <a:rPr lang="en-US" b="1" spc="-10" dirty="0">
                <a:solidFill>
                  <a:schemeClr val="accent4">
                    <a:lumMod val="50000"/>
                  </a:schemeClr>
                </a:solidFill>
                <a:latin typeface="Comic Sans MS" panose="030F0702030302020204" pitchFamily="66" charset="0"/>
                <a:ea typeface="Times New Roman" panose="02020603050405020304" pitchFamily="18" charset="0"/>
              </a:rPr>
              <a:t> </a:t>
            </a:r>
            <a:r>
              <a:rPr lang="en-US" b="1" spc="-5" dirty="0">
                <a:solidFill>
                  <a:schemeClr val="accent4">
                    <a:lumMod val="50000"/>
                  </a:schemeClr>
                </a:solidFill>
                <a:latin typeface="Comic Sans MS" panose="030F0702030302020204" pitchFamily="66" charset="0"/>
                <a:ea typeface="Times New Roman" panose="02020603050405020304" pitchFamily="18" charset="0"/>
              </a:rPr>
              <a:t>i</a:t>
            </a:r>
            <a:r>
              <a:rPr lang="en-US" b="1" dirty="0">
                <a:solidFill>
                  <a:schemeClr val="accent4">
                    <a:lumMod val="50000"/>
                  </a:schemeClr>
                </a:solidFill>
                <a:latin typeface="Comic Sans MS" panose="030F0702030302020204" pitchFamily="66" charset="0"/>
                <a:ea typeface="Times New Roman" panose="02020603050405020304" pitchFamily="18" charset="0"/>
              </a:rPr>
              <a:t>n</a:t>
            </a:r>
            <a:r>
              <a:rPr lang="en-US" b="1" spc="-10" dirty="0">
                <a:solidFill>
                  <a:schemeClr val="accent4">
                    <a:lumMod val="50000"/>
                  </a:schemeClr>
                </a:solidFill>
                <a:latin typeface="Comic Sans MS" panose="030F0702030302020204" pitchFamily="66" charset="0"/>
                <a:ea typeface="Times New Roman" panose="02020603050405020304" pitchFamily="18" charset="0"/>
              </a:rPr>
              <a:t> </a:t>
            </a:r>
            <a:r>
              <a:rPr lang="en-US" b="1" spc="-5" dirty="0">
                <a:solidFill>
                  <a:schemeClr val="accent4">
                    <a:lumMod val="50000"/>
                  </a:schemeClr>
                </a:solidFill>
                <a:latin typeface="Comic Sans MS" panose="030F0702030302020204" pitchFamily="66" charset="0"/>
                <a:ea typeface="Times New Roman" panose="02020603050405020304" pitchFamily="18" charset="0"/>
              </a:rPr>
              <a:t>th</a:t>
            </a:r>
            <a:r>
              <a:rPr lang="en-US" b="1" dirty="0">
                <a:solidFill>
                  <a:schemeClr val="accent4">
                    <a:lumMod val="50000"/>
                  </a:schemeClr>
                </a:solidFill>
                <a:latin typeface="Comic Sans MS" panose="030F0702030302020204" pitchFamily="66" charset="0"/>
                <a:ea typeface="Times New Roman" panose="02020603050405020304" pitchFamily="18" charset="0"/>
              </a:rPr>
              <a:t>e +</a:t>
            </a:r>
            <a:r>
              <a:rPr lang="en-US" b="1" i="1" dirty="0">
                <a:solidFill>
                  <a:schemeClr val="accent4">
                    <a:lumMod val="50000"/>
                  </a:schemeClr>
                </a:solidFill>
                <a:latin typeface="Comic Sans MS" panose="030F0702030302020204" pitchFamily="66" charset="0"/>
                <a:ea typeface="Times New Roman" panose="02020603050405020304" pitchFamily="18" charset="0"/>
              </a:rPr>
              <a:t>x</a:t>
            </a:r>
            <a:r>
              <a:rPr lang="en-US" b="1" i="1" spc="-5" dirty="0">
                <a:solidFill>
                  <a:schemeClr val="accent4">
                    <a:lumMod val="50000"/>
                  </a:schemeClr>
                </a:solidFill>
                <a:latin typeface="Comic Sans MS" panose="030F0702030302020204" pitchFamily="66" charset="0"/>
                <a:ea typeface="Times New Roman" panose="02020603050405020304" pitchFamily="18" charset="0"/>
              </a:rPr>
              <a:t> </a:t>
            </a:r>
            <a:r>
              <a:rPr lang="en-US" b="1" spc="-5" dirty="0">
                <a:solidFill>
                  <a:schemeClr val="accent4">
                    <a:lumMod val="50000"/>
                  </a:schemeClr>
                </a:solidFill>
                <a:latin typeface="Comic Sans MS" panose="030F0702030302020204" pitchFamily="66" charset="0"/>
                <a:ea typeface="Times New Roman" panose="02020603050405020304" pitchFamily="18" charset="0"/>
              </a:rPr>
              <a:t>directio</a:t>
            </a:r>
            <a:r>
              <a:rPr lang="en-US" b="1" dirty="0">
                <a:solidFill>
                  <a:schemeClr val="accent4">
                    <a:lumMod val="50000"/>
                  </a:schemeClr>
                </a:solidFill>
                <a:latin typeface="Comic Sans MS" panose="030F0702030302020204" pitchFamily="66" charset="0"/>
                <a:ea typeface="Times New Roman" panose="02020603050405020304" pitchFamily="18" charset="0"/>
              </a:rPr>
              <a:t>n</a:t>
            </a:r>
            <a:r>
              <a:rPr lang="en-US" b="1" spc="-10" dirty="0">
                <a:solidFill>
                  <a:schemeClr val="accent4">
                    <a:lumMod val="50000"/>
                  </a:schemeClr>
                </a:solidFill>
                <a:latin typeface="Comic Sans MS" panose="030F0702030302020204" pitchFamily="66" charset="0"/>
                <a:ea typeface="Times New Roman" panose="02020603050405020304" pitchFamily="18" charset="0"/>
              </a:rPr>
              <a:t> </a:t>
            </a:r>
            <a:r>
              <a:rPr lang="en-US" b="1" spc="-5" dirty="0">
                <a:solidFill>
                  <a:schemeClr val="accent4">
                    <a:lumMod val="50000"/>
                  </a:schemeClr>
                </a:solidFill>
                <a:latin typeface="Comic Sans MS" panose="030F0702030302020204" pitchFamily="66" charset="0"/>
                <a:ea typeface="Times New Roman" panose="02020603050405020304" pitchFamily="18" charset="0"/>
              </a:rPr>
              <a:t>a</a:t>
            </a:r>
            <a:r>
              <a:rPr lang="en-US" b="1" dirty="0">
                <a:solidFill>
                  <a:schemeClr val="accent4">
                    <a:lumMod val="50000"/>
                  </a:schemeClr>
                </a:solidFill>
                <a:latin typeface="Comic Sans MS" panose="030F0702030302020204" pitchFamily="66" charset="0"/>
                <a:ea typeface="Times New Roman" panose="02020603050405020304" pitchFamily="18" charset="0"/>
              </a:rPr>
              <a:t>t</a:t>
            </a:r>
            <a:r>
              <a:rPr lang="en-US" b="1" spc="-10" dirty="0">
                <a:solidFill>
                  <a:schemeClr val="accent4">
                    <a:lumMod val="50000"/>
                  </a:schemeClr>
                </a:solidFill>
                <a:latin typeface="Comic Sans MS" panose="030F0702030302020204" pitchFamily="66" charset="0"/>
                <a:ea typeface="Times New Roman" panose="02020603050405020304" pitchFamily="18" charset="0"/>
              </a:rPr>
              <a:t> </a:t>
            </a:r>
            <a:r>
              <a:rPr lang="en-US" b="1" spc="-20" dirty="0">
                <a:solidFill>
                  <a:schemeClr val="accent4">
                    <a:lumMod val="50000"/>
                  </a:schemeClr>
                </a:solidFill>
                <a:latin typeface="Comic Sans MS" panose="030F0702030302020204" pitchFamily="66" charset="0"/>
                <a:ea typeface="Times New Roman" panose="02020603050405020304" pitchFamily="18" charset="0"/>
              </a:rPr>
              <a:t>v</a:t>
            </a:r>
            <a:r>
              <a:rPr lang="en-US" b="1" spc="-5" dirty="0">
                <a:solidFill>
                  <a:schemeClr val="accent4">
                    <a:lumMod val="50000"/>
                  </a:schemeClr>
                </a:solidFill>
                <a:latin typeface="Comic Sans MS" panose="030F0702030302020204" pitchFamily="66" charset="0"/>
                <a:ea typeface="Times New Roman" panose="02020603050405020304" pitchFamily="18" charset="0"/>
              </a:rPr>
              <a:t>elocit</a:t>
            </a:r>
            <a:r>
              <a:rPr lang="en-US" b="1" dirty="0">
                <a:solidFill>
                  <a:schemeClr val="accent4">
                    <a:lumMod val="50000"/>
                  </a:schemeClr>
                </a:solidFill>
                <a:latin typeface="Comic Sans MS" panose="030F0702030302020204" pitchFamily="66" charset="0"/>
                <a:ea typeface="Times New Roman" panose="02020603050405020304" pitchFamily="18" charset="0"/>
              </a:rPr>
              <a:t>y</a:t>
            </a:r>
            <a:r>
              <a:rPr lang="en-US" b="1" spc="-10" dirty="0">
                <a:solidFill>
                  <a:schemeClr val="accent4">
                    <a:lumMod val="50000"/>
                  </a:schemeClr>
                </a:solidFill>
                <a:latin typeface="Comic Sans MS" panose="030F0702030302020204" pitchFamily="66" charset="0"/>
                <a:ea typeface="Times New Roman" panose="02020603050405020304" pitchFamily="18" charset="0"/>
              </a:rPr>
              <a:t> </a:t>
            </a:r>
            <a:r>
              <a:rPr lang="en-US" b="1" dirty="0">
                <a:solidFill>
                  <a:schemeClr val="accent4">
                    <a:lumMod val="50000"/>
                  </a:schemeClr>
                </a:solidFill>
                <a:latin typeface="Comic Sans MS" panose="030F0702030302020204" pitchFamily="66" charset="0"/>
                <a:ea typeface="Times New Roman" panose="02020603050405020304" pitchFamily="18" charset="0"/>
              </a:rPr>
              <a:t>v</a:t>
            </a:r>
            <a:r>
              <a:rPr lang="en-US" b="1" spc="-10" dirty="0">
                <a:solidFill>
                  <a:schemeClr val="accent4">
                    <a:lumMod val="50000"/>
                  </a:schemeClr>
                </a:solidFill>
                <a:latin typeface="Comic Sans MS" panose="030F0702030302020204" pitchFamily="66" charset="0"/>
                <a:ea typeface="Times New Roman" panose="02020603050405020304" pitchFamily="18" charset="0"/>
              </a:rPr>
              <a:t> </a:t>
            </a:r>
            <a:r>
              <a:rPr lang="en-US" b="1" spc="-5" dirty="0">
                <a:solidFill>
                  <a:schemeClr val="accent4">
                    <a:lumMod val="50000"/>
                  </a:schemeClr>
                </a:solidFill>
                <a:latin typeface="Comic Sans MS" panose="030F0702030302020204" pitchFamily="66" charset="0"/>
                <a:ea typeface="Times New Roman" panose="02020603050405020304" pitchFamily="18" charset="0"/>
              </a:rPr>
              <a:t>fo</a:t>
            </a:r>
            <a:r>
              <a:rPr lang="en-US" b="1" dirty="0">
                <a:solidFill>
                  <a:schemeClr val="accent4">
                    <a:lumMod val="50000"/>
                  </a:schemeClr>
                </a:solidFill>
                <a:latin typeface="Comic Sans MS" panose="030F0702030302020204" pitchFamily="66" charset="0"/>
                <a:ea typeface="Times New Roman" panose="02020603050405020304" pitchFamily="18" charset="0"/>
              </a:rPr>
              <a:t>r</a:t>
            </a:r>
            <a:r>
              <a:rPr lang="en-US" b="1" spc="-10" dirty="0">
                <a:solidFill>
                  <a:schemeClr val="accent4">
                    <a:lumMod val="50000"/>
                  </a:schemeClr>
                </a:solidFill>
                <a:latin typeface="Comic Sans MS" panose="030F0702030302020204" pitchFamily="66" charset="0"/>
                <a:ea typeface="Times New Roman" panose="02020603050405020304" pitchFamily="18" charset="0"/>
              </a:rPr>
              <a:t> </a:t>
            </a:r>
            <a:r>
              <a:rPr lang="en-US" b="1" spc="-5" dirty="0">
                <a:solidFill>
                  <a:schemeClr val="accent4">
                    <a:lumMod val="50000"/>
                  </a:schemeClr>
                </a:solidFill>
                <a:latin typeface="Comic Sans MS" panose="030F0702030302020204" pitchFamily="66" charset="0"/>
                <a:ea typeface="Times New Roman" panose="02020603050405020304" pitchFamily="18" charset="0"/>
              </a:rPr>
              <a:t>a</a:t>
            </a:r>
            <a:r>
              <a:rPr lang="en-US" b="1" dirty="0">
                <a:solidFill>
                  <a:schemeClr val="accent4">
                    <a:lumMod val="50000"/>
                  </a:schemeClr>
                </a:solidFill>
                <a:latin typeface="Comic Sans MS" panose="030F0702030302020204" pitchFamily="66" charset="0"/>
                <a:ea typeface="Times New Roman" panose="02020603050405020304" pitchFamily="18" charset="0"/>
              </a:rPr>
              <a:t>n</a:t>
            </a:r>
            <a:r>
              <a:rPr lang="en-US" b="1" spc="-10" dirty="0">
                <a:solidFill>
                  <a:schemeClr val="accent4">
                    <a:lumMod val="50000"/>
                  </a:schemeClr>
                </a:solidFill>
                <a:latin typeface="Comic Sans MS" panose="030F0702030302020204" pitchFamily="66" charset="0"/>
                <a:ea typeface="Times New Roman" panose="02020603050405020304" pitchFamily="18" charset="0"/>
              </a:rPr>
              <a:t> </a:t>
            </a:r>
            <a:r>
              <a:rPr lang="en-US" b="1" spc="-5" dirty="0">
                <a:solidFill>
                  <a:schemeClr val="accent4">
                    <a:lumMod val="50000"/>
                  </a:schemeClr>
                </a:solidFill>
                <a:latin typeface="Comic Sans MS" panose="030F0702030302020204" pitchFamily="66" charset="0"/>
                <a:ea typeface="Times New Roman" panose="02020603050405020304" pitchFamily="18" charset="0"/>
              </a:rPr>
              <a:t>obser</a:t>
            </a:r>
            <a:r>
              <a:rPr lang="en-US" b="1" spc="-20" dirty="0">
                <a:solidFill>
                  <a:schemeClr val="accent4">
                    <a:lumMod val="50000"/>
                  </a:schemeClr>
                </a:solidFill>
                <a:latin typeface="Comic Sans MS" panose="030F0702030302020204" pitchFamily="66" charset="0"/>
                <a:ea typeface="Times New Roman" panose="02020603050405020304" pitchFamily="18" charset="0"/>
              </a:rPr>
              <a:t>v</a:t>
            </a:r>
            <a:r>
              <a:rPr lang="en-US" b="1" spc="-5" dirty="0">
                <a:solidFill>
                  <a:schemeClr val="accent4">
                    <a:lumMod val="50000"/>
                  </a:schemeClr>
                </a:solidFill>
                <a:latin typeface="Comic Sans MS" panose="030F0702030302020204" pitchFamily="66" charset="0"/>
                <a:ea typeface="Times New Roman" panose="02020603050405020304" pitchFamily="18" charset="0"/>
              </a:rPr>
              <a:t>e</a:t>
            </a:r>
            <a:r>
              <a:rPr lang="en-US" b="1" dirty="0">
                <a:solidFill>
                  <a:schemeClr val="accent4">
                    <a:lumMod val="50000"/>
                  </a:schemeClr>
                </a:solidFill>
                <a:latin typeface="Comic Sans MS" panose="030F0702030302020204" pitchFamily="66" charset="0"/>
                <a:ea typeface="Times New Roman" panose="02020603050405020304" pitchFamily="18" charset="0"/>
              </a:rPr>
              <a:t>r</a:t>
            </a:r>
            <a:r>
              <a:rPr lang="en-US" b="1" spc="-10" dirty="0">
                <a:solidFill>
                  <a:schemeClr val="accent4">
                    <a:lumMod val="50000"/>
                  </a:schemeClr>
                </a:solidFill>
                <a:latin typeface="Comic Sans MS" panose="030F0702030302020204" pitchFamily="66" charset="0"/>
                <a:ea typeface="Times New Roman" panose="02020603050405020304" pitchFamily="18" charset="0"/>
              </a:rPr>
              <a:t> </a:t>
            </a:r>
            <a:r>
              <a:rPr lang="en-US" b="1" spc="-5" dirty="0">
                <a:solidFill>
                  <a:schemeClr val="accent4">
                    <a:lumMod val="50000"/>
                  </a:schemeClr>
                </a:solidFill>
                <a:latin typeface="Comic Sans MS" panose="030F0702030302020204" pitchFamily="66" charset="0"/>
                <a:ea typeface="Times New Roman" panose="02020603050405020304" pitchFamily="18" charset="0"/>
              </a:rPr>
              <a:t>i</a:t>
            </a:r>
            <a:r>
              <a:rPr lang="en-US" b="1" dirty="0">
                <a:solidFill>
                  <a:schemeClr val="accent4">
                    <a:lumMod val="50000"/>
                  </a:schemeClr>
                </a:solidFill>
                <a:latin typeface="Comic Sans MS" panose="030F0702030302020204" pitchFamily="66" charset="0"/>
                <a:ea typeface="Times New Roman" panose="02020603050405020304" pitchFamily="18" charset="0"/>
              </a:rPr>
              <a:t>n</a:t>
            </a:r>
            <a:r>
              <a:rPr lang="en-US" b="1" spc="-10" dirty="0">
                <a:solidFill>
                  <a:schemeClr val="accent4">
                    <a:lumMod val="50000"/>
                  </a:schemeClr>
                </a:solidFill>
                <a:latin typeface="Comic Sans MS" panose="030F0702030302020204" pitchFamily="66" charset="0"/>
                <a:ea typeface="Times New Roman" panose="02020603050405020304" pitchFamily="18" charset="0"/>
              </a:rPr>
              <a:t> </a:t>
            </a:r>
            <a:r>
              <a:rPr lang="en-US" b="1" i="1" dirty="0">
                <a:solidFill>
                  <a:schemeClr val="accent4">
                    <a:lumMod val="50000"/>
                  </a:schemeClr>
                </a:solidFill>
                <a:latin typeface="Comic Sans MS" panose="030F0702030302020204" pitchFamily="66" charset="0"/>
                <a:ea typeface="Times New Roman" panose="02020603050405020304" pitchFamily="18" charset="0"/>
              </a:rPr>
              <a:t>S</a:t>
            </a:r>
            <a:r>
              <a:rPr lang="en-US" i="1" spc="-10" dirty="0">
                <a:solidFill>
                  <a:schemeClr val="accent4">
                    <a:lumMod val="50000"/>
                  </a:schemeClr>
                </a:solidFill>
                <a:latin typeface="Times New Roman" panose="02020603050405020304" pitchFamily="18" charset="0"/>
                <a:ea typeface="Times New Roman" panose="02020603050405020304" pitchFamily="18" charset="0"/>
              </a:rPr>
              <a:t> </a:t>
            </a:r>
            <a:endParaRPr lang="en-US" sz="1900" b="1" u="sng" dirty="0">
              <a:solidFill>
                <a:schemeClr val="accent4">
                  <a:lumMod val="50000"/>
                </a:schemeClr>
              </a:solidFill>
              <a:latin typeface="Comic Sans MS" panose="030F0702030302020204" pitchFamily="66" charset="0"/>
            </a:endParaRPr>
          </a:p>
          <a:p>
            <a:pPr lvl="0">
              <a:spcAft>
                <a:spcPts val="0"/>
              </a:spcAft>
              <a:buClr>
                <a:srgbClr val="E48312"/>
              </a:buClr>
              <a:buFont typeface="Arial" pitchFamily="34" charset="0"/>
              <a:buChar char="•"/>
              <a:defRPr/>
            </a:pPr>
            <a:endParaRPr lang="en-US" sz="1900" b="1" u="sng" dirty="0">
              <a:solidFill>
                <a:schemeClr val="accent4">
                  <a:lumMod val="50000"/>
                </a:schemeClr>
              </a:solidFill>
              <a:latin typeface="Comic Sans MS" panose="030F0702030302020204" pitchFamily="66" charset="0"/>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35" y="3883355"/>
            <a:ext cx="5123914" cy="2924661"/>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5551196" y="4266882"/>
                <a:ext cx="5305245" cy="979051"/>
              </a:xfrm>
              <a:prstGeom prst="rect">
                <a:avLst/>
              </a:prstGeom>
              <a:noFill/>
            </p:spPr>
            <p:txBody>
              <a:bodyPr wrap="square" rtlCol="0">
                <a:spAutoFit/>
              </a:bodyPr>
              <a:lstStyle/>
              <a:p>
                <a14:m>
                  <m:oMath xmlns:m="http://schemas.openxmlformats.org/officeDocument/2006/math" xmlns="">
                    <m:sSup>
                      <m:sSupPr>
                        <m:ctrlPr>
                          <a:rPr lang="fr-FR" i="1" dirty="0" smtClean="0">
                            <a:latin typeface="Cambria Math" panose="02040503050406030204" pitchFamily="18" charset="0"/>
                          </a:rPr>
                        </m:ctrlPr>
                      </m:sSupPr>
                      <m:e>
                        <m:r>
                          <a:rPr lang="fr-FR" i="1" dirty="0" smtClean="0">
                            <a:latin typeface="Cambria Math" panose="02040503050406030204" pitchFamily="18" charset="0"/>
                          </a:rPr>
                          <m:t>𝑥</m:t>
                        </m:r>
                      </m:e>
                      <m:sup>
                        <m:r>
                          <a:rPr lang="fr-FR" i="1" dirty="0" smtClean="0">
                            <a:latin typeface="Cambria Math" panose="02040503050406030204" pitchFamily="18" charset="0"/>
                          </a:rPr>
                          <m:t>′</m:t>
                        </m:r>
                      </m:sup>
                    </m:sSup>
                    <m:r>
                      <a:rPr lang="fr-FR" i="1" dirty="0" smtClean="0">
                        <a:latin typeface="Cambria Math" panose="02040503050406030204" pitchFamily="18" charset="0"/>
                      </a:rPr>
                      <m:t>= </m:t>
                    </m:r>
                    <m:r>
                      <a:rPr lang="fr-FR" i="1" dirty="0" smtClean="0">
                        <a:latin typeface="Cambria Math" panose="02040503050406030204" pitchFamily="18" charset="0"/>
                      </a:rPr>
                      <m:t>𝑥</m:t>
                    </m:r>
                    <m:r>
                      <a:rPr lang="fr-FR" i="1" dirty="0" smtClean="0">
                        <a:latin typeface="Cambria Math" panose="02040503050406030204" pitchFamily="18" charset="0"/>
                      </a:rPr>
                      <m:t> − </m:t>
                    </m:r>
                    <m:r>
                      <a:rPr lang="fr-FR" i="1" dirty="0" err="1">
                        <a:latin typeface="Cambria Math" panose="02040503050406030204" pitchFamily="18" charset="0"/>
                      </a:rPr>
                      <m:t>𝑣𝑡</m:t>
                    </m:r>
                    <m:r>
                      <a:rPr lang="fr-FR" i="1" dirty="0">
                        <a:latin typeface="Cambria Math" panose="02040503050406030204" pitchFamily="18" charset="0"/>
                      </a:rPr>
                      <m:t>	</m:t>
                    </m:r>
                    <m:r>
                      <a:rPr lang="fr-FR" i="1" dirty="0" smtClean="0">
                        <a:latin typeface="Cambria Math" panose="02040503050406030204" pitchFamily="18" charset="0"/>
                      </a:rPr>
                      <m:t>  </m:t>
                    </m:r>
                    <m:r>
                      <a:rPr lang="en-US" b="0" i="1" dirty="0" smtClean="0">
                        <a:latin typeface="Cambria Math" panose="02040503050406030204" pitchFamily="18" charset="0"/>
                      </a:rPr>
                      <m:t>  </m:t>
                    </m:r>
                    <m:sSup>
                      <m:sSupPr>
                        <m:ctrlPr>
                          <a:rPr lang="fr-FR" i="1" dirty="0">
                            <a:latin typeface="Cambria Math" panose="02040503050406030204" pitchFamily="18" charset="0"/>
                          </a:rPr>
                        </m:ctrlPr>
                      </m:sSupPr>
                      <m:e>
                        <m:r>
                          <a:rPr lang="fr-FR" i="1" dirty="0" smtClean="0">
                            <a:latin typeface="Cambria Math" panose="02040503050406030204" pitchFamily="18" charset="0"/>
                          </a:rPr>
                          <m:t>𝑦</m:t>
                        </m:r>
                      </m:e>
                      <m:sup>
                        <m:r>
                          <a:rPr lang="fr-FR" i="1" dirty="0" smtClean="0">
                            <a:latin typeface="Cambria Math" panose="02040503050406030204" pitchFamily="18" charset="0"/>
                          </a:rPr>
                          <m:t>′</m:t>
                        </m:r>
                      </m:sup>
                    </m:sSup>
                    <m:r>
                      <a:rPr lang="fr-FR" i="1" dirty="0">
                        <a:latin typeface="Cambria Math" panose="02040503050406030204" pitchFamily="18" charset="0"/>
                      </a:rPr>
                      <m:t>= </m:t>
                    </m:r>
                    <m:r>
                      <a:rPr lang="fr-FR" i="1" dirty="0">
                        <a:latin typeface="Cambria Math" panose="02040503050406030204" pitchFamily="18" charset="0"/>
                      </a:rPr>
                      <m:t>𝑦</m:t>
                    </m:r>
                    <m:r>
                      <a:rPr lang="en-US" b="0" i="1" dirty="0" smtClean="0">
                        <a:latin typeface="Cambria Math" panose="02040503050406030204" pitchFamily="18" charset="0"/>
                      </a:rPr>
                      <m:t>  </m:t>
                    </m:r>
                    <m:r>
                      <a:rPr lang="fr-FR" i="1" dirty="0">
                        <a:latin typeface="Cambria Math" panose="02040503050406030204" pitchFamily="18" charset="0"/>
                      </a:rPr>
                      <m:t>	</m:t>
                    </m:r>
                    <m:sSup>
                      <m:sSupPr>
                        <m:ctrlPr>
                          <a:rPr lang="fr-FR" b="0" i="1" dirty="0" smtClean="0">
                            <a:latin typeface="Cambria Math" panose="02040503050406030204" pitchFamily="18" charset="0"/>
                          </a:rPr>
                        </m:ctrlPr>
                      </m:sSupPr>
                      <m:e>
                        <m:r>
                          <a:rPr lang="en-US" b="0" i="1" dirty="0" smtClean="0">
                            <a:latin typeface="Cambria Math" panose="02040503050406030204" pitchFamily="18" charset="0"/>
                          </a:rPr>
                          <m:t>   </m:t>
                        </m:r>
                        <m:r>
                          <a:rPr lang="fr-FR" i="1" dirty="0">
                            <a:latin typeface="Cambria Math" panose="02040503050406030204" pitchFamily="18" charset="0"/>
                          </a:rPr>
                          <m:t>𝑧</m:t>
                        </m:r>
                      </m:e>
                      <m:sup>
                        <m:r>
                          <a:rPr lang="fr-FR" i="1" dirty="0">
                            <a:latin typeface="Cambria Math" panose="02040503050406030204" pitchFamily="18" charset="0"/>
                          </a:rPr>
                          <m:t>′</m:t>
                        </m:r>
                      </m:sup>
                    </m:sSup>
                    <m:r>
                      <a:rPr lang="fr-FR" i="1" dirty="0">
                        <a:latin typeface="Cambria Math" panose="02040503050406030204" pitchFamily="18" charset="0"/>
                      </a:rPr>
                      <m:t>= </m:t>
                    </m:r>
                    <m:r>
                      <a:rPr lang="fr-FR" i="1" dirty="0">
                        <a:latin typeface="Cambria Math" panose="02040503050406030204" pitchFamily="18" charset="0"/>
                      </a:rPr>
                      <m:t>𝑧</m:t>
                    </m:r>
                    <m:r>
                      <a:rPr lang="fr-FR" i="1" dirty="0">
                        <a:latin typeface="Cambria Math" panose="02040503050406030204" pitchFamily="18" charset="0"/>
                      </a:rPr>
                      <m:t>	       </m:t>
                    </m:r>
                    <m:r>
                      <a:rPr lang="fr-FR" i="1" dirty="0">
                        <a:latin typeface="Cambria Math" panose="02040503050406030204" pitchFamily="18" charset="0"/>
                      </a:rPr>
                      <m:t>𝑡</m:t>
                    </m:r>
                    <m:r>
                      <a:rPr lang="fr-FR" i="1" dirty="0">
                        <a:latin typeface="Cambria Math" panose="02040503050406030204" pitchFamily="18" charset="0"/>
                      </a:rPr>
                      <m:t>′ = </m:t>
                    </m:r>
                    <m:r>
                      <a:rPr lang="fr-FR" i="1" dirty="0">
                        <a:latin typeface="Cambria Math" panose="02040503050406030204" pitchFamily="18" charset="0"/>
                      </a:rPr>
                      <m:t>𝑡</m:t>
                    </m:r>
                    <m:r>
                      <a:rPr lang="fr-FR" i="1" dirty="0">
                        <a:latin typeface="Cambria Math" panose="02040503050406030204" pitchFamily="18" charset="0"/>
                      </a:rPr>
                      <m:t>	</m:t>
                    </m:r>
                  </m:oMath>
                </a14:m>
                <a:r>
                  <a:rPr lang="fr-FR" dirty="0"/>
                  <a:t>           1-2</a:t>
                </a:r>
              </a:p>
              <a:p>
                <a14:m>
                  <m:oMath xmlns:m="http://schemas.openxmlformats.org/officeDocument/2006/math" xmlns="">
                    <m:sSub>
                      <m:sSubPr>
                        <m:ctrlPr>
                          <a:rPr lang="fr-FR" i="1" smtClean="0">
                            <a:latin typeface="Cambria Math" panose="02040503050406030204" pitchFamily="18" charset="0"/>
                          </a:rPr>
                        </m:ctrlPr>
                      </m:sSubPr>
                      <m:e>
                        <m:r>
                          <a:rPr lang="en-US" b="0" i="1" smtClean="0">
                            <a:latin typeface="Cambria Math" panose="02040503050406030204" pitchFamily="18" charset="0"/>
                          </a:rPr>
                          <m:t>𝑢</m:t>
                        </m:r>
                        <m:r>
                          <a:rPr lang="en-US" b="0" i="1" smtClean="0">
                            <a:latin typeface="Cambria Math" panose="02040503050406030204" pitchFamily="18" charset="0"/>
                          </a:rPr>
                          <m:t>′</m:t>
                        </m:r>
                      </m:e>
                      <m:sub>
                        <m:r>
                          <a:rPr lang="en-US" b="0" i="1" smtClean="0">
                            <a:latin typeface="Cambria Math" panose="02040503050406030204" pitchFamily="18" charset="0"/>
                          </a:rPr>
                          <m:t>𝑥</m:t>
                        </m:r>
                      </m:sub>
                    </m:sSub>
                    <m:r>
                      <a:rPr lang="en-US" b="0" i="1" smtClean="0">
                        <a:latin typeface="Cambria Math" panose="02040503050406030204" pitchFamily="18" charset="0"/>
                      </a:rPr>
                      <m:t>=</m:t>
                    </m:r>
                    <m:sSub>
                      <m:sSubPr>
                        <m:ctrlPr>
                          <a:rPr lang="fr-FR"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𝑢</m:t>
                        </m:r>
                      </m:e>
                      <m:sub>
                        <m:r>
                          <a:rPr lang="en-US" i="1">
                            <a:solidFill>
                              <a:srgbClr val="000000"/>
                            </a:solidFill>
                            <a:latin typeface="Cambria Math" panose="02040503050406030204" pitchFamily="18" charset="0"/>
                          </a:rPr>
                          <m:t>𝑥</m:t>
                        </m:r>
                      </m:sub>
                    </m:sSub>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𝑣</m:t>
                    </m:r>
                    <m:sSub>
                      <m:sSubPr>
                        <m:ctrlPr>
                          <a:rPr lang="fr-FR" i="1">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𝑢</m:t>
                        </m:r>
                        <m:r>
                          <a:rPr lang="en-US" i="1">
                            <a:solidFill>
                              <a:srgbClr val="000000"/>
                            </a:solidFill>
                            <a:latin typeface="Cambria Math" panose="02040503050406030204" pitchFamily="18" charset="0"/>
                          </a:rPr>
                          <m:t>′</m:t>
                        </m:r>
                      </m:e>
                      <m:sub>
                        <m:r>
                          <a:rPr lang="en-US" b="0" i="1" smtClean="0">
                            <a:solidFill>
                              <a:srgbClr val="000000"/>
                            </a:solidFill>
                            <a:latin typeface="Cambria Math" panose="02040503050406030204" pitchFamily="18" charset="0"/>
                          </a:rPr>
                          <m:t>𝑦</m:t>
                        </m:r>
                      </m:sub>
                    </m:sSub>
                    <m:r>
                      <a:rPr lang="en-US" i="1">
                        <a:solidFill>
                          <a:srgbClr val="000000"/>
                        </a:solidFill>
                        <a:latin typeface="Cambria Math" panose="02040503050406030204" pitchFamily="18" charset="0"/>
                      </a:rPr>
                      <m:t>=</m:t>
                    </m:r>
                    <m:sSub>
                      <m:sSubPr>
                        <m:ctrlPr>
                          <a:rPr lang="fr-FR"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𝑢</m:t>
                        </m:r>
                      </m:e>
                      <m:sub>
                        <m:r>
                          <a:rPr lang="en-US" b="0" i="1" smtClean="0">
                            <a:solidFill>
                              <a:srgbClr val="000000"/>
                            </a:solidFill>
                            <a:latin typeface="Cambria Math" panose="02040503050406030204" pitchFamily="18" charset="0"/>
                          </a:rPr>
                          <m:t>𝑦</m:t>
                        </m:r>
                      </m:sub>
                    </m:sSub>
                  </m:oMath>
                </a14:m>
                <a:r>
                  <a:rPr lang="fr-FR" dirty="0"/>
                  <a:t>  </a:t>
                </a:r>
                <a14:m>
                  <m:oMath xmlns:m="http://schemas.openxmlformats.org/officeDocument/2006/math" xmlns="">
                    <m:sSub>
                      <m:sSubPr>
                        <m:ctrlPr>
                          <a:rPr lang="fr-FR"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   </m:t>
                        </m:r>
                        <m:r>
                          <a:rPr lang="en-US" b="0" i="1" smtClean="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𝑢</m:t>
                        </m:r>
                        <m:r>
                          <a:rPr lang="en-US" i="1">
                            <a:solidFill>
                              <a:srgbClr val="000000"/>
                            </a:solidFill>
                            <a:latin typeface="Cambria Math" panose="02040503050406030204" pitchFamily="18" charset="0"/>
                          </a:rPr>
                          <m:t>′</m:t>
                        </m:r>
                      </m:e>
                      <m:sub>
                        <m:r>
                          <a:rPr lang="en-US" b="0" i="1" smtClean="0">
                            <a:solidFill>
                              <a:srgbClr val="000000"/>
                            </a:solidFill>
                            <a:latin typeface="Cambria Math" panose="02040503050406030204" pitchFamily="18" charset="0"/>
                          </a:rPr>
                          <m:t>𝑧</m:t>
                        </m:r>
                      </m:sub>
                    </m:sSub>
                    <m:r>
                      <a:rPr lang="en-US" i="1">
                        <a:solidFill>
                          <a:srgbClr val="000000"/>
                        </a:solidFill>
                        <a:latin typeface="Cambria Math" panose="02040503050406030204" pitchFamily="18" charset="0"/>
                      </a:rPr>
                      <m:t>=</m:t>
                    </m:r>
                    <m:sSub>
                      <m:sSubPr>
                        <m:ctrlPr>
                          <a:rPr lang="fr-FR"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𝑢</m:t>
                        </m:r>
                      </m:e>
                      <m:sub>
                        <m:r>
                          <a:rPr lang="en-US" b="0" i="1" smtClean="0">
                            <a:solidFill>
                              <a:srgbClr val="000000"/>
                            </a:solidFill>
                            <a:latin typeface="Cambria Math" panose="02040503050406030204" pitchFamily="18" charset="0"/>
                          </a:rPr>
                          <m:t>𝑧</m:t>
                        </m:r>
                      </m:sub>
                    </m:sSub>
                  </m:oMath>
                </a14:m>
                <a:r>
                  <a:rPr lang="fr-FR" dirty="0"/>
                  <a:t>	   1-3</a:t>
                </a:r>
              </a:p>
              <a:p>
                <a:r>
                  <a:rPr lang="fr-FR" dirty="0"/>
                  <a:t> </a:t>
                </a:r>
              </a:p>
            </p:txBody>
          </p:sp>
        </mc:Choice>
        <mc:Fallback xmlns="">
          <p:sp>
            <p:nvSpPr>
              <p:cNvPr id="6" name="TextBox 5"/>
              <p:cNvSpPr txBox="1">
                <a:spLocks noRot="1" noChangeAspect="1" noMove="1" noResize="1" noEditPoints="1" noAdjustHandles="1" noChangeArrowheads="1" noChangeShapeType="1" noTextEdit="1"/>
              </p:cNvSpPr>
              <p:nvPr/>
            </p:nvSpPr>
            <p:spPr>
              <a:xfrm>
                <a:off x="5551196" y="4266882"/>
                <a:ext cx="5305245" cy="979051"/>
              </a:xfrm>
              <a:prstGeom prst="rect">
                <a:avLst/>
              </a:prstGeom>
              <a:blipFill>
                <a:blip r:embed="rId3"/>
                <a:stretch>
                  <a:fillRect/>
                </a:stretch>
              </a:blipFill>
            </p:spPr>
            <p:txBody>
              <a:bodyPr/>
              <a:lstStyle/>
              <a:p>
                <a:r>
                  <a:rPr lang="en-US">
                    <a:noFill/>
                  </a:rPr>
                  <a:t> </a:t>
                </a:r>
              </a:p>
            </p:txBody>
          </p:sp>
        </mc:Fallback>
      </mc:AlternateContent>
      <p:sp>
        <p:nvSpPr>
          <p:cNvPr id="7" name="TextBox 6"/>
          <p:cNvSpPr txBox="1"/>
          <p:nvPr/>
        </p:nvSpPr>
        <p:spPr>
          <a:xfrm>
            <a:off x="4351489" y="3092728"/>
            <a:ext cx="6888818" cy="923330"/>
          </a:xfrm>
          <a:prstGeom prst="rect">
            <a:avLst/>
          </a:prstGeom>
          <a:noFill/>
        </p:spPr>
        <p:txBody>
          <a:bodyPr wrap="square" rtlCol="0">
            <a:spAutoFit/>
          </a:bodyPr>
          <a:lstStyle/>
          <a:p>
            <a:r>
              <a:rPr lang="en-US" b="1" u="sng" dirty="0">
                <a:solidFill>
                  <a:schemeClr val="accent4">
                    <a:lumMod val="50000"/>
                  </a:schemeClr>
                </a:solidFill>
                <a:latin typeface="Comic Sans MS" panose="030F0702030302020204" pitchFamily="66" charset="0"/>
                <a:ea typeface="Times New Roman" panose="02020603050405020304" pitchFamily="18" charset="0"/>
              </a:rPr>
              <a:t>Transformation of</a:t>
            </a:r>
            <a:r>
              <a:rPr lang="en-US" b="1" u="sng" spc="-45" dirty="0">
                <a:solidFill>
                  <a:schemeClr val="accent4">
                    <a:lumMod val="50000"/>
                  </a:schemeClr>
                </a:solidFill>
                <a:latin typeface="Comic Sans MS" panose="030F0702030302020204" pitchFamily="66" charset="0"/>
                <a:ea typeface="Times New Roman" panose="02020603050405020304" pitchFamily="18" charset="0"/>
              </a:rPr>
              <a:t> </a:t>
            </a:r>
            <a:r>
              <a:rPr lang="en-US" b="1" u="sng" dirty="0">
                <a:solidFill>
                  <a:schemeClr val="accent4">
                    <a:lumMod val="50000"/>
                  </a:schemeClr>
                </a:solidFill>
                <a:latin typeface="Comic Sans MS" panose="030F0702030302020204" pitchFamily="66" charset="0"/>
                <a:ea typeface="Times New Roman" panose="02020603050405020304" pitchFamily="18" charset="0"/>
              </a:rPr>
              <a:t>the</a:t>
            </a:r>
            <a:r>
              <a:rPr lang="en-US" b="1" u="sng" spc="-45" dirty="0">
                <a:solidFill>
                  <a:schemeClr val="accent4">
                    <a:lumMod val="50000"/>
                  </a:schemeClr>
                </a:solidFill>
                <a:latin typeface="Comic Sans MS" panose="030F0702030302020204" pitchFamily="66" charset="0"/>
                <a:ea typeface="Times New Roman" panose="02020603050405020304" pitchFamily="18" charset="0"/>
              </a:rPr>
              <a:t> </a:t>
            </a:r>
            <a:r>
              <a:rPr lang="en-US" b="1" u="sng" dirty="0">
                <a:solidFill>
                  <a:schemeClr val="accent4">
                    <a:lumMod val="50000"/>
                  </a:schemeClr>
                </a:solidFill>
                <a:latin typeface="Comic Sans MS" panose="030F0702030302020204" pitchFamily="66" charset="0"/>
                <a:ea typeface="Times New Roman" panose="02020603050405020304" pitchFamily="18" charset="0"/>
              </a:rPr>
              <a:t>position</a:t>
            </a:r>
            <a:r>
              <a:rPr lang="en-US" b="1" u="sng" spc="-45" dirty="0">
                <a:solidFill>
                  <a:schemeClr val="accent4">
                    <a:lumMod val="50000"/>
                  </a:schemeClr>
                </a:solidFill>
                <a:latin typeface="Comic Sans MS" panose="030F0702030302020204" pitchFamily="66" charset="0"/>
                <a:ea typeface="Times New Roman" panose="02020603050405020304" pitchFamily="18" charset="0"/>
              </a:rPr>
              <a:t> </a:t>
            </a:r>
            <a:r>
              <a:rPr lang="en-US" b="1" u="sng" dirty="0">
                <a:solidFill>
                  <a:schemeClr val="accent4">
                    <a:lumMod val="50000"/>
                  </a:schemeClr>
                </a:solidFill>
                <a:latin typeface="Comic Sans MS" panose="030F0702030302020204" pitchFamily="66" charset="0"/>
                <a:ea typeface="Times New Roman" panose="02020603050405020304" pitchFamily="18" charset="0"/>
              </a:rPr>
              <a:t>coordinates</a:t>
            </a:r>
            <a:r>
              <a:rPr lang="en-US" b="1" u="sng" spc="-45" dirty="0">
                <a:solidFill>
                  <a:schemeClr val="accent4">
                    <a:lumMod val="50000"/>
                  </a:schemeClr>
                </a:solidFill>
                <a:latin typeface="Comic Sans MS" panose="030F0702030302020204" pitchFamily="66" charset="0"/>
                <a:ea typeface="Times New Roman" panose="02020603050405020304" pitchFamily="18" charset="0"/>
              </a:rPr>
              <a:t> </a:t>
            </a:r>
            <a:r>
              <a:rPr lang="en-US" b="1" u="sng" dirty="0">
                <a:solidFill>
                  <a:schemeClr val="accent4">
                    <a:lumMod val="50000"/>
                  </a:schemeClr>
                </a:solidFill>
                <a:latin typeface="Comic Sans MS" panose="030F0702030302020204" pitchFamily="66" charset="0"/>
                <a:ea typeface="Times New Roman" panose="02020603050405020304" pitchFamily="18" charset="0"/>
              </a:rPr>
              <a:t>and</a:t>
            </a:r>
            <a:r>
              <a:rPr lang="en-US" b="1" u="sng" spc="-45" dirty="0">
                <a:solidFill>
                  <a:schemeClr val="accent4">
                    <a:lumMod val="50000"/>
                  </a:schemeClr>
                </a:solidFill>
                <a:latin typeface="Comic Sans MS" panose="030F0702030302020204" pitchFamily="66" charset="0"/>
                <a:ea typeface="Times New Roman" panose="02020603050405020304" pitchFamily="18" charset="0"/>
              </a:rPr>
              <a:t> </a:t>
            </a:r>
            <a:r>
              <a:rPr lang="en-US" b="1" u="sng" dirty="0">
                <a:solidFill>
                  <a:schemeClr val="accent4">
                    <a:lumMod val="50000"/>
                  </a:schemeClr>
                </a:solidFill>
                <a:latin typeface="Comic Sans MS" panose="030F0702030302020204" pitchFamily="66" charset="0"/>
                <a:ea typeface="Times New Roman" panose="02020603050405020304" pitchFamily="18" charset="0"/>
              </a:rPr>
              <a:t>the</a:t>
            </a:r>
            <a:r>
              <a:rPr lang="en-US" b="1" u="sng" spc="-45" dirty="0">
                <a:solidFill>
                  <a:schemeClr val="accent4">
                    <a:lumMod val="50000"/>
                  </a:schemeClr>
                </a:solidFill>
                <a:latin typeface="Comic Sans MS" panose="030F0702030302020204" pitchFamily="66" charset="0"/>
                <a:ea typeface="Times New Roman" panose="02020603050405020304" pitchFamily="18" charset="0"/>
              </a:rPr>
              <a:t> </a:t>
            </a:r>
            <a:r>
              <a:rPr lang="en-US" b="1" u="sng" dirty="0">
                <a:solidFill>
                  <a:schemeClr val="accent4">
                    <a:lumMod val="50000"/>
                  </a:schemeClr>
                </a:solidFill>
                <a:latin typeface="Comic Sans MS" panose="030F0702030302020204" pitchFamily="66" charset="0"/>
                <a:ea typeface="Times New Roman" panose="02020603050405020304" pitchFamily="18" charset="0"/>
              </a:rPr>
              <a:t>velocity</a:t>
            </a:r>
            <a:r>
              <a:rPr lang="en-US" b="1" u="sng" spc="-45" dirty="0">
                <a:solidFill>
                  <a:schemeClr val="accent4">
                    <a:lumMod val="50000"/>
                  </a:schemeClr>
                </a:solidFill>
                <a:latin typeface="Comic Sans MS" panose="030F0702030302020204" pitchFamily="66" charset="0"/>
                <a:ea typeface="Times New Roman" panose="02020603050405020304" pitchFamily="18" charset="0"/>
              </a:rPr>
              <a:t> </a:t>
            </a:r>
          </a:p>
          <a:p>
            <a:r>
              <a:rPr lang="en-US" b="1" u="sng" dirty="0">
                <a:solidFill>
                  <a:schemeClr val="accent4">
                    <a:lumMod val="50000"/>
                  </a:schemeClr>
                </a:solidFill>
                <a:latin typeface="Comic Sans MS" panose="030F0702030302020204" pitchFamily="66" charset="0"/>
                <a:ea typeface="Times New Roman" panose="02020603050405020304" pitchFamily="18" charset="0"/>
              </a:rPr>
              <a:t>components</a:t>
            </a:r>
            <a:r>
              <a:rPr lang="en-US" b="1" u="sng" spc="-40" dirty="0">
                <a:solidFill>
                  <a:schemeClr val="accent4">
                    <a:lumMod val="50000"/>
                  </a:schemeClr>
                </a:solidFill>
                <a:latin typeface="Comic Sans MS" panose="030F0702030302020204" pitchFamily="66" charset="0"/>
                <a:ea typeface="Times New Roman" panose="02020603050405020304" pitchFamily="18" charset="0"/>
              </a:rPr>
              <a:t> </a:t>
            </a:r>
            <a:r>
              <a:rPr lang="en-US" b="1" u="sng" dirty="0">
                <a:solidFill>
                  <a:schemeClr val="accent4">
                    <a:lumMod val="50000"/>
                  </a:schemeClr>
                </a:solidFill>
                <a:latin typeface="Comic Sans MS" panose="030F0702030302020204" pitchFamily="66" charset="0"/>
                <a:ea typeface="Times New Roman" panose="02020603050405020304" pitchFamily="18" charset="0"/>
              </a:rPr>
              <a:t>of</a:t>
            </a:r>
            <a:r>
              <a:rPr lang="en-US" b="1" u="sng" spc="-45" dirty="0">
                <a:solidFill>
                  <a:schemeClr val="accent4">
                    <a:lumMod val="50000"/>
                  </a:schemeClr>
                </a:solidFill>
                <a:latin typeface="Comic Sans MS" panose="030F0702030302020204" pitchFamily="66" charset="0"/>
                <a:ea typeface="Times New Roman" panose="02020603050405020304" pitchFamily="18" charset="0"/>
              </a:rPr>
              <a:t> </a:t>
            </a:r>
            <a:r>
              <a:rPr lang="en-US" b="1" i="1" u="sng" dirty="0">
                <a:solidFill>
                  <a:schemeClr val="accent4">
                    <a:lumMod val="50000"/>
                  </a:schemeClr>
                </a:solidFill>
                <a:latin typeface="Comic Sans MS" panose="030F0702030302020204" pitchFamily="66" charset="0"/>
                <a:ea typeface="Times New Roman" panose="02020603050405020304" pitchFamily="18" charset="0"/>
              </a:rPr>
              <a:t>S</a:t>
            </a:r>
            <a:r>
              <a:rPr lang="en-US" b="1" i="1" u="sng" spc="-45" dirty="0">
                <a:solidFill>
                  <a:schemeClr val="accent4">
                    <a:lumMod val="50000"/>
                  </a:schemeClr>
                </a:solidFill>
                <a:latin typeface="Comic Sans MS" panose="030F0702030302020204" pitchFamily="66" charset="0"/>
                <a:ea typeface="Times New Roman" panose="02020603050405020304" pitchFamily="18" charset="0"/>
              </a:rPr>
              <a:t> </a:t>
            </a:r>
            <a:r>
              <a:rPr lang="en-US" b="1" u="sng" dirty="0">
                <a:solidFill>
                  <a:schemeClr val="accent4">
                    <a:lumMod val="50000"/>
                  </a:schemeClr>
                </a:solidFill>
                <a:latin typeface="Comic Sans MS" panose="030F0702030302020204" pitchFamily="66" charset="0"/>
                <a:ea typeface="Times New Roman" panose="02020603050405020304" pitchFamily="18" charset="0"/>
              </a:rPr>
              <a:t>into</a:t>
            </a:r>
            <a:r>
              <a:rPr lang="en-US" b="1" u="sng" spc="-45" dirty="0">
                <a:solidFill>
                  <a:schemeClr val="accent4">
                    <a:lumMod val="50000"/>
                  </a:schemeClr>
                </a:solidFill>
                <a:latin typeface="Comic Sans MS" panose="030F0702030302020204" pitchFamily="66" charset="0"/>
                <a:ea typeface="Times New Roman" panose="02020603050405020304" pitchFamily="18" charset="0"/>
              </a:rPr>
              <a:t> </a:t>
            </a:r>
            <a:r>
              <a:rPr lang="en-US" b="1" u="sng" dirty="0">
                <a:solidFill>
                  <a:schemeClr val="accent4">
                    <a:lumMod val="50000"/>
                  </a:schemeClr>
                </a:solidFill>
                <a:latin typeface="Comic Sans MS" panose="030F0702030302020204" pitchFamily="66" charset="0"/>
                <a:ea typeface="Times New Roman" panose="02020603050405020304" pitchFamily="18" charset="0"/>
              </a:rPr>
              <a:t>those</a:t>
            </a:r>
            <a:r>
              <a:rPr lang="en-US" b="1" u="sng" spc="-45" dirty="0">
                <a:solidFill>
                  <a:schemeClr val="accent4">
                    <a:lumMod val="50000"/>
                  </a:schemeClr>
                </a:solidFill>
                <a:latin typeface="Comic Sans MS" panose="030F0702030302020204" pitchFamily="66" charset="0"/>
                <a:ea typeface="Times New Roman" panose="02020603050405020304" pitchFamily="18" charset="0"/>
              </a:rPr>
              <a:t> </a:t>
            </a:r>
            <a:r>
              <a:rPr lang="en-US" b="1" u="sng" dirty="0">
                <a:solidFill>
                  <a:schemeClr val="accent4">
                    <a:lumMod val="50000"/>
                  </a:schemeClr>
                </a:solidFill>
                <a:latin typeface="Comic Sans MS" panose="030F0702030302020204" pitchFamily="66" charset="0"/>
                <a:ea typeface="Times New Roman" panose="02020603050405020304" pitchFamily="18" charset="0"/>
              </a:rPr>
              <a:t>of</a:t>
            </a:r>
            <a:r>
              <a:rPr lang="en-US" b="1" u="sng" spc="-40" dirty="0">
                <a:solidFill>
                  <a:schemeClr val="accent4">
                    <a:lumMod val="50000"/>
                  </a:schemeClr>
                </a:solidFill>
                <a:latin typeface="Comic Sans MS" panose="030F0702030302020204" pitchFamily="66" charset="0"/>
                <a:ea typeface="Times New Roman" panose="02020603050405020304" pitchFamily="18" charset="0"/>
              </a:rPr>
              <a:t> </a:t>
            </a:r>
            <a:r>
              <a:rPr lang="en-US" b="1" i="1" u="sng" dirty="0">
                <a:solidFill>
                  <a:schemeClr val="accent4">
                    <a:lumMod val="50000"/>
                  </a:schemeClr>
                </a:solidFill>
                <a:latin typeface="Comic Sans MS" panose="030F0702030302020204" pitchFamily="66" charset="0"/>
                <a:ea typeface="Times New Roman" panose="02020603050405020304" pitchFamily="18" charset="0"/>
              </a:rPr>
              <a:t>S</a:t>
            </a:r>
            <a:r>
              <a:rPr lang="en-US" b="1" u="sng" dirty="0">
                <a:solidFill>
                  <a:schemeClr val="accent4">
                    <a:lumMod val="50000"/>
                  </a:schemeClr>
                </a:solidFill>
                <a:latin typeface="Comic Sans MS" panose="030F0702030302020204" pitchFamily="66" charset="0"/>
                <a:ea typeface="Times New Roman" panose="02020603050405020304" pitchFamily="18" charset="0"/>
              </a:rPr>
              <a:t>'</a:t>
            </a:r>
            <a:r>
              <a:rPr lang="en-US" b="1" u="sng" spc="-135" dirty="0">
                <a:solidFill>
                  <a:schemeClr val="accent4">
                    <a:lumMod val="50000"/>
                  </a:schemeClr>
                </a:solidFill>
                <a:latin typeface="Comic Sans MS" panose="030F0702030302020204" pitchFamily="66" charset="0"/>
                <a:ea typeface="Times New Roman" panose="02020603050405020304" pitchFamily="18" charset="0"/>
              </a:rPr>
              <a:t> </a:t>
            </a:r>
            <a:r>
              <a:rPr lang="en-US" b="1" u="sng" dirty="0">
                <a:solidFill>
                  <a:schemeClr val="accent4">
                    <a:lumMod val="50000"/>
                  </a:schemeClr>
                </a:solidFill>
                <a:latin typeface="Comic Sans MS" panose="030F0702030302020204" pitchFamily="66" charset="0"/>
                <a:ea typeface="Times New Roman" panose="02020603050405020304" pitchFamily="18" charset="0"/>
              </a:rPr>
              <a:t>is</a:t>
            </a:r>
            <a:r>
              <a:rPr lang="en-US" b="1" u="sng" spc="-45" dirty="0">
                <a:solidFill>
                  <a:schemeClr val="accent4">
                    <a:lumMod val="50000"/>
                  </a:schemeClr>
                </a:solidFill>
                <a:latin typeface="Comic Sans MS" panose="030F0702030302020204" pitchFamily="66" charset="0"/>
                <a:ea typeface="Times New Roman" panose="02020603050405020304" pitchFamily="18" charset="0"/>
              </a:rPr>
              <a:t> </a:t>
            </a:r>
            <a:r>
              <a:rPr lang="en-US" b="1" u="sng" dirty="0">
                <a:solidFill>
                  <a:schemeClr val="accent4">
                    <a:lumMod val="50000"/>
                  </a:schemeClr>
                </a:solidFill>
                <a:latin typeface="Comic Sans MS" panose="030F0702030302020204" pitchFamily="66" charset="0"/>
                <a:ea typeface="Times New Roman" panose="02020603050405020304" pitchFamily="18" charset="0"/>
              </a:rPr>
              <a:t>the </a:t>
            </a:r>
            <a:r>
              <a:rPr lang="en-US" b="1" i="1" u="sng" dirty="0">
                <a:solidFill>
                  <a:srgbClr val="FF0000"/>
                </a:solidFill>
                <a:latin typeface="Comic Sans MS" panose="030F0702030302020204" pitchFamily="66" charset="0"/>
                <a:ea typeface="Times New Roman" panose="02020603050405020304" pitchFamily="18" charset="0"/>
              </a:rPr>
              <a:t>Galilean transformation</a:t>
            </a:r>
            <a:endParaRPr lang="en-US" b="1" u="sng" dirty="0">
              <a:solidFill>
                <a:srgbClr val="FF0000"/>
              </a:solidFill>
              <a:latin typeface="Comic Sans MS" panose="030F0702030302020204" pitchFamily="66" charset="0"/>
            </a:endParaRPr>
          </a:p>
        </p:txBody>
      </p:sp>
      <p:sp>
        <p:nvSpPr>
          <p:cNvPr id="2" name="TextBox 1"/>
          <p:cNvSpPr txBox="1"/>
          <p:nvPr/>
        </p:nvSpPr>
        <p:spPr>
          <a:xfrm>
            <a:off x="360909" y="3664362"/>
            <a:ext cx="3308919" cy="369332"/>
          </a:xfrm>
          <a:prstGeom prst="rect">
            <a:avLst/>
          </a:prstGeom>
          <a:noFill/>
        </p:spPr>
        <p:txBody>
          <a:bodyPr wrap="none" rtlCol="0">
            <a:spAutoFit/>
          </a:bodyPr>
          <a:lstStyle/>
          <a:p>
            <a:r>
              <a:rPr lang="en-US" dirty="0">
                <a:latin typeface="Comic Sans MS" panose="030F0702030302020204" pitchFamily="66" charset="0"/>
              </a:rPr>
              <a:t>s’ is moving in the x direction</a:t>
            </a:r>
          </a:p>
        </p:txBody>
      </p:sp>
    </p:spTree>
    <p:extLst>
      <p:ext uri="{BB962C8B-B14F-4D97-AF65-F5344CB8AC3E}">
        <p14:creationId xmlns:p14="http://schemas.microsoft.com/office/powerpoint/2010/main" val="2358112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2"/>
          <p:cNvSpPr>
            <a:spLocks noGrp="1"/>
          </p:cNvSpPr>
          <p:nvPr>
            <p:ph type="dt" sz="quarter" idx="10"/>
          </p:nvPr>
        </p:nvSpPr>
        <p:spPr>
          <a:noFill/>
        </p:spPr>
        <p:txBody>
          <a:bodyPr/>
          <a:lstStyle>
            <a:lvl1pPr>
              <a:spcBef>
                <a:spcPct val="20000"/>
              </a:spcBef>
              <a:defRPr sz="3200" b="1">
                <a:solidFill>
                  <a:schemeClr val="accent2"/>
                </a:solidFill>
                <a:latin typeface="Arial" panose="020B0604020202020204" pitchFamily="34" charset="0"/>
              </a:defRPr>
            </a:lvl1pPr>
            <a:lvl2pPr marL="742950" indent="-285750">
              <a:spcBef>
                <a:spcPct val="20000"/>
              </a:spcBef>
              <a:defRPr sz="3200" b="1">
                <a:solidFill>
                  <a:schemeClr val="accent2"/>
                </a:solidFill>
                <a:latin typeface="Arial" panose="020B0604020202020204" pitchFamily="34" charset="0"/>
              </a:defRPr>
            </a:lvl2pPr>
            <a:lvl3pPr marL="1143000" indent="-228600">
              <a:spcBef>
                <a:spcPct val="20000"/>
              </a:spcBef>
              <a:defRPr sz="3200" b="1">
                <a:solidFill>
                  <a:schemeClr val="accent2"/>
                </a:solidFill>
                <a:latin typeface="Arial" panose="020B0604020202020204" pitchFamily="34" charset="0"/>
              </a:defRPr>
            </a:lvl3pPr>
            <a:lvl4pPr marL="1600200" indent="-228600">
              <a:spcBef>
                <a:spcPct val="20000"/>
              </a:spcBef>
              <a:defRPr sz="3200" b="1">
                <a:solidFill>
                  <a:schemeClr val="accent2"/>
                </a:solidFill>
                <a:latin typeface="Arial" panose="020B0604020202020204" pitchFamily="34" charset="0"/>
              </a:defRPr>
            </a:lvl4pPr>
            <a:lvl5pPr marL="2057400" indent="-228600">
              <a:spcBef>
                <a:spcPct val="20000"/>
              </a:spcBef>
              <a:defRPr sz="3200" b="1">
                <a:solidFill>
                  <a:schemeClr val="accent2"/>
                </a:solidFill>
                <a:latin typeface="Arial" panose="020B0604020202020204" pitchFamily="34" charset="0"/>
              </a:defRPr>
            </a:lvl5pPr>
            <a:lvl6pPr marL="2514600" indent="-228600" eaLnBrk="0" fontAlgn="base" hangingPunct="0">
              <a:spcBef>
                <a:spcPct val="20000"/>
              </a:spcBef>
              <a:spcAft>
                <a:spcPct val="0"/>
              </a:spcAft>
              <a:defRPr sz="3200" b="1">
                <a:solidFill>
                  <a:schemeClr val="accent2"/>
                </a:solidFill>
                <a:latin typeface="Arial" panose="020B0604020202020204" pitchFamily="34" charset="0"/>
              </a:defRPr>
            </a:lvl6pPr>
            <a:lvl7pPr marL="2971800" indent="-228600" eaLnBrk="0" fontAlgn="base" hangingPunct="0">
              <a:spcBef>
                <a:spcPct val="20000"/>
              </a:spcBef>
              <a:spcAft>
                <a:spcPct val="0"/>
              </a:spcAft>
              <a:defRPr sz="3200" b="1">
                <a:solidFill>
                  <a:schemeClr val="accent2"/>
                </a:solidFill>
                <a:latin typeface="Arial" panose="020B0604020202020204" pitchFamily="34" charset="0"/>
              </a:defRPr>
            </a:lvl7pPr>
            <a:lvl8pPr marL="3429000" indent="-228600" eaLnBrk="0" fontAlgn="base" hangingPunct="0">
              <a:spcBef>
                <a:spcPct val="20000"/>
              </a:spcBef>
              <a:spcAft>
                <a:spcPct val="0"/>
              </a:spcAft>
              <a:defRPr sz="3200" b="1">
                <a:solidFill>
                  <a:schemeClr val="accent2"/>
                </a:solidFill>
                <a:latin typeface="Arial" panose="020B0604020202020204" pitchFamily="34" charset="0"/>
              </a:defRPr>
            </a:lvl8pPr>
            <a:lvl9pPr marL="3886200" indent="-228600" eaLnBrk="0" fontAlgn="base" hangingPunct="0">
              <a:spcBef>
                <a:spcPct val="20000"/>
              </a:spcBef>
              <a:spcAft>
                <a:spcPct val="0"/>
              </a:spcAft>
              <a:defRPr sz="3200" b="1">
                <a:solidFill>
                  <a:schemeClr val="accent2"/>
                </a:solidFill>
                <a:latin typeface="Arial" panose="020B0604020202020204" pitchFamily="34" charset="0"/>
              </a:defRPr>
            </a:lvl9pPr>
          </a:lstStyle>
          <a:p>
            <a:pPr>
              <a:spcBef>
                <a:spcPct val="0"/>
              </a:spcBef>
            </a:pPr>
            <a:r>
              <a:rPr lang="en-US" altLang="en-US" sz="800" b="0">
                <a:solidFill>
                  <a:schemeClr val="tx1"/>
                </a:solidFill>
              </a:rPr>
              <a:t>Copyright © 2009 Pearson Education, Inc.</a:t>
            </a:r>
          </a:p>
        </p:txBody>
      </p:sp>
      <p:sp>
        <p:nvSpPr>
          <p:cNvPr id="10243" name="Text Box 3"/>
          <p:cNvSpPr txBox="1">
            <a:spLocks noChangeArrowheads="1"/>
          </p:cNvSpPr>
          <p:nvPr/>
        </p:nvSpPr>
        <p:spPr bwMode="auto">
          <a:xfrm>
            <a:off x="1963738" y="1293813"/>
            <a:ext cx="8158162" cy="158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3200" b="1">
                <a:solidFill>
                  <a:schemeClr val="accent2"/>
                </a:solidFill>
                <a:latin typeface="Arial" panose="020B0604020202020204" pitchFamily="34" charset="0"/>
              </a:defRPr>
            </a:lvl1pPr>
            <a:lvl2pPr marL="742950" indent="-285750">
              <a:spcBef>
                <a:spcPct val="20000"/>
              </a:spcBef>
              <a:defRPr sz="3200" b="1">
                <a:solidFill>
                  <a:schemeClr val="accent2"/>
                </a:solidFill>
                <a:latin typeface="Arial" panose="020B0604020202020204" pitchFamily="34" charset="0"/>
              </a:defRPr>
            </a:lvl2pPr>
            <a:lvl3pPr marL="1143000" indent="-228600">
              <a:spcBef>
                <a:spcPct val="20000"/>
              </a:spcBef>
              <a:defRPr sz="3200" b="1">
                <a:solidFill>
                  <a:schemeClr val="accent2"/>
                </a:solidFill>
                <a:latin typeface="Arial" panose="020B0604020202020204" pitchFamily="34" charset="0"/>
              </a:defRPr>
            </a:lvl3pPr>
            <a:lvl4pPr marL="1600200" indent="-228600">
              <a:spcBef>
                <a:spcPct val="20000"/>
              </a:spcBef>
              <a:defRPr sz="3200" b="1">
                <a:solidFill>
                  <a:schemeClr val="accent2"/>
                </a:solidFill>
                <a:latin typeface="Arial" panose="020B0604020202020204" pitchFamily="34" charset="0"/>
              </a:defRPr>
            </a:lvl4pPr>
            <a:lvl5pPr marL="2057400" indent="-228600">
              <a:spcBef>
                <a:spcPct val="20000"/>
              </a:spcBef>
              <a:defRPr sz="3200" b="1">
                <a:solidFill>
                  <a:schemeClr val="accent2"/>
                </a:solidFill>
                <a:latin typeface="Arial" panose="020B0604020202020204" pitchFamily="34" charset="0"/>
              </a:defRPr>
            </a:lvl5pPr>
            <a:lvl6pPr marL="2514600" indent="-228600" eaLnBrk="0" fontAlgn="base" hangingPunct="0">
              <a:spcBef>
                <a:spcPct val="20000"/>
              </a:spcBef>
              <a:spcAft>
                <a:spcPct val="0"/>
              </a:spcAft>
              <a:defRPr sz="3200" b="1">
                <a:solidFill>
                  <a:schemeClr val="accent2"/>
                </a:solidFill>
                <a:latin typeface="Arial" panose="020B0604020202020204" pitchFamily="34" charset="0"/>
              </a:defRPr>
            </a:lvl6pPr>
            <a:lvl7pPr marL="2971800" indent="-228600" eaLnBrk="0" fontAlgn="base" hangingPunct="0">
              <a:spcBef>
                <a:spcPct val="20000"/>
              </a:spcBef>
              <a:spcAft>
                <a:spcPct val="0"/>
              </a:spcAft>
              <a:defRPr sz="3200" b="1">
                <a:solidFill>
                  <a:schemeClr val="accent2"/>
                </a:solidFill>
                <a:latin typeface="Arial" panose="020B0604020202020204" pitchFamily="34" charset="0"/>
              </a:defRPr>
            </a:lvl7pPr>
            <a:lvl8pPr marL="3429000" indent="-228600" eaLnBrk="0" fontAlgn="base" hangingPunct="0">
              <a:spcBef>
                <a:spcPct val="20000"/>
              </a:spcBef>
              <a:spcAft>
                <a:spcPct val="0"/>
              </a:spcAft>
              <a:defRPr sz="3200" b="1">
                <a:solidFill>
                  <a:schemeClr val="accent2"/>
                </a:solidFill>
                <a:latin typeface="Arial" panose="020B0604020202020204" pitchFamily="34" charset="0"/>
              </a:defRPr>
            </a:lvl8pPr>
            <a:lvl9pPr marL="3886200" indent="-228600" eaLnBrk="0" fontAlgn="base" hangingPunct="0">
              <a:spcBef>
                <a:spcPct val="20000"/>
              </a:spcBef>
              <a:spcAft>
                <a:spcPct val="0"/>
              </a:spcAft>
              <a:defRPr sz="3200" b="1">
                <a:solidFill>
                  <a:schemeClr val="accent2"/>
                </a:solidFill>
                <a:latin typeface="Arial" panose="020B0604020202020204" pitchFamily="34" charset="0"/>
              </a:defRPr>
            </a:lvl9pPr>
          </a:lstStyle>
          <a:p>
            <a:pPr eaLnBrk="1" hangingPunct="1">
              <a:spcBef>
                <a:spcPct val="50000"/>
              </a:spcBef>
            </a:pPr>
            <a:r>
              <a:rPr lang="en-US" altLang="en-US" sz="2800" dirty="0">
                <a:solidFill>
                  <a:schemeClr val="accent2">
                    <a:lumMod val="75000"/>
                  </a:schemeClr>
                </a:solidFill>
                <a:latin typeface="Comic Sans MS" panose="030F0702030302020204" pitchFamily="66" charset="0"/>
              </a:rPr>
              <a:t>Relativity principle: </a:t>
            </a:r>
          </a:p>
          <a:p>
            <a:pPr eaLnBrk="1" hangingPunct="1">
              <a:spcBef>
                <a:spcPct val="50000"/>
              </a:spcBef>
            </a:pPr>
            <a:r>
              <a:rPr lang="en-US" altLang="en-US" sz="2800" dirty="0">
                <a:solidFill>
                  <a:schemeClr val="accent2">
                    <a:lumMod val="75000"/>
                  </a:schemeClr>
                </a:solidFill>
                <a:latin typeface="Comic Sans MS" panose="030F0702030302020204" pitchFamily="66" charset="0"/>
              </a:rPr>
              <a:t>The basic laws of physics are the same in all inertial reference frames.</a:t>
            </a:r>
          </a:p>
        </p:txBody>
      </p:sp>
      <p:sp>
        <p:nvSpPr>
          <p:cNvPr id="10244" name="Rectangle 5"/>
          <p:cNvSpPr>
            <a:spLocks noGrp="1" noChangeArrowheads="1"/>
          </p:cNvSpPr>
          <p:nvPr>
            <p:ph type="title"/>
          </p:nvPr>
        </p:nvSpPr>
        <p:spPr>
          <a:xfrm>
            <a:off x="1097280" y="286603"/>
            <a:ext cx="10058400" cy="573823"/>
          </a:xfrm>
        </p:spPr>
        <p:txBody>
          <a:bodyPr>
            <a:normAutofit fontScale="90000"/>
          </a:bodyPr>
          <a:lstStyle/>
          <a:p>
            <a:pPr eaLnBrk="1" hangingPunct="1"/>
            <a:r>
              <a:rPr lang="en-US" altLang="en-US" dirty="0">
                <a:latin typeface="Comic Sans MS" panose="030F0702030302020204" pitchFamily="66" charset="0"/>
              </a:rPr>
              <a:t>Example</a:t>
            </a:r>
          </a:p>
        </p:txBody>
      </p:sp>
      <p:pic>
        <p:nvPicPr>
          <p:cNvPr id="10245" name="Picture 8" descr="Figure_36_02"/>
          <p:cNvPicPr>
            <a:picLocks noChangeAspect="1" noChangeArrowheads="1"/>
          </p:cNvPicPr>
          <p:nvPr/>
        </p:nvPicPr>
        <p:blipFill>
          <a:blip r:embed="rId3">
            <a:extLst>
              <a:ext uri="{28A0092B-C50C-407E-A947-70E740481C1C}">
                <a14:useLocalDpi xmlns:a14="http://schemas.microsoft.com/office/drawing/2010/main" val="0"/>
              </a:ext>
            </a:extLst>
          </a:blip>
          <a:srcRect b="6268"/>
          <a:stretch>
            <a:fillRect/>
          </a:stretch>
        </p:blipFill>
        <p:spPr bwMode="auto">
          <a:xfrm>
            <a:off x="1817689" y="3314700"/>
            <a:ext cx="8555037" cy="261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9"/>
          <p:cNvSpPr>
            <a:spLocks noChangeArrowheads="1"/>
          </p:cNvSpPr>
          <p:nvPr/>
        </p:nvSpPr>
        <p:spPr bwMode="auto">
          <a:xfrm>
            <a:off x="3629025" y="5516564"/>
            <a:ext cx="304800" cy="2301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chemeClr val="accent2"/>
                </a:solidFill>
                <a:latin typeface="Arial" panose="020B0604020202020204" pitchFamily="34" charset="0"/>
              </a:defRPr>
            </a:lvl1pPr>
            <a:lvl2pPr marL="742950" indent="-285750">
              <a:spcBef>
                <a:spcPct val="20000"/>
              </a:spcBef>
              <a:defRPr sz="3200" b="1">
                <a:solidFill>
                  <a:schemeClr val="accent2"/>
                </a:solidFill>
                <a:latin typeface="Arial" panose="020B0604020202020204" pitchFamily="34" charset="0"/>
              </a:defRPr>
            </a:lvl2pPr>
            <a:lvl3pPr marL="1143000" indent="-228600">
              <a:spcBef>
                <a:spcPct val="20000"/>
              </a:spcBef>
              <a:defRPr sz="3200" b="1">
                <a:solidFill>
                  <a:schemeClr val="accent2"/>
                </a:solidFill>
                <a:latin typeface="Arial" panose="020B0604020202020204" pitchFamily="34" charset="0"/>
              </a:defRPr>
            </a:lvl3pPr>
            <a:lvl4pPr marL="1600200" indent="-228600">
              <a:spcBef>
                <a:spcPct val="20000"/>
              </a:spcBef>
              <a:defRPr sz="3200" b="1">
                <a:solidFill>
                  <a:schemeClr val="accent2"/>
                </a:solidFill>
                <a:latin typeface="Arial" panose="020B0604020202020204" pitchFamily="34" charset="0"/>
              </a:defRPr>
            </a:lvl4pPr>
            <a:lvl5pPr marL="2057400" indent="-228600">
              <a:spcBef>
                <a:spcPct val="20000"/>
              </a:spcBef>
              <a:defRPr sz="3200" b="1">
                <a:solidFill>
                  <a:schemeClr val="accent2"/>
                </a:solidFill>
                <a:latin typeface="Arial" panose="020B0604020202020204" pitchFamily="34" charset="0"/>
              </a:defRPr>
            </a:lvl5pPr>
            <a:lvl6pPr marL="2514600" indent="-228600" eaLnBrk="0" fontAlgn="base" hangingPunct="0">
              <a:spcBef>
                <a:spcPct val="20000"/>
              </a:spcBef>
              <a:spcAft>
                <a:spcPct val="0"/>
              </a:spcAft>
              <a:defRPr sz="3200" b="1">
                <a:solidFill>
                  <a:schemeClr val="accent2"/>
                </a:solidFill>
                <a:latin typeface="Arial" panose="020B0604020202020204" pitchFamily="34" charset="0"/>
              </a:defRPr>
            </a:lvl6pPr>
            <a:lvl7pPr marL="2971800" indent="-228600" eaLnBrk="0" fontAlgn="base" hangingPunct="0">
              <a:spcBef>
                <a:spcPct val="20000"/>
              </a:spcBef>
              <a:spcAft>
                <a:spcPct val="0"/>
              </a:spcAft>
              <a:defRPr sz="3200" b="1">
                <a:solidFill>
                  <a:schemeClr val="accent2"/>
                </a:solidFill>
                <a:latin typeface="Arial" panose="020B0604020202020204" pitchFamily="34" charset="0"/>
              </a:defRPr>
            </a:lvl7pPr>
            <a:lvl8pPr marL="3429000" indent="-228600" eaLnBrk="0" fontAlgn="base" hangingPunct="0">
              <a:spcBef>
                <a:spcPct val="20000"/>
              </a:spcBef>
              <a:spcAft>
                <a:spcPct val="0"/>
              </a:spcAft>
              <a:defRPr sz="3200" b="1">
                <a:solidFill>
                  <a:schemeClr val="accent2"/>
                </a:solidFill>
                <a:latin typeface="Arial" panose="020B0604020202020204" pitchFamily="34" charset="0"/>
              </a:defRPr>
            </a:lvl8pPr>
            <a:lvl9pPr marL="3886200" indent="-228600" eaLnBrk="0" fontAlgn="base" hangingPunct="0">
              <a:spcBef>
                <a:spcPct val="20000"/>
              </a:spcBef>
              <a:spcAft>
                <a:spcPct val="0"/>
              </a:spcAft>
              <a:defRPr sz="3200" b="1">
                <a:solidFill>
                  <a:schemeClr val="accent2"/>
                </a:solidFill>
                <a:latin typeface="Arial" panose="020B0604020202020204" pitchFamily="34" charset="0"/>
              </a:defRPr>
            </a:lvl9pPr>
          </a:lstStyle>
          <a:p>
            <a:pPr eaLnBrk="1" hangingPunct="1"/>
            <a:endParaRPr lang="en-US" altLang="en-US"/>
          </a:p>
        </p:txBody>
      </p:sp>
      <p:sp>
        <p:nvSpPr>
          <p:cNvPr id="10247" name="Rectangle 10"/>
          <p:cNvSpPr>
            <a:spLocks noChangeArrowheads="1"/>
          </p:cNvSpPr>
          <p:nvPr/>
        </p:nvSpPr>
        <p:spPr bwMode="auto">
          <a:xfrm>
            <a:off x="8240713" y="5519739"/>
            <a:ext cx="304800" cy="2301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chemeClr val="accent2"/>
                </a:solidFill>
                <a:latin typeface="Arial" panose="020B0604020202020204" pitchFamily="34" charset="0"/>
              </a:defRPr>
            </a:lvl1pPr>
            <a:lvl2pPr marL="742950" indent="-285750">
              <a:spcBef>
                <a:spcPct val="20000"/>
              </a:spcBef>
              <a:defRPr sz="3200" b="1">
                <a:solidFill>
                  <a:schemeClr val="accent2"/>
                </a:solidFill>
                <a:latin typeface="Arial" panose="020B0604020202020204" pitchFamily="34" charset="0"/>
              </a:defRPr>
            </a:lvl2pPr>
            <a:lvl3pPr marL="1143000" indent="-228600">
              <a:spcBef>
                <a:spcPct val="20000"/>
              </a:spcBef>
              <a:defRPr sz="3200" b="1">
                <a:solidFill>
                  <a:schemeClr val="accent2"/>
                </a:solidFill>
                <a:latin typeface="Arial" panose="020B0604020202020204" pitchFamily="34" charset="0"/>
              </a:defRPr>
            </a:lvl3pPr>
            <a:lvl4pPr marL="1600200" indent="-228600">
              <a:spcBef>
                <a:spcPct val="20000"/>
              </a:spcBef>
              <a:defRPr sz="3200" b="1">
                <a:solidFill>
                  <a:schemeClr val="accent2"/>
                </a:solidFill>
                <a:latin typeface="Arial" panose="020B0604020202020204" pitchFamily="34" charset="0"/>
              </a:defRPr>
            </a:lvl4pPr>
            <a:lvl5pPr marL="2057400" indent="-228600">
              <a:spcBef>
                <a:spcPct val="20000"/>
              </a:spcBef>
              <a:defRPr sz="3200" b="1">
                <a:solidFill>
                  <a:schemeClr val="accent2"/>
                </a:solidFill>
                <a:latin typeface="Arial" panose="020B0604020202020204" pitchFamily="34" charset="0"/>
              </a:defRPr>
            </a:lvl5pPr>
            <a:lvl6pPr marL="2514600" indent="-228600" eaLnBrk="0" fontAlgn="base" hangingPunct="0">
              <a:spcBef>
                <a:spcPct val="20000"/>
              </a:spcBef>
              <a:spcAft>
                <a:spcPct val="0"/>
              </a:spcAft>
              <a:defRPr sz="3200" b="1">
                <a:solidFill>
                  <a:schemeClr val="accent2"/>
                </a:solidFill>
                <a:latin typeface="Arial" panose="020B0604020202020204" pitchFamily="34" charset="0"/>
              </a:defRPr>
            </a:lvl6pPr>
            <a:lvl7pPr marL="2971800" indent="-228600" eaLnBrk="0" fontAlgn="base" hangingPunct="0">
              <a:spcBef>
                <a:spcPct val="20000"/>
              </a:spcBef>
              <a:spcAft>
                <a:spcPct val="0"/>
              </a:spcAft>
              <a:defRPr sz="3200" b="1">
                <a:solidFill>
                  <a:schemeClr val="accent2"/>
                </a:solidFill>
                <a:latin typeface="Arial" panose="020B0604020202020204" pitchFamily="34" charset="0"/>
              </a:defRPr>
            </a:lvl7pPr>
            <a:lvl8pPr marL="3429000" indent="-228600" eaLnBrk="0" fontAlgn="base" hangingPunct="0">
              <a:spcBef>
                <a:spcPct val="20000"/>
              </a:spcBef>
              <a:spcAft>
                <a:spcPct val="0"/>
              </a:spcAft>
              <a:defRPr sz="3200" b="1">
                <a:solidFill>
                  <a:schemeClr val="accent2"/>
                </a:solidFill>
                <a:latin typeface="Arial" panose="020B0604020202020204" pitchFamily="34" charset="0"/>
              </a:defRPr>
            </a:lvl8pPr>
            <a:lvl9pPr marL="3886200" indent="-228600" eaLnBrk="0" fontAlgn="base" hangingPunct="0">
              <a:spcBef>
                <a:spcPct val="20000"/>
              </a:spcBef>
              <a:spcAft>
                <a:spcPct val="0"/>
              </a:spcAft>
              <a:defRPr sz="3200" b="1">
                <a:solidFill>
                  <a:schemeClr val="accent2"/>
                </a:solidFill>
                <a:latin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2447485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dirty="0">
                <a:latin typeface="Comic Sans MS"/>
                <a:cs typeface="Comic Sans MS"/>
              </a:rPr>
              <a:t>Basics Ideas: Inertial reference frames</a:t>
            </a:r>
          </a:p>
        </p:txBody>
      </p:sp>
      <p:sp>
        <p:nvSpPr>
          <p:cNvPr id="15363" name="Text Box 3"/>
          <p:cNvSpPr txBox="1">
            <a:spLocks noChangeArrowheads="1"/>
          </p:cNvSpPr>
          <p:nvPr/>
        </p:nvSpPr>
        <p:spPr bwMode="auto">
          <a:xfrm>
            <a:off x="914400" y="3962400"/>
            <a:ext cx="10058400" cy="1569660"/>
          </a:xfrm>
          <a:prstGeom prst="rect">
            <a:avLst/>
          </a:prstGeom>
          <a:noFill/>
          <a:ln w="9525">
            <a:noFill/>
            <a:miter lim="800000"/>
            <a:headEnd/>
            <a:tailEnd/>
          </a:ln>
        </p:spPr>
        <p:txBody>
          <a:bodyP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mic Sans MS"/>
                <a:ea typeface="+mn-ea"/>
                <a:cs typeface="Comic Sans MS"/>
              </a:rPr>
              <a:t>Imagine a train car (it’s always a train!) moving on a straight track with constant velocity with respect to the ground.  The train runs smoothly, so that you can’t tell it’s moving by feeling the bumps on the track.</a:t>
            </a:r>
          </a:p>
        </p:txBody>
      </p:sp>
      <p:sp>
        <p:nvSpPr>
          <p:cNvPr id="15364" name="Rectangle 4"/>
          <p:cNvSpPr>
            <a:spLocks noChangeArrowheads="1"/>
          </p:cNvSpPr>
          <p:nvPr/>
        </p:nvSpPr>
        <p:spPr bwMode="auto">
          <a:xfrm>
            <a:off x="914400" y="3581400"/>
            <a:ext cx="10261600" cy="152400"/>
          </a:xfrm>
          <a:prstGeom prst="rect">
            <a:avLst/>
          </a:prstGeom>
          <a:noFill/>
          <a:ln w="9525">
            <a:solidFill>
              <a:schemeClr val="tx1"/>
            </a:solidFill>
            <a:miter lim="800000"/>
            <a:headEnd/>
            <a:tailEnd/>
          </a:ln>
        </p:spPr>
        <p:txBody>
          <a:bodyPr wrap="none"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2" name="Group 5"/>
          <p:cNvGrpSpPr>
            <a:grpSpLocks/>
          </p:cNvGrpSpPr>
          <p:nvPr/>
        </p:nvGrpSpPr>
        <p:grpSpPr bwMode="auto">
          <a:xfrm>
            <a:off x="2946400" y="2362200"/>
            <a:ext cx="4470400" cy="1219200"/>
            <a:chOff x="1392" y="1104"/>
            <a:chExt cx="2112" cy="768"/>
          </a:xfrm>
        </p:grpSpPr>
        <p:sp>
          <p:nvSpPr>
            <p:cNvPr id="15369" name="Oval 6"/>
            <p:cNvSpPr>
              <a:spLocks noChangeArrowheads="1"/>
            </p:cNvSpPr>
            <p:nvPr/>
          </p:nvSpPr>
          <p:spPr bwMode="auto">
            <a:xfrm>
              <a:off x="1488" y="1632"/>
              <a:ext cx="240" cy="240"/>
            </a:xfrm>
            <a:prstGeom prst="ellipse">
              <a:avLst/>
            </a:prstGeom>
            <a:solidFill>
              <a:schemeClr val="tx1"/>
            </a:solidFill>
            <a:ln w="9525">
              <a:solidFill>
                <a:schemeClr val="tx1"/>
              </a:solidFill>
              <a:round/>
              <a:headEnd/>
              <a:tailEnd/>
            </a:ln>
          </p:spPr>
          <p:txBody>
            <a:bodyPr wrap="none"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5370" name="Oval 7"/>
            <p:cNvSpPr>
              <a:spLocks noChangeArrowheads="1"/>
            </p:cNvSpPr>
            <p:nvPr/>
          </p:nvSpPr>
          <p:spPr bwMode="auto">
            <a:xfrm>
              <a:off x="3168" y="1632"/>
              <a:ext cx="240" cy="240"/>
            </a:xfrm>
            <a:prstGeom prst="ellipse">
              <a:avLst/>
            </a:prstGeom>
            <a:solidFill>
              <a:schemeClr val="tx1"/>
            </a:solidFill>
            <a:ln w="9525">
              <a:solidFill>
                <a:schemeClr val="tx1"/>
              </a:solidFill>
              <a:round/>
              <a:headEnd/>
              <a:tailEnd/>
            </a:ln>
          </p:spPr>
          <p:txBody>
            <a:bodyPr wrap="none"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5371" name="Rectangle 8"/>
            <p:cNvSpPr>
              <a:spLocks noChangeArrowheads="1"/>
            </p:cNvSpPr>
            <p:nvPr/>
          </p:nvSpPr>
          <p:spPr bwMode="auto">
            <a:xfrm>
              <a:off x="1392" y="1104"/>
              <a:ext cx="2112" cy="624"/>
            </a:xfrm>
            <a:prstGeom prst="rect">
              <a:avLst/>
            </a:prstGeom>
            <a:noFill/>
            <a:ln w="25400">
              <a:solidFill>
                <a:schemeClr val="tx1"/>
              </a:solidFill>
              <a:miter lim="800000"/>
              <a:headEnd/>
              <a:tailEnd/>
            </a:ln>
          </p:spPr>
          <p:txBody>
            <a:bodyPr wrap="none"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sp>
        <p:nvSpPr>
          <p:cNvPr id="15366" name="Line 9"/>
          <p:cNvSpPr>
            <a:spLocks noChangeShapeType="1"/>
          </p:cNvSpPr>
          <p:nvPr/>
        </p:nvSpPr>
        <p:spPr bwMode="auto">
          <a:xfrm>
            <a:off x="7924800" y="2971800"/>
            <a:ext cx="1422400" cy="0"/>
          </a:xfrm>
          <a:prstGeom prst="line">
            <a:avLst/>
          </a:prstGeom>
          <a:noFill/>
          <a:ln w="25400">
            <a:solidFill>
              <a:schemeClr val="tx1"/>
            </a:solidFill>
            <a:round/>
            <a:headEnd/>
            <a:tailEnd type="triangle" w="lg" len="lg"/>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5367" name="Text Box 10"/>
          <p:cNvSpPr txBox="1">
            <a:spLocks noChangeArrowheads="1"/>
          </p:cNvSpPr>
          <p:nvPr/>
        </p:nvSpPr>
        <p:spPr bwMode="auto">
          <a:xfrm>
            <a:off x="8331200" y="2365375"/>
            <a:ext cx="315636" cy="369332"/>
          </a:xfrm>
          <a:prstGeom prst="rect">
            <a:avLst/>
          </a:prstGeom>
          <a:noFill/>
          <a:ln w="9525">
            <a:noFill/>
            <a:miter lim="800000"/>
            <a:headEnd/>
            <a:tailEnd/>
          </a:ln>
        </p:spPr>
        <p:txBody>
          <a:bodyPr wrap="none">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mn-cs"/>
              </a:rPr>
              <a:t>V</a:t>
            </a:r>
          </a:p>
        </p:txBody>
      </p:sp>
      <p:sp>
        <p:nvSpPr>
          <p:cNvPr id="15368" name="Text Box 11"/>
          <p:cNvSpPr txBox="1">
            <a:spLocks noChangeArrowheads="1"/>
          </p:cNvSpPr>
          <p:nvPr/>
        </p:nvSpPr>
        <p:spPr bwMode="auto">
          <a:xfrm>
            <a:off x="819509" y="5577840"/>
            <a:ext cx="10769600" cy="369332"/>
          </a:xfrm>
          <a:prstGeom prst="rect">
            <a:avLst/>
          </a:prstGeom>
          <a:noFill/>
          <a:ln w="9525">
            <a:noFill/>
            <a:miter lim="800000"/>
            <a:headEnd/>
            <a:tailEnd/>
          </a:ln>
        </p:spPr>
        <p:txBody>
          <a:bodyPr>
            <a:prstTxWarp prst="textNoShape">
              <a:avLst/>
            </a:prstTxWarp>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omic Sans MS"/>
                <a:ea typeface="+mn-ea"/>
                <a:cs typeface="Comic Sans MS"/>
              </a:rPr>
              <a:t>Would you expect the laws of Physics to be different inside this train compared to the labs ?</a:t>
            </a:r>
          </a:p>
        </p:txBody>
      </p:sp>
    </p:spTree>
    <p:extLst>
      <p:ext uri="{BB962C8B-B14F-4D97-AF65-F5344CB8AC3E}">
        <p14:creationId xmlns:p14="http://schemas.microsoft.com/office/powerpoint/2010/main" val="25085218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097280" y="-204027"/>
            <a:ext cx="10058400" cy="1450757"/>
          </a:xfrm>
        </p:spPr>
        <p:txBody>
          <a:bodyPr>
            <a:normAutofit/>
          </a:bodyPr>
          <a:lstStyle/>
          <a:p>
            <a:r>
              <a:rPr lang="en-US" sz="4400" dirty="0">
                <a:latin typeface="Comic Sans MS"/>
                <a:cs typeface="Comic Sans MS"/>
              </a:rPr>
              <a:t>Example</a:t>
            </a:r>
            <a:endParaRPr lang="en-US" sz="4400" dirty="0"/>
          </a:p>
        </p:txBody>
      </p:sp>
      <p:sp>
        <p:nvSpPr>
          <p:cNvPr id="19459" name="Text Box 3"/>
          <p:cNvSpPr txBox="1">
            <a:spLocks noChangeArrowheads="1"/>
          </p:cNvSpPr>
          <p:nvPr/>
        </p:nvSpPr>
        <p:spPr bwMode="auto">
          <a:xfrm>
            <a:off x="1364671" y="4019600"/>
            <a:ext cx="9368367" cy="1815882"/>
          </a:xfrm>
          <a:prstGeom prst="rect">
            <a:avLst/>
          </a:prstGeom>
          <a:noFill/>
          <a:ln w="9525">
            <a:noFill/>
            <a:miter lim="800000"/>
            <a:headEnd/>
            <a:tailEnd/>
          </a:ln>
        </p:spPr>
        <p:txBody>
          <a:bodyP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mic Sans MS"/>
                <a:ea typeface="+mn-ea"/>
                <a:cs typeface="Comic Sans MS"/>
              </a:rPr>
              <a:t>Now, you’re playing pool on the train.  The balls roll in straight lines on the table. In other words, the usual Newtonian law of inertia still holds.  The frame as a whole is not accelerating.</a:t>
            </a:r>
          </a:p>
        </p:txBody>
      </p:sp>
      <p:sp>
        <p:nvSpPr>
          <p:cNvPr id="16388" name="Rectangle 4"/>
          <p:cNvSpPr>
            <a:spLocks noChangeArrowheads="1"/>
          </p:cNvSpPr>
          <p:nvPr/>
        </p:nvSpPr>
        <p:spPr bwMode="auto">
          <a:xfrm>
            <a:off x="914400" y="3581400"/>
            <a:ext cx="10261600" cy="152400"/>
          </a:xfrm>
          <a:prstGeom prst="rect">
            <a:avLst/>
          </a:prstGeom>
          <a:noFill/>
          <a:ln w="9525">
            <a:solidFill>
              <a:schemeClr val="tx1"/>
            </a:solidFill>
            <a:miter lim="800000"/>
            <a:headEnd/>
            <a:tailEnd/>
          </a:ln>
        </p:spPr>
        <p:txBody>
          <a:bodyPr wrap="none"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2" name="Group 5"/>
          <p:cNvGrpSpPr>
            <a:grpSpLocks/>
          </p:cNvGrpSpPr>
          <p:nvPr/>
        </p:nvGrpSpPr>
        <p:grpSpPr bwMode="auto">
          <a:xfrm>
            <a:off x="2946400" y="2362200"/>
            <a:ext cx="4470400" cy="1219200"/>
            <a:chOff x="1392" y="1104"/>
            <a:chExt cx="2112" cy="768"/>
          </a:xfrm>
        </p:grpSpPr>
        <p:sp>
          <p:nvSpPr>
            <p:cNvPr id="16393" name="Oval 6"/>
            <p:cNvSpPr>
              <a:spLocks noChangeArrowheads="1"/>
            </p:cNvSpPr>
            <p:nvPr/>
          </p:nvSpPr>
          <p:spPr bwMode="auto">
            <a:xfrm>
              <a:off x="1488" y="1632"/>
              <a:ext cx="240" cy="240"/>
            </a:xfrm>
            <a:prstGeom prst="ellipse">
              <a:avLst/>
            </a:prstGeom>
            <a:solidFill>
              <a:schemeClr val="tx1"/>
            </a:solidFill>
            <a:ln w="9525">
              <a:solidFill>
                <a:schemeClr val="tx1"/>
              </a:solidFill>
              <a:round/>
              <a:headEnd/>
              <a:tailEnd/>
            </a:ln>
          </p:spPr>
          <p:txBody>
            <a:bodyPr wrap="none"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6394" name="Oval 7"/>
            <p:cNvSpPr>
              <a:spLocks noChangeArrowheads="1"/>
            </p:cNvSpPr>
            <p:nvPr/>
          </p:nvSpPr>
          <p:spPr bwMode="auto">
            <a:xfrm>
              <a:off x="3168" y="1632"/>
              <a:ext cx="240" cy="240"/>
            </a:xfrm>
            <a:prstGeom prst="ellipse">
              <a:avLst/>
            </a:prstGeom>
            <a:solidFill>
              <a:schemeClr val="tx1"/>
            </a:solidFill>
            <a:ln w="9525">
              <a:solidFill>
                <a:schemeClr val="tx1"/>
              </a:solidFill>
              <a:round/>
              <a:headEnd/>
              <a:tailEnd/>
            </a:ln>
          </p:spPr>
          <p:txBody>
            <a:bodyPr wrap="none"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6395" name="Rectangle 8"/>
            <p:cNvSpPr>
              <a:spLocks noChangeArrowheads="1"/>
            </p:cNvSpPr>
            <p:nvPr/>
          </p:nvSpPr>
          <p:spPr bwMode="auto">
            <a:xfrm>
              <a:off x="1392" y="1104"/>
              <a:ext cx="2112" cy="624"/>
            </a:xfrm>
            <a:prstGeom prst="rect">
              <a:avLst/>
            </a:prstGeom>
            <a:noFill/>
            <a:ln w="25400">
              <a:solidFill>
                <a:schemeClr val="tx1"/>
              </a:solidFill>
              <a:miter lim="800000"/>
              <a:headEnd/>
              <a:tailEnd/>
            </a:ln>
          </p:spPr>
          <p:txBody>
            <a:bodyPr wrap="none"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sp>
        <p:nvSpPr>
          <p:cNvPr id="16390" name="Line 9"/>
          <p:cNvSpPr>
            <a:spLocks noChangeShapeType="1"/>
          </p:cNvSpPr>
          <p:nvPr/>
        </p:nvSpPr>
        <p:spPr bwMode="auto">
          <a:xfrm>
            <a:off x="7924800" y="2971800"/>
            <a:ext cx="1422400" cy="0"/>
          </a:xfrm>
          <a:prstGeom prst="line">
            <a:avLst/>
          </a:prstGeom>
          <a:noFill/>
          <a:ln w="25400">
            <a:solidFill>
              <a:schemeClr val="tx1"/>
            </a:solidFill>
            <a:round/>
            <a:headEnd/>
            <a:tailEnd type="triangle" w="lg" len="lg"/>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6391" name="Text Box 10"/>
          <p:cNvSpPr txBox="1">
            <a:spLocks noChangeArrowheads="1"/>
          </p:cNvSpPr>
          <p:nvPr/>
        </p:nvSpPr>
        <p:spPr bwMode="auto">
          <a:xfrm>
            <a:off x="8331200" y="2365375"/>
            <a:ext cx="315636" cy="369332"/>
          </a:xfrm>
          <a:prstGeom prst="rect">
            <a:avLst/>
          </a:prstGeom>
          <a:noFill/>
          <a:ln w="9525">
            <a:noFill/>
            <a:miter lim="800000"/>
            <a:headEnd/>
            <a:tailEnd/>
          </a:ln>
        </p:spPr>
        <p:txBody>
          <a:bodyPr wrap="none">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mn-cs"/>
              </a:rPr>
              <a:t>V</a:t>
            </a:r>
          </a:p>
        </p:txBody>
      </p:sp>
      <p:pic>
        <p:nvPicPr>
          <p:cNvPr id="16392" name="Picture 11" descr="pool_table"/>
          <p:cNvPicPr>
            <a:picLocks noChangeAspect="1" noChangeArrowheads="1"/>
          </p:cNvPicPr>
          <p:nvPr/>
        </p:nvPicPr>
        <p:blipFill>
          <a:blip r:embed="rId2"/>
          <a:srcRect/>
          <a:stretch>
            <a:fillRect/>
          </a:stretch>
        </p:blipFill>
        <p:spPr bwMode="auto">
          <a:xfrm>
            <a:off x="3556000" y="1600200"/>
            <a:ext cx="2990851" cy="1581150"/>
          </a:xfrm>
          <a:prstGeom prst="rect">
            <a:avLst/>
          </a:prstGeom>
          <a:noFill/>
          <a:ln w="9525">
            <a:noFill/>
            <a:miter lim="800000"/>
            <a:headEnd/>
            <a:tailEnd/>
          </a:ln>
        </p:spPr>
      </p:pic>
    </p:spTree>
    <p:extLst>
      <p:ext uri="{BB962C8B-B14F-4D97-AF65-F5344CB8AC3E}">
        <p14:creationId xmlns:p14="http://schemas.microsoft.com/office/powerpoint/2010/main" val="2447497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p:cNvSpPr>
          <p:nvPr/>
        </p:nvSpPr>
        <p:spPr bwMode="auto">
          <a:xfrm>
            <a:off x="2349500" y="328614"/>
            <a:ext cx="5486400" cy="650875"/>
          </a:xfrm>
          <a:prstGeom prst="rect">
            <a:avLst/>
          </a:prstGeom>
          <a:noFill/>
          <a:ln>
            <a:noFill/>
          </a:ln>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450" b="0" i="0" u="none" strike="noStrike" kern="1200" cap="none" spc="0" normalizeH="0" baseline="0" noProof="0" dirty="0">
                <a:ln>
                  <a:noFill/>
                </a:ln>
                <a:solidFill>
                  <a:srgbClr val="BD582C">
                    <a:lumMod val="50000"/>
                  </a:srgbClr>
                </a:solidFill>
                <a:effectLst/>
                <a:uLnTx/>
                <a:uFillTx/>
                <a:latin typeface="Comic Sans MS" panose="030F0702030302020204" pitchFamily="66" charset="0"/>
                <a:ea typeface="ＭＳ Ｐゴシック" pitchFamily="34" charset="-128"/>
                <a:cs typeface="+mn-cs"/>
              </a:rPr>
              <a:t>Course Overview</a:t>
            </a:r>
          </a:p>
        </p:txBody>
      </p:sp>
      <p:sp>
        <p:nvSpPr>
          <p:cNvPr id="8195" name="Rectangle 1027">
            <a:hlinkClick r:id="rId3"/>
          </p:cNvPr>
          <p:cNvSpPr>
            <a:spLocks noChangeArrowheads="1"/>
          </p:cNvSpPr>
          <p:nvPr/>
        </p:nvSpPr>
        <p:spPr bwMode="auto">
          <a:xfrm>
            <a:off x="1536959" y="1641093"/>
            <a:ext cx="932777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eaLnBrk="0" fontAlgn="base" hangingPunct="0">
              <a:spcBef>
                <a:spcPct val="0"/>
              </a:spcBef>
              <a:spcAft>
                <a:spcPct val="0"/>
              </a:spcAft>
              <a:defRPr>
                <a:solidFill>
                  <a:schemeClr val="tx1"/>
                </a:solidFill>
                <a:latin typeface="Constantia" panose="02030602050306030303" pitchFamily="18" charset="0"/>
              </a:defRPr>
            </a:lvl6pPr>
            <a:lvl7pPr marL="2971800" indent="-228600" eaLnBrk="0" fontAlgn="base" hangingPunct="0">
              <a:spcBef>
                <a:spcPct val="0"/>
              </a:spcBef>
              <a:spcAft>
                <a:spcPct val="0"/>
              </a:spcAft>
              <a:defRPr>
                <a:solidFill>
                  <a:schemeClr val="tx1"/>
                </a:solidFill>
                <a:latin typeface="Constantia" panose="02030602050306030303" pitchFamily="18" charset="0"/>
              </a:defRPr>
            </a:lvl7pPr>
            <a:lvl8pPr marL="3429000" indent="-228600" eaLnBrk="0" fontAlgn="base" hangingPunct="0">
              <a:spcBef>
                <a:spcPct val="0"/>
              </a:spcBef>
              <a:spcAft>
                <a:spcPct val="0"/>
              </a:spcAft>
              <a:defRPr>
                <a:solidFill>
                  <a:schemeClr val="tx1"/>
                </a:solidFill>
                <a:latin typeface="Constantia" panose="02030602050306030303" pitchFamily="18" charset="0"/>
              </a:defRPr>
            </a:lvl8pPr>
            <a:lvl9pPr marL="3886200" indent="-228600" eaLnBrk="0" fontAlgn="base" hangingPunct="0">
              <a:spcBef>
                <a:spcPct val="0"/>
              </a:spcBef>
              <a:spcAft>
                <a:spcPct val="0"/>
              </a:spcAft>
              <a:defRPr>
                <a:solidFill>
                  <a:schemeClr val="tx1"/>
                </a:solidFill>
                <a:latin typeface="Constantia" panose="020306020503060303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94A088">
                    <a:lumMod val="50000"/>
                  </a:srgbClr>
                </a:solidFill>
                <a:effectLst/>
                <a:uLnTx/>
                <a:uFillTx/>
                <a:latin typeface="Comic Sans MS" panose="030F0702030302020204" pitchFamily="66" charset="0"/>
                <a:ea typeface="ＭＳ Ｐゴシック" panose="020B0600070205080204" pitchFamily="34" charset="-128"/>
                <a:cs typeface="+mn-cs"/>
                <a:hlinkClick r:id="rId4"/>
              </a:rPr>
              <a:t>http://chem.winthrop.edu/courses</a:t>
            </a:r>
            <a:endParaRPr kumimoji="0" lang="en-US" altLang="en-US" sz="3200" b="1" i="0" u="none" strike="noStrike" kern="1200" cap="none" spc="0" normalizeH="0" baseline="0" noProof="0" dirty="0">
              <a:ln>
                <a:noFill/>
              </a:ln>
              <a:solidFill>
                <a:srgbClr val="94A088">
                  <a:lumMod val="50000"/>
                </a:srgbClr>
              </a:solidFill>
              <a:effectLst/>
              <a:uLnTx/>
              <a:uFillTx/>
              <a:latin typeface="Comic Sans MS" panose="030F0702030302020204" pitchFamily="66"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srgbClr val="94A088">
                  <a:lumMod val="50000"/>
                </a:srgbClr>
              </a:solidFill>
              <a:effectLst/>
              <a:uLnTx/>
              <a:uFillTx/>
              <a:latin typeface="Goudy Old Style" panose="02020502050305020303" pitchFamily="18" charset="0"/>
              <a:ea typeface="ＭＳ Ｐゴシック" panose="020B0600070205080204" pitchFamily="34" charset="-128"/>
              <a:cs typeface="+mn-cs"/>
            </a:endParaRPr>
          </a:p>
        </p:txBody>
      </p:sp>
      <p:sp>
        <p:nvSpPr>
          <p:cNvPr id="89092" name="Text Box 1030"/>
          <p:cNvSpPr txBox="1">
            <a:spLocks noChangeArrowheads="1"/>
          </p:cNvSpPr>
          <p:nvPr/>
        </p:nvSpPr>
        <p:spPr bwMode="auto">
          <a:xfrm>
            <a:off x="2792644" y="2267226"/>
            <a:ext cx="35433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4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1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defTabSz="4572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defTabSz="4572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defTabSz="4572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defTabSz="4572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342900" marR="0" lvl="0" indent="-342900" algn="l" defTabSz="914400" rtl="0" eaLnBrk="1" fontAlgn="auto" latinLnBrk="0" hangingPunct="1">
              <a:lnSpc>
                <a:spcPct val="100000"/>
              </a:lnSpc>
              <a:spcBef>
                <a:spcPct val="0"/>
              </a:spcBef>
              <a:spcAft>
                <a:spcPts val="0"/>
              </a:spcAft>
              <a:buClrTx/>
              <a:buSzTx/>
              <a:buFontTx/>
              <a:buChar char="•"/>
              <a:tabLst/>
              <a:defRPr/>
            </a:pPr>
            <a:r>
              <a:rPr kumimoji="0" lang="en-US" altLang="en-US" sz="28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mn-cs"/>
              </a:rPr>
              <a:t> Webpage</a:t>
            </a:r>
            <a:r>
              <a:rPr kumimoji="0" lang="en-US" altLang="en-US" sz="2800" b="0" i="0" u="none" strike="noStrike" kern="1200" cap="none" spc="0" normalizeH="0" baseline="0" noProof="0" dirty="0">
                <a:ln>
                  <a:noFill/>
                </a:ln>
                <a:solidFill>
                  <a:srgbClr val="000000"/>
                </a:solidFill>
                <a:effectLst/>
                <a:uLnTx/>
                <a:uFillTx/>
                <a:latin typeface="Goudy Old Style" panose="02020502050305020303" pitchFamily="18" charset="0"/>
                <a:ea typeface="MS PGothic" panose="020B0600070205080204" pitchFamily="34" charset="-128"/>
                <a:cs typeface="+mn-cs"/>
              </a:rPr>
              <a:t>	</a:t>
            </a:r>
          </a:p>
          <a:p>
            <a:pPr marL="342900" marR="0" lvl="0" indent="-342900" algn="l" defTabSz="914400" rtl="0" eaLnBrk="1" fontAlgn="auto" latinLnBrk="0" hangingPunct="1">
              <a:lnSpc>
                <a:spcPct val="100000"/>
              </a:lnSpc>
              <a:spcBef>
                <a:spcPct val="0"/>
              </a:spcBef>
              <a:spcAft>
                <a:spcPts val="0"/>
              </a:spcAft>
              <a:buClrTx/>
              <a:buSzTx/>
              <a:buFontTx/>
              <a:buChar char="•"/>
              <a:tabLst/>
              <a:defRPr/>
            </a:pPr>
            <a:r>
              <a:rPr kumimoji="0" lang="en-US" altLang="en-US" sz="28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mn-cs"/>
              </a:rPr>
              <a:t>Syllabus</a:t>
            </a:r>
          </a:p>
          <a:p>
            <a:pPr marL="342900" marR="0" lvl="0" indent="-342900" algn="l" defTabSz="914400" rtl="0" eaLnBrk="1" fontAlgn="auto" latinLnBrk="0" hangingPunct="1">
              <a:lnSpc>
                <a:spcPct val="100000"/>
              </a:lnSpc>
              <a:spcBef>
                <a:spcPct val="0"/>
              </a:spcBef>
              <a:spcAft>
                <a:spcPts val="0"/>
              </a:spcAft>
              <a:buClrTx/>
              <a:buSzTx/>
              <a:buFontTx/>
              <a:buChar char="•"/>
              <a:tabLst/>
              <a:defRPr/>
            </a:pPr>
            <a:r>
              <a:rPr kumimoji="0" lang="en-US" altLang="en-US" sz="28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mn-cs"/>
              </a:rPr>
              <a:t>Class notes</a:t>
            </a:r>
          </a:p>
        </p:txBody>
      </p:sp>
      <p:sp>
        <p:nvSpPr>
          <p:cNvPr id="3078" name="TextBox 1"/>
          <p:cNvSpPr txBox="1">
            <a:spLocks noChangeArrowheads="1"/>
          </p:cNvSpPr>
          <p:nvPr/>
        </p:nvSpPr>
        <p:spPr bwMode="auto">
          <a:xfrm>
            <a:off x="839585" y="3790604"/>
            <a:ext cx="10798233" cy="2308324"/>
          </a:xfrm>
          <a:prstGeom prst="rect">
            <a:avLst/>
          </a:prstGeom>
          <a:noFill/>
          <a:ln>
            <a:noFill/>
          </a:ln>
        </p:spPr>
        <p:txBody>
          <a:bodyPr wrap="square">
            <a:spAutoFit/>
          </a:bodyPr>
          <a:lstStyle>
            <a:lvl1pPr eaLnBrk="0" hangingPunct="0">
              <a:spcBef>
                <a:spcPct val="20000"/>
              </a:spcBef>
              <a:buClr>
                <a:schemeClr val="accent1"/>
              </a:buClr>
              <a:buFont typeface="Arial" charset="0"/>
              <a:buChar char="•"/>
              <a:defRPr sz="2200">
                <a:solidFill>
                  <a:schemeClr val="tx1"/>
                </a:solidFill>
                <a:latin typeface="Calibri" pitchFamily="34" charset="0"/>
              </a:defRPr>
            </a:lvl1pPr>
            <a:lvl2pPr marL="742950" indent="-285750" eaLnBrk="0" hangingPunct="0">
              <a:spcBef>
                <a:spcPct val="20000"/>
              </a:spcBef>
              <a:buClr>
                <a:schemeClr val="accent2"/>
              </a:buClr>
              <a:buFont typeface="Arial" charset="0"/>
              <a:buChar char="•"/>
              <a:defRPr sz="2000">
                <a:solidFill>
                  <a:schemeClr val="tx1"/>
                </a:solidFill>
                <a:latin typeface="Calibri" pitchFamily="34" charset="0"/>
              </a:defRPr>
            </a:lvl2pPr>
            <a:lvl3pPr marL="1143000" indent="-228600" eaLnBrk="0" hangingPunct="0">
              <a:spcBef>
                <a:spcPct val="20000"/>
              </a:spcBef>
              <a:buClr>
                <a:srgbClr val="D2CB6C"/>
              </a:buClr>
              <a:buFont typeface="Arial" charset="0"/>
              <a:buChar char="•"/>
              <a:defRPr>
                <a:solidFill>
                  <a:schemeClr val="tx1"/>
                </a:solidFill>
                <a:latin typeface="Calibri" pitchFamily="34" charset="0"/>
              </a:defRPr>
            </a:lvl3pPr>
            <a:lvl4pPr marL="1600200" indent="-228600" eaLnBrk="0" hangingPunct="0">
              <a:spcBef>
                <a:spcPct val="20000"/>
              </a:spcBef>
              <a:buClr>
                <a:srgbClr val="95A39D"/>
              </a:buClr>
              <a:buFont typeface="Arial" charset="0"/>
              <a:buChar char="•"/>
              <a:defRPr sz="1600">
                <a:solidFill>
                  <a:schemeClr val="tx1"/>
                </a:solidFill>
                <a:latin typeface="Calibri" pitchFamily="34" charset="0"/>
              </a:defRPr>
            </a:lvl4pPr>
            <a:lvl5pPr marL="2057400" indent="-228600" eaLnBrk="0" hangingPunct="0">
              <a:spcBef>
                <a:spcPct val="20000"/>
              </a:spcBef>
              <a:buClr>
                <a:srgbClr val="C89F5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9pPr>
          </a:lstStyle>
          <a:p>
            <a:pPr marL="34290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2400" b="1" i="0" u="sng" strike="noStrike" kern="1200" cap="none" spc="0" normalizeH="0" baseline="0" noProof="0" dirty="0">
                <a:ln>
                  <a:noFill/>
                </a:ln>
                <a:solidFill>
                  <a:schemeClr val="accent2"/>
                </a:solidFill>
                <a:effectLst/>
                <a:uLnTx/>
                <a:uFillTx/>
                <a:latin typeface="Comic Sans MS" pitchFamily="66" charset="0"/>
                <a:ea typeface="+mn-ea"/>
                <a:cs typeface="+mn-cs"/>
              </a:rPr>
              <a:t>This Class is an independent study class</a:t>
            </a:r>
          </a:p>
          <a:p>
            <a:pPr marL="34290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2400" b="1" i="0" u="sng" strike="noStrike" kern="1200" cap="none" spc="0" normalizeH="0" baseline="0" noProof="0" dirty="0">
                <a:ln>
                  <a:noFill/>
                </a:ln>
                <a:solidFill>
                  <a:srgbClr val="FF0000"/>
                </a:solidFill>
                <a:effectLst/>
                <a:uLnTx/>
                <a:uFillTx/>
                <a:latin typeface="Comic Sans MS" pitchFamily="66" charset="0"/>
                <a:ea typeface="+mn-ea"/>
                <a:cs typeface="+mn-cs"/>
              </a:rPr>
              <a:t>Time meeting is TBA</a:t>
            </a:r>
          </a:p>
          <a:p>
            <a:pPr marL="34290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2400" b="1" i="0" u="none" strike="noStrike" kern="1200" cap="none" spc="0" normalizeH="0" baseline="0" noProof="0" dirty="0">
                <a:ln>
                  <a:noFill/>
                </a:ln>
                <a:solidFill>
                  <a:srgbClr val="9B8357">
                    <a:lumMod val="50000"/>
                  </a:srgbClr>
                </a:solidFill>
                <a:effectLst/>
                <a:uLnTx/>
                <a:uFillTx/>
                <a:latin typeface="Comic Sans MS" pitchFamily="66" charset="0"/>
                <a:ea typeface="+mn-ea"/>
                <a:cs typeface="+mn-cs"/>
              </a:rPr>
              <a:t>Office: SIMS, 203</a:t>
            </a:r>
          </a:p>
          <a:p>
            <a:pPr marL="34290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2400" b="1" i="0" u="sng" strike="noStrike" kern="1200" cap="none" spc="0" normalizeH="0" baseline="0" noProof="0" dirty="0">
                <a:ln>
                  <a:noFill/>
                </a:ln>
                <a:solidFill>
                  <a:srgbClr val="9B8357">
                    <a:lumMod val="50000"/>
                  </a:srgbClr>
                </a:solidFill>
                <a:effectLst/>
                <a:uLnTx/>
                <a:uFillTx/>
                <a:latin typeface="Comic Sans MS" pitchFamily="66" charset="0"/>
                <a:ea typeface="+mn-ea"/>
                <a:cs typeface="+mn-cs"/>
              </a:rPr>
              <a:t>Office Hours: </a:t>
            </a:r>
            <a:r>
              <a:rPr kumimoji="0" lang="en-US" altLang="en-US" sz="2400" b="1" i="0" u="none" strike="noStrike" kern="1200" cap="none" spc="0" normalizeH="0" baseline="0" noProof="0" dirty="0">
                <a:ln>
                  <a:noFill/>
                </a:ln>
                <a:solidFill>
                  <a:srgbClr val="9B8357">
                    <a:lumMod val="50000"/>
                  </a:srgbClr>
                </a:solidFill>
                <a:effectLst/>
                <a:uLnTx/>
                <a:uFillTx/>
                <a:latin typeface="Comic Sans MS" pitchFamily="66" charset="0"/>
                <a:ea typeface="+mn-ea"/>
                <a:cs typeface="+mn-cs"/>
              </a:rPr>
              <a:t>W 1:00 - 3:00, or by appointment.</a:t>
            </a:r>
          </a:p>
          <a:p>
            <a:pPr marL="34290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2400" b="1" i="0" u="none" strike="noStrike" kern="1200" cap="none" spc="0" normalizeH="0" baseline="0" noProof="0" dirty="0">
                <a:ln>
                  <a:noFill/>
                </a:ln>
                <a:solidFill>
                  <a:srgbClr val="FF0000"/>
                </a:solidFill>
                <a:effectLst/>
                <a:uLnTx/>
                <a:uFillTx/>
                <a:latin typeface="Comic Sans MS" pitchFamily="66" charset="0"/>
                <a:ea typeface="+mn-ea"/>
                <a:cs typeface="+mn-cs"/>
              </a:rPr>
              <a:t>There is no book for this class, everything will be posted on my page (notes, HW, HW solutions, and study guides)</a:t>
            </a:r>
          </a:p>
        </p:txBody>
      </p:sp>
    </p:spTree>
    <p:extLst>
      <p:ext uri="{BB962C8B-B14F-4D97-AF65-F5344CB8AC3E}">
        <p14:creationId xmlns:p14="http://schemas.microsoft.com/office/powerpoint/2010/main" val="86949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082848" y="0"/>
            <a:ext cx="10058400" cy="1450757"/>
          </a:xfrm>
        </p:spPr>
        <p:txBody>
          <a:bodyPr/>
          <a:lstStyle/>
          <a:p>
            <a:pPr eaLnBrk="1" hangingPunct="1"/>
            <a:r>
              <a:rPr lang="en-US" dirty="0">
                <a:latin typeface="Comic Sans MS"/>
                <a:cs typeface="Comic Sans MS"/>
              </a:rPr>
              <a:t>Example</a:t>
            </a:r>
          </a:p>
        </p:txBody>
      </p:sp>
      <p:sp>
        <p:nvSpPr>
          <p:cNvPr id="17411" name="Text Box 3"/>
          <p:cNvSpPr txBox="1">
            <a:spLocks noChangeArrowheads="1"/>
          </p:cNvSpPr>
          <p:nvPr/>
        </p:nvSpPr>
        <p:spPr bwMode="auto">
          <a:xfrm>
            <a:off x="1422401" y="3810001"/>
            <a:ext cx="9368367" cy="1938992"/>
          </a:xfrm>
          <a:prstGeom prst="rect">
            <a:avLst/>
          </a:prstGeom>
          <a:noFill/>
          <a:ln w="9525">
            <a:noFill/>
            <a:miter lim="800000"/>
            <a:headEnd/>
            <a:tailEnd/>
          </a:ln>
        </p:spPr>
        <p:txBody>
          <a:bodyPr>
            <a:prstTxWarp prst="textNoShape">
              <a:avLst/>
            </a:prstTxWarp>
            <a:spAutoFit/>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mic Sans MS"/>
                <a:ea typeface="+mn-ea"/>
                <a:cs typeface="Comic Sans MS"/>
              </a:rPr>
              <a:t>As I’m lining up my shot, the train slows and approaches the station.  I have not touched the cue ball.  What does it do?</a:t>
            </a:r>
          </a:p>
          <a:p>
            <a:pPr marL="342900" marR="0" lvl="0" indent="-342900" algn="l" defTabSz="914400" rtl="0" eaLnBrk="1" fontAlgn="auto" latinLnBrk="0" hangingPunct="1">
              <a:lnSpc>
                <a:spcPct val="100000"/>
              </a:lnSpc>
              <a:spcBef>
                <a:spcPts val="0"/>
              </a:spcBef>
              <a:spcAft>
                <a:spcPts val="0"/>
              </a:spcAft>
              <a:buClrTx/>
              <a:buSzTx/>
              <a:buFontTx/>
              <a:buAutoNum type="alphaLcParenR"/>
              <a:tabLst/>
              <a:defRPr/>
            </a:pPr>
            <a:r>
              <a:rPr kumimoji="0" lang="en-US" sz="2400" b="0" i="0" u="none" strike="noStrike" kern="1200" cap="none" spc="0" normalizeH="0" baseline="0" noProof="0" dirty="0">
                <a:ln>
                  <a:noFill/>
                </a:ln>
                <a:solidFill>
                  <a:srgbClr val="000000"/>
                </a:solidFill>
                <a:effectLst/>
                <a:uLnTx/>
                <a:uFillTx/>
                <a:latin typeface="Comic Sans MS"/>
                <a:ea typeface="+mn-ea"/>
                <a:cs typeface="Comic Sans MS"/>
              </a:rPr>
              <a:t>Rolls to the front of the train</a:t>
            </a:r>
          </a:p>
          <a:p>
            <a:pPr marL="342900" marR="0" lvl="0" indent="-342900" algn="l" defTabSz="914400" rtl="0" eaLnBrk="1" fontAlgn="auto" latinLnBrk="0" hangingPunct="1">
              <a:lnSpc>
                <a:spcPct val="100000"/>
              </a:lnSpc>
              <a:spcBef>
                <a:spcPts val="0"/>
              </a:spcBef>
              <a:spcAft>
                <a:spcPts val="0"/>
              </a:spcAft>
              <a:buClrTx/>
              <a:buSzTx/>
              <a:buFontTx/>
              <a:buAutoNum type="alphaLcParenR"/>
              <a:tabLst/>
              <a:defRPr/>
            </a:pPr>
            <a:r>
              <a:rPr kumimoji="0" lang="en-US" sz="2400" b="0" i="0" u="none" strike="noStrike" kern="1200" cap="none" spc="0" normalizeH="0" baseline="0" noProof="0" dirty="0">
                <a:ln>
                  <a:noFill/>
                </a:ln>
                <a:solidFill>
                  <a:srgbClr val="000000"/>
                </a:solidFill>
                <a:effectLst/>
                <a:uLnTx/>
                <a:uFillTx/>
                <a:latin typeface="Comic Sans MS"/>
                <a:ea typeface="+mn-ea"/>
                <a:cs typeface="Comic Sans MS"/>
              </a:rPr>
              <a:t>Rolls to the back of the train</a:t>
            </a:r>
          </a:p>
          <a:p>
            <a:pPr marL="342900" marR="0" lvl="0" indent="-342900" algn="l" defTabSz="914400" rtl="0" eaLnBrk="1" fontAlgn="auto" latinLnBrk="0" hangingPunct="1">
              <a:lnSpc>
                <a:spcPct val="100000"/>
              </a:lnSpc>
              <a:spcBef>
                <a:spcPts val="0"/>
              </a:spcBef>
              <a:spcAft>
                <a:spcPts val="0"/>
              </a:spcAft>
              <a:buClrTx/>
              <a:buSzTx/>
              <a:buFontTx/>
              <a:buAutoNum type="alphaLcParenR"/>
              <a:tabLst/>
              <a:defRPr/>
            </a:pPr>
            <a:r>
              <a:rPr kumimoji="0" lang="en-US" sz="2400" b="0" i="0" u="none" strike="noStrike" kern="1200" cap="none" spc="0" normalizeH="0" baseline="0" noProof="0" dirty="0">
                <a:ln>
                  <a:noFill/>
                </a:ln>
                <a:solidFill>
                  <a:srgbClr val="000000"/>
                </a:solidFill>
                <a:effectLst/>
                <a:uLnTx/>
                <a:uFillTx/>
                <a:latin typeface="Comic Sans MS"/>
                <a:ea typeface="+mn-ea"/>
                <a:cs typeface="Comic Sans MS"/>
              </a:rPr>
              <a:t>Remains motionless</a:t>
            </a:r>
          </a:p>
        </p:txBody>
      </p:sp>
      <p:sp>
        <p:nvSpPr>
          <p:cNvPr id="17412" name="Rectangle 4"/>
          <p:cNvSpPr>
            <a:spLocks noChangeArrowheads="1"/>
          </p:cNvSpPr>
          <p:nvPr/>
        </p:nvSpPr>
        <p:spPr bwMode="auto">
          <a:xfrm>
            <a:off x="914400" y="3581400"/>
            <a:ext cx="10261600" cy="152400"/>
          </a:xfrm>
          <a:prstGeom prst="rect">
            <a:avLst/>
          </a:prstGeom>
          <a:noFill/>
          <a:ln w="9525">
            <a:solidFill>
              <a:schemeClr val="tx1"/>
            </a:solidFill>
            <a:miter lim="800000"/>
            <a:headEnd/>
            <a:tailEnd/>
          </a:ln>
        </p:spPr>
        <p:txBody>
          <a:bodyPr wrap="none"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2" name="Group 5"/>
          <p:cNvGrpSpPr>
            <a:grpSpLocks/>
          </p:cNvGrpSpPr>
          <p:nvPr/>
        </p:nvGrpSpPr>
        <p:grpSpPr bwMode="auto">
          <a:xfrm>
            <a:off x="2946400" y="2362200"/>
            <a:ext cx="4470400" cy="1219200"/>
            <a:chOff x="1392" y="1104"/>
            <a:chExt cx="2112" cy="768"/>
          </a:xfrm>
        </p:grpSpPr>
        <p:sp>
          <p:nvSpPr>
            <p:cNvPr id="17420" name="Oval 6"/>
            <p:cNvSpPr>
              <a:spLocks noChangeArrowheads="1"/>
            </p:cNvSpPr>
            <p:nvPr/>
          </p:nvSpPr>
          <p:spPr bwMode="auto">
            <a:xfrm>
              <a:off x="1488" y="1632"/>
              <a:ext cx="240" cy="240"/>
            </a:xfrm>
            <a:prstGeom prst="ellipse">
              <a:avLst/>
            </a:prstGeom>
            <a:solidFill>
              <a:schemeClr val="tx1"/>
            </a:solidFill>
            <a:ln w="9525">
              <a:solidFill>
                <a:schemeClr val="tx1"/>
              </a:solidFill>
              <a:round/>
              <a:headEnd/>
              <a:tailEnd/>
            </a:ln>
          </p:spPr>
          <p:txBody>
            <a:bodyPr wrap="none"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7421" name="Oval 7"/>
            <p:cNvSpPr>
              <a:spLocks noChangeArrowheads="1"/>
            </p:cNvSpPr>
            <p:nvPr/>
          </p:nvSpPr>
          <p:spPr bwMode="auto">
            <a:xfrm>
              <a:off x="3168" y="1632"/>
              <a:ext cx="240" cy="240"/>
            </a:xfrm>
            <a:prstGeom prst="ellipse">
              <a:avLst/>
            </a:prstGeom>
            <a:solidFill>
              <a:schemeClr val="tx1"/>
            </a:solidFill>
            <a:ln w="9525">
              <a:solidFill>
                <a:schemeClr val="tx1"/>
              </a:solidFill>
              <a:round/>
              <a:headEnd/>
              <a:tailEnd/>
            </a:ln>
          </p:spPr>
          <p:txBody>
            <a:bodyPr wrap="none"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7422" name="Rectangle 8"/>
            <p:cNvSpPr>
              <a:spLocks noChangeArrowheads="1"/>
            </p:cNvSpPr>
            <p:nvPr/>
          </p:nvSpPr>
          <p:spPr bwMode="auto">
            <a:xfrm>
              <a:off x="1392" y="1104"/>
              <a:ext cx="2112" cy="624"/>
            </a:xfrm>
            <a:prstGeom prst="rect">
              <a:avLst/>
            </a:prstGeom>
            <a:noFill/>
            <a:ln w="25400">
              <a:solidFill>
                <a:schemeClr val="tx1"/>
              </a:solidFill>
              <a:miter lim="800000"/>
              <a:headEnd/>
              <a:tailEnd/>
            </a:ln>
          </p:spPr>
          <p:txBody>
            <a:bodyPr wrap="none"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sp>
        <p:nvSpPr>
          <p:cNvPr id="17414" name="Line 9"/>
          <p:cNvSpPr>
            <a:spLocks noChangeShapeType="1"/>
          </p:cNvSpPr>
          <p:nvPr/>
        </p:nvSpPr>
        <p:spPr bwMode="auto">
          <a:xfrm>
            <a:off x="7924800" y="2971800"/>
            <a:ext cx="1422400" cy="0"/>
          </a:xfrm>
          <a:prstGeom prst="line">
            <a:avLst/>
          </a:prstGeom>
          <a:noFill/>
          <a:ln w="25400">
            <a:solidFill>
              <a:schemeClr val="tx1"/>
            </a:solidFill>
            <a:round/>
            <a:headEnd/>
            <a:tailEnd type="triangle" w="lg" len="lg"/>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7415" name="Text Box 10"/>
          <p:cNvSpPr txBox="1">
            <a:spLocks noChangeArrowheads="1"/>
          </p:cNvSpPr>
          <p:nvPr/>
        </p:nvSpPr>
        <p:spPr bwMode="auto">
          <a:xfrm>
            <a:off x="8331200" y="2365375"/>
            <a:ext cx="315636" cy="369332"/>
          </a:xfrm>
          <a:prstGeom prst="rect">
            <a:avLst/>
          </a:prstGeom>
          <a:noFill/>
          <a:ln w="9525">
            <a:noFill/>
            <a:miter lim="800000"/>
            <a:headEnd/>
            <a:tailEnd/>
          </a:ln>
        </p:spPr>
        <p:txBody>
          <a:bodyPr wrap="none">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mn-cs"/>
              </a:rPr>
              <a:t>V</a:t>
            </a:r>
          </a:p>
        </p:txBody>
      </p:sp>
      <p:pic>
        <p:nvPicPr>
          <p:cNvPr id="17416" name="Picture 11" descr="pool_table"/>
          <p:cNvPicPr>
            <a:picLocks noChangeAspect="1" noChangeArrowheads="1"/>
          </p:cNvPicPr>
          <p:nvPr/>
        </p:nvPicPr>
        <p:blipFill>
          <a:blip r:embed="rId2"/>
          <a:srcRect/>
          <a:stretch>
            <a:fillRect/>
          </a:stretch>
        </p:blipFill>
        <p:spPr bwMode="auto">
          <a:xfrm>
            <a:off x="3556000" y="1600200"/>
            <a:ext cx="2990851" cy="1581150"/>
          </a:xfrm>
          <a:prstGeom prst="rect">
            <a:avLst/>
          </a:prstGeom>
          <a:noFill/>
          <a:ln w="9525">
            <a:noFill/>
            <a:miter lim="800000"/>
            <a:headEnd/>
            <a:tailEnd/>
          </a:ln>
        </p:spPr>
      </p:pic>
      <p:sp>
        <p:nvSpPr>
          <p:cNvPr id="17419" name="TextBox 13"/>
          <p:cNvSpPr txBox="1">
            <a:spLocks noChangeArrowheads="1"/>
          </p:cNvSpPr>
          <p:nvPr/>
        </p:nvSpPr>
        <p:spPr bwMode="auto">
          <a:xfrm>
            <a:off x="242591" y="5772763"/>
            <a:ext cx="7924800" cy="461665"/>
          </a:xfrm>
          <a:prstGeom prst="rect">
            <a:avLst/>
          </a:prstGeom>
          <a:noFill/>
          <a:ln w="9525">
            <a:noFill/>
            <a:miter lim="800000"/>
            <a:headEnd/>
            <a:tailEnd/>
          </a:ln>
        </p:spPr>
        <p:txBody>
          <a:bodyP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a:ea typeface="+mn-ea"/>
                <a:cs typeface="+mn-cs"/>
              </a:rPr>
              <a:t>(Is this still an inertial reference frame?)</a:t>
            </a:r>
          </a:p>
        </p:txBody>
      </p:sp>
    </p:spTree>
    <p:extLst>
      <p:ext uri="{BB962C8B-B14F-4D97-AF65-F5344CB8AC3E}">
        <p14:creationId xmlns:p14="http://schemas.microsoft.com/office/powerpoint/2010/main" val="16986022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082848" y="0"/>
            <a:ext cx="10058400" cy="1450757"/>
          </a:xfrm>
        </p:spPr>
        <p:txBody>
          <a:bodyPr/>
          <a:lstStyle/>
          <a:p>
            <a:pPr eaLnBrk="1" hangingPunct="1"/>
            <a:r>
              <a:rPr lang="en-US" dirty="0">
                <a:latin typeface="Comic Sans MS"/>
                <a:cs typeface="Comic Sans MS"/>
              </a:rPr>
              <a:t>Inertial reference frames</a:t>
            </a:r>
          </a:p>
        </p:txBody>
      </p:sp>
      <p:sp>
        <p:nvSpPr>
          <p:cNvPr id="17411" name="Text Box 3"/>
          <p:cNvSpPr txBox="1">
            <a:spLocks noChangeArrowheads="1"/>
          </p:cNvSpPr>
          <p:nvPr/>
        </p:nvSpPr>
        <p:spPr bwMode="auto">
          <a:xfrm>
            <a:off x="1422401" y="3810001"/>
            <a:ext cx="9368367" cy="1938992"/>
          </a:xfrm>
          <a:prstGeom prst="rect">
            <a:avLst/>
          </a:prstGeom>
          <a:noFill/>
          <a:ln w="9525">
            <a:noFill/>
            <a:miter lim="800000"/>
            <a:headEnd/>
            <a:tailEnd/>
          </a:ln>
        </p:spPr>
        <p:txBody>
          <a:bodyPr>
            <a:prstTxWarp prst="textNoShape">
              <a:avLst/>
            </a:prstTxWarp>
            <a:spAutoFit/>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mic Sans MS"/>
                <a:ea typeface="+mn-ea"/>
                <a:cs typeface="Comic Sans MS"/>
              </a:rPr>
              <a:t>As I’m lining up my shot, the train slows and approaches the station.  I have not touched the cue ball.  What does it do?</a:t>
            </a:r>
          </a:p>
          <a:p>
            <a:pPr marL="342900" marR="0" lvl="0" indent="-342900" algn="l" defTabSz="914400" rtl="0" eaLnBrk="1" fontAlgn="auto" latinLnBrk="0" hangingPunct="1">
              <a:lnSpc>
                <a:spcPct val="100000"/>
              </a:lnSpc>
              <a:spcBef>
                <a:spcPts val="0"/>
              </a:spcBef>
              <a:spcAft>
                <a:spcPts val="0"/>
              </a:spcAft>
              <a:buClrTx/>
              <a:buSzTx/>
              <a:buFontTx/>
              <a:buAutoNum type="alphaLcParenR"/>
              <a:tabLst/>
              <a:defRPr/>
            </a:pPr>
            <a:r>
              <a:rPr kumimoji="0" lang="en-US" sz="2400" b="0" i="0" u="none" strike="noStrike" kern="1200" cap="none" spc="0" normalizeH="0" baseline="0" noProof="0" dirty="0">
                <a:ln>
                  <a:noFill/>
                </a:ln>
                <a:solidFill>
                  <a:srgbClr val="000000"/>
                </a:solidFill>
                <a:effectLst/>
                <a:uLnTx/>
                <a:uFillTx/>
                <a:latin typeface="Comic Sans MS"/>
                <a:ea typeface="+mn-ea"/>
                <a:cs typeface="Comic Sans MS"/>
              </a:rPr>
              <a:t>Rolls to the front of the train</a:t>
            </a:r>
          </a:p>
          <a:p>
            <a:pPr marL="342900" marR="0" lvl="0" indent="-342900" algn="l" defTabSz="914400" rtl="0" eaLnBrk="1" fontAlgn="auto" latinLnBrk="0" hangingPunct="1">
              <a:lnSpc>
                <a:spcPct val="100000"/>
              </a:lnSpc>
              <a:spcBef>
                <a:spcPts val="0"/>
              </a:spcBef>
              <a:spcAft>
                <a:spcPts val="0"/>
              </a:spcAft>
              <a:buClrTx/>
              <a:buSzTx/>
              <a:buFontTx/>
              <a:buAutoNum type="alphaLcParenR"/>
              <a:tabLst/>
              <a:defRPr/>
            </a:pPr>
            <a:r>
              <a:rPr kumimoji="0" lang="en-US" sz="2400" b="0" i="0" u="none" strike="noStrike" kern="1200" cap="none" spc="0" normalizeH="0" baseline="0" noProof="0" dirty="0">
                <a:ln>
                  <a:noFill/>
                </a:ln>
                <a:solidFill>
                  <a:srgbClr val="000000"/>
                </a:solidFill>
                <a:effectLst/>
                <a:uLnTx/>
                <a:uFillTx/>
                <a:latin typeface="Comic Sans MS"/>
                <a:ea typeface="+mn-ea"/>
                <a:cs typeface="Comic Sans MS"/>
              </a:rPr>
              <a:t>Rolls to the back of the train</a:t>
            </a:r>
          </a:p>
          <a:p>
            <a:pPr marL="342900" marR="0" lvl="0" indent="-342900" algn="l" defTabSz="914400" rtl="0" eaLnBrk="1" fontAlgn="auto" latinLnBrk="0" hangingPunct="1">
              <a:lnSpc>
                <a:spcPct val="100000"/>
              </a:lnSpc>
              <a:spcBef>
                <a:spcPts val="0"/>
              </a:spcBef>
              <a:spcAft>
                <a:spcPts val="0"/>
              </a:spcAft>
              <a:buClrTx/>
              <a:buSzTx/>
              <a:buFontTx/>
              <a:buAutoNum type="alphaLcParenR"/>
              <a:tabLst/>
              <a:defRPr/>
            </a:pPr>
            <a:r>
              <a:rPr kumimoji="0" lang="en-US" sz="2400" b="0" i="0" u="none" strike="noStrike" kern="1200" cap="none" spc="0" normalizeH="0" baseline="0" noProof="0" dirty="0">
                <a:ln>
                  <a:noFill/>
                </a:ln>
                <a:solidFill>
                  <a:srgbClr val="000000"/>
                </a:solidFill>
                <a:effectLst/>
                <a:uLnTx/>
                <a:uFillTx/>
                <a:latin typeface="Comic Sans MS"/>
                <a:ea typeface="+mn-ea"/>
                <a:cs typeface="Comic Sans MS"/>
              </a:rPr>
              <a:t>Remains motionless</a:t>
            </a:r>
          </a:p>
        </p:txBody>
      </p:sp>
      <p:sp>
        <p:nvSpPr>
          <p:cNvPr id="17412" name="Rectangle 4"/>
          <p:cNvSpPr>
            <a:spLocks noChangeArrowheads="1"/>
          </p:cNvSpPr>
          <p:nvPr/>
        </p:nvSpPr>
        <p:spPr bwMode="auto">
          <a:xfrm>
            <a:off x="914400" y="3581400"/>
            <a:ext cx="10261600" cy="152400"/>
          </a:xfrm>
          <a:prstGeom prst="rect">
            <a:avLst/>
          </a:prstGeom>
          <a:noFill/>
          <a:ln w="9525">
            <a:solidFill>
              <a:schemeClr val="tx1"/>
            </a:solidFill>
            <a:miter lim="800000"/>
            <a:headEnd/>
            <a:tailEnd/>
          </a:ln>
        </p:spPr>
        <p:txBody>
          <a:bodyPr wrap="none"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2" name="Group 5"/>
          <p:cNvGrpSpPr>
            <a:grpSpLocks/>
          </p:cNvGrpSpPr>
          <p:nvPr/>
        </p:nvGrpSpPr>
        <p:grpSpPr bwMode="auto">
          <a:xfrm>
            <a:off x="2946400" y="2362200"/>
            <a:ext cx="4470400" cy="1219200"/>
            <a:chOff x="1392" y="1104"/>
            <a:chExt cx="2112" cy="768"/>
          </a:xfrm>
        </p:grpSpPr>
        <p:sp>
          <p:nvSpPr>
            <p:cNvPr id="17420" name="Oval 6"/>
            <p:cNvSpPr>
              <a:spLocks noChangeArrowheads="1"/>
            </p:cNvSpPr>
            <p:nvPr/>
          </p:nvSpPr>
          <p:spPr bwMode="auto">
            <a:xfrm>
              <a:off x="1488" y="1632"/>
              <a:ext cx="240" cy="240"/>
            </a:xfrm>
            <a:prstGeom prst="ellipse">
              <a:avLst/>
            </a:prstGeom>
            <a:solidFill>
              <a:schemeClr val="tx1"/>
            </a:solidFill>
            <a:ln w="9525">
              <a:solidFill>
                <a:schemeClr val="tx1"/>
              </a:solidFill>
              <a:round/>
              <a:headEnd/>
              <a:tailEnd/>
            </a:ln>
          </p:spPr>
          <p:txBody>
            <a:bodyPr wrap="none"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7421" name="Oval 7"/>
            <p:cNvSpPr>
              <a:spLocks noChangeArrowheads="1"/>
            </p:cNvSpPr>
            <p:nvPr/>
          </p:nvSpPr>
          <p:spPr bwMode="auto">
            <a:xfrm>
              <a:off x="3168" y="1632"/>
              <a:ext cx="240" cy="240"/>
            </a:xfrm>
            <a:prstGeom prst="ellipse">
              <a:avLst/>
            </a:prstGeom>
            <a:solidFill>
              <a:schemeClr val="tx1"/>
            </a:solidFill>
            <a:ln w="9525">
              <a:solidFill>
                <a:schemeClr val="tx1"/>
              </a:solidFill>
              <a:round/>
              <a:headEnd/>
              <a:tailEnd/>
            </a:ln>
          </p:spPr>
          <p:txBody>
            <a:bodyPr wrap="none"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7422" name="Rectangle 8"/>
            <p:cNvSpPr>
              <a:spLocks noChangeArrowheads="1"/>
            </p:cNvSpPr>
            <p:nvPr/>
          </p:nvSpPr>
          <p:spPr bwMode="auto">
            <a:xfrm>
              <a:off x="1392" y="1104"/>
              <a:ext cx="2112" cy="624"/>
            </a:xfrm>
            <a:prstGeom prst="rect">
              <a:avLst/>
            </a:prstGeom>
            <a:noFill/>
            <a:ln w="25400">
              <a:solidFill>
                <a:schemeClr val="tx1"/>
              </a:solidFill>
              <a:miter lim="800000"/>
              <a:headEnd/>
              <a:tailEnd/>
            </a:ln>
          </p:spPr>
          <p:txBody>
            <a:bodyPr wrap="none"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sp>
        <p:nvSpPr>
          <p:cNvPr id="17414" name="Line 9"/>
          <p:cNvSpPr>
            <a:spLocks noChangeShapeType="1"/>
          </p:cNvSpPr>
          <p:nvPr/>
        </p:nvSpPr>
        <p:spPr bwMode="auto">
          <a:xfrm>
            <a:off x="7924800" y="2971800"/>
            <a:ext cx="1422400" cy="0"/>
          </a:xfrm>
          <a:prstGeom prst="line">
            <a:avLst/>
          </a:prstGeom>
          <a:noFill/>
          <a:ln w="25400">
            <a:solidFill>
              <a:schemeClr val="tx1"/>
            </a:solidFill>
            <a:round/>
            <a:headEnd/>
            <a:tailEnd type="triangle" w="lg" len="lg"/>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7415" name="Text Box 10"/>
          <p:cNvSpPr txBox="1">
            <a:spLocks noChangeArrowheads="1"/>
          </p:cNvSpPr>
          <p:nvPr/>
        </p:nvSpPr>
        <p:spPr bwMode="auto">
          <a:xfrm>
            <a:off x="8331200" y="2365375"/>
            <a:ext cx="315636" cy="369332"/>
          </a:xfrm>
          <a:prstGeom prst="rect">
            <a:avLst/>
          </a:prstGeom>
          <a:noFill/>
          <a:ln w="9525">
            <a:noFill/>
            <a:miter lim="800000"/>
            <a:headEnd/>
            <a:tailEnd/>
          </a:ln>
        </p:spPr>
        <p:txBody>
          <a:bodyPr wrap="none">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mn-cs"/>
              </a:rPr>
              <a:t>V</a:t>
            </a:r>
          </a:p>
        </p:txBody>
      </p:sp>
      <p:pic>
        <p:nvPicPr>
          <p:cNvPr id="17416" name="Picture 11" descr="pool_table"/>
          <p:cNvPicPr>
            <a:picLocks noChangeAspect="1" noChangeArrowheads="1"/>
          </p:cNvPicPr>
          <p:nvPr/>
        </p:nvPicPr>
        <p:blipFill>
          <a:blip r:embed="rId2"/>
          <a:srcRect/>
          <a:stretch>
            <a:fillRect/>
          </a:stretch>
        </p:blipFill>
        <p:spPr bwMode="auto">
          <a:xfrm>
            <a:off x="3556000" y="1600200"/>
            <a:ext cx="2990851" cy="1581150"/>
          </a:xfrm>
          <a:prstGeom prst="rect">
            <a:avLst/>
          </a:prstGeom>
          <a:noFill/>
          <a:ln w="9525">
            <a:noFill/>
            <a:miter lim="800000"/>
            <a:headEnd/>
            <a:tailEnd/>
          </a:ln>
        </p:spPr>
      </p:pic>
      <p:sp>
        <p:nvSpPr>
          <p:cNvPr id="246796" name="Oval 12"/>
          <p:cNvSpPr>
            <a:spLocks noChangeArrowheads="1"/>
          </p:cNvSpPr>
          <p:nvPr/>
        </p:nvSpPr>
        <p:spPr bwMode="auto">
          <a:xfrm>
            <a:off x="1220910" y="4560109"/>
            <a:ext cx="5994400" cy="457200"/>
          </a:xfrm>
          <a:prstGeom prst="ellipse">
            <a:avLst/>
          </a:prstGeom>
          <a:noFill/>
          <a:ln w="25400">
            <a:solidFill>
              <a:srgbClr val="FF0000"/>
            </a:solidFill>
            <a:round/>
            <a:headEnd/>
            <a:tailEnd/>
          </a:ln>
        </p:spPr>
        <p:txBody>
          <a:bodyPr wrap="none"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6797" name="Text Box 13"/>
          <p:cNvSpPr txBox="1">
            <a:spLocks noChangeArrowheads="1"/>
          </p:cNvSpPr>
          <p:nvPr/>
        </p:nvSpPr>
        <p:spPr bwMode="auto">
          <a:xfrm>
            <a:off x="8056980" y="5604649"/>
            <a:ext cx="3475567" cy="646331"/>
          </a:xfrm>
          <a:prstGeom prst="rect">
            <a:avLst/>
          </a:prstGeom>
          <a:solidFill>
            <a:schemeClr val="bg1"/>
          </a:solidFill>
          <a:ln w="9525">
            <a:noFill/>
            <a:miter lim="800000"/>
            <a:headEnd/>
            <a:tailEnd/>
          </a:ln>
        </p:spPr>
        <p:txBody>
          <a:bodyP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mn-ea"/>
                <a:cs typeface="+mn-cs"/>
              </a:rPr>
              <a:t>This frame is no longer inertial! (Accelerated frame)</a:t>
            </a:r>
          </a:p>
        </p:txBody>
      </p:sp>
      <p:sp>
        <p:nvSpPr>
          <p:cNvPr id="17419" name="TextBox 13"/>
          <p:cNvSpPr txBox="1">
            <a:spLocks noChangeArrowheads="1"/>
          </p:cNvSpPr>
          <p:nvPr/>
        </p:nvSpPr>
        <p:spPr bwMode="auto">
          <a:xfrm>
            <a:off x="242591" y="5772763"/>
            <a:ext cx="7924800" cy="461665"/>
          </a:xfrm>
          <a:prstGeom prst="rect">
            <a:avLst/>
          </a:prstGeom>
          <a:noFill/>
          <a:ln w="9525">
            <a:noFill/>
            <a:miter lim="800000"/>
            <a:headEnd/>
            <a:tailEnd/>
          </a:ln>
        </p:spPr>
        <p:txBody>
          <a:bodyP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a:ea typeface="+mn-ea"/>
                <a:cs typeface="+mn-cs"/>
              </a:rPr>
              <a:t>(Is this still an inertial reference frame?)</a:t>
            </a:r>
          </a:p>
        </p:txBody>
      </p:sp>
    </p:spTree>
    <p:extLst>
      <p:ext uri="{BB962C8B-B14F-4D97-AF65-F5344CB8AC3E}">
        <p14:creationId xmlns:p14="http://schemas.microsoft.com/office/powerpoint/2010/main" val="39353827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67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67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96" grpId="0" animBg="1"/>
      <p:bldP spid="246797" grpId="0" animBg="1"/>
      <p:bldP spid="174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670929"/>
          </a:xfrm>
        </p:spPr>
        <p:txBody>
          <a:bodyPr>
            <a:normAutofit fontScale="90000"/>
          </a:bodyPr>
          <a:lstStyle/>
          <a:p>
            <a:r>
              <a:rPr lang="en-US" dirty="0">
                <a:latin typeface="Comic Sans MS" panose="030F0702030302020204" pitchFamily="66" charset="0"/>
              </a:rPr>
              <a:t>Basics Ideas</a:t>
            </a:r>
          </a:p>
        </p:txBody>
      </p:sp>
      <p:sp>
        <p:nvSpPr>
          <p:cNvPr id="4" name="Text Box 9"/>
          <p:cNvSpPr txBox="1">
            <a:spLocks noGrp="1" noChangeArrowheads="1"/>
          </p:cNvSpPr>
          <p:nvPr>
            <p:ph idx="1"/>
          </p:nvPr>
        </p:nvSpPr>
        <p:spPr bwMode="auto">
          <a:xfrm>
            <a:off x="838200" y="1187270"/>
            <a:ext cx="10515600" cy="3843103"/>
          </a:xfrm>
          <a:prstGeom prst="rect">
            <a:avLst/>
          </a:prstGeom>
          <a:noFill/>
          <a:ln w="9525">
            <a:noFill/>
            <a:miter lim="800000"/>
            <a:headEnd/>
            <a:tailEnd/>
          </a:ln>
        </p:spPr>
        <p:txBody>
          <a:bodyPr>
            <a:spAutoFit/>
          </a:bodyPr>
          <a:lstStyle/>
          <a:p>
            <a:pPr marL="0" indent="0" algn="ctr" defTabSz="211138">
              <a:spcBef>
                <a:spcPct val="50000"/>
              </a:spcBef>
              <a:buNone/>
            </a:pPr>
            <a:r>
              <a:rPr lang="en-US" sz="2400" b="1" u="sng" dirty="0">
                <a:solidFill>
                  <a:srgbClr val="9900CC"/>
                </a:solidFill>
                <a:latin typeface="Comic Sans MS" panose="030F0702030302020204" pitchFamily="66" charset="0"/>
              </a:rPr>
              <a:t>Inertial Reference Frames:</a:t>
            </a:r>
            <a:r>
              <a:rPr lang="en-US" sz="2400" u="sng" dirty="0">
                <a:latin typeface="Comic Sans MS" panose="030F0702030302020204" pitchFamily="66" charset="0"/>
              </a:rPr>
              <a:t>    </a:t>
            </a:r>
          </a:p>
          <a:p>
            <a:pPr>
              <a:spcBef>
                <a:spcPct val="50000"/>
              </a:spcBef>
            </a:pPr>
            <a:r>
              <a:rPr lang="en-US" sz="2400" dirty="0">
                <a:latin typeface="Comic Sans MS" panose="030F0702030302020204" pitchFamily="66" charset="0"/>
              </a:rPr>
              <a:t>We define a reference frame as “</a:t>
            </a:r>
            <a:r>
              <a:rPr lang="en-US" sz="2400" b="1" dirty="0">
                <a:latin typeface="Comic Sans MS" panose="030F0702030302020204" pitchFamily="66" charset="0"/>
              </a:rPr>
              <a:t>inertial</a:t>
            </a:r>
            <a:r>
              <a:rPr lang="en-US" sz="2400" dirty="0">
                <a:latin typeface="Comic Sans MS" panose="030F0702030302020204" pitchFamily="66" charset="0"/>
              </a:rPr>
              <a:t>”  if Newton’s three laws of motion hold.  In contrast, reference frames in which Newton’s law are not obeyed are labeled “</a:t>
            </a:r>
            <a:r>
              <a:rPr lang="en-US" sz="2400" b="1" dirty="0">
                <a:latin typeface="Comic Sans MS" panose="030F0702030302020204" pitchFamily="66" charset="0"/>
              </a:rPr>
              <a:t>non-inertial.</a:t>
            </a:r>
            <a:r>
              <a:rPr lang="en-US" sz="2400" dirty="0">
                <a:latin typeface="Comic Sans MS" panose="030F0702030302020204" pitchFamily="66" charset="0"/>
              </a:rPr>
              <a:t>” 							 </a:t>
            </a:r>
          </a:p>
          <a:p>
            <a:pPr>
              <a:spcBef>
                <a:spcPct val="50000"/>
              </a:spcBef>
            </a:pPr>
            <a:r>
              <a:rPr lang="en-US" sz="2400" dirty="0">
                <a:latin typeface="Comic Sans MS" panose="030F0702030302020204" pitchFamily="66" charset="0"/>
              </a:rPr>
              <a:t>Newton believed that at least one such inertial reference frame </a:t>
            </a:r>
            <a:r>
              <a:rPr lang="en-US" sz="2400" i="1" dirty="0">
                <a:latin typeface="Comic Sans MS" panose="030F0702030302020204" pitchFamily="66" charset="0"/>
              </a:rPr>
              <a:t>R</a:t>
            </a:r>
            <a:r>
              <a:rPr lang="en-US" sz="2400" dirty="0">
                <a:latin typeface="Comic Sans MS" panose="030F0702030302020204" pitchFamily="66" charset="0"/>
              </a:rPr>
              <a:t> exists.  Any other inertial frame  </a:t>
            </a:r>
            <a:r>
              <a:rPr lang="en-US" sz="2400" i="1" dirty="0">
                <a:latin typeface="Comic Sans MS" panose="030F0702030302020204" pitchFamily="66" charset="0"/>
              </a:rPr>
              <a:t>R</a:t>
            </a:r>
            <a:r>
              <a:rPr lang="en-US" sz="2400" i="1" dirty="0">
                <a:latin typeface="Comic Sans MS" panose="030F0702030302020204" pitchFamily="66" charset="0"/>
                <a:cs typeface="Times New Roman" pitchFamily="18" charset="0"/>
              </a:rPr>
              <a:t>'</a:t>
            </a:r>
            <a:r>
              <a:rPr lang="en-US" sz="2400" i="1" dirty="0">
                <a:latin typeface="Comic Sans MS" panose="030F0702030302020204" pitchFamily="66" charset="0"/>
              </a:rPr>
              <a:t>  </a:t>
            </a:r>
            <a:r>
              <a:rPr lang="en-US" sz="2400" dirty="0">
                <a:latin typeface="Comic Sans MS" panose="030F0702030302020204" pitchFamily="66" charset="0"/>
              </a:rPr>
              <a:t>that moves with </a:t>
            </a:r>
            <a:r>
              <a:rPr lang="en-US" sz="2400" b="1" dirty="0">
                <a:solidFill>
                  <a:srgbClr val="9900CC"/>
                </a:solidFill>
                <a:latin typeface="Comic Sans MS" panose="030F0702030302020204" pitchFamily="66" charset="0"/>
              </a:rPr>
              <a:t>constant velocity</a:t>
            </a:r>
            <a:r>
              <a:rPr lang="en-US" sz="2400" dirty="0">
                <a:latin typeface="Comic Sans MS" panose="030F0702030302020204" pitchFamily="66" charset="0"/>
              </a:rPr>
              <a:t> with respect to </a:t>
            </a:r>
            <a:r>
              <a:rPr lang="en-US" sz="2400" i="1" dirty="0">
                <a:latin typeface="Comic Sans MS" panose="030F0702030302020204" pitchFamily="66" charset="0"/>
              </a:rPr>
              <a:t>R</a:t>
            </a:r>
            <a:r>
              <a:rPr lang="en-US" sz="2400" dirty="0">
                <a:latin typeface="Comic Sans MS" panose="030F0702030302020204" pitchFamily="66" charset="0"/>
              </a:rPr>
              <a:t> is </a:t>
            </a:r>
            <a:r>
              <a:rPr lang="en-US" sz="2400" b="1" dirty="0">
                <a:solidFill>
                  <a:srgbClr val="7030A0"/>
                </a:solidFill>
                <a:latin typeface="Comic Sans MS" panose="030F0702030302020204" pitchFamily="66" charset="0"/>
              </a:rPr>
              <a:t>also an inertial reference frame</a:t>
            </a:r>
            <a:r>
              <a:rPr lang="en-US" sz="2400" dirty="0">
                <a:latin typeface="Comic Sans MS" panose="030F0702030302020204" pitchFamily="66" charset="0"/>
              </a:rPr>
              <a:t>.  In contrast, a reference frame </a:t>
            </a:r>
            <a:r>
              <a:rPr lang="en-US" sz="2400" i="1" dirty="0">
                <a:latin typeface="Comic Sans MS" panose="030F0702030302020204" pitchFamily="66" charset="0"/>
              </a:rPr>
              <a:t>R</a:t>
            </a:r>
            <a:r>
              <a:rPr lang="en-US" sz="2400" i="1" dirty="0">
                <a:latin typeface="Comic Sans MS" panose="030F0702030302020204" pitchFamily="66" charset="0"/>
                <a:cs typeface="Times New Roman" pitchFamily="18" charset="0"/>
              </a:rPr>
              <a:t>"</a:t>
            </a:r>
            <a:r>
              <a:rPr lang="en-US" sz="2400" dirty="0">
                <a:latin typeface="Comic Sans MS" panose="030F0702030302020204" pitchFamily="66" charset="0"/>
                <a:cs typeface="Times New Roman" pitchFamily="18" charset="0"/>
              </a:rPr>
              <a:t>  that </a:t>
            </a:r>
            <a:r>
              <a:rPr lang="en-US" sz="2400" b="1" dirty="0">
                <a:solidFill>
                  <a:srgbClr val="9900CC"/>
                </a:solidFill>
                <a:latin typeface="Comic Sans MS" panose="030F0702030302020204" pitchFamily="66" charset="0"/>
                <a:cs typeface="Times New Roman" pitchFamily="18" charset="0"/>
              </a:rPr>
              <a:t>accelerates</a:t>
            </a:r>
            <a:r>
              <a:rPr lang="en-US" sz="2400" dirty="0">
                <a:latin typeface="Comic Sans MS" panose="030F0702030302020204" pitchFamily="66" charset="0"/>
                <a:cs typeface="Times New Roman" pitchFamily="18" charset="0"/>
              </a:rPr>
              <a:t> with respect to </a:t>
            </a:r>
            <a:r>
              <a:rPr lang="en-US" sz="2400" i="1" dirty="0">
                <a:latin typeface="Comic Sans MS" panose="030F0702030302020204" pitchFamily="66" charset="0"/>
                <a:cs typeface="Times New Roman" pitchFamily="18" charset="0"/>
              </a:rPr>
              <a:t>R</a:t>
            </a:r>
            <a:r>
              <a:rPr lang="en-US" sz="2400" dirty="0">
                <a:latin typeface="Comic Sans MS" panose="030F0702030302020204" pitchFamily="66" charset="0"/>
                <a:cs typeface="Times New Roman" pitchFamily="18" charset="0"/>
              </a:rPr>
              <a:t> is a non-inertial reference frame.</a:t>
            </a:r>
            <a:endParaRPr lang="en-US" sz="2400" dirty="0">
              <a:latin typeface="Comic Sans MS" panose="030F0702030302020204" pitchFamily="66" charset="0"/>
            </a:endParaRPr>
          </a:p>
        </p:txBody>
      </p:sp>
    </p:spTree>
    <p:extLst>
      <p:ext uri="{BB962C8B-B14F-4D97-AF65-F5344CB8AC3E}">
        <p14:creationId xmlns:p14="http://schemas.microsoft.com/office/powerpoint/2010/main" val="38888816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09600" y="1722438"/>
            <a:ext cx="10972800" cy="1325562"/>
          </a:xfrm>
        </p:spPr>
        <p:txBody>
          <a:bodyPr>
            <a:normAutofit/>
          </a:bodyPr>
          <a:lstStyle/>
          <a:p>
            <a:pPr algn="l" eaLnBrk="1" hangingPunct="1"/>
            <a:r>
              <a:rPr lang="en-US" sz="4000" dirty="0">
                <a:latin typeface="Comic Sans MS"/>
                <a:cs typeface="Comic Sans MS"/>
                <a:sym typeface="Wingdings" charset="2"/>
              </a:rPr>
              <a:t>To cut a long story short:</a:t>
            </a:r>
            <a:r>
              <a:rPr lang="en-US" sz="4000" dirty="0">
                <a:latin typeface="Comic Sans MS"/>
                <a:cs typeface="Comic Sans MS"/>
              </a:rPr>
              <a:t> </a:t>
            </a:r>
          </a:p>
        </p:txBody>
      </p:sp>
      <p:sp>
        <p:nvSpPr>
          <p:cNvPr id="18435" name="TextBox 13"/>
          <p:cNvSpPr txBox="1">
            <a:spLocks noChangeArrowheads="1"/>
          </p:cNvSpPr>
          <p:nvPr/>
        </p:nvSpPr>
        <p:spPr bwMode="auto">
          <a:xfrm>
            <a:off x="1669469" y="3245886"/>
            <a:ext cx="8737600" cy="1077913"/>
          </a:xfrm>
          <a:prstGeom prst="rect">
            <a:avLst/>
          </a:prstGeom>
          <a:solidFill>
            <a:srgbClr val="CCFFCC"/>
          </a:solidFill>
          <a:ln w="9525">
            <a:solidFill>
              <a:schemeClr val="tx1"/>
            </a:solidFill>
            <a:miter lim="800000"/>
            <a:headEnd/>
            <a:tailEnd/>
          </a:ln>
        </p:spPr>
        <p:txBody>
          <a:bodyP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omic Sans MS"/>
                <a:ea typeface="+mn-ea"/>
                <a:cs typeface="Comic Sans MS"/>
                <a:sym typeface="Wingdings" charset="2"/>
              </a:rPr>
              <a:t>An </a:t>
            </a:r>
            <a:r>
              <a:rPr kumimoji="0" lang="en-US" sz="3200" b="1" i="0" u="none" strike="noStrike" kern="1200" cap="none" spc="0" normalizeH="0" baseline="0" noProof="0" dirty="0">
                <a:ln>
                  <a:noFill/>
                </a:ln>
                <a:solidFill>
                  <a:srgbClr val="000000"/>
                </a:solidFill>
                <a:effectLst/>
                <a:uLnTx/>
                <a:uFillTx/>
                <a:latin typeface="Comic Sans MS"/>
                <a:ea typeface="+mn-ea"/>
                <a:cs typeface="Comic Sans MS"/>
                <a:sym typeface="Wingdings" charset="2"/>
              </a:rPr>
              <a:t>i</a:t>
            </a:r>
            <a:r>
              <a:rPr kumimoji="0" lang="en-US" sz="3200" b="1" i="0" u="none" strike="noStrike" kern="1200" cap="none" spc="0" normalizeH="0" baseline="0" noProof="0" dirty="0">
                <a:ln>
                  <a:noFill/>
                </a:ln>
                <a:solidFill>
                  <a:srgbClr val="000000"/>
                </a:solidFill>
                <a:effectLst/>
                <a:uLnTx/>
                <a:uFillTx/>
                <a:latin typeface="Comic Sans MS"/>
                <a:ea typeface="+mn-ea"/>
                <a:cs typeface="Comic Sans MS"/>
              </a:rPr>
              <a:t>nertial reference frame</a:t>
            </a:r>
            <a:r>
              <a:rPr kumimoji="0" lang="en-US" sz="3200" b="0" i="0" u="none" strike="noStrike" kern="1200" cap="none" spc="0" normalizeH="0" baseline="0" noProof="0" dirty="0">
                <a:ln>
                  <a:noFill/>
                </a:ln>
                <a:solidFill>
                  <a:srgbClr val="000000"/>
                </a:solidFill>
                <a:effectLst/>
                <a:uLnTx/>
                <a:uFillTx/>
                <a:latin typeface="Comic Sans MS"/>
                <a:ea typeface="+mn-ea"/>
                <a:cs typeface="Comic Sans MS"/>
              </a:rPr>
              <a:t> is one that is not accelerating. </a:t>
            </a:r>
          </a:p>
        </p:txBody>
      </p:sp>
      <p:sp>
        <p:nvSpPr>
          <p:cNvPr id="2" name="Rectangle 1"/>
          <p:cNvSpPr/>
          <p:nvPr/>
        </p:nvSpPr>
        <p:spPr>
          <a:xfrm>
            <a:off x="1669469" y="4521685"/>
            <a:ext cx="9685716" cy="1600438"/>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srgbClr val="BD582C">
                    <a:lumMod val="75000"/>
                  </a:srgbClr>
                </a:solidFill>
                <a:effectLst/>
                <a:uLnTx/>
                <a:uFillTx/>
                <a:latin typeface="Comic Sans MS" panose="030F0702030302020204" pitchFamily="66" charset="0"/>
                <a:ea typeface="+mn-ea"/>
                <a:cs typeface="+mn-cs"/>
              </a:rPr>
              <a:t>Relativity principle: </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srgbClr val="BD582C">
                    <a:lumMod val="75000"/>
                  </a:srgbClr>
                </a:solidFill>
                <a:effectLst/>
                <a:uLnTx/>
                <a:uFillTx/>
                <a:latin typeface="Comic Sans MS" panose="030F0702030302020204" pitchFamily="66" charset="0"/>
                <a:ea typeface="+mn-ea"/>
                <a:cs typeface="+mn-cs"/>
              </a:rPr>
              <a:t>The basic laws of physics are the same in all inertial reference frames.</a:t>
            </a:r>
          </a:p>
        </p:txBody>
      </p:sp>
    </p:spTree>
    <p:extLst>
      <p:ext uri="{BB962C8B-B14F-4D97-AF65-F5344CB8AC3E}">
        <p14:creationId xmlns:p14="http://schemas.microsoft.com/office/powerpoint/2010/main" val="22089328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EE77E1-A02D-4349-A572-40D9AF65E9F1}"/>
              </a:ext>
            </a:extLst>
          </p:cNvPr>
          <p:cNvSpPr>
            <a:spLocks noGrp="1"/>
          </p:cNvSpPr>
          <p:nvPr>
            <p:ph type="title"/>
          </p:nvPr>
        </p:nvSpPr>
        <p:spPr>
          <a:xfrm>
            <a:off x="1097280" y="286603"/>
            <a:ext cx="10058400" cy="702409"/>
          </a:xfrm>
        </p:spPr>
        <p:txBody>
          <a:bodyPr>
            <a:normAutofit fontScale="90000"/>
          </a:bodyPr>
          <a:lstStyle/>
          <a:p>
            <a:r>
              <a:rPr lang="en-US" b="1" dirty="0">
                <a:solidFill>
                  <a:srgbClr val="000000">
                    <a:lumMod val="75000"/>
                    <a:lumOff val="25000"/>
                  </a:srgbClr>
                </a:solidFill>
                <a:latin typeface="Comic Sans MS"/>
                <a:cs typeface="Comic Sans MS"/>
              </a:rPr>
              <a:t>Michelson and Morley…</a:t>
            </a:r>
            <a:endParaRPr lang="en-US" dirty="0"/>
          </a:p>
        </p:txBody>
      </p:sp>
      <p:pic>
        <p:nvPicPr>
          <p:cNvPr id="4" name="Content Placeholder 3">
            <a:extLst>
              <a:ext uri="{FF2B5EF4-FFF2-40B4-BE49-F238E27FC236}">
                <a16:creationId xmlns:a16="http://schemas.microsoft.com/office/drawing/2014/main" xmlns="" id="{8F3D1FEF-28F5-467C-B7AF-5FF475094359}"/>
              </a:ext>
            </a:extLst>
          </p:cNvPr>
          <p:cNvPicPr>
            <a:picLocks noGrp="1" noChangeAspect="1"/>
          </p:cNvPicPr>
          <p:nvPr>
            <p:ph idx="1"/>
          </p:nvPr>
        </p:nvPicPr>
        <p:blipFill>
          <a:blip r:embed="rId2"/>
          <a:stretch>
            <a:fillRect/>
          </a:stretch>
        </p:blipFill>
        <p:spPr>
          <a:xfrm>
            <a:off x="2723585" y="1846263"/>
            <a:ext cx="6805155" cy="4022725"/>
          </a:xfrm>
          <a:prstGeom prst="rect">
            <a:avLst/>
          </a:prstGeom>
        </p:spPr>
      </p:pic>
      <p:sp>
        <p:nvSpPr>
          <p:cNvPr id="5" name="Rectangle 4">
            <a:extLst>
              <a:ext uri="{FF2B5EF4-FFF2-40B4-BE49-F238E27FC236}">
                <a16:creationId xmlns:a16="http://schemas.microsoft.com/office/drawing/2014/main" xmlns="" id="{3332727F-E791-4B19-B58B-2DA50B014F17}"/>
              </a:ext>
            </a:extLst>
          </p:cNvPr>
          <p:cNvSpPr/>
          <p:nvPr/>
        </p:nvSpPr>
        <p:spPr>
          <a:xfrm>
            <a:off x="1910912" y="1232971"/>
            <a:ext cx="5014578" cy="369332"/>
          </a:xfrm>
          <a:prstGeom prst="rect">
            <a:avLst/>
          </a:prstGeom>
        </p:spPr>
        <p:txBody>
          <a:bodyPr wrap="none">
            <a:spAutoFit/>
          </a:bodyPr>
          <a:lstStyle/>
          <a:p>
            <a:r>
              <a:rPr lang="en-US" dirty="0"/>
              <a:t>https://www.youtube.com/watch?v=F2m_VZJM0Zc</a:t>
            </a:r>
          </a:p>
        </p:txBody>
      </p:sp>
    </p:spTree>
    <p:extLst>
      <p:ext uri="{BB962C8B-B14F-4D97-AF65-F5344CB8AC3E}">
        <p14:creationId xmlns:p14="http://schemas.microsoft.com/office/powerpoint/2010/main" val="1233888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39954"/>
            <a:ext cx="10058400" cy="714061"/>
          </a:xfrm>
        </p:spPr>
        <p:txBody>
          <a:bodyPr/>
          <a:lstStyle/>
          <a:p>
            <a:r>
              <a:rPr lang="en-US" dirty="0">
                <a:latin typeface="Comic Sans MS" panose="030F0702030302020204" pitchFamily="66" charset="0"/>
              </a:rPr>
              <a:t>Speed of Light</a:t>
            </a:r>
          </a:p>
        </p:txBody>
      </p:sp>
      <p:sp>
        <p:nvSpPr>
          <p:cNvPr id="3" name="Content Placeholder 2"/>
          <p:cNvSpPr>
            <a:spLocks noGrp="1"/>
          </p:cNvSpPr>
          <p:nvPr>
            <p:ph idx="1"/>
          </p:nvPr>
        </p:nvSpPr>
        <p:spPr>
          <a:xfrm>
            <a:off x="905774" y="655608"/>
            <a:ext cx="10249906" cy="6366294"/>
          </a:xfrm>
        </p:spPr>
        <p:txBody>
          <a:bodyPr/>
          <a:lstStyle/>
          <a:p>
            <a:endParaRPr lang="en-US" dirty="0"/>
          </a:p>
          <a:p>
            <a:pPr>
              <a:buFont typeface="Arial" panose="020B0604020202020204" pitchFamily="34" charset="0"/>
              <a:buChar char="•"/>
            </a:pPr>
            <a:r>
              <a:rPr lang="en-US" dirty="0">
                <a:latin typeface="Comic Sans MS" panose="030F0702030302020204" pitchFamily="66" charset="0"/>
              </a:rPr>
              <a:t> In about 1860 James Clerk Maxwell summarized the experimental observations of electricity and magnetism in a consistent set of four concise equations.</a:t>
            </a:r>
          </a:p>
          <a:p>
            <a:pPr>
              <a:buFont typeface="Arial" panose="020B0604020202020204" pitchFamily="34" charset="0"/>
              <a:buChar char="•"/>
            </a:pPr>
            <a:r>
              <a:rPr lang="en-US" dirty="0">
                <a:latin typeface="Comic Sans MS" panose="030F0702030302020204" pitchFamily="66" charset="0"/>
              </a:rPr>
              <a:t> Maxwell’s equations are not invariant under a Galilean transformation between inertial reference frames.</a:t>
            </a:r>
          </a:p>
          <a:p>
            <a:pPr>
              <a:buFont typeface="Arial" panose="020B0604020202020204" pitchFamily="34" charset="0"/>
              <a:buChar char="•"/>
            </a:pPr>
            <a:r>
              <a:rPr lang="en-US" dirty="0">
                <a:latin typeface="Comic Sans MS" panose="030F0702030302020204" pitchFamily="66" charset="0"/>
              </a:rPr>
              <a:t> </a:t>
            </a:r>
            <a:r>
              <a:rPr lang="en-US" dirty="0">
                <a:solidFill>
                  <a:srgbClr val="231F20"/>
                </a:solidFill>
                <a:latin typeface="Comic Sans MS" panose="030F0702030302020204" pitchFamily="66" charset="0"/>
                <a:ea typeface="Times New Roman" panose="02020603050405020304" pitchFamily="18" charset="0"/>
              </a:rPr>
              <a:t>Maxwell equations predict the existence of electromagnetic waves whose speed would be</a:t>
            </a:r>
          </a:p>
          <a:p>
            <a:pPr>
              <a:buFont typeface="Arial" panose="020B0604020202020204" pitchFamily="34" charset="0"/>
              <a:buChar char="•"/>
            </a:pPr>
            <a:endParaRPr lang="en-US" dirty="0">
              <a:solidFill>
                <a:srgbClr val="231F20"/>
              </a:solidFill>
              <a:latin typeface="Comic Sans MS" panose="030F0702030302020204" pitchFamily="66" charset="0"/>
            </a:endParaRPr>
          </a:p>
          <a:p>
            <a:pPr>
              <a:buFont typeface="Arial" panose="020B0604020202020204" pitchFamily="34" charset="0"/>
              <a:buChar char="•"/>
            </a:pPr>
            <a:r>
              <a:rPr lang="en-US" b="1" u="sng" dirty="0">
                <a:latin typeface="Comic Sans MS" panose="030F0702030302020204" pitchFamily="66" charset="0"/>
              </a:rPr>
              <a:t>The excellent agreement between this number and the measured value of the speed of light and between the predicted polarization properties of electromagnetic waves and those observed for light provided strong confirmation of the assumption that light was an electromagnetic wave </a:t>
            </a:r>
            <a:r>
              <a:rPr lang="en-US" dirty="0">
                <a:latin typeface="Comic Sans MS" panose="030F0702030302020204" pitchFamily="66" charset="0"/>
              </a:rPr>
              <a:t>and, therefore, traveled at speed c</a:t>
            </a:r>
          </a:p>
          <a:p>
            <a:pPr>
              <a:buFont typeface="Arial" panose="020B0604020202020204" pitchFamily="34" charset="0"/>
              <a:buChar char="•"/>
            </a:pPr>
            <a:endParaRPr lang="en-US" dirty="0">
              <a:latin typeface="Comic Sans MS" panose="030F0702030302020204" pitchFamily="66" charset="0"/>
            </a:endParaRPr>
          </a:p>
        </p:txBody>
      </p:sp>
      <p:graphicFrame>
        <p:nvGraphicFramePr>
          <p:cNvPr id="4" name="Object 2"/>
          <p:cNvGraphicFramePr>
            <a:graphicFrameLocks noChangeAspect="1"/>
          </p:cNvGraphicFramePr>
          <p:nvPr/>
        </p:nvGraphicFramePr>
        <p:xfrm>
          <a:off x="3015053" y="2867202"/>
          <a:ext cx="4093113" cy="801121"/>
        </p:xfrm>
        <a:graphic>
          <a:graphicData uri="http://schemas.openxmlformats.org/presentationml/2006/ole">
            <mc:AlternateContent xmlns:mc="http://schemas.openxmlformats.org/markup-compatibility/2006">
              <mc:Choice xmlns:v="urn:schemas-microsoft-com:vml" Requires="v">
                <p:oleObj spid="_x0000_s1054" name="Equation" r:id="rId3" imgW="1752480" imgH="457200" progId="Equation.3">
                  <p:embed/>
                </p:oleObj>
              </mc:Choice>
              <mc:Fallback>
                <p:oleObj name="Equation" r:id="rId3" imgW="1752480" imgH="457200" progId="Equation.3">
                  <p:embed/>
                  <p:pic>
                    <p:nvPicPr>
                      <p:cNvPr id="4" name="Object 2"/>
                      <p:cNvPicPr>
                        <a:picLocks noChangeAspect="1" noChangeArrowheads="1"/>
                      </p:cNvPicPr>
                      <p:nvPr/>
                    </p:nvPicPr>
                    <p:blipFill>
                      <a:blip r:embed="rId4"/>
                      <a:srcRect/>
                      <a:stretch>
                        <a:fillRect/>
                      </a:stretch>
                    </p:blipFill>
                    <p:spPr bwMode="auto">
                      <a:xfrm>
                        <a:off x="3015053" y="2867202"/>
                        <a:ext cx="4093113" cy="8011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780145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609600" y="0"/>
            <a:ext cx="10972800" cy="762000"/>
          </a:xfrm>
        </p:spPr>
        <p:txBody>
          <a:bodyPr/>
          <a:lstStyle/>
          <a:p>
            <a:pPr eaLnBrk="1" hangingPunct="1"/>
            <a:r>
              <a:rPr lang="en-US" dirty="0">
                <a:latin typeface="Comic Sans MS"/>
                <a:cs typeface="Comic Sans MS"/>
              </a:rPr>
              <a:t>But, now there’s a problem!</a:t>
            </a:r>
          </a:p>
        </p:txBody>
      </p:sp>
      <p:sp>
        <p:nvSpPr>
          <p:cNvPr id="1030" name="TextBox 6"/>
          <p:cNvSpPr txBox="1">
            <a:spLocks noChangeArrowheads="1"/>
          </p:cNvSpPr>
          <p:nvPr/>
        </p:nvSpPr>
        <p:spPr bwMode="auto">
          <a:xfrm>
            <a:off x="758825" y="4960784"/>
            <a:ext cx="9652000" cy="95410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Comic Sans MS"/>
                <a:ea typeface="+mn-ea"/>
                <a:cs typeface="Comic Sans MS"/>
              </a:rPr>
              <a:t>If the laws of physics are the same in all inertial frames, then </a:t>
            </a:r>
            <a:r>
              <a:rPr kumimoji="0" lang="el-GR" sz="2800" b="0" i="1" u="none" strike="noStrike" kern="1200" cap="none" spc="0" normalizeH="0" baseline="0" noProof="0" dirty="0">
                <a:ln>
                  <a:noFill/>
                </a:ln>
                <a:solidFill>
                  <a:srgbClr val="FF0000"/>
                </a:solidFill>
                <a:effectLst/>
                <a:uLnTx/>
                <a:uFillTx/>
                <a:latin typeface="Comic Sans MS"/>
                <a:ea typeface="+mn-ea"/>
                <a:cs typeface="Comic Sans MS"/>
              </a:rPr>
              <a:t>ε</a:t>
            </a:r>
            <a:r>
              <a:rPr kumimoji="0" lang="en-US" sz="2800" b="0" i="1" u="none" strike="noStrike" kern="1200" cap="none" spc="0" normalizeH="0" baseline="-25000" noProof="0" dirty="0">
                <a:ln>
                  <a:noFill/>
                </a:ln>
                <a:solidFill>
                  <a:srgbClr val="FF0000"/>
                </a:solidFill>
                <a:effectLst/>
                <a:uLnTx/>
                <a:uFillTx/>
                <a:latin typeface="Comic Sans MS"/>
                <a:ea typeface="+mn-ea"/>
                <a:cs typeface="Comic Sans MS"/>
              </a:rPr>
              <a:t>0</a:t>
            </a:r>
            <a:r>
              <a:rPr kumimoji="0" lang="en-US" sz="2800" b="0" i="0" u="none" strike="noStrike" kern="1200" cap="none" spc="0" normalizeH="0" baseline="0" noProof="0" dirty="0">
                <a:ln>
                  <a:noFill/>
                </a:ln>
                <a:solidFill>
                  <a:srgbClr val="FF0000"/>
                </a:solidFill>
                <a:effectLst/>
                <a:uLnTx/>
                <a:uFillTx/>
                <a:latin typeface="Comic Sans MS"/>
                <a:ea typeface="+mn-ea"/>
                <a:cs typeface="Comic Sans MS"/>
              </a:rPr>
              <a:t> and </a:t>
            </a:r>
            <a:r>
              <a:rPr kumimoji="0" lang="el-GR" sz="2800" b="0" i="1" u="none" strike="noStrike" kern="1200" cap="none" spc="0" normalizeH="0" baseline="0" noProof="0" dirty="0">
                <a:ln>
                  <a:noFill/>
                </a:ln>
                <a:solidFill>
                  <a:srgbClr val="FF0000"/>
                </a:solidFill>
                <a:effectLst/>
                <a:uLnTx/>
                <a:uFillTx/>
                <a:latin typeface="Comic Sans MS"/>
                <a:ea typeface="+mn-ea"/>
                <a:cs typeface="Comic Sans MS"/>
              </a:rPr>
              <a:t>µ</a:t>
            </a:r>
            <a:r>
              <a:rPr kumimoji="0" lang="en-US" sz="2800" b="0" i="1" u="none" strike="noStrike" kern="1200" cap="none" spc="0" normalizeH="0" baseline="-25000" noProof="0" dirty="0">
                <a:ln>
                  <a:noFill/>
                </a:ln>
                <a:solidFill>
                  <a:srgbClr val="FF0000"/>
                </a:solidFill>
                <a:effectLst/>
                <a:uLnTx/>
                <a:uFillTx/>
                <a:latin typeface="Comic Sans MS"/>
                <a:ea typeface="+mn-ea"/>
                <a:cs typeface="Comic Sans MS"/>
              </a:rPr>
              <a:t>0</a:t>
            </a:r>
            <a:r>
              <a:rPr kumimoji="0" lang="en-US" sz="2800" b="0" i="0" u="none" strike="noStrike" kern="1200" cap="none" spc="0" normalizeH="0" baseline="0" noProof="0" dirty="0">
                <a:ln>
                  <a:noFill/>
                </a:ln>
                <a:solidFill>
                  <a:srgbClr val="FF0000"/>
                </a:solidFill>
                <a:effectLst/>
                <a:uLnTx/>
                <a:uFillTx/>
                <a:latin typeface="Comic Sans MS"/>
                <a:ea typeface="+mn-ea"/>
                <a:cs typeface="Comic Sans MS"/>
              </a:rPr>
              <a:t> have to be the same in all inertial frames</a:t>
            </a:r>
            <a:r>
              <a:rPr kumimoji="0" lang="en-US" sz="2800" b="0" i="0" u="none" strike="noStrike" kern="1200" cap="none" spc="0" normalizeH="0" baseline="0" noProof="0" dirty="0">
                <a:ln>
                  <a:noFill/>
                </a:ln>
                <a:solidFill>
                  <a:srgbClr val="000000"/>
                </a:solidFill>
                <a:effectLst/>
                <a:uLnTx/>
                <a:uFillTx/>
                <a:latin typeface="Comic Sans MS"/>
                <a:ea typeface="+mn-ea"/>
                <a:cs typeface="Comic Sans MS"/>
              </a:rPr>
              <a:t>.</a:t>
            </a:r>
          </a:p>
        </p:txBody>
      </p:sp>
      <p:grpSp>
        <p:nvGrpSpPr>
          <p:cNvPr id="12" name="Group 11"/>
          <p:cNvGrpSpPr/>
          <p:nvPr/>
        </p:nvGrpSpPr>
        <p:grpSpPr>
          <a:xfrm>
            <a:off x="758825" y="639926"/>
            <a:ext cx="10674350" cy="1940412"/>
            <a:chOff x="533400" y="906720"/>
            <a:chExt cx="8005762" cy="1940412"/>
          </a:xfrm>
        </p:grpSpPr>
        <p:sp>
          <p:nvSpPr>
            <p:cNvPr id="1028" name="TextBox 3"/>
            <p:cNvSpPr txBox="1">
              <a:spLocks noChangeArrowheads="1"/>
            </p:cNvSpPr>
            <p:nvPr/>
          </p:nvSpPr>
          <p:spPr bwMode="auto">
            <a:xfrm>
              <a:off x="533400" y="906720"/>
              <a:ext cx="8005762" cy="830997"/>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mic Sans MS"/>
                  <a:ea typeface="+mn-ea"/>
                  <a:cs typeface="Comic Sans MS"/>
                </a:rPr>
                <a:t>Maxwell told us that EM waves propagate in a medium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mic Sans MS"/>
                  <a:ea typeface="+mn-ea"/>
                  <a:cs typeface="Comic Sans MS"/>
                </a:rPr>
                <a:t>where the speed of light is:</a:t>
              </a:r>
            </a:p>
          </p:txBody>
        </p:sp>
        <p:graphicFrame>
          <p:nvGraphicFramePr>
            <p:cNvPr id="1026" name="Object 2"/>
            <p:cNvGraphicFramePr>
              <a:graphicFrameLocks noChangeAspect="1"/>
            </p:cNvGraphicFramePr>
            <p:nvPr/>
          </p:nvGraphicFramePr>
          <p:xfrm>
            <a:off x="936222" y="1815257"/>
            <a:ext cx="3954066" cy="1031875"/>
          </p:xfrm>
          <a:graphic>
            <a:graphicData uri="http://schemas.openxmlformats.org/presentationml/2006/ole">
              <mc:AlternateContent xmlns:mc="http://schemas.openxmlformats.org/markup-compatibility/2006">
                <mc:Choice xmlns:v="urn:schemas-microsoft-com:vml" Requires="v">
                  <p:oleObj spid="_x0000_s2078" name="Equation" r:id="rId3" imgW="1752480" imgH="457200" progId="Equation.3">
                    <p:embed/>
                  </p:oleObj>
                </mc:Choice>
                <mc:Fallback>
                  <p:oleObj name="Equation" r:id="rId3" imgW="1752480" imgH="457200" progId="Equation.3">
                    <p:embed/>
                    <p:pic>
                      <p:nvPicPr>
                        <p:cNvPr id="1026" name="Object 2"/>
                        <p:cNvPicPr>
                          <a:picLocks noChangeAspect="1" noChangeArrowheads="1"/>
                        </p:cNvPicPr>
                        <p:nvPr/>
                      </p:nvPicPr>
                      <p:blipFill>
                        <a:blip r:embed="rId4"/>
                        <a:srcRect/>
                        <a:stretch>
                          <a:fillRect/>
                        </a:stretch>
                      </p:blipFill>
                      <p:spPr bwMode="auto">
                        <a:xfrm>
                          <a:off x="936222" y="1815257"/>
                          <a:ext cx="3954066" cy="1031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3" name="TextBox 12"/>
          <p:cNvSpPr txBox="1"/>
          <p:nvPr/>
        </p:nvSpPr>
        <p:spPr>
          <a:xfrm>
            <a:off x="905774" y="2480330"/>
            <a:ext cx="448827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mic Sans MS"/>
                <a:ea typeface="+mn-ea"/>
                <a:cs typeface="Comic Sans MS"/>
              </a:rPr>
              <a:t>Speed c relative to what?</a:t>
            </a:r>
          </a:p>
        </p:txBody>
      </p:sp>
      <p:sp>
        <p:nvSpPr>
          <p:cNvPr id="14" name="TextBox 13"/>
          <p:cNvSpPr txBox="1">
            <a:spLocks noChangeArrowheads="1"/>
          </p:cNvSpPr>
          <p:nvPr/>
        </p:nvSpPr>
        <p:spPr bwMode="auto">
          <a:xfrm>
            <a:off x="758825" y="3181960"/>
            <a:ext cx="10972800" cy="1200329"/>
          </a:xfrm>
          <a:prstGeom prst="rect">
            <a:avLst/>
          </a:prstGeom>
          <a:noFill/>
          <a:ln w="9525">
            <a:noFill/>
            <a:miter lim="800000"/>
            <a:headEnd/>
            <a:tailEnd/>
          </a:ln>
        </p:spPr>
        <p:txBody>
          <a:bodyPr wrap="square">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E48312">
                    <a:lumMod val="75000"/>
                  </a:srgbClr>
                </a:solidFill>
                <a:effectLst/>
                <a:uLnTx/>
                <a:uFillTx/>
                <a:latin typeface="Comic Sans MS"/>
                <a:ea typeface="+mn-ea"/>
                <a:cs typeface="Comic Sans MS"/>
              </a:rPr>
              <a:t>Galileo just told us that </a:t>
            </a:r>
            <a:r>
              <a:rPr kumimoji="0" lang="en-US" sz="2400" b="0" i="0" u="none" strike="noStrike" kern="1200" cap="none" spc="0" normalizeH="0" baseline="0" noProof="0" dirty="0">
                <a:ln>
                  <a:noFill/>
                </a:ln>
                <a:solidFill>
                  <a:srgbClr val="FF0000"/>
                </a:solidFill>
                <a:effectLst/>
                <a:uLnTx/>
                <a:uFillTx/>
                <a:latin typeface="Comic Sans MS"/>
                <a:ea typeface="+mn-ea"/>
                <a:cs typeface="Comic Sans MS"/>
              </a:rPr>
              <a:t>c’ = c – 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E48312">
                    <a:lumMod val="75000"/>
                  </a:srgbClr>
                </a:solidFill>
                <a:effectLst/>
                <a:uLnTx/>
                <a:uFillTx/>
                <a:latin typeface="Comic Sans MS"/>
                <a:ea typeface="+mn-ea"/>
                <a:cs typeface="Comic Sans MS"/>
              </a:rPr>
              <a:t> v speed of the earth relative to “another medium”, c’ speed of light relative to earth</a:t>
            </a:r>
          </a:p>
        </p:txBody>
      </p:sp>
      <p:sp>
        <p:nvSpPr>
          <p:cNvPr id="3" name="TextBox 2"/>
          <p:cNvSpPr txBox="1"/>
          <p:nvPr/>
        </p:nvSpPr>
        <p:spPr>
          <a:xfrm>
            <a:off x="758825" y="4337580"/>
            <a:ext cx="987724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It was postulated that the light travel in </a:t>
            </a:r>
            <a:r>
              <a:rPr kumimoji="0" lang="en-US" sz="18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a medium called Ether</a:t>
            </a:r>
            <a:r>
              <a:rPr kumimoji="0" lang="en-US" sz="1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 and the speed of light in reference to the medium is c</a:t>
            </a:r>
          </a:p>
        </p:txBody>
      </p:sp>
    </p:spTree>
    <p:extLst>
      <p:ext uri="{BB962C8B-B14F-4D97-AF65-F5344CB8AC3E}">
        <p14:creationId xmlns:p14="http://schemas.microsoft.com/office/powerpoint/2010/main" val="40845107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0" grpId="0"/>
      <p:bldP spid="13"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09600" y="161356"/>
            <a:ext cx="10972800" cy="734653"/>
          </a:xfrm>
        </p:spPr>
        <p:txBody>
          <a:bodyPr>
            <a:normAutofit/>
          </a:bodyPr>
          <a:lstStyle/>
          <a:p>
            <a:r>
              <a:rPr lang="en-US" sz="3200" b="1" dirty="0">
                <a:solidFill>
                  <a:srgbClr val="000000">
                    <a:lumMod val="75000"/>
                    <a:lumOff val="25000"/>
                  </a:srgbClr>
                </a:solidFill>
                <a:latin typeface="Comic Sans MS"/>
                <a:cs typeface="Comic Sans MS"/>
              </a:rPr>
              <a:t>Michelson and Morley Experiments: </a:t>
            </a:r>
            <a:r>
              <a:rPr lang="en-US" sz="3200" b="1" dirty="0">
                <a:latin typeface="Comic Sans MS"/>
                <a:cs typeface="Comic Sans MS"/>
              </a:rPr>
              <a:t>Peculiar light-waves</a:t>
            </a:r>
          </a:p>
        </p:txBody>
      </p:sp>
      <p:sp>
        <p:nvSpPr>
          <p:cNvPr id="71683" name="Rectangle 3"/>
          <p:cNvSpPr>
            <a:spLocks noGrp="1" noChangeArrowheads="1"/>
          </p:cNvSpPr>
          <p:nvPr>
            <p:ph type="body" idx="1"/>
          </p:nvPr>
        </p:nvSpPr>
        <p:spPr>
          <a:xfrm>
            <a:off x="609600" y="927704"/>
            <a:ext cx="10972800" cy="4525963"/>
          </a:xfrm>
          <a:noFill/>
        </p:spPr>
        <p:txBody>
          <a:bodyPr/>
          <a:lstStyle/>
          <a:p>
            <a:pPr eaLnBrk="1" hangingPunct="1">
              <a:buFont typeface="Arial" panose="020B0604020202020204" pitchFamily="34" charset="0"/>
              <a:buChar char="•"/>
            </a:pPr>
            <a:r>
              <a:rPr lang="en-US" sz="2400" dirty="0">
                <a:latin typeface="Comic Sans MS"/>
                <a:cs typeface="Comic Sans MS"/>
              </a:rPr>
              <a:t>A sound wave propagates through air, with a velocity </a:t>
            </a:r>
            <a:r>
              <a:rPr lang="en-US" sz="2400" u="sng" dirty="0">
                <a:latin typeface="Comic Sans MS"/>
                <a:cs typeface="Comic Sans MS"/>
              </a:rPr>
              <a:t>relative to the air</a:t>
            </a:r>
            <a:r>
              <a:rPr lang="en-US" sz="2400" dirty="0">
                <a:latin typeface="Comic Sans MS"/>
                <a:cs typeface="Comic Sans MS"/>
              </a:rPr>
              <a:t> (~330 </a:t>
            </a:r>
            <a:r>
              <a:rPr lang="en-US" sz="2400" dirty="0" err="1">
                <a:latin typeface="Comic Sans MS"/>
                <a:cs typeface="Comic Sans MS"/>
              </a:rPr>
              <a:t>m</a:t>
            </a:r>
            <a:r>
              <a:rPr lang="en-US" sz="2400" dirty="0">
                <a:latin typeface="Comic Sans MS"/>
                <a:cs typeface="Comic Sans MS"/>
              </a:rPr>
              <a:t> / sec)</a:t>
            </a:r>
          </a:p>
          <a:p>
            <a:pPr eaLnBrk="1" hangingPunct="1">
              <a:buFont typeface="Arial" panose="020B0604020202020204" pitchFamily="34" charset="0"/>
              <a:buChar char="•"/>
            </a:pPr>
            <a:r>
              <a:rPr lang="en-US" sz="2400" dirty="0">
                <a:latin typeface="Comic Sans MS"/>
                <a:cs typeface="Comic Sans MS"/>
              </a:rPr>
              <a:t>A water wave propagates through water, with a velocity </a:t>
            </a:r>
            <a:r>
              <a:rPr lang="en-US" sz="2400" u="sng" dirty="0">
                <a:latin typeface="Comic Sans MS"/>
                <a:cs typeface="Comic Sans MS"/>
              </a:rPr>
              <a:t>relative to the water</a:t>
            </a:r>
            <a:r>
              <a:rPr lang="en-US" sz="2400" dirty="0">
                <a:latin typeface="Comic Sans MS"/>
                <a:cs typeface="Comic Sans MS"/>
              </a:rPr>
              <a:t> (1..100 m / sec)</a:t>
            </a:r>
          </a:p>
          <a:p>
            <a:pPr eaLnBrk="1" hangingPunct="1">
              <a:buFont typeface="Arial" panose="020B0604020202020204" pitchFamily="34" charset="0"/>
              <a:buChar char="•"/>
            </a:pPr>
            <a:r>
              <a:rPr lang="en-US" sz="2400" dirty="0">
                <a:latin typeface="Comic Sans MS"/>
                <a:cs typeface="Comic Sans MS"/>
              </a:rPr>
              <a:t>The speed  of waves depends on the properties of the medium and derived </a:t>
            </a:r>
            <a:r>
              <a:rPr lang="en-US" sz="2400" i="1" u="sng" dirty="0">
                <a:latin typeface="Comic Sans MS"/>
                <a:cs typeface="Comic Sans MS"/>
              </a:rPr>
              <a:t>relative to the medium.</a:t>
            </a:r>
          </a:p>
          <a:p>
            <a:pPr eaLnBrk="1" hangingPunct="1">
              <a:buFont typeface="Arial" panose="020B0604020202020204" pitchFamily="34" charset="0"/>
              <a:buChar char="•"/>
            </a:pPr>
            <a:r>
              <a:rPr lang="en-US" sz="2400" dirty="0">
                <a:latin typeface="Comic Sans MS"/>
                <a:cs typeface="Comic Sans MS"/>
              </a:rPr>
              <a:t> So it was natural that any electromagnetic wave (</a:t>
            </a:r>
            <a:r>
              <a:rPr lang="en-US" sz="2400" dirty="0">
                <a:solidFill>
                  <a:srgbClr val="FF0000"/>
                </a:solidFill>
                <a:latin typeface="Comic Sans MS"/>
                <a:cs typeface="Comic Sans MS"/>
              </a:rPr>
              <a:t>or LIGHT</a:t>
            </a:r>
            <a:r>
              <a:rPr lang="en-US" sz="2400" dirty="0">
                <a:latin typeface="Comic Sans MS"/>
                <a:cs typeface="Comic Sans MS"/>
              </a:rPr>
              <a:t>) propagates through...</a:t>
            </a:r>
          </a:p>
        </p:txBody>
      </p:sp>
      <p:sp>
        <p:nvSpPr>
          <p:cNvPr id="71684" name="Text Box 4"/>
          <p:cNvSpPr txBox="1">
            <a:spLocks noChangeArrowheads="1"/>
          </p:cNvSpPr>
          <p:nvPr/>
        </p:nvSpPr>
        <p:spPr bwMode="auto">
          <a:xfrm>
            <a:off x="5638070" y="5923499"/>
            <a:ext cx="5460637" cy="369332"/>
          </a:xfrm>
          <a:prstGeom prst="rect">
            <a:avLst/>
          </a:prstGeom>
          <a:noFill/>
          <a:ln w="9525">
            <a:noFill/>
            <a:miter lim="800000"/>
            <a:headEnd/>
            <a:tailEnd/>
          </a:ln>
        </p:spPr>
        <p:txBody>
          <a:bodyPr wrap="none">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Answer: (19</a:t>
            </a:r>
            <a:r>
              <a:rPr kumimoji="0" lang="en-US" sz="1800" b="0" i="0" u="none" strike="noStrike" kern="1200" cap="none" spc="0" normalizeH="0" baseline="30000" noProof="0" dirty="0">
                <a:ln>
                  <a:noFill/>
                </a:ln>
                <a:solidFill>
                  <a:srgbClr val="FF0000"/>
                </a:solidFill>
                <a:effectLst/>
                <a:uLnTx/>
                <a:uFillTx/>
                <a:latin typeface="Calibri"/>
                <a:ea typeface="+mn-ea"/>
                <a:cs typeface="+mn-cs"/>
              </a:rPr>
              <a:t>th</a:t>
            </a:r>
            <a:r>
              <a:rPr kumimoji="0" lang="en-US" sz="1800" b="0" i="0" u="none" strike="noStrike" kern="1200" cap="none" spc="0" normalizeH="0" baseline="0" noProof="0" dirty="0">
                <a:ln>
                  <a:noFill/>
                </a:ln>
                <a:solidFill>
                  <a:srgbClr val="FF0000"/>
                </a:solidFill>
                <a:effectLst/>
                <a:uLnTx/>
                <a:uFillTx/>
                <a:latin typeface="Calibri"/>
                <a:ea typeface="+mn-ea"/>
                <a:cs typeface="+mn-cs"/>
              </a:rPr>
              <a:t> century physics) The “</a:t>
            </a:r>
            <a:r>
              <a:rPr kumimoji="0" lang="en-US" sz="1800" b="0" i="0" u="none" strike="noStrike" kern="1200" cap="none" spc="0" normalizeH="0" baseline="0" noProof="0" dirty="0" err="1">
                <a:ln>
                  <a:noFill/>
                </a:ln>
                <a:solidFill>
                  <a:srgbClr val="FF0000"/>
                </a:solidFill>
                <a:effectLst/>
                <a:uLnTx/>
                <a:uFillTx/>
                <a:latin typeface="Calibri"/>
                <a:ea typeface="+mn-ea"/>
                <a:cs typeface="+mn-cs"/>
              </a:rPr>
              <a:t>luminiferous</a:t>
            </a:r>
            <a:r>
              <a:rPr kumimoji="0" lang="en-US" sz="1800" b="0" i="0" u="none" strike="noStrike" kern="1200" cap="none" spc="0" normalizeH="0" baseline="0" noProof="0" dirty="0">
                <a:ln>
                  <a:noFill/>
                </a:ln>
                <a:solidFill>
                  <a:srgbClr val="FF0000"/>
                </a:solidFill>
                <a:effectLst/>
                <a:uLnTx/>
                <a:uFillTx/>
                <a:latin typeface="Calibri"/>
                <a:ea typeface="+mn-ea"/>
                <a:cs typeface="+mn-cs"/>
              </a:rPr>
              <a:t> ether.”</a:t>
            </a:r>
          </a:p>
        </p:txBody>
      </p:sp>
      <p:grpSp>
        <p:nvGrpSpPr>
          <p:cNvPr id="5" name="Group 4"/>
          <p:cNvGrpSpPr/>
          <p:nvPr/>
        </p:nvGrpSpPr>
        <p:grpSpPr>
          <a:xfrm>
            <a:off x="770883" y="3861381"/>
            <a:ext cx="9042400" cy="2133600"/>
            <a:chOff x="1143000" y="1447800"/>
            <a:chExt cx="6781800" cy="2133600"/>
          </a:xfrm>
        </p:grpSpPr>
        <p:grpSp>
          <p:nvGrpSpPr>
            <p:cNvPr id="6" name="Group 17"/>
            <p:cNvGrpSpPr/>
            <p:nvPr/>
          </p:nvGrpSpPr>
          <p:grpSpPr>
            <a:xfrm>
              <a:off x="1143000" y="1447800"/>
              <a:ext cx="6781800" cy="2133600"/>
              <a:chOff x="1143000" y="1447800"/>
              <a:chExt cx="6781800" cy="2133600"/>
            </a:xfrm>
          </p:grpSpPr>
          <p:sp>
            <p:nvSpPr>
              <p:cNvPr id="8" name="Oval 17"/>
              <p:cNvSpPr>
                <a:spLocks noChangeArrowheads="1"/>
              </p:cNvSpPr>
              <p:nvPr/>
            </p:nvSpPr>
            <p:spPr bwMode="auto">
              <a:xfrm>
                <a:off x="1143000" y="1447800"/>
                <a:ext cx="6781800" cy="2133600"/>
              </a:xfrm>
              <a:prstGeom prst="ellipse">
                <a:avLst/>
              </a:prstGeom>
              <a:solidFill>
                <a:srgbClr val="99CCFF"/>
              </a:solidFill>
              <a:ln w="9525">
                <a:noFill/>
                <a:round/>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a:ea typeface="+mn-ea"/>
                  <a:cs typeface="+mn-cs"/>
                </a:endParaRPr>
              </a:p>
            </p:txBody>
          </p:sp>
          <p:sp>
            <p:nvSpPr>
              <p:cNvPr id="9" name="Line 12"/>
              <p:cNvSpPr>
                <a:spLocks noChangeShapeType="1"/>
              </p:cNvSpPr>
              <p:nvPr/>
            </p:nvSpPr>
            <p:spPr bwMode="auto">
              <a:xfrm>
                <a:off x="4127500" y="2514600"/>
                <a:ext cx="1066800" cy="0"/>
              </a:xfrm>
              <a:prstGeom prst="line">
                <a:avLst/>
              </a:prstGeom>
              <a:noFill/>
              <a:ln w="57150">
                <a:solidFill>
                  <a:srgbClr val="0033CC"/>
                </a:solidFill>
                <a:round/>
                <a:headEn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pic>
            <p:nvPicPr>
              <p:cNvPr id="10" name="Picture 4" descr="new_earth"/>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667000" y="1808163"/>
                <a:ext cx="1554163" cy="1427162"/>
              </a:xfrm>
              <a:prstGeom prst="rect">
                <a:avLst/>
              </a:prstGeom>
              <a:noFill/>
              <a:ln w="9525">
                <a:noFill/>
                <a:miter lim="800000"/>
                <a:headEnd/>
                <a:tailEnd/>
              </a:ln>
            </p:spPr>
          </p:pic>
        </p:grpSp>
        <p:sp>
          <p:nvSpPr>
            <p:cNvPr id="7" name="Text Box 16"/>
            <p:cNvSpPr txBox="1">
              <a:spLocks noChangeArrowheads="1"/>
            </p:cNvSpPr>
            <p:nvPr/>
          </p:nvSpPr>
          <p:spPr bwMode="auto">
            <a:xfrm>
              <a:off x="4343400" y="2057400"/>
              <a:ext cx="216693" cy="369332"/>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0033CC"/>
                  </a:solidFill>
                  <a:effectLst/>
                  <a:uLnTx/>
                  <a:uFillTx/>
                  <a:latin typeface="Calibri"/>
                  <a:ea typeface="+mn-ea"/>
                  <a:cs typeface="+mn-cs"/>
                </a:rPr>
                <a:t>v</a:t>
              </a:r>
              <a:endParaRPr kumimoji="0" lang="en-US" sz="1800" b="0" i="0" u="none" strike="noStrike" kern="1200" cap="none" spc="0" normalizeH="0" baseline="0" noProof="0" dirty="0">
                <a:ln>
                  <a:noFill/>
                </a:ln>
                <a:solidFill>
                  <a:srgbClr val="0033CC"/>
                </a:solidFill>
                <a:effectLst/>
                <a:uLnTx/>
                <a:uFillTx/>
                <a:latin typeface="Calibri"/>
                <a:ea typeface="+mn-ea"/>
                <a:cs typeface="+mn-cs"/>
              </a:endParaRPr>
            </a:p>
          </p:txBody>
        </p:sp>
      </p:grpSp>
    </p:spTree>
    <p:extLst>
      <p:ext uri="{BB962C8B-B14F-4D97-AF65-F5344CB8AC3E}">
        <p14:creationId xmlns:p14="http://schemas.microsoft.com/office/powerpoint/2010/main" val="12688169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6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6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68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68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09600" y="152400"/>
            <a:ext cx="10972800" cy="1143000"/>
          </a:xfrm>
        </p:spPr>
        <p:txBody>
          <a:bodyPr/>
          <a:lstStyle/>
          <a:p>
            <a:pPr eaLnBrk="1" hangingPunct="1"/>
            <a:r>
              <a:rPr lang="en-US" b="1" dirty="0">
                <a:latin typeface="Comic Sans MS"/>
                <a:cs typeface="Comic Sans MS"/>
              </a:rPr>
              <a:t>Michelson and Morley… </a:t>
            </a:r>
          </a:p>
        </p:txBody>
      </p:sp>
      <p:pic>
        <p:nvPicPr>
          <p:cNvPr id="7171" name="Picture 3" descr="michelson_morley_3"/>
          <p:cNvPicPr>
            <a:picLocks noChangeAspect="1" noChangeArrowheads="1"/>
          </p:cNvPicPr>
          <p:nvPr/>
        </p:nvPicPr>
        <p:blipFill>
          <a:blip r:embed="rId2" cstate="print"/>
          <a:srcRect/>
          <a:stretch>
            <a:fillRect/>
          </a:stretch>
        </p:blipFill>
        <p:spPr bwMode="auto">
          <a:xfrm>
            <a:off x="6502400" y="2133600"/>
            <a:ext cx="5080000" cy="3425270"/>
          </a:xfrm>
          <a:prstGeom prst="rect">
            <a:avLst/>
          </a:prstGeom>
          <a:noFill/>
          <a:ln w="9525">
            <a:noFill/>
            <a:miter lim="800000"/>
            <a:headEnd/>
            <a:tailEnd/>
          </a:ln>
        </p:spPr>
      </p:pic>
      <p:sp>
        <p:nvSpPr>
          <p:cNvPr id="7172" name="Text Box 4"/>
          <p:cNvSpPr txBox="1">
            <a:spLocks noChangeArrowheads="1"/>
          </p:cNvSpPr>
          <p:nvPr/>
        </p:nvSpPr>
        <p:spPr bwMode="auto">
          <a:xfrm>
            <a:off x="406400" y="2222500"/>
            <a:ext cx="5994400" cy="2246769"/>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a:ea typeface="+mn-ea"/>
                <a:cs typeface="+mn-cs"/>
              </a:rPr>
              <a:t>…</a:t>
            </a:r>
            <a:r>
              <a:rPr kumimoji="0" lang="en-US" sz="2800" b="0" i="0" u="none" strike="noStrike" kern="1200" cap="none" spc="0" normalizeH="0" baseline="0" noProof="0" dirty="0">
                <a:ln>
                  <a:noFill/>
                </a:ln>
                <a:solidFill>
                  <a:srgbClr val="000000"/>
                </a:solidFill>
                <a:effectLst/>
                <a:uLnTx/>
                <a:uFillTx/>
                <a:latin typeface="Comic Sans MS"/>
                <a:ea typeface="+mn-ea"/>
                <a:cs typeface="Comic Sans MS"/>
              </a:rPr>
              <a:t>performed a famous</a:t>
            </a:r>
            <a:r>
              <a:rPr kumimoji="0" lang="en-US" sz="2800" b="0" i="0" u="none" strike="noStrike" kern="1200" cap="none" spc="0" normalizeH="0" baseline="30000" noProof="0" dirty="0">
                <a:ln>
                  <a:noFill/>
                </a:ln>
                <a:solidFill>
                  <a:srgbClr val="000000"/>
                </a:solidFill>
                <a:effectLst/>
                <a:uLnTx/>
                <a:uFillTx/>
                <a:latin typeface="Comic Sans MS"/>
                <a:ea typeface="+mn-ea"/>
                <a:cs typeface="Comic Sans MS"/>
              </a:rPr>
              <a:t>*</a:t>
            </a:r>
            <a:r>
              <a:rPr kumimoji="0" lang="en-US" sz="2800" b="0" i="0" u="none" strike="noStrike" kern="1200" cap="none" spc="0" normalizeH="0" baseline="0" noProof="0" dirty="0">
                <a:ln>
                  <a:noFill/>
                </a:ln>
                <a:solidFill>
                  <a:srgbClr val="000000"/>
                </a:solidFill>
                <a:effectLst/>
                <a:uLnTx/>
                <a:uFillTx/>
                <a:latin typeface="Comic Sans MS"/>
                <a:ea typeface="+mn-ea"/>
                <a:cs typeface="Comic Sans MS"/>
              </a:rPr>
              <a:t> experiment that effectively measured the speed of light in different directions with respect to the “</a:t>
            </a:r>
            <a:r>
              <a:rPr kumimoji="0" lang="en-US" sz="2800" b="1" i="0" u="none" strike="noStrike" kern="1200" cap="none" spc="0" normalizeH="0" baseline="0" noProof="0" dirty="0">
                <a:ln>
                  <a:noFill/>
                </a:ln>
                <a:solidFill>
                  <a:srgbClr val="000000"/>
                </a:solidFill>
                <a:effectLst/>
                <a:uLnTx/>
                <a:uFillTx/>
                <a:latin typeface="Comic Sans MS"/>
                <a:ea typeface="+mn-ea"/>
                <a:cs typeface="Comic Sans MS"/>
              </a:rPr>
              <a:t>ether wind.</a:t>
            </a:r>
            <a:r>
              <a:rPr kumimoji="0" lang="en-US" sz="2800" b="0" i="0" u="none" strike="noStrike" kern="1200" cap="none" spc="0" normalizeH="0" baseline="0" noProof="0" dirty="0">
                <a:ln>
                  <a:noFill/>
                </a:ln>
                <a:solidFill>
                  <a:srgbClr val="000000"/>
                </a:solidFill>
                <a:effectLst/>
                <a:uLnTx/>
                <a:uFillTx/>
                <a:latin typeface="Comic Sans MS"/>
                <a:ea typeface="+mn-ea"/>
                <a:cs typeface="Comic Sans MS"/>
              </a:rPr>
              <a:t>”</a:t>
            </a:r>
          </a:p>
        </p:txBody>
      </p:sp>
      <p:sp>
        <p:nvSpPr>
          <p:cNvPr id="5" name="TextBox 4"/>
          <p:cNvSpPr txBox="1">
            <a:spLocks noChangeArrowheads="1"/>
          </p:cNvSpPr>
          <p:nvPr/>
        </p:nvSpPr>
        <p:spPr bwMode="auto">
          <a:xfrm>
            <a:off x="540588" y="5189538"/>
            <a:ext cx="4453463" cy="369332"/>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30000" noProof="0" dirty="0">
                <a:ln>
                  <a:noFill/>
                </a:ln>
                <a:solidFill>
                  <a:srgbClr val="FF0000"/>
                </a:solidFill>
                <a:effectLst/>
                <a:uLnTx/>
                <a:uFillTx/>
                <a:latin typeface="Comic Sans MS" panose="030F0702030302020204" pitchFamily="66" charset="0"/>
                <a:ea typeface="+mn-ea"/>
                <a:cs typeface="+mn-cs"/>
              </a:rPr>
              <a:t>*</a:t>
            </a:r>
            <a:r>
              <a:rPr kumimoji="0" lang="en-US" sz="18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some say, the most successful failure…</a:t>
            </a:r>
          </a:p>
        </p:txBody>
      </p:sp>
    </p:spTree>
    <p:extLst>
      <p:ext uri="{BB962C8B-B14F-4D97-AF65-F5344CB8AC3E}">
        <p14:creationId xmlns:p14="http://schemas.microsoft.com/office/powerpoint/2010/main" val="27229738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900" b="0" i="0" u="none" strike="noStrike" kern="1200" cap="none" spc="0" normalizeH="0" baseline="0" noProof="0">
                <a:ln>
                  <a:noFill/>
                </a:ln>
                <a:solidFill>
                  <a:srgbClr val="FFFFFF"/>
                </a:solidFill>
                <a:effectLst/>
                <a:uLnTx/>
                <a:uFillTx/>
                <a:latin typeface="Calibri"/>
                <a:ea typeface="+mn-ea"/>
                <a:cs typeface="+mn-cs"/>
              </a:rPr>
              <a:t>Copyright © 2009 Pearson Education, Inc.</a:t>
            </a:r>
          </a:p>
        </p:txBody>
      </p:sp>
      <p:sp>
        <p:nvSpPr>
          <p:cNvPr id="87044" name="Rectangle 4"/>
          <p:cNvSpPr>
            <a:spLocks noGrp="1" noChangeArrowheads="1"/>
          </p:cNvSpPr>
          <p:nvPr>
            <p:ph type="title"/>
          </p:nvPr>
        </p:nvSpPr>
        <p:spPr/>
        <p:txBody>
          <a:bodyPr/>
          <a:lstStyle/>
          <a:p>
            <a:r>
              <a:rPr lang="en-US" altLang="en-US" dirty="0">
                <a:latin typeface="Comic Sans MS" panose="030F0702030302020204" pitchFamily="66" charset="0"/>
              </a:rPr>
              <a:t>The Michelson</a:t>
            </a:r>
            <a:r>
              <a:rPr lang="en-US" altLang="en-US" dirty="0">
                <a:latin typeface="Comic Sans MS" panose="030F0702030302020204" pitchFamily="66" charset="0"/>
                <a:cs typeface="Arial" panose="020B0604020202020204" pitchFamily="34" charset="0"/>
              </a:rPr>
              <a:t>–</a:t>
            </a:r>
            <a:r>
              <a:rPr lang="en-US" altLang="en-US" dirty="0">
                <a:latin typeface="Comic Sans MS" panose="030F0702030302020204" pitchFamily="66" charset="0"/>
              </a:rPr>
              <a:t>Morley Experiment</a:t>
            </a:r>
          </a:p>
        </p:txBody>
      </p:sp>
      <p:sp>
        <p:nvSpPr>
          <p:cNvPr id="87049" name="Text Box 9"/>
          <p:cNvSpPr txBox="1">
            <a:spLocks noChangeArrowheads="1"/>
          </p:cNvSpPr>
          <p:nvPr/>
        </p:nvSpPr>
        <p:spPr bwMode="auto">
          <a:xfrm>
            <a:off x="1865554" y="2160317"/>
            <a:ext cx="8029575"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panose="020B0604020202020204" pitchFamily="34" charset="0"/>
              </a:defRPr>
            </a:lvl1pPr>
            <a:lvl2pPr>
              <a:spcBef>
                <a:spcPct val="0"/>
              </a:spcBef>
              <a:defRPr>
                <a:solidFill>
                  <a:schemeClr val="tx1"/>
                </a:solidFill>
                <a:latin typeface="Arial" panose="020B0604020202020204" pitchFamily="34" charset="0"/>
              </a:defRPr>
            </a:lvl2pPr>
            <a:lvl3pPr>
              <a:spcBef>
                <a:spcPct val="0"/>
              </a:spcBef>
              <a:defRPr>
                <a:solidFill>
                  <a:schemeClr val="tx1"/>
                </a:solidFill>
                <a:latin typeface="Arial" panose="020B0604020202020204" pitchFamily="34" charset="0"/>
              </a:defRPr>
            </a:lvl3pPr>
            <a:lvl4pPr>
              <a:spcBef>
                <a:spcPct val="0"/>
              </a:spcBef>
              <a:defRPr>
                <a:solidFill>
                  <a:schemeClr val="tx1"/>
                </a:solidFill>
                <a:latin typeface="Arial" panose="020B0604020202020204" pitchFamily="34" charset="0"/>
              </a:defRPr>
            </a:lvl4pPr>
            <a:lvl5pPr>
              <a:spcBef>
                <a:spcPct val="0"/>
              </a:spcBef>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marL="342900" marR="0" lvl="0" indent="-34290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srgbClr val="BD582C"/>
                </a:solidFill>
                <a:effectLst/>
                <a:uLnTx/>
                <a:uFillTx/>
                <a:latin typeface="Arial" panose="020B0604020202020204" pitchFamily="34" charset="0"/>
                <a:ea typeface="+mn-ea"/>
                <a:cs typeface="+mn-cs"/>
              </a:rPr>
              <a:t>	</a:t>
            </a:r>
            <a:r>
              <a:rPr kumimoji="0" lang="en-US" altLang="en-US" sz="2800" b="0" i="0" u="none" strike="noStrike" kern="1200" cap="none" spc="0" normalizeH="0" baseline="0" noProof="0" dirty="0">
                <a:ln>
                  <a:noFill/>
                </a:ln>
                <a:solidFill>
                  <a:srgbClr val="BD582C"/>
                </a:solidFill>
                <a:effectLst/>
                <a:uLnTx/>
                <a:uFillTx/>
                <a:latin typeface="Comic Sans MS" panose="030F0702030302020204" pitchFamily="66" charset="0"/>
                <a:ea typeface="+mn-ea"/>
                <a:cs typeface="+mn-cs"/>
              </a:rPr>
              <a:t>This experiment was designed to measure the speed of the Earth with respect to the ether. </a:t>
            </a:r>
          </a:p>
          <a:p>
            <a:pPr marL="342900" marR="0" lvl="0" indent="-34290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srgbClr val="BD582C"/>
                </a:solidFill>
                <a:effectLst/>
                <a:uLnTx/>
                <a:uFillTx/>
                <a:latin typeface="Comic Sans MS" panose="030F0702030302020204" pitchFamily="66" charset="0"/>
                <a:ea typeface="+mn-ea"/>
                <a:cs typeface="+mn-cs"/>
              </a:rPr>
              <a:t>	The Earth’s motion around the Sun should produce small changes in the speed of light, which would be detectable through interference when the split beam is recombined.</a:t>
            </a:r>
          </a:p>
        </p:txBody>
      </p:sp>
    </p:spTree>
    <p:extLst>
      <p:ext uri="{BB962C8B-B14F-4D97-AF65-F5344CB8AC3E}">
        <p14:creationId xmlns:p14="http://schemas.microsoft.com/office/powerpoint/2010/main" val="4165689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1958196" y="173038"/>
            <a:ext cx="7815532" cy="857250"/>
          </a:xfrm>
        </p:spPr>
        <p:txBody>
          <a:bodyPr>
            <a:normAutofit/>
          </a:bodyPr>
          <a:lstStyle/>
          <a:p>
            <a:r>
              <a:rPr lang="en-US" altLang="en-US" dirty="0">
                <a:latin typeface="Comic Sans MS" panose="030F0702030302020204" pitchFamily="66" charset="0"/>
              </a:rPr>
              <a:t>Webpage and Class notes</a:t>
            </a:r>
          </a:p>
        </p:txBody>
      </p:sp>
      <p:sp>
        <p:nvSpPr>
          <p:cNvPr id="91139" name="Rectangle 2"/>
          <p:cNvSpPr>
            <a:spLocks noChangeArrowheads="1"/>
          </p:cNvSpPr>
          <p:nvPr/>
        </p:nvSpPr>
        <p:spPr bwMode="auto">
          <a:xfrm>
            <a:off x="2949259" y="1030288"/>
            <a:ext cx="308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mn-cs"/>
              </a:rPr>
              <a:t>http://chem.winthrop.edu/</a:t>
            </a:r>
          </a:p>
        </p:txBody>
      </p:sp>
      <p:pic>
        <p:nvPicPr>
          <p:cNvPr id="9114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7078" y="1401763"/>
            <a:ext cx="9066353" cy="5359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50552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09600" y="0"/>
            <a:ext cx="10972800" cy="1143000"/>
          </a:xfrm>
        </p:spPr>
        <p:txBody>
          <a:bodyPr/>
          <a:lstStyle/>
          <a:p>
            <a:pPr eaLnBrk="1" hangingPunct="1"/>
            <a:r>
              <a:rPr lang="en-US" dirty="0">
                <a:latin typeface="Comic Sans MS"/>
                <a:cs typeface="Comic Sans MS"/>
              </a:rPr>
              <a:t>The historic setup (~1887)</a:t>
            </a:r>
          </a:p>
        </p:txBody>
      </p:sp>
      <p:pic>
        <p:nvPicPr>
          <p:cNvPr id="33795" name="Picture 6"/>
          <p:cNvPicPr>
            <a:picLocks noChangeAspect="1" noChangeArrowheads="1"/>
          </p:cNvPicPr>
          <p:nvPr/>
        </p:nvPicPr>
        <p:blipFill>
          <a:blip r:embed="rId2" cstate="print"/>
          <a:srcRect/>
          <a:stretch>
            <a:fillRect/>
          </a:stretch>
        </p:blipFill>
        <p:spPr bwMode="auto">
          <a:xfrm>
            <a:off x="0" y="1905001"/>
            <a:ext cx="5892800" cy="3935413"/>
          </a:xfrm>
          <a:prstGeom prst="rect">
            <a:avLst/>
          </a:prstGeom>
          <a:noFill/>
          <a:ln w="9525">
            <a:noFill/>
            <a:miter lim="800000"/>
            <a:headEnd/>
            <a:tailEnd/>
          </a:ln>
        </p:spPr>
      </p:pic>
      <p:pic>
        <p:nvPicPr>
          <p:cNvPr id="96263" name="Picture 7" descr="morleypict"/>
          <p:cNvPicPr>
            <a:picLocks noChangeAspect="1" noChangeArrowheads="1"/>
          </p:cNvPicPr>
          <p:nvPr/>
        </p:nvPicPr>
        <p:blipFill>
          <a:blip r:embed="rId3" cstate="print"/>
          <a:srcRect/>
          <a:stretch>
            <a:fillRect/>
          </a:stretch>
        </p:blipFill>
        <p:spPr bwMode="auto">
          <a:xfrm>
            <a:off x="5994401" y="1752601"/>
            <a:ext cx="6108700" cy="4043363"/>
          </a:xfrm>
          <a:prstGeom prst="rect">
            <a:avLst/>
          </a:prstGeom>
          <a:noFill/>
          <a:ln w="9525">
            <a:noFill/>
            <a:miter lim="800000"/>
            <a:headEnd/>
            <a:tailEnd/>
          </a:ln>
        </p:spPr>
      </p:pic>
    </p:spTree>
    <p:extLst>
      <p:ext uri="{BB962C8B-B14F-4D97-AF65-F5344CB8AC3E}">
        <p14:creationId xmlns:p14="http://schemas.microsoft.com/office/powerpoint/2010/main" val="28534606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2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a:extLst>
              <a:ext uri="{FF2B5EF4-FFF2-40B4-BE49-F238E27FC236}">
                <a16:creationId xmlns:a16="http://schemas.microsoft.com/office/drawing/2014/main" xmlns="" id="{44A0F9C1-0EFF-4432-A3C4-26A206811BD8}"/>
              </a:ext>
            </a:extLst>
          </p:cNvPr>
          <p:cNvSpPr>
            <a:spLocks noGrp="1" noChangeArrowheads="1"/>
          </p:cNvSpPr>
          <p:nvPr>
            <p:ph type="title"/>
          </p:nvPr>
        </p:nvSpPr>
        <p:spPr>
          <a:xfrm>
            <a:off x="1097280" y="286603"/>
            <a:ext cx="10058400" cy="711687"/>
          </a:xfrm>
        </p:spPr>
        <p:txBody>
          <a:bodyPr>
            <a:normAutofit fontScale="90000"/>
          </a:bodyPr>
          <a:lstStyle/>
          <a:p>
            <a:pPr eaLnBrk="1" hangingPunct="1"/>
            <a:r>
              <a:rPr lang="en-US" altLang="en-US" dirty="0">
                <a:latin typeface="Comic Sans MS" panose="030F0702030302020204" pitchFamily="66" charset="0"/>
              </a:rPr>
              <a:t>The Michelson</a:t>
            </a:r>
            <a:r>
              <a:rPr lang="en-US" altLang="en-US" dirty="0">
                <a:latin typeface="Comic Sans MS" panose="030F0702030302020204" pitchFamily="66" charset="0"/>
                <a:cs typeface="Arial" panose="020B0604020202020204" pitchFamily="34" charset="0"/>
              </a:rPr>
              <a:t>–</a:t>
            </a:r>
            <a:r>
              <a:rPr lang="en-US" altLang="en-US" dirty="0">
                <a:latin typeface="Comic Sans MS" panose="030F0702030302020204" pitchFamily="66" charset="0"/>
              </a:rPr>
              <a:t>Morley Experiment</a:t>
            </a:r>
          </a:p>
        </p:txBody>
      </p:sp>
      <p:sp>
        <p:nvSpPr>
          <p:cNvPr id="16388" name="Text Box 4">
            <a:extLst>
              <a:ext uri="{FF2B5EF4-FFF2-40B4-BE49-F238E27FC236}">
                <a16:creationId xmlns:a16="http://schemas.microsoft.com/office/drawing/2014/main" xmlns="" id="{51A5A2BC-D28B-4151-A05E-0BDBF9C2FF28}"/>
              </a:ext>
            </a:extLst>
          </p:cNvPr>
          <p:cNvSpPr txBox="1">
            <a:spLocks noChangeArrowheads="1"/>
          </p:cNvSpPr>
          <p:nvPr/>
        </p:nvSpPr>
        <p:spPr bwMode="auto">
          <a:xfrm>
            <a:off x="838899" y="1266957"/>
            <a:ext cx="9939276"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sz="3200" b="1">
                <a:solidFill>
                  <a:schemeClr val="accent2"/>
                </a:solidFill>
                <a:latin typeface="Arial" panose="020B0604020202020204" pitchFamily="34" charset="0"/>
              </a:defRPr>
            </a:lvl1pPr>
            <a:lvl2pPr marL="742950" indent="-285750">
              <a:defRPr sz="3200" b="1">
                <a:solidFill>
                  <a:schemeClr val="accent2"/>
                </a:solidFill>
                <a:latin typeface="Arial" panose="020B0604020202020204" pitchFamily="34" charset="0"/>
              </a:defRPr>
            </a:lvl2pPr>
            <a:lvl3pPr marL="1143000" indent="-228600">
              <a:defRPr sz="3200" b="1">
                <a:solidFill>
                  <a:schemeClr val="accent2"/>
                </a:solidFill>
                <a:latin typeface="Arial" panose="020B0604020202020204" pitchFamily="34" charset="0"/>
              </a:defRPr>
            </a:lvl3pPr>
            <a:lvl4pPr marL="1600200" indent="-228600">
              <a:defRPr sz="3200" b="1">
                <a:solidFill>
                  <a:schemeClr val="accent2"/>
                </a:solidFill>
                <a:latin typeface="Arial" panose="020B0604020202020204" pitchFamily="34" charset="0"/>
              </a:defRPr>
            </a:lvl4pPr>
            <a:lvl5pPr marL="2057400" indent="-228600">
              <a:defRPr sz="3200" b="1">
                <a:solidFill>
                  <a:schemeClr val="accent2"/>
                </a:solidFill>
                <a:latin typeface="Arial" panose="020B0604020202020204" pitchFamily="34" charset="0"/>
              </a:defRPr>
            </a:lvl5pPr>
            <a:lvl6pPr marL="2514600" indent="-228600" eaLnBrk="0" fontAlgn="base" hangingPunct="0">
              <a:spcBef>
                <a:spcPct val="0"/>
              </a:spcBef>
              <a:spcAft>
                <a:spcPct val="0"/>
              </a:spcAft>
              <a:defRPr sz="3200" b="1">
                <a:solidFill>
                  <a:schemeClr val="accent2"/>
                </a:solidFill>
                <a:latin typeface="Arial" panose="020B0604020202020204" pitchFamily="34" charset="0"/>
              </a:defRPr>
            </a:lvl6pPr>
            <a:lvl7pPr marL="2971800" indent="-228600" eaLnBrk="0" fontAlgn="base" hangingPunct="0">
              <a:spcBef>
                <a:spcPct val="0"/>
              </a:spcBef>
              <a:spcAft>
                <a:spcPct val="0"/>
              </a:spcAft>
              <a:defRPr sz="3200" b="1">
                <a:solidFill>
                  <a:schemeClr val="accent2"/>
                </a:solidFill>
                <a:latin typeface="Arial" panose="020B0604020202020204" pitchFamily="34" charset="0"/>
              </a:defRPr>
            </a:lvl7pPr>
            <a:lvl8pPr marL="3429000" indent="-228600" eaLnBrk="0" fontAlgn="base" hangingPunct="0">
              <a:spcBef>
                <a:spcPct val="0"/>
              </a:spcBef>
              <a:spcAft>
                <a:spcPct val="0"/>
              </a:spcAft>
              <a:defRPr sz="3200" b="1">
                <a:solidFill>
                  <a:schemeClr val="accent2"/>
                </a:solidFill>
                <a:latin typeface="Arial" panose="020B0604020202020204" pitchFamily="34" charset="0"/>
              </a:defRPr>
            </a:lvl8pPr>
            <a:lvl9pPr marL="3886200" indent="-228600" eaLnBrk="0" fontAlgn="base" hangingPunct="0">
              <a:spcBef>
                <a:spcPct val="0"/>
              </a:spcBef>
              <a:spcAft>
                <a:spcPct val="0"/>
              </a:spcAft>
              <a:defRPr sz="3200" b="1">
                <a:solidFill>
                  <a:schemeClr val="accent2"/>
                </a:solidFill>
                <a:latin typeface="Arial" panose="020B0604020202020204" pitchFamily="34" charset="0"/>
              </a:defRPr>
            </a:lvl9pPr>
          </a:lstStyle>
          <a:p>
            <a:pPr eaLnBrk="1" hangingPunct="1">
              <a:spcBef>
                <a:spcPct val="50000"/>
              </a:spcBef>
            </a:pPr>
            <a:r>
              <a:rPr lang="en-US" altLang="en-US" sz="2800" dirty="0"/>
              <a:t>	</a:t>
            </a:r>
            <a:r>
              <a:rPr lang="en-US" altLang="en-US" sz="2800" dirty="0">
                <a:latin typeface="Comic Sans MS" panose="030F0702030302020204" pitchFamily="66" charset="0"/>
              </a:rPr>
              <a:t>This interferometer was able to measure interference shifts as small as 0.01 fringe, while the expected shift was 0.4 fringe. </a:t>
            </a:r>
          </a:p>
          <a:p>
            <a:pPr eaLnBrk="1" hangingPunct="1">
              <a:spcBef>
                <a:spcPct val="50000"/>
              </a:spcBef>
            </a:pPr>
            <a:r>
              <a:rPr lang="en-US" altLang="en-US" sz="2800" dirty="0">
                <a:latin typeface="Comic Sans MS" panose="030F0702030302020204" pitchFamily="66" charset="0"/>
              </a:rPr>
              <a:t>	However, </a:t>
            </a:r>
            <a:r>
              <a:rPr lang="en-US" altLang="en-US" sz="2800" u="sng" dirty="0">
                <a:latin typeface="Comic Sans MS" panose="030F0702030302020204" pitchFamily="66" charset="0"/>
              </a:rPr>
              <a:t>no shift was ever observed</a:t>
            </a:r>
            <a:r>
              <a:rPr lang="en-US" altLang="en-US" sz="2800" dirty="0">
                <a:latin typeface="Comic Sans MS" panose="030F0702030302020204" pitchFamily="66" charset="0"/>
              </a:rPr>
              <a:t>, no matter how the apparatus was rotated or what time of day or night the measurements were made.</a:t>
            </a:r>
          </a:p>
          <a:p>
            <a:pPr eaLnBrk="1" hangingPunct="1">
              <a:spcBef>
                <a:spcPct val="50000"/>
              </a:spcBef>
            </a:pPr>
            <a:r>
              <a:rPr lang="en-US" altLang="en-US" sz="2800" dirty="0">
                <a:latin typeface="Comic Sans MS" panose="030F0702030302020204" pitchFamily="66" charset="0"/>
              </a:rPr>
              <a:t>	The possibility that the arms of the apparatus became slightly shortened when moving against the ether was considered, but a full explanation had to wait until Einstein came into the picture.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3">
            <a:extLst>
              <a:ext uri="{FF2B5EF4-FFF2-40B4-BE49-F238E27FC236}">
                <a16:creationId xmlns:a16="http://schemas.microsoft.com/office/drawing/2014/main" xmlns="" id="{C6C83E3D-8463-4ADC-B3D4-0E5FF4940D40}"/>
              </a:ext>
            </a:extLst>
          </p:cNvPr>
          <p:cNvSpPr txBox="1">
            <a:spLocks noChangeArrowheads="1"/>
          </p:cNvSpPr>
          <p:nvPr/>
        </p:nvSpPr>
        <p:spPr bwMode="auto">
          <a:xfrm>
            <a:off x="1585519" y="1485900"/>
            <a:ext cx="8253806"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b="1">
                <a:solidFill>
                  <a:schemeClr val="accent2"/>
                </a:solidFill>
                <a:latin typeface="Arial" panose="020B0604020202020204" pitchFamily="34" charset="0"/>
              </a:defRPr>
            </a:lvl1pPr>
            <a:lvl2pPr marL="406400" indent="-404813">
              <a:defRPr sz="3200" b="1">
                <a:solidFill>
                  <a:schemeClr val="accent2"/>
                </a:solidFill>
                <a:latin typeface="Arial" panose="020B0604020202020204" pitchFamily="34" charset="0"/>
              </a:defRPr>
            </a:lvl2pPr>
            <a:lvl3pPr marL="1549400" indent="-342900">
              <a:defRPr sz="3200" b="1">
                <a:solidFill>
                  <a:schemeClr val="accent2"/>
                </a:solidFill>
                <a:latin typeface="Arial" panose="020B0604020202020204" pitchFamily="34" charset="0"/>
              </a:defRPr>
            </a:lvl3pPr>
            <a:lvl4pPr marL="2006600" indent="-342900">
              <a:defRPr sz="3200" b="1">
                <a:solidFill>
                  <a:schemeClr val="accent2"/>
                </a:solidFill>
                <a:latin typeface="Arial" panose="020B0604020202020204" pitchFamily="34" charset="0"/>
              </a:defRPr>
            </a:lvl4pPr>
            <a:lvl5pPr marL="2463800" indent="-342900">
              <a:defRPr sz="3200" b="1">
                <a:solidFill>
                  <a:schemeClr val="accent2"/>
                </a:solidFill>
                <a:latin typeface="Arial" panose="020B0604020202020204" pitchFamily="34" charset="0"/>
              </a:defRPr>
            </a:lvl5pPr>
            <a:lvl6pPr marL="2921000" indent="-342900" eaLnBrk="0" fontAlgn="base" hangingPunct="0">
              <a:spcBef>
                <a:spcPct val="0"/>
              </a:spcBef>
              <a:spcAft>
                <a:spcPct val="0"/>
              </a:spcAft>
              <a:defRPr sz="3200" b="1">
                <a:solidFill>
                  <a:schemeClr val="accent2"/>
                </a:solidFill>
                <a:latin typeface="Arial" panose="020B0604020202020204" pitchFamily="34" charset="0"/>
              </a:defRPr>
            </a:lvl6pPr>
            <a:lvl7pPr marL="3378200" indent="-342900" eaLnBrk="0" fontAlgn="base" hangingPunct="0">
              <a:spcBef>
                <a:spcPct val="0"/>
              </a:spcBef>
              <a:spcAft>
                <a:spcPct val="0"/>
              </a:spcAft>
              <a:defRPr sz="3200" b="1">
                <a:solidFill>
                  <a:schemeClr val="accent2"/>
                </a:solidFill>
                <a:latin typeface="Arial" panose="020B0604020202020204" pitchFamily="34" charset="0"/>
              </a:defRPr>
            </a:lvl7pPr>
            <a:lvl8pPr marL="3835400" indent="-342900" eaLnBrk="0" fontAlgn="base" hangingPunct="0">
              <a:spcBef>
                <a:spcPct val="0"/>
              </a:spcBef>
              <a:spcAft>
                <a:spcPct val="0"/>
              </a:spcAft>
              <a:defRPr sz="3200" b="1">
                <a:solidFill>
                  <a:schemeClr val="accent2"/>
                </a:solidFill>
                <a:latin typeface="Arial" panose="020B0604020202020204" pitchFamily="34" charset="0"/>
              </a:defRPr>
            </a:lvl8pPr>
            <a:lvl9pPr marL="4292600" indent="-342900" eaLnBrk="0" fontAlgn="base" hangingPunct="0">
              <a:spcBef>
                <a:spcPct val="0"/>
              </a:spcBef>
              <a:spcAft>
                <a:spcPct val="0"/>
              </a:spcAft>
              <a:defRPr sz="3200" b="1">
                <a:solidFill>
                  <a:schemeClr val="accent2"/>
                </a:solidFill>
                <a:latin typeface="Arial" panose="020B0604020202020204" pitchFamily="34" charset="0"/>
              </a:defRPr>
            </a:lvl9pPr>
          </a:lstStyle>
          <a:p>
            <a:pPr lvl="1" eaLnBrk="1" hangingPunct="1">
              <a:spcBef>
                <a:spcPct val="50000"/>
              </a:spcBef>
              <a:buFontTx/>
              <a:buAutoNum type="arabicPeriod"/>
            </a:pPr>
            <a:r>
              <a:rPr lang="en-US" altLang="en-US" sz="2800" dirty="0">
                <a:solidFill>
                  <a:srgbClr val="000099"/>
                </a:solidFill>
                <a:latin typeface="Comic Sans MS" panose="030F0702030302020204" pitchFamily="66" charset="0"/>
              </a:rPr>
              <a:t>The laws of physics have the same form in all inertial reference frames.</a:t>
            </a:r>
          </a:p>
          <a:p>
            <a:pPr lvl="1" eaLnBrk="1" hangingPunct="1">
              <a:spcBef>
                <a:spcPct val="50000"/>
              </a:spcBef>
              <a:buFontTx/>
              <a:buAutoNum type="arabicPeriod"/>
            </a:pPr>
            <a:r>
              <a:rPr lang="en-US" altLang="en-US" sz="2800" dirty="0">
                <a:solidFill>
                  <a:srgbClr val="000099"/>
                </a:solidFill>
                <a:latin typeface="Comic Sans MS" panose="030F0702030302020204" pitchFamily="66" charset="0"/>
              </a:rPr>
              <a:t>Light propagates through empty space with speed </a:t>
            </a:r>
            <a:r>
              <a:rPr lang="en-US" altLang="en-US" sz="2800" i="1" dirty="0">
                <a:solidFill>
                  <a:srgbClr val="000099"/>
                </a:solidFill>
                <a:latin typeface="Comic Sans MS" panose="030F0702030302020204" pitchFamily="66" charset="0"/>
              </a:rPr>
              <a:t>c</a:t>
            </a:r>
            <a:r>
              <a:rPr lang="en-US" altLang="en-US" sz="2800" dirty="0">
                <a:solidFill>
                  <a:srgbClr val="000099"/>
                </a:solidFill>
                <a:latin typeface="Comic Sans MS" panose="030F0702030302020204" pitchFamily="66" charset="0"/>
              </a:rPr>
              <a:t> independent of the speed of source or observer.</a:t>
            </a:r>
          </a:p>
          <a:p>
            <a:pPr eaLnBrk="1" hangingPunct="1">
              <a:spcBef>
                <a:spcPct val="50000"/>
              </a:spcBef>
            </a:pPr>
            <a:r>
              <a:rPr lang="en-US" altLang="en-US" sz="2800" dirty="0">
                <a:solidFill>
                  <a:srgbClr val="000099"/>
                </a:solidFill>
                <a:latin typeface="Comic Sans MS" panose="030F0702030302020204" pitchFamily="66" charset="0"/>
              </a:rPr>
              <a:t>This solves the ether problem – the speed of light is in fact the same in all inertial reference frames.</a:t>
            </a:r>
          </a:p>
        </p:txBody>
      </p:sp>
      <p:sp>
        <p:nvSpPr>
          <p:cNvPr id="17412" name="Rectangle 4">
            <a:extLst>
              <a:ext uri="{FF2B5EF4-FFF2-40B4-BE49-F238E27FC236}">
                <a16:creationId xmlns:a16="http://schemas.microsoft.com/office/drawing/2014/main" xmlns="" id="{69636E0A-CA43-4A21-A6B8-10C37EDAC231}"/>
              </a:ext>
            </a:extLst>
          </p:cNvPr>
          <p:cNvSpPr>
            <a:spLocks noGrp="1" noChangeArrowheads="1"/>
          </p:cNvSpPr>
          <p:nvPr>
            <p:ph type="title"/>
          </p:nvPr>
        </p:nvSpPr>
        <p:spPr>
          <a:xfrm>
            <a:off x="1524000" y="25401"/>
            <a:ext cx="9144000" cy="874713"/>
          </a:xfrm>
        </p:spPr>
        <p:txBody>
          <a:bodyPr/>
          <a:lstStyle/>
          <a:p>
            <a:pPr eaLnBrk="1" hangingPunct="1"/>
            <a:r>
              <a:rPr lang="en-US" altLang="en-US" sz="3200" dirty="0">
                <a:latin typeface="Comic Sans MS" panose="030F0702030302020204" pitchFamily="66" charset="0"/>
              </a:rPr>
              <a:t>Postulates of the Special Theory of Relativity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364DF2-4D82-40BD-84E5-9731A3DF0943}"/>
              </a:ext>
            </a:extLst>
          </p:cNvPr>
          <p:cNvSpPr>
            <a:spLocks noGrp="1"/>
          </p:cNvSpPr>
          <p:nvPr>
            <p:ph type="title"/>
          </p:nvPr>
        </p:nvSpPr>
        <p:spPr>
          <a:xfrm>
            <a:off x="1097280" y="286603"/>
            <a:ext cx="10058400" cy="963357"/>
          </a:xfrm>
        </p:spPr>
        <p:txBody>
          <a:bodyPr/>
          <a:lstStyle/>
          <a:p>
            <a:r>
              <a:rPr lang="en-US" dirty="0">
                <a:solidFill>
                  <a:schemeClr val="accent1">
                    <a:lumMod val="75000"/>
                  </a:schemeClr>
                </a:solidFill>
                <a:latin typeface="Comic Sans MS" panose="030F0702030302020204" pitchFamily="66" charset="0"/>
              </a:rPr>
              <a:t>Class Policy</a:t>
            </a:r>
          </a:p>
        </p:txBody>
      </p:sp>
      <p:sp>
        <p:nvSpPr>
          <p:cNvPr id="3" name="Content Placeholder 2">
            <a:extLst>
              <a:ext uri="{FF2B5EF4-FFF2-40B4-BE49-F238E27FC236}">
                <a16:creationId xmlns:a16="http://schemas.microsoft.com/office/drawing/2014/main" xmlns="" id="{22E9E728-9BAD-4B11-8D2C-773538C47A87}"/>
              </a:ext>
            </a:extLst>
          </p:cNvPr>
          <p:cNvSpPr>
            <a:spLocks noGrp="1"/>
          </p:cNvSpPr>
          <p:nvPr>
            <p:ph idx="1"/>
          </p:nvPr>
        </p:nvSpPr>
        <p:spPr/>
        <p:txBody>
          <a:bodyPr/>
          <a:lstStyle/>
          <a:p>
            <a:pPr>
              <a:buFont typeface="Wingdings" panose="05000000000000000000" pitchFamily="2" charset="2"/>
              <a:buChar char="§"/>
            </a:pPr>
            <a:r>
              <a:rPr lang="en-US" dirty="0">
                <a:latin typeface="Comic Sans MS" panose="030F0702030302020204" pitchFamily="66" charset="0"/>
              </a:rPr>
              <a:t> </a:t>
            </a:r>
            <a:r>
              <a:rPr lang="en-US" sz="2400" dirty="0">
                <a:latin typeface="Comic Sans MS" panose="030F0702030302020204" pitchFamily="66" charset="0"/>
              </a:rPr>
              <a:t>This is an independent study class, I will post the slides on Tuesday or Wednesday in the chemistry page.</a:t>
            </a:r>
          </a:p>
          <a:p>
            <a:pPr>
              <a:buFont typeface="Wingdings" panose="05000000000000000000" pitchFamily="2" charset="2"/>
              <a:buChar char="§"/>
            </a:pPr>
            <a:r>
              <a:rPr lang="en-US" sz="2400" dirty="0">
                <a:latin typeface="Comic Sans MS" panose="030F0702030302020204" pitchFamily="66" charset="0"/>
              </a:rPr>
              <a:t> You need to go through the slides and the examples.</a:t>
            </a:r>
          </a:p>
          <a:p>
            <a:pPr>
              <a:buFont typeface="Wingdings" panose="05000000000000000000" pitchFamily="2" charset="2"/>
              <a:buChar char="§"/>
            </a:pPr>
            <a:r>
              <a:rPr lang="en-US" sz="2400" dirty="0">
                <a:latin typeface="Comic Sans MS" panose="030F0702030302020204" pitchFamily="66" charset="0"/>
              </a:rPr>
              <a:t> We will meet on Fridays to go through your questions, and the problems. </a:t>
            </a:r>
          </a:p>
          <a:p>
            <a:pPr>
              <a:buFont typeface="Wingdings" panose="05000000000000000000" pitchFamily="2" charset="2"/>
              <a:buChar char="§"/>
            </a:pPr>
            <a:r>
              <a:rPr lang="en-US" sz="2400" dirty="0">
                <a:latin typeface="Comic Sans MS" panose="030F0702030302020204" pitchFamily="66" charset="0"/>
              </a:rPr>
              <a:t> If we are behind in class, we will meet another time during the week.</a:t>
            </a:r>
          </a:p>
        </p:txBody>
      </p:sp>
    </p:spTree>
    <p:extLst>
      <p:ext uri="{BB962C8B-B14F-4D97-AF65-F5344CB8AC3E}">
        <p14:creationId xmlns:p14="http://schemas.microsoft.com/office/powerpoint/2010/main" val="2292693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ACDC9D-8826-49BC-B9D9-5C682A77A64D}"/>
              </a:ext>
            </a:extLst>
          </p:cNvPr>
          <p:cNvSpPr>
            <a:spLocks noGrp="1"/>
          </p:cNvSpPr>
          <p:nvPr>
            <p:ph type="title"/>
          </p:nvPr>
        </p:nvSpPr>
        <p:spPr>
          <a:xfrm>
            <a:off x="1097280" y="286604"/>
            <a:ext cx="10058400" cy="787188"/>
          </a:xfrm>
        </p:spPr>
        <p:txBody>
          <a:bodyPr/>
          <a:lstStyle/>
          <a:p>
            <a:pPr>
              <a:defRPr/>
            </a:pPr>
            <a:r>
              <a:rPr lang="en-US" sz="4800" dirty="0">
                <a:solidFill>
                  <a:schemeClr val="accent1">
                    <a:lumMod val="75000"/>
                  </a:schemeClr>
                </a:solidFill>
                <a:latin typeface="Comic Sans MS" panose="030F0702030302020204" pitchFamily="66" charset="0"/>
                <a:ea typeface="Times New Roman" panose="02020603050405020304" pitchFamily="18" charset="0"/>
                <a:cs typeface="Times New Roman" panose="02020603050405020304" pitchFamily="18" charset="0"/>
              </a:rPr>
              <a:t>COVID-19 Statement: </a:t>
            </a:r>
            <a:endParaRPr lang="en-US" dirty="0">
              <a:solidFill>
                <a:schemeClr val="accent1">
                  <a:lumMod val="75000"/>
                </a:schemeClr>
              </a:solidFill>
              <a:latin typeface="Comic Sans MS" panose="030F0702030302020204" pitchFamily="66" charset="0"/>
            </a:endParaRPr>
          </a:p>
        </p:txBody>
      </p:sp>
      <p:sp>
        <p:nvSpPr>
          <p:cNvPr id="3" name="Content Placeholder 2">
            <a:extLst>
              <a:ext uri="{FF2B5EF4-FFF2-40B4-BE49-F238E27FC236}">
                <a16:creationId xmlns:a16="http://schemas.microsoft.com/office/drawing/2014/main" xmlns="" id="{1BBF9D20-DB98-4E72-9882-5EEA84183199}"/>
              </a:ext>
            </a:extLst>
          </p:cNvPr>
          <p:cNvSpPr>
            <a:spLocks noGrp="1"/>
          </p:cNvSpPr>
          <p:nvPr>
            <p:ph idx="1"/>
          </p:nvPr>
        </p:nvSpPr>
        <p:spPr>
          <a:xfrm>
            <a:off x="838898" y="1295400"/>
            <a:ext cx="10210101" cy="5486400"/>
          </a:xfrm>
        </p:spPr>
        <p:txBody>
          <a:bodyPr/>
          <a:lstStyle/>
          <a:p>
            <a:pPr>
              <a:defRPr/>
            </a:pPr>
            <a:endParaRPr lang="en-US" dirty="0">
              <a:latin typeface="Comic Sans MS" panose="030F0702030302020204" pitchFamily="66" charset="0"/>
            </a:endParaRPr>
          </a:p>
          <a:p>
            <a:pPr algn="just">
              <a:lnSpc>
                <a:spcPct val="115000"/>
              </a:lnSpc>
              <a:spcBef>
                <a:spcPts val="0"/>
              </a:spcBef>
              <a:spcAft>
                <a:spcPts val="0"/>
              </a:spcAft>
              <a:buFont typeface="Wingdings" panose="05000000000000000000" pitchFamily="2" charset="2"/>
              <a:buChar char="§"/>
            </a:pPr>
            <a:r>
              <a:rPr lang="en-US" sz="2000" dirty="0">
                <a:latin typeface="Comic Sans MS" panose="030F0702030302020204" pitchFamily="66" charset="0"/>
                <a:ea typeface="Times New Roman" panose="02020603050405020304" pitchFamily="18" charset="0"/>
                <a:cs typeface="Times New Roman" panose="02020603050405020304" pitchFamily="18" charset="0"/>
              </a:rPr>
              <a:t> </a:t>
            </a:r>
            <a:r>
              <a:rPr lang="en-US" sz="2000" dirty="0">
                <a:solidFill>
                  <a:schemeClr val="tx1"/>
                </a:solidFill>
                <a:latin typeface="Comic Sans MS" panose="030F0702030302020204" pitchFamily="66" charset="0"/>
                <a:ea typeface="Times New Roman" panose="02020603050405020304" pitchFamily="18" charset="0"/>
                <a:cs typeface="Times New Roman" panose="02020603050405020304" pitchFamily="18" charset="0"/>
              </a:rPr>
              <a:t>Although COVID-19 has reached an endemic phase it is still important to remain vigilant as we face a recent rise in positive cases.  As socially responsible members of this community, everyone is expected to engage in daily health self-monitoring, to stay home (residence hall or off-campus housing) from on-campus class, work, or activities if they begin experiencing any COVID-related symptoms.</a:t>
            </a:r>
            <a:endParaRPr lang="en-US" sz="1800" dirty="0">
              <a:solidFill>
                <a:schemeClr val="tx1"/>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15000"/>
              </a:lnSpc>
              <a:spcBef>
                <a:spcPts val="0"/>
              </a:spcBef>
              <a:spcAft>
                <a:spcPts val="0"/>
              </a:spcAft>
              <a:buFont typeface="Wingdings" panose="05000000000000000000" pitchFamily="2" charset="2"/>
              <a:buChar char="§"/>
            </a:pPr>
            <a:r>
              <a:rPr lang="en-US" sz="2000" dirty="0">
                <a:solidFill>
                  <a:schemeClr val="tx1"/>
                </a:solidFill>
                <a:latin typeface="Comic Sans MS" panose="030F0702030302020204" pitchFamily="66" charset="0"/>
                <a:ea typeface="Times New Roman" panose="02020603050405020304" pitchFamily="18" charset="0"/>
                <a:cs typeface="Times New Roman" panose="02020603050405020304" pitchFamily="18" charset="0"/>
              </a:rPr>
              <a:t> When experiencing any COVID-related symptoms, students are expected to contact Health Services by completing the QI form in the Patient Portal and respond to the nurse who will contact them with instructions. COVID positive residential students are required to follow their QI plan for 5 days of isolation off campus, so be prepared with a back-up plan as well.</a:t>
            </a:r>
            <a:endParaRPr lang="en-US" sz="1800" dirty="0">
              <a:solidFill>
                <a:schemeClr val="tx1"/>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15000"/>
              </a:lnSpc>
              <a:spcBef>
                <a:spcPts val="0"/>
              </a:spcBef>
              <a:spcAft>
                <a:spcPts val="0"/>
              </a:spcAft>
              <a:buFont typeface="Wingdings" panose="05000000000000000000" pitchFamily="2" charset="2"/>
              <a:buChar char="§"/>
            </a:pPr>
            <a:r>
              <a:rPr lang="en-US" sz="2000" dirty="0">
                <a:solidFill>
                  <a:schemeClr val="tx1"/>
                </a:solidFill>
                <a:latin typeface="Comic Sans MS" panose="030F0702030302020204" pitchFamily="66" charset="0"/>
                <a:ea typeface="Times New Roman" panose="02020603050405020304" pitchFamily="18" charset="0"/>
                <a:cs typeface="Times New Roman" panose="02020603050405020304" pitchFamily="18" charset="0"/>
              </a:rPr>
              <a:t> By acknowledgement, you agree to Winthrop’s expectations of you regarding health monitoring and reporting.</a:t>
            </a:r>
            <a:endParaRPr lang="en-US" sz="1800" dirty="0">
              <a:solidFill>
                <a:schemeClr val="tx1"/>
              </a:solidFill>
              <a:latin typeface="Comic Sans MS" panose="030F0702030302020204" pitchFamily="66" charset="0"/>
              <a:ea typeface="Calibri" panose="020F0502020204030204" pitchFamily="34"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3731E2-15AC-4004-B230-51AE48DB689D}"/>
              </a:ext>
            </a:extLst>
          </p:cNvPr>
          <p:cNvSpPr>
            <a:spLocks noGrp="1"/>
          </p:cNvSpPr>
          <p:nvPr>
            <p:ph type="title"/>
          </p:nvPr>
        </p:nvSpPr>
        <p:spPr>
          <a:xfrm>
            <a:off x="1097280" y="286603"/>
            <a:ext cx="10058400" cy="996913"/>
          </a:xfrm>
        </p:spPr>
        <p:txBody>
          <a:bodyPr/>
          <a:lstStyle/>
          <a:p>
            <a:r>
              <a:rPr lang="en-US" sz="4000"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CAS diversity and inclusion statement:</a:t>
            </a:r>
            <a:r>
              <a:rPr lang="x-none" sz="4000"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endParaRPr lang="en-US" sz="4000" dirty="0">
              <a:solidFill>
                <a:schemeClr val="accent1">
                  <a:lumMod val="75000"/>
                </a:schemeClr>
              </a:solidFill>
              <a:latin typeface="Comic Sans MS" panose="030F0702030302020204" pitchFamily="66" charset="0"/>
            </a:endParaRPr>
          </a:p>
        </p:txBody>
      </p:sp>
      <p:sp>
        <p:nvSpPr>
          <p:cNvPr id="3" name="Content Placeholder 2">
            <a:extLst>
              <a:ext uri="{FF2B5EF4-FFF2-40B4-BE49-F238E27FC236}">
                <a16:creationId xmlns:a16="http://schemas.microsoft.com/office/drawing/2014/main" xmlns="" id="{F7C354FC-1EE3-48DD-A41F-71B3CFC986E6}"/>
              </a:ext>
            </a:extLst>
          </p:cNvPr>
          <p:cNvSpPr>
            <a:spLocks noGrp="1"/>
          </p:cNvSpPr>
          <p:nvPr>
            <p:ph idx="1"/>
          </p:nvPr>
        </p:nvSpPr>
        <p:spPr/>
        <p:txBody>
          <a:bodyPr/>
          <a:lstStyle/>
          <a:p>
            <a:pPr marL="0" marR="0" indent="0" algn="just">
              <a:lnSpc>
                <a:spcPct val="115000"/>
              </a:lnSpc>
              <a:spcBef>
                <a:spcPts val="1200"/>
              </a:spcBef>
              <a:spcAft>
                <a:spcPts val="0"/>
              </a:spcAft>
              <a:buNone/>
            </a:pPr>
            <a:r>
              <a:rPr lang="x-none" sz="2400"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At Winthrop University in the College of Arts and Sciences, diversity, equity, and inclusion are essential to our academic mission and institutional identity. We value and see others as whole people. Our faculty, staff, and students work together to create a community where people of all races, ethnicities, genders and gender identities, sexualities, socioeconomic classes, cultural backgrounds, nations of origin, ages, religions, political perspectives, abilities, and body types can truly thrive.</a:t>
            </a:r>
            <a:endParaRPr lang="en-US" sz="2000" dirty="0">
              <a:latin typeface="Comic Sans MS" panose="030F0702030302020204" pitchFamily="66"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976818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1986C0-77E3-47FA-AD62-BDEA4784E205}"/>
              </a:ext>
            </a:extLst>
          </p:cNvPr>
          <p:cNvSpPr>
            <a:spLocks noGrp="1"/>
          </p:cNvSpPr>
          <p:nvPr>
            <p:ph type="title"/>
          </p:nvPr>
        </p:nvSpPr>
        <p:spPr>
          <a:xfrm>
            <a:off x="1097280" y="286603"/>
            <a:ext cx="10058400" cy="913023"/>
          </a:xfrm>
        </p:spPr>
        <p:txBody>
          <a:bodyPr/>
          <a:lstStyle/>
          <a:p>
            <a:r>
              <a:rPr lang="en-US" sz="4400" dirty="0">
                <a:solidFill>
                  <a:schemeClr val="accent1">
                    <a:lumMod val="75000"/>
                  </a:schemeClr>
                </a:solidFill>
                <a:latin typeface="Comic Sans MS" panose="030F0702030302020204" pitchFamily="66" charset="0"/>
                <a:ea typeface="Times New Roman" panose="02020603050405020304" pitchFamily="18" charset="0"/>
              </a:rPr>
              <a:t>Course Communication</a:t>
            </a:r>
            <a:endParaRPr lang="en-US" sz="4400" dirty="0">
              <a:solidFill>
                <a:schemeClr val="accent1">
                  <a:lumMod val="75000"/>
                </a:schemeClr>
              </a:solidFill>
              <a:latin typeface="Comic Sans MS" panose="030F0702030302020204" pitchFamily="66" charset="0"/>
            </a:endParaRPr>
          </a:p>
        </p:txBody>
      </p:sp>
      <p:sp>
        <p:nvSpPr>
          <p:cNvPr id="3" name="Content Placeholder 2">
            <a:extLst>
              <a:ext uri="{FF2B5EF4-FFF2-40B4-BE49-F238E27FC236}">
                <a16:creationId xmlns:a16="http://schemas.microsoft.com/office/drawing/2014/main" xmlns="" id="{DE4EE874-1A54-4AF5-ACEF-FC69697F4F9D}"/>
              </a:ext>
            </a:extLst>
          </p:cNvPr>
          <p:cNvSpPr>
            <a:spLocks noGrp="1"/>
          </p:cNvSpPr>
          <p:nvPr>
            <p:ph idx="1"/>
          </p:nvPr>
        </p:nvSpPr>
        <p:spPr/>
        <p:txBody>
          <a:bodyPr/>
          <a:lstStyle/>
          <a:p>
            <a:pPr marR="0" algn="just">
              <a:lnSpc>
                <a:spcPct val="115000"/>
              </a:lnSpc>
              <a:spcBef>
                <a:spcPts val="0"/>
              </a:spcBef>
              <a:spcAft>
                <a:spcPts val="1000"/>
              </a:spcAft>
              <a:buFont typeface="Wingdings" panose="05000000000000000000" pitchFamily="2" charset="2"/>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latin typeface="Comic Sans MS" panose="030F0702030302020204" pitchFamily="66" charset="0"/>
                <a:ea typeface="Times New Roman" panose="02020603050405020304" pitchFamily="18" charset="0"/>
                <a:cs typeface="Times New Roman" panose="02020603050405020304" pitchFamily="18" charset="0"/>
              </a:rPr>
              <a:t>Be sure to check your Winthrop email account daily, as I may send out course related announcements that will come *only* to Winthrop email addresses. </a:t>
            </a:r>
            <a:endParaRPr lang="en-US" sz="2000" dirty="0">
              <a:latin typeface="Comic Sans MS" panose="030F0702030302020204" pitchFamily="66" charset="0"/>
              <a:ea typeface="Calibri" panose="020F0502020204030204" pitchFamily="34" charset="0"/>
              <a:cs typeface="Times New Roman" panose="02020603050405020304" pitchFamily="18" charset="0"/>
            </a:endParaRPr>
          </a:p>
          <a:p>
            <a:pPr marR="0" algn="just">
              <a:lnSpc>
                <a:spcPct val="115000"/>
              </a:lnSpc>
              <a:spcBef>
                <a:spcPts val="0"/>
              </a:spcBef>
              <a:spcAft>
                <a:spcPts val="1000"/>
              </a:spcAft>
              <a:buFont typeface="Wingdings" panose="05000000000000000000" pitchFamily="2" charset="2"/>
              <a:buChar char="§"/>
            </a:pPr>
            <a:r>
              <a:rPr lang="en-US" sz="2400" dirty="0">
                <a:latin typeface="Comic Sans MS" panose="030F0702030302020204" pitchFamily="66" charset="0"/>
                <a:ea typeface="Times New Roman" panose="02020603050405020304" pitchFamily="18" charset="0"/>
                <a:cs typeface="Times New Roman" panose="02020603050405020304" pitchFamily="18" charset="0"/>
              </a:rPr>
              <a:t> If you email me, please be sure to use your Winthrop email account I will respond to email within 24 hours except from Saturday morning through Sunday afternoon when my response may be slower.</a:t>
            </a:r>
            <a:endParaRPr lang="en-US" sz="2000" dirty="0">
              <a:latin typeface="Comic Sans MS" panose="030F0702030302020204" pitchFamily="66"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783621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4213" y="412750"/>
            <a:ext cx="8229600" cy="857250"/>
          </a:xfrm>
        </p:spPr>
        <p:txBody>
          <a:bodyPr/>
          <a:lstStyle/>
          <a:p>
            <a:pPr>
              <a:defRPr/>
            </a:pPr>
            <a:r>
              <a:rPr lang="en-US" sz="4400" dirty="0">
                <a:solidFill>
                  <a:schemeClr val="accent1">
                    <a:lumMod val="75000"/>
                  </a:schemeClr>
                </a:solidFill>
                <a:latin typeface="Comic Sans MS" panose="030F0702030302020204" pitchFamily="66" charset="0"/>
                <a:cs typeface="Times New Roman" panose="02020603050405020304" pitchFamily="18" charset="0"/>
              </a:rPr>
              <a:t>Homework</a:t>
            </a:r>
          </a:p>
        </p:txBody>
      </p:sp>
      <p:sp>
        <p:nvSpPr>
          <p:cNvPr id="8195" name="Content Placeholder 2"/>
          <p:cNvSpPr>
            <a:spLocks noGrp="1"/>
          </p:cNvSpPr>
          <p:nvPr>
            <p:ph idx="1"/>
          </p:nvPr>
        </p:nvSpPr>
        <p:spPr>
          <a:xfrm>
            <a:off x="1375794" y="1946275"/>
            <a:ext cx="9378892" cy="3600450"/>
          </a:xfrm>
        </p:spPr>
        <p:txBody>
          <a:bodyPr/>
          <a:lstStyle/>
          <a:p>
            <a:pPr marL="0" algn="just">
              <a:lnSpc>
                <a:spcPct val="115000"/>
              </a:lnSpc>
              <a:spcBef>
                <a:spcPct val="0"/>
              </a:spcBef>
              <a:defRPr/>
            </a:pPr>
            <a:r>
              <a:rPr lang="en-US" altLang="en-US" sz="2800" dirty="0">
                <a:latin typeface="Comic Sans MS" panose="030F0702030302020204" pitchFamily="66" charset="0"/>
                <a:cs typeface="Times New Roman" panose="02020603050405020304" pitchFamily="18" charset="0"/>
              </a:rPr>
              <a:t>Homework problems </a:t>
            </a:r>
            <a:r>
              <a:rPr lang="en-US" altLang="en-US" sz="2800" b="1" u="sng" dirty="0">
                <a:solidFill>
                  <a:srgbClr val="FF0000"/>
                </a:solidFill>
                <a:latin typeface="Comic Sans MS" panose="030F0702030302020204" pitchFamily="66" charset="0"/>
                <a:cs typeface="Times New Roman" panose="02020603050405020304" pitchFamily="18" charset="0"/>
              </a:rPr>
              <a:t>are due on dates indicated I will be indicating when the homework is assigned</a:t>
            </a:r>
            <a:r>
              <a:rPr lang="en-US" altLang="en-US" sz="2800" u="sng" dirty="0">
                <a:solidFill>
                  <a:srgbClr val="FF0000"/>
                </a:solidFill>
                <a:latin typeface="Comic Sans MS" panose="030F0702030302020204" pitchFamily="66" charset="0"/>
                <a:cs typeface="Times New Roman" panose="02020603050405020304" pitchFamily="18" charset="0"/>
              </a:rPr>
              <a:t>.</a:t>
            </a:r>
            <a:r>
              <a:rPr lang="en-US" altLang="en-US" sz="2800" dirty="0">
                <a:solidFill>
                  <a:srgbClr val="FF0000"/>
                </a:solidFill>
                <a:latin typeface="Comic Sans MS" panose="030F0702030302020204" pitchFamily="66" charset="0"/>
                <a:cs typeface="Times New Roman" panose="02020603050405020304" pitchFamily="18" charset="0"/>
              </a:rPr>
              <a:t> </a:t>
            </a:r>
            <a:r>
              <a:rPr lang="en-US" altLang="en-US" sz="2800" dirty="0">
                <a:latin typeface="Comic Sans MS" panose="030F0702030302020204" pitchFamily="66" charset="0"/>
                <a:cs typeface="Times New Roman" panose="02020603050405020304" pitchFamily="18" charset="0"/>
              </a:rPr>
              <a:t>Your work is due on time, with the exception of reasonable </a:t>
            </a:r>
            <a:r>
              <a:rPr lang="en-US" altLang="en-US" sz="2800" b="1" dirty="0">
                <a:latin typeface="Comic Sans MS" panose="030F0702030302020204" pitchFamily="66" charset="0"/>
                <a:cs typeface="Times New Roman" panose="02020603050405020304" pitchFamily="18" charset="0"/>
              </a:rPr>
              <a:t>documented </a:t>
            </a:r>
            <a:r>
              <a:rPr lang="en-US" altLang="en-US" sz="2800" dirty="0">
                <a:latin typeface="Comic Sans MS" panose="030F0702030302020204" pitchFamily="66" charset="0"/>
                <a:cs typeface="Times New Roman" panose="02020603050405020304" pitchFamily="18" charset="0"/>
              </a:rPr>
              <a:t>excuses. </a:t>
            </a:r>
            <a:r>
              <a:rPr lang="en-US" altLang="en-US" sz="2800" b="1" i="1" u="sng" dirty="0">
                <a:solidFill>
                  <a:srgbClr val="FF0000"/>
                </a:solidFill>
                <a:latin typeface="Comic Sans MS" panose="030F0702030302020204" pitchFamily="66" charset="0"/>
                <a:cs typeface="Times New Roman" panose="02020603050405020304" pitchFamily="18" charset="0"/>
              </a:rPr>
              <a:t>Late work will be docked 50% of face value and 100% after solutions have been posted.</a:t>
            </a:r>
            <a:r>
              <a:rPr lang="en-US" altLang="en-US" sz="2800" i="1" dirty="0">
                <a:latin typeface="Comic Sans MS" panose="030F0702030302020204" pitchFamily="66" charset="0"/>
                <a:cs typeface="Times New Roman" panose="02020603050405020304" pitchFamily="18" charset="0"/>
              </a:rPr>
              <a:t> </a:t>
            </a:r>
          </a:p>
          <a:p>
            <a:pPr marL="0" algn="just">
              <a:lnSpc>
                <a:spcPct val="115000"/>
              </a:lnSpc>
              <a:spcBef>
                <a:spcPct val="0"/>
              </a:spcBef>
              <a:defRPr/>
            </a:pPr>
            <a:endParaRPr lang="en-US" altLang="en-US" i="1" dirty="0">
              <a:latin typeface="Comic Sans MS" panose="030F0702030302020204" pitchFamily="66" charset="0"/>
              <a:cs typeface="Times New Roman" panose="02020603050405020304" pitchFamily="18" charset="0"/>
            </a:endParaRPr>
          </a:p>
          <a:p>
            <a:pPr marL="0" algn="just">
              <a:lnSpc>
                <a:spcPct val="115000"/>
              </a:lnSpc>
              <a:spcBef>
                <a:spcPct val="0"/>
              </a:spcBef>
              <a:defRPr/>
            </a:pPr>
            <a:endParaRPr lang="en-US" altLang="en-US" u="sng" dirty="0">
              <a:solidFill>
                <a:schemeClr val="accent2">
                  <a:lumMod val="50000"/>
                </a:schemeClr>
              </a:solidFill>
            </a:endParaRPr>
          </a:p>
        </p:txBody>
      </p:sp>
    </p:spTree>
    <p:extLst>
      <p:ext uri="{BB962C8B-B14F-4D97-AF65-F5344CB8AC3E}">
        <p14:creationId xmlns:p14="http://schemas.microsoft.com/office/powerpoint/2010/main" val="3147628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15724"/>
            <a:ext cx="8229600" cy="857250"/>
          </a:xfrm>
        </p:spPr>
        <p:txBody>
          <a:bodyPr/>
          <a:lstStyle/>
          <a:p>
            <a:pPr>
              <a:defRPr/>
            </a:pPr>
            <a:r>
              <a:rPr lang="en-US" dirty="0">
                <a:solidFill>
                  <a:schemeClr val="accent1">
                    <a:lumMod val="75000"/>
                  </a:schemeClr>
                </a:solidFill>
                <a:latin typeface="Comic Sans MS" panose="030F0702030302020204" pitchFamily="66" charset="0"/>
              </a:rPr>
              <a:t>Exams</a:t>
            </a:r>
          </a:p>
        </p:txBody>
      </p:sp>
      <p:sp>
        <p:nvSpPr>
          <p:cNvPr id="3" name="Content Placeholder 2"/>
          <p:cNvSpPr>
            <a:spLocks noGrp="1"/>
          </p:cNvSpPr>
          <p:nvPr>
            <p:ph idx="1"/>
          </p:nvPr>
        </p:nvSpPr>
        <p:spPr>
          <a:xfrm>
            <a:off x="527885" y="1726646"/>
            <a:ext cx="11136230" cy="4000500"/>
          </a:xfrm>
        </p:spPr>
        <p:txBody>
          <a:bodyPr/>
          <a:lstStyle/>
          <a:p>
            <a:pPr marL="0" algn="just">
              <a:lnSpc>
                <a:spcPct val="115000"/>
              </a:lnSpc>
              <a:spcBef>
                <a:spcPts val="0"/>
              </a:spcBef>
              <a:spcAft>
                <a:spcPts val="0"/>
              </a:spcAft>
              <a:buFont typeface="Arial" charset="0"/>
              <a:buChar char="•"/>
              <a:defRPr/>
            </a:pPr>
            <a:r>
              <a:rPr lang="en-US" sz="2400" b="1" dirty="0">
                <a:latin typeface="Comic Sans MS" panose="030F0702030302020204" pitchFamily="66" charset="0"/>
                <a:ea typeface="Times New Roman"/>
                <a:cs typeface="Times New Roman"/>
              </a:rPr>
              <a:t> There will be </a:t>
            </a:r>
            <a:r>
              <a:rPr lang="en-US" sz="2400" b="1" u="sng" dirty="0">
                <a:solidFill>
                  <a:srgbClr val="FF0000"/>
                </a:solidFill>
                <a:latin typeface="Comic Sans MS" panose="030F0702030302020204" pitchFamily="66" charset="0"/>
                <a:ea typeface="Times New Roman"/>
                <a:cs typeface="Times New Roman"/>
              </a:rPr>
              <a:t>three exams </a:t>
            </a:r>
            <a:r>
              <a:rPr lang="en-US" sz="2400" b="1" dirty="0">
                <a:latin typeface="Comic Sans MS" panose="030F0702030302020204" pitchFamily="66" charset="0"/>
                <a:ea typeface="Times New Roman"/>
                <a:cs typeface="Times New Roman"/>
              </a:rPr>
              <a:t>and a final paper.</a:t>
            </a:r>
            <a:endParaRPr lang="en-US" sz="2400" dirty="0">
              <a:latin typeface="Comic Sans MS" panose="030F0702030302020204" pitchFamily="66" charset="0"/>
              <a:ea typeface="Times New Roman"/>
              <a:cs typeface="Times New Roman"/>
            </a:endParaRPr>
          </a:p>
        </p:txBody>
      </p:sp>
      <p:sp>
        <p:nvSpPr>
          <p:cNvPr id="4" name="Rectangle 3"/>
          <p:cNvSpPr/>
          <p:nvPr/>
        </p:nvSpPr>
        <p:spPr>
          <a:xfrm>
            <a:off x="1384843" y="2254185"/>
            <a:ext cx="6096000" cy="1917448"/>
          </a:xfrm>
          <a:prstGeom prst="rect">
            <a:avLst/>
          </a:prstGeom>
        </p:spPr>
        <p:txBody>
          <a:bodyPr>
            <a:spAutoFit/>
          </a:bodyPr>
          <a:lstStyle/>
          <a:p>
            <a:pPr marL="0" marR="0" lvl="0" indent="-257175" algn="l" defTabSz="914400" rtl="0" eaLnBrk="0" fontAlgn="base" latinLnBrk="0" hangingPunct="0">
              <a:lnSpc>
                <a:spcPct val="115000"/>
              </a:lnSpc>
              <a:spcBef>
                <a:spcPts val="0"/>
              </a:spcBef>
              <a:spcAft>
                <a:spcPts val="0"/>
              </a:spcAft>
              <a:buClrTx/>
              <a:buSzTx/>
              <a:buFont typeface="Arial" charset="0"/>
              <a:buChar char="•"/>
              <a:tabLst>
                <a:tab pos="2228850" algn="ctr"/>
                <a:tab pos="4457700" algn="r"/>
              </a:tabLst>
              <a:defRPr/>
            </a:pPr>
            <a:r>
              <a:rPr kumimoji="0" lang="x-none" sz="2800" b="1" i="0" u="sng" strike="noStrike" kern="0" cap="none" spc="0" normalizeH="0" baseline="0" noProof="0" dirty="0">
                <a:ln>
                  <a:noFill/>
                </a:ln>
                <a:solidFill>
                  <a:srgbClr val="FF0000"/>
                </a:solidFill>
                <a:effectLst/>
                <a:uLnTx/>
                <a:uFillTx/>
                <a:latin typeface="Comic Sans MS" panose="030F0702030302020204" pitchFamily="66" charset="0"/>
                <a:ea typeface="Calibri"/>
                <a:cs typeface="Times New Roman"/>
              </a:rPr>
              <a:t>G</a:t>
            </a:r>
            <a:r>
              <a:rPr kumimoji="0" lang="en-US" sz="2800" b="1" i="0" u="sng" strike="noStrike" kern="0" cap="none" spc="0" normalizeH="0" baseline="0" noProof="0" dirty="0" err="1">
                <a:ln>
                  <a:noFill/>
                </a:ln>
                <a:solidFill>
                  <a:srgbClr val="FF0000"/>
                </a:solidFill>
                <a:effectLst/>
                <a:uLnTx/>
                <a:uFillTx/>
                <a:latin typeface="Comic Sans MS" panose="030F0702030302020204" pitchFamily="66" charset="0"/>
                <a:ea typeface="Calibri"/>
                <a:cs typeface="Times New Roman"/>
              </a:rPr>
              <a:t>rading</a:t>
            </a:r>
            <a:r>
              <a:rPr kumimoji="0" lang="x-none" sz="2800" b="1" i="0" u="sng" strike="noStrike" kern="0" cap="none" spc="0" normalizeH="0" baseline="0" noProof="0" dirty="0">
                <a:ln>
                  <a:noFill/>
                </a:ln>
                <a:solidFill>
                  <a:srgbClr val="FF0000"/>
                </a:solidFill>
                <a:effectLst/>
                <a:uLnTx/>
                <a:uFillTx/>
                <a:latin typeface="Comic Sans MS" panose="030F0702030302020204" pitchFamily="66" charset="0"/>
                <a:ea typeface="Calibri"/>
                <a:cs typeface="Times New Roman"/>
              </a:rPr>
              <a:t>:</a:t>
            </a:r>
            <a:endParaRPr kumimoji="0" lang="en-US" sz="2800" b="0" i="0" u="sng" strike="noStrike" kern="0" cap="none" spc="0" normalizeH="0" baseline="0" noProof="0" dirty="0">
              <a:ln>
                <a:noFill/>
              </a:ln>
              <a:solidFill>
                <a:srgbClr val="FF0000"/>
              </a:solidFill>
              <a:effectLst/>
              <a:uLnTx/>
              <a:uFillTx/>
              <a:latin typeface="Comic Sans MS" panose="030F0702030302020204" pitchFamily="66" charset="0"/>
              <a:ea typeface="Calibri"/>
              <a:cs typeface="Times New Roman"/>
            </a:endParaRPr>
          </a:p>
          <a:p>
            <a:pPr marL="85725" marR="0" lvl="0" indent="0" algn="l" defTabSz="914400" rtl="0" eaLnBrk="0" fontAlgn="base" latinLnBrk="0" hangingPunct="0">
              <a:lnSpc>
                <a:spcPct val="100000"/>
              </a:lnSpc>
              <a:spcBef>
                <a:spcPct val="20000"/>
              </a:spcBef>
              <a:spcAft>
                <a:spcPct val="0"/>
              </a:spcAft>
              <a:buClrTx/>
              <a:buSzTx/>
              <a:buFontTx/>
              <a:buNone/>
              <a:tabLst/>
              <a:defRPr/>
            </a:pPr>
            <a:r>
              <a:rPr kumimoji="0" lang="en-US" sz="2400" b="1" i="0" u="none" strike="noStrike" kern="0" cap="none" spc="0" normalizeH="0" baseline="0" noProof="0" dirty="0">
                <a:ln>
                  <a:noFill/>
                </a:ln>
                <a:solidFill>
                  <a:srgbClr val="9B8357">
                    <a:lumMod val="50000"/>
                  </a:srgbClr>
                </a:solidFill>
                <a:effectLst/>
                <a:uLnTx/>
                <a:uFillTx/>
                <a:latin typeface="Comic Sans MS" panose="030F0702030302020204" pitchFamily="66" charset="0"/>
                <a:ea typeface="MS PGothic" panose="020B0600070205080204" pitchFamily="34" charset="-128"/>
                <a:cs typeface="+mn-cs"/>
              </a:rPr>
              <a:t>Homework 25</a:t>
            </a:r>
            <a:r>
              <a:rPr kumimoji="0" lang="x-none" sz="2400" b="1" i="0" u="none" strike="noStrike" kern="0" cap="none" spc="0" normalizeH="0" baseline="0" noProof="0" dirty="0">
                <a:ln>
                  <a:noFill/>
                </a:ln>
                <a:solidFill>
                  <a:srgbClr val="9B8357">
                    <a:lumMod val="50000"/>
                  </a:srgbClr>
                </a:solidFill>
                <a:effectLst/>
                <a:uLnTx/>
                <a:uFillTx/>
                <a:latin typeface="Comic Sans MS" panose="030F0702030302020204" pitchFamily="66" charset="0"/>
                <a:ea typeface="MS PGothic" panose="020B0600070205080204" pitchFamily="34" charset="-128"/>
                <a:cs typeface="+mn-cs"/>
              </a:rPr>
              <a:t>%</a:t>
            </a:r>
            <a:endParaRPr kumimoji="0" lang="en-US" sz="2400" b="1" i="0" u="none" strike="noStrike" kern="0" cap="none" spc="0" normalizeH="0" baseline="0" noProof="0" dirty="0">
              <a:ln>
                <a:noFill/>
              </a:ln>
              <a:solidFill>
                <a:srgbClr val="9B8357">
                  <a:lumMod val="50000"/>
                </a:srgbClr>
              </a:solidFill>
              <a:effectLst/>
              <a:uLnTx/>
              <a:uFillTx/>
              <a:latin typeface="Comic Sans MS" panose="030F0702030302020204" pitchFamily="66" charset="0"/>
              <a:ea typeface="MS PGothic" panose="020B0600070205080204" pitchFamily="34" charset="-128"/>
              <a:cs typeface="+mn-cs"/>
            </a:endParaRPr>
          </a:p>
          <a:p>
            <a:pPr marL="85725" marR="0" lvl="0" indent="0" algn="l" defTabSz="914400" rtl="0" eaLnBrk="0" fontAlgn="base" latinLnBrk="0" hangingPunct="0">
              <a:lnSpc>
                <a:spcPct val="100000"/>
              </a:lnSpc>
              <a:spcBef>
                <a:spcPct val="20000"/>
              </a:spcBef>
              <a:spcAft>
                <a:spcPct val="0"/>
              </a:spcAft>
              <a:buClrTx/>
              <a:buSzTx/>
              <a:buFontTx/>
              <a:buNone/>
              <a:tabLst/>
              <a:defRPr/>
            </a:pPr>
            <a:r>
              <a:rPr kumimoji="0" lang="x-none" sz="2400" b="1" i="0" u="none" strike="noStrike" kern="0" cap="none" spc="0" normalizeH="0" baseline="0" noProof="0" dirty="0">
                <a:ln>
                  <a:noFill/>
                </a:ln>
                <a:solidFill>
                  <a:srgbClr val="9B8357">
                    <a:lumMod val="50000"/>
                  </a:srgbClr>
                </a:solidFill>
                <a:effectLst/>
                <a:uLnTx/>
                <a:uFillTx/>
                <a:latin typeface="Comic Sans MS" panose="030F0702030302020204" pitchFamily="66" charset="0"/>
                <a:ea typeface="MS PGothic" panose="020B0600070205080204" pitchFamily="34" charset="-128"/>
                <a:cs typeface="+mn-cs"/>
              </a:rPr>
              <a:t>T</a:t>
            </a:r>
            <a:r>
              <a:rPr kumimoji="0" lang="en-US" sz="2400" b="1" i="0" u="none" strike="noStrike" kern="0" cap="none" spc="0" normalizeH="0" baseline="0" noProof="0" dirty="0" err="1">
                <a:ln>
                  <a:noFill/>
                </a:ln>
                <a:solidFill>
                  <a:srgbClr val="9B8357">
                    <a:lumMod val="50000"/>
                  </a:srgbClr>
                </a:solidFill>
                <a:effectLst/>
                <a:uLnTx/>
                <a:uFillTx/>
                <a:latin typeface="Comic Sans MS" panose="030F0702030302020204" pitchFamily="66" charset="0"/>
                <a:ea typeface="MS PGothic" panose="020B0600070205080204" pitchFamily="34" charset="-128"/>
                <a:cs typeface="+mn-cs"/>
              </a:rPr>
              <a:t>hree</a:t>
            </a:r>
            <a:r>
              <a:rPr kumimoji="0" lang="x-none" sz="2400" b="1" i="0" u="none" strike="noStrike" kern="0" cap="none" spc="0" normalizeH="0" baseline="0" noProof="0" dirty="0">
                <a:ln>
                  <a:noFill/>
                </a:ln>
                <a:solidFill>
                  <a:srgbClr val="9B8357">
                    <a:lumMod val="50000"/>
                  </a:srgbClr>
                </a:solidFill>
                <a:effectLst/>
                <a:uLnTx/>
                <a:uFillTx/>
                <a:latin typeface="Comic Sans MS" panose="030F0702030302020204" pitchFamily="66" charset="0"/>
                <a:ea typeface="MS PGothic" panose="020B0600070205080204" pitchFamily="34" charset="-128"/>
                <a:cs typeface="+mn-cs"/>
              </a:rPr>
              <a:t> in Class exams 1</a:t>
            </a:r>
            <a:r>
              <a:rPr kumimoji="0" lang="en-US" sz="2400" b="1" i="0" u="none" strike="noStrike" kern="0" cap="none" spc="0" normalizeH="0" baseline="0" noProof="0" dirty="0">
                <a:ln>
                  <a:noFill/>
                </a:ln>
                <a:solidFill>
                  <a:srgbClr val="9B8357">
                    <a:lumMod val="50000"/>
                  </a:srgbClr>
                </a:solidFill>
                <a:effectLst/>
                <a:uLnTx/>
                <a:uFillTx/>
                <a:latin typeface="Comic Sans MS" panose="030F0702030302020204" pitchFamily="66" charset="0"/>
                <a:ea typeface="MS PGothic" panose="020B0600070205080204" pitchFamily="34" charset="-128"/>
                <a:cs typeface="+mn-cs"/>
              </a:rPr>
              <a:t>5</a:t>
            </a:r>
            <a:r>
              <a:rPr kumimoji="0" lang="x-none" sz="2400" b="1" i="0" u="none" strike="noStrike" kern="0" cap="none" spc="0" normalizeH="0" baseline="0" noProof="0" dirty="0">
                <a:ln>
                  <a:noFill/>
                </a:ln>
                <a:solidFill>
                  <a:srgbClr val="9B8357">
                    <a:lumMod val="50000"/>
                  </a:srgbClr>
                </a:solidFill>
                <a:effectLst/>
                <a:uLnTx/>
                <a:uFillTx/>
                <a:latin typeface="Comic Sans MS" panose="030F0702030302020204" pitchFamily="66" charset="0"/>
                <a:ea typeface="MS PGothic" panose="020B0600070205080204" pitchFamily="34" charset="-128"/>
                <a:cs typeface="+mn-cs"/>
              </a:rPr>
              <a:t>% </a:t>
            </a:r>
            <a:r>
              <a:rPr kumimoji="0" lang="en-US" sz="2400" b="1" i="0" u="none" strike="noStrike" kern="0" cap="none" spc="0" normalizeH="0" baseline="0" noProof="0" dirty="0">
                <a:ln>
                  <a:noFill/>
                </a:ln>
                <a:solidFill>
                  <a:srgbClr val="9B8357">
                    <a:lumMod val="50000"/>
                  </a:srgbClr>
                </a:solidFill>
                <a:effectLst/>
                <a:uLnTx/>
                <a:uFillTx/>
                <a:latin typeface="Comic Sans MS" panose="030F0702030302020204" pitchFamily="66" charset="0"/>
                <a:ea typeface="MS PGothic" panose="020B0600070205080204" pitchFamily="34" charset="-128"/>
                <a:cs typeface="+mn-cs"/>
              </a:rPr>
              <a:t>each</a:t>
            </a:r>
          </a:p>
          <a:p>
            <a:pPr marL="85725" marR="0" lvl="0" indent="0" algn="l" defTabSz="914400" rtl="0" eaLnBrk="0" fontAlgn="base" latinLnBrk="0" hangingPunct="0">
              <a:lnSpc>
                <a:spcPct val="100000"/>
              </a:lnSpc>
              <a:spcBef>
                <a:spcPct val="20000"/>
              </a:spcBef>
              <a:spcAft>
                <a:spcPct val="0"/>
              </a:spcAft>
              <a:buClrTx/>
              <a:buSzTx/>
              <a:buFontTx/>
              <a:buNone/>
              <a:tabLst/>
              <a:defRPr/>
            </a:pPr>
            <a:r>
              <a:rPr kumimoji="0" lang="en-US" sz="2400" b="1" i="0" u="none" strike="noStrike" kern="0" cap="none" spc="0" normalizeH="0" baseline="0" noProof="0" dirty="0">
                <a:ln>
                  <a:noFill/>
                </a:ln>
                <a:solidFill>
                  <a:srgbClr val="9B8357">
                    <a:lumMod val="50000"/>
                  </a:srgbClr>
                </a:solidFill>
                <a:effectLst/>
                <a:uLnTx/>
                <a:uFillTx/>
                <a:latin typeface="Comic Sans MS" panose="030F0702030302020204" pitchFamily="66" charset="0"/>
                <a:ea typeface="MS PGothic" panose="020B0600070205080204" pitchFamily="34" charset="-128"/>
                <a:cs typeface="+mn-cs"/>
              </a:rPr>
              <a:t>Final Exam 30 %</a:t>
            </a:r>
          </a:p>
        </p:txBody>
      </p:sp>
    </p:spTree>
    <p:extLst>
      <p:ext uri="{BB962C8B-B14F-4D97-AF65-F5344CB8AC3E}">
        <p14:creationId xmlns:p14="http://schemas.microsoft.com/office/powerpoint/2010/main" val="3632481138"/>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1330</TotalTime>
  <Words>1968</Words>
  <Application>Microsoft Macintosh PowerPoint</Application>
  <PresentationFormat>Custom</PresentationFormat>
  <Paragraphs>152</Paragraphs>
  <Slides>32</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Retrospect</vt:lpstr>
      <vt:lpstr>Equation</vt:lpstr>
      <vt:lpstr>Special Relativity</vt:lpstr>
      <vt:lpstr>PowerPoint Presentation</vt:lpstr>
      <vt:lpstr>Webpage and Class notes</vt:lpstr>
      <vt:lpstr>Class Policy</vt:lpstr>
      <vt:lpstr>COVID-19 Statement: </vt:lpstr>
      <vt:lpstr>CAS diversity and inclusion statement: </vt:lpstr>
      <vt:lpstr>Course Communication</vt:lpstr>
      <vt:lpstr>Homework</vt:lpstr>
      <vt:lpstr>Exams</vt:lpstr>
      <vt:lpstr>Modern Physics</vt:lpstr>
      <vt:lpstr>Special Relativity </vt:lpstr>
      <vt:lpstr>Newtonian Mechanics</vt:lpstr>
      <vt:lpstr>PowerPoint Presentation</vt:lpstr>
      <vt:lpstr>Galilean–Newtonian Relativity</vt:lpstr>
      <vt:lpstr>Inertial frame</vt:lpstr>
      <vt:lpstr>PowerPoint Presentation</vt:lpstr>
      <vt:lpstr>Example</vt:lpstr>
      <vt:lpstr>Basics Ideas: Inertial reference frames</vt:lpstr>
      <vt:lpstr>Example</vt:lpstr>
      <vt:lpstr>Example</vt:lpstr>
      <vt:lpstr>Inertial reference frames</vt:lpstr>
      <vt:lpstr>Basics Ideas</vt:lpstr>
      <vt:lpstr>To cut a long story short: </vt:lpstr>
      <vt:lpstr>Michelson and Morley…</vt:lpstr>
      <vt:lpstr>Speed of Light</vt:lpstr>
      <vt:lpstr>But, now there’s a problem!</vt:lpstr>
      <vt:lpstr>Michelson and Morley Experiments: Peculiar light-waves</vt:lpstr>
      <vt:lpstr>Michelson and Morley… </vt:lpstr>
      <vt:lpstr>The Michelson–Morley Experiment</vt:lpstr>
      <vt:lpstr>The historic setup (~1887)</vt:lpstr>
      <vt:lpstr>The Michelson–Morley Experiment</vt:lpstr>
      <vt:lpstr>Postulates of the Special Theory of Relativity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Fatima</dc:creator>
  <cp:lastModifiedBy>FATIMA Amir</cp:lastModifiedBy>
  <cp:revision>32</cp:revision>
  <cp:lastPrinted>2022-08-25T17:24:23Z</cp:lastPrinted>
  <dcterms:created xsi:type="dcterms:W3CDTF">2022-08-17T19:18:20Z</dcterms:created>
  <dcterms:modified xsi:type="dcterms:W3CDTF">2023-08-22T21:29:26Z</dcterms:modified>
</cp:coreProperties>
</file>