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8"/>
  </p:handoutMasterIdLst>
  <p:sldIdLst>
    <p:sldId id="256" r:id="rId2"/>
    <p:sldId id="257" r:id="rId3"/>
    <p:sldId id="259" r:id="rId4"/>
    <p:sldId id="260" r:id="rId5"/>
    <p:sldId id="262" r:id="rId6"/>
    <p:sldId id="261" r:id="rId7"/>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35" tIns="45717" rIns="91435" bIns="45717" rtlCol="0"/>
          <a:lstStyle>
            <a:lvl1pPr algn="r">
              <a:defRPr sz="1200"/>
            </a:lvl1pPr>
          </a:lstStyle>
          <a:p>
            <a:fld id="{2886D51E-E2F0-450E-96F4-C719E2926BF0}" type="datetimeFigureOut">
              <a:rPr lang="en-US" smtClean="0"/>
              <a:t>3/29/2024</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35" tIns="45717" rIns="91435"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35" tIns="45717" rIns="91435" bIns="45717" rtlCol="0" anchor="b"/>
          <a:lstStyle>
            <a:lvl1pPr algn="r">
              <a:defRPr sz="1200"/>
            </a:lvl1pPr>
          </a:lstStyle>
          <a:p>
            <a:fld id="{D69841D9-A368-41B5-8F4E-2EF100047583}" type="slidenum">
              <a:rPr lang="en-US" smtClean="0"/>
              <a:t>‹#›</a:t>
            </a:fld>
            <a:endParaRPr lang="en-US"/>
          </a:p>
        </p:txBody>
      </p:sp>
    </p:spTree>
    <p:extLst>
      <p:ext uri="{BB962C8B-B14F-4D97-AF65-F5344CB8AC3E}">
        <p14:creationId xmlns:p14="http://schemas.microsoft.com/office/powerpoint/2010/main" val="7216495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omic Sans MS" panose="030F0702030302020204" pitchFamily="66" charset="0"/>
              </a:rPr>
              <a:t>Quiz 6 </a:t>
            </a:r>
          </a:p>
        </p:txBody>
      </p:sp>
    </p:spTree>
    <p:extLst>
      <p:ext uri="{BB962C8B-B14F-4D97-AF65-F5344CB8AC3E}">
        <p14:creationId xmlns:p14="http://schemas.microsoft.com/office/powerpoint/2010/main" val="77139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Chapter 29 Problem 12</a:t>
            </a:r>
          </a:p>
        </p:txBody>
      </p:sp>
      <p:sp>
        <p:nvSpPr>
          <p:cNvPr id="3" name="Content Placeholder 2"/>
          <p:cNvSpPr>
            <a:spLocks noGrp="1"/>
          </p:cNvSpPr>
          <p:nvPr>
            <p:ph idx="1"/>
          </p:nvPr>
        </p:nvSpPr>
        <p:spPr>
          <a:xfrm>
            <a:off x="1782618" y="2133600"/>
            <a:ext cx="9721994" cy="3777622"/>
          </a:xfrm>
        </p:spPr>
        <p:txBody>
          <a:bodyPr>
            <a:normAutofit/>
          </a:bodyPr>
          <a:lstStyle/>
          <a:p>
            <a:r>
              <a:rPr lang="en-US" sz="2400" dirty="0">
                <a:latin typeface="Comic Sans MS" panose="030F0702030302020204" pitchFamily="66" charset="0"/>
              </a:rPr>
              <a:t>12.	(II) Part of a single rectangular loop of wire with dimensions shown in Fig. 29–40 is situated inside a region of uniform magnetic field of 0.650 T. The total resistance of the loop is 0.280</a:t>
            </a:r>
            <a:r>
              <a:rPr lang="el-GR" sz="2400" dirty="0">
                <a:latin typeface="Comic Sans MS" panose="030F0702030302020204" pitchFamily="66" charset="0"/>
              </a:rPr>
              <a:t>Ω</a:t>
            </a:r>
            <a:r>
              <a:rPr lang="en-US" sz="2400" dirty="0">
                <a:latin typeface="Comic Sans MS" panose="030F0702030302020204" pitchFamily="66" charset="0"/>
              </a:rPr>
              <a:t>.  Calculate the force required to pull the loop from the field (to the right) at a constant velocity of 3.40m/s.  Neglect gravity.</a:t>
            </a:r>
          </a:p>
        </p:txBody>
      </p:sp>
      <p:pic>
        <p:nvPicPr>
          <p:cNvPr id="4" name="Picture 3">
            <a:extLst>
              <a:ext uri="{FF2B5EF4-FFF2-40B4-BE49-F238E27FC236}">
                <a16:creationId xmlns:a16="http://schemas.microsoft.com/office/drawing/2014/main" id="{0C0320FD-1B7C-4A8B-B469-EB4A5EF99AE5}"/>
              </a:ext>
            </a:extLst>
          </p:cNvPr>
          <p:cNvPicPr>
            <a:picLocks noChangeAspect="1"/>
          </p:cNvPicPr>
          <p:nvPr/>
        </p:nvPicPr>
        <p:blipFill>
          <a:blip r:embed="rId2"/>
          <a:stretch>
            <a:fillRect/>
          </a:stretch>
        </p:blipFill>
        <p:spPr>
          <a:xfrm>
            <a:off x="3398665" y="4625507"/>
            <a:ext cx="3449947" cy="1699791"/>
          </a:xfrm>
          <a:prstGeom prst="rect">
            <a:avLst/>
          </a:prstGeom>
        </p:spPr>
      </p:pic>
    </p:spTree>
    <p:extLst>
      <p:ext uri="{BB962C8B-B14F-4D97-AF65-F5344CB8AC3E}">
        <p14:creationId xmlns:p14="http://schemas.microsoft.com/office/powerpoint/2010/main" val="321853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85000"/>
                    <a:lumOff val="15000"/>
                  </a:prstClr>
                </a:solidFill>
                <a:latin typeface="Comic Sans MS" panose="030F0702030302020204" pitchFamily="66" charset="0"/>
              </a:rPr>
              <a:t>Chapter 29 Problem 46</a:t>
            </a:r>
            <a:endParaRPr lang="en-US" dirty="0"/>
          </a:p>
        </p:txBody>
      </p:sp>
      <p:sp>
        <p:nvSpPr>
          <p:cNvPr id="3" name="Content Placeholder 2"/>
          <p:cNvSpPr>
            <a:spLocks noGrp="1"/>
          </p:cNvSpPr>
          <p:nvPr>
            <p:ph idx="1"/>
          </p:nvPr>
        </p:nvSpPr>
        <p:spPr/>
        <p:txBody>
          <a:bodyPr>
            <a:normAutofit/>
          </a:bodyPr>
          <a:lstStyle/>
          <a:p>
            <a:pPr marL="203200" indent="-203200" algn="just">
              <a:lnSpc>
                <a:spcPct val="150000"/>
              </a:lnSpc>
              <a:spcBef>
                <a:spcPts val="400"/>
              </a:spcBef>
              <a:tabLst>
                <a:tab pos="114300" algn="dec"/>
              </a:tabLst>
            </a:pPr>
            <a:r>
              <a:rPr lang="en-US" sz="2800" b="1" dirty="0">
                <a:solidFill>
                  <a:srgbClr val="000000"/>
                </a:solidFill>
                <a:latin typeface="Comic Sans MS" panose="030F0702030302020204" pitchFamily="66" charset="0"/>
                <a:ea typeface="Times New Roman" panose="02020603050405020304" pitchFamily="18" charset="0"/>
              </a:rPr>
              <a:t>46.</a:t>
            </a:r>
            <a:r>
              <a:rPr lang="en-US" sz="2800" dirty="0">
                <a:solidFill>
                  <a:srgbClr val="000000"/>
                </a:solidFill>
                <a:latin typeface="Comic Sans MS" panose="030F0702030302020204" pitchFamily="66" charset="0"/>
                <a:ea typeface="Times New Roman" panose="02020603050405020304" pitchFamily="18" charset="0"/>
              </a:rPr>
              <a:t>	(I) A transformer has 620 turns in the primary coil and 85 in the secondary coil. What kind of transformer is this, and by what factor does it change the voltage? By what factor does it change the current?</a:t>
            </a:r>
            <a:endParaRPr lang="en-US" sz="2800" dirty="0">
              <a:latin typeface="Comic Sans MS" panose="030F0702030302020204" pitchFamily="66" charset="0"/>
              <a:ea typeface="Times New Roman" panose="02020603050405020304" pitchFamily="18" charset="0"/>
            </a:endParaRPr>
          </a:p>
          <a:p>
            <a:endParaRPr lang="en-US" sz="2800" dirty="0">
              <a:latin typeface="Comic Sans MS" panose="030F0702030302020204" pitchFamily="66" charset="0"/>
            </a:endParaRPr>
          </a:p>
        </p:txBody>
      </p:sp>
    </p:spTree>
    <p:extLst>
      <p:ext uri="{BB962C8B-B14F-4D97-AF65-F5344CB8AC3E}">
        <p14:creationId xmlns:p14="http://schemas.microsoft.com/office/powerpoint/2010/main" val="224568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85000"/>
                    <a:lumOff val="15000"/>
                  </a:prstClr>
                </a:solidFill>
                <a:latin typeface="Comic Sans MS" panose="030F0702030302020204" pitchFamily="66" charset="0"/>
              </a:rPr>
              <a:t>Chapter 29 Problem 49</a:t>
            </a:r>
            <a:endParaRPr lang="en-US" dirty="0"/>
          </a:p>
        </p:txBody>
      </p:sp>
      <p:sp>
        <p:nvSpPr>
          <p:cNvPr id="3" name="Content Placeholder 2"/>
          <p:cNvSpPr>
            <a:spLocks noGrp="1"/>
          </p:cNvSpPr>
          <p:nvPr>
            <p:ph idx="1"/>
          </p:nvPr>
        </p:nvSpPr>
        <p:spPr/>
        <p:txBody>
          <a:bodyPr>
            <a:normAutofit/>
          </a:bodyPr>
          <a:lstStyle/>
          <a:p>
            <a:r>
              <a:rPr lang="en-US" sz="2800" dirty="0">
                <a:latin typeface="Comic Sans MS" panose="030F0702030302020204" pitchFamily="66" charset="0"/>
              </a:rPr>
              <a:t>49.	(II) The output voltage of a 75-W transformer is 12 V, and the input current is 22 A. (a) Is this a step-up or a step-down transformer? (b) By what factor is the voltage multiplied</a:t>
            </a:r>
            <a:r>
              <a:rPr lang="en-US" sz="2800" dirty="0" smtClean="0">
                <a:latin typeface="Comic Sans MS" panose="030F0702030302020204" pitchFamily="66" charset="0"/>
              </a:rPr>
              <a:t>? (Hint: Transformer is 100% efficient)</a:t>
            </a:r>
            <a:endParaRPr lang="en-US" sz="2800" dirty="0">
              <a:latin typeface="Comic Sans MS" panose="030F0702030302020204" pitchFamily="66" charset="0"/>
            </a:endParaRPr>
          </a:p>
        </p:txBody>
      </p:sp>
    </p:spTree>
    <p:extLst>
      <p:ext uri="{BB962C8B-B14F-4D97-AF65-F5344CB8AC3E}">
        <p14:creationId xmlns:p14="http://schemas.microsoft.com/office/powerpoint/2010/main" val="209076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1764E-A8D6-4CA9-A592-5BE8F1F99A7C}"/>
              </a:ext>
            </a:extLst>
          </p:cNvPr>
          <p:cNvSpPr>
            <a:spLocks noGrp="1"/>
          </p:cNvSpPr>
          <p:nvPr>
            <p:ph type="title"/>
          </p:nvPr>
        </p:nvSpPr>
        <p:spPr/>
        <p:txBody>
          <a:bodyPr/>
          <a:lstStyle/>
          <a:p>
            <a:r>
              <a:rPr lang="en-US" dirty="0">
                <a:latin typeface="Comic Sans MS" panose="030F0702030302020204" pitchFamily="66" charset="0"/>
              </a:rPr>
              <a:t>Chapter 30-Problem 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1CB9DC1-F3F6-4815-BCDA-351B03CDEA16}"/>
                  </a:ext>
                </a:extLst>
              </p:cNvPr>
              <p:cNvSpPr>
                <a:spLocks noGrp="1"/>
              </p:cNvSpPr>
              <p:nvPr>
                <p:ph idx="1"/>
              </p:nvPr>
            </p:nvSpPr>
            <p:spPr/>
            <p:txBody>
              <a:bodyPr/>
              <a:lstStyle/>
              <a:p>
                <a:r>
                  <a:rPr lang="en-US" dirty="0"/>
                  <a:t>	</a:t>
                </a:r>
                <a:r>
                  <a:rPr lang="en-US" sz="2400" dirty="0">
                    <a:latin typeface="Comic Sans MS" panose="030F0702030302020204" pitchFamily="66" charset="0"/>
                  </a:rPr>
                  <a:t>1.	(II) A 2.44-m-long coil containing 225 loops is wound on an iron core (average </a:t>
                </a:r>
                <a14:m>
                  <m:oMath xmlns:m="http://schemas.openxmlformats.org/officeDocument/2006/math">
                    <m:r>
                      <a:rPr lang="en-US" sz="2400" i="1" smtClean="0">
                        <a:latin typeface="Cambria Math" panose="02040503050406030204" pitchFamily="18" charset="0"/>
                        <a:ea typeface="Cambria Math" panose="02040503050406030204" pitchFamily="18" charset="0"/>
                      </a:rPr>
                      <m:t>𝜇</m:t>
                    </m:r>
                    <m:r>
                      <a:rPr lang="en-US" sz="2400" b="0" i="1" smtClean="0">
                        <a:latin typeface="Cambria Math" panose="02040503050406030204" pitchFamily="18" charset="0"/>
                        <a:ea typeface="Cambria Math" panose="02040503050406030204" pitchFamily="18" charset="0"/>
                      </a:rPr>
                      <m:t>=1850</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𝜇</m:t>
                        </m:r>
                      </m:e>
                      <m:sub>
                        <m:r>
                          <a:rPr lang="en-US" sz="2400" b="0" i="1" smtClean="0">
                            <a:latin typeface="Cambria Math" panose="02040503050406030204" pitchFamily="18" charset="0"/>
                            <a:ea typeface="Cambria Math" panose="02040503050406030204" pitchFamily="18" charset="0"/>
                          </a:rPr>
                          <m:t>0</m:t>
                        </m:r>
                      </m:sub>
                    </m:sSub>
                  </m:oMath>
                </a14:m>
                <a:r>
                  <a:rPr lang="en-US" sz="2400" dirty="0">
                    <a:latin typeface="Comic Sans MS" panose="030F0702030302020204" pitchFamily="66" charset="0"/>
                  </a:rPr>
                  <a:t> ) along with a second coil of 115 loops. The loops of each coil have a radius of 2.00 cm. If the current in the first coil drops uniformly from 12.0 A to zero in 98.0 </a:t>
                </a:r>
                <a:r>
                  <a:rPr lang="en-US" sz="2400" dirty="0" err="1">
                    <a:latin typeface="Comic Sans MS" panose="030F0702030302020204" pitchFamily="66" charset="0"/>
                  </a:rPr>
                  <a:t>ms</a:t>
                </a:r>
                <a:r>
                  <a:rPr lang="en-US" sz="2400" dirty="0">
                    <a:latin typeface="Comic Sans MS" panose="030F0702030302020204" pitchFamily="66" charset="0"/>
                  </a:rPr>
                  <a:t>, determine: (a) the mutual inductance M; (b) the emf induced in the second coil.</a:t>
                </a:r>
              </a:p>
            </p:txBody>
          </p:sp>
        </mc:Choice>
        <mc:Fallback xmlns="">
          <p:sp>
            <p:nvSpPr>
              <p:cNvPr id="3" name="Content Placeholder 2">
                <a:extLst>
                  <a:ext uri="{FF2B5EF4-FFF2-40B4-BE49-F238E27FC236}">
                    <a16:creationId xmlns:a16="http://schemas.microsoft.com/office/drawing/2014/main" id="{E1CB9DC1-F3F6-4815-BCDA-351B03CDEA16}"/>
                  </a:ext>
                </a:extLst>
              </p:cNvPr>
              <p:cNvSpPr>
                <a:spLocks noGrp="1" noRot="1" noChangeAspect="1" noMove="1" noResize="1" noEditPoints="1" noAdjustHandles="1" noChangeArrowheads="1" noChangeShapeType="1" noTextEdit="1"/>
              </p:cNvSpPr>
              <p:nvPr>
                <p:ph idx="1"/>
              </p:nvPr>
            </p:nvSpPr>
            <p:spPr>
              <a:blipFill>
                <a:blip r:embed="rId2"/>
                <a:stretch>
                  <a:fillRect l="-479" t="-1290"/>
                </a:stretch>
              </a:blipFill>
            </p:spPr>
            <p:txBody>
              <a:bodyPr/>
              <a:lstStyle/>
              <a:p>
                <a:r>
                  <a:rPr lang="en-US">
                    <a:noFill/>
                  </a:rPr>
                  <a:t> </a:t>
                </a:r>
              </a:p>
            </p:txBody>
          </p:sp>
        </mc:Fallback>
      </mc:AlternateContent>
    </p:spTree>
    <p:extLst>
      <p:ext uri="{BB962C8B-B14F-4D97-AF65-F5344CB8AC3E}">
        <p14:creationId xmlns:p14="http://schemas.microsoft.com/office/powerpoint/2010/main" val="357043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Chapter 30 Problem 7</a:t>
            </a:r>
          </a:p>
        </p:txBody>
      </p:sp>
      <p:sp>
        <p:nvSpPr>
          <p:cNvPr id="3" name="Content Placeholder 2"/>
          <p:cNvSpPr>
            <a:spLocks noGrp="1"/>
          </p:cNvSpPr>
          <p:nvPr>
            <p:ph idx="1"/>
          </p:nvPr>
        </p:nvSpPr>
        <p:spPr/>
        <p:txBody>
          <a:bodyPr/>
          <a:lstStyle/>
          <a:p>
            <a:r>
              <a:rPr lang="en-US" dirty="0"/>
              <a:t>	</a:t>
            </a:r>
            <a:r>
              <a:rPr lang="en-US" sz="3200" dirty="0">
                <a:latin typeface="Comic Sans MS" panose="030F0702030302020204" pitchFamily="66" charset="0"/>
              </a:rPr>
              <a:t>7.	(I) What is the inductance of a coil if the coil produces an </a:t>
            </a:r>
            <a:r>
              <a:rPr lang="en-US" sz="3200" dirty="0" err="1">
                <a:latin typeface="Comic Sans MS" panose="030F0702030302020204" pitchFamily="66" charset="0"/>
              </a:rPr>
              <a:t>emf</a:t>
            </a:r>
            <a:r>
              <a:rPr lang="en-US" sz="3200" dirty="0">
                <a:latin typeface="Comic Sans MS" panose="030F0702030302020204" pitchFamily="66" charset="0"/>
              </a:rPr>
              <a:t> of 2.50 V when the current in it changes from -28mA  to +25.0mA  in 12.0 </a:t>
            </a:r>
            <a:r>
              <a:rPr lang="en-US" sz="3200" dirty="0" err="1">
                <a:latin typeface="Comic Sans MS" panose="030F0702030302020204" pitchFamily="66" charset="0"/>
              </a:rPr>
              <a:t>ms</a:t>
            </a:r>
            <a:r>
              <a:rPr lang="en-US" sz="3200" dirty="0">
                <a:latin typeface="Comic Sans MS" panose="030F0702030302020204" pitchFamily="66" charset="0"/>
              </a:rPr>
              <a:t>? (hint: if the current </a:t>
            </a:r>
            <a:r>
              <a:rPr lang="en-US" sz="3200">
                <a:latin typeface="Comic Sans MS" panose="030F0702030302020204" pitchFamily="66" charset="0"/>
              </a:rPr>
              <a:t>increases the </a:t>
            </a:r>
            <a:r>
              <a:rPr lang="en-US" sz="3200" dirty="0" err="1">
                <a:latin typeface="Comic Sans MS" panose="030F0702030302020204" pitchFamily="66" charset="0"/>
              </a:rPr>
              <a:t>emf</a:t>
            </a:r>
            <a:r>
              <a:rPr lang="en-US" sz="3200" dirty="0">
                <a:latin typeface="Comic Sans MS" panose="030F0702030302020204" pitchFamily="66" charset="0"/>
              </a:rPr>
              <a:t> is negative)</a:t>
            </a:r>
          </a:p>
        </p:txBody>
      </p:sp>
    </p:spTree>
    <p:extLst>
      <p:ext uri="{BB962C8B-B14F-4D97-AF65-F5344CB8AC3E}">
        <p14:creationId xmlns:p14="http://schemas.microsoft.com/office/powerpoint/2010/main" val="2991693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132</TotalTime>
  <Words>338</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Cambria Math</vt:lpstr>
      <vt:lpstr>Century Gothic</vt:lpstr>
      <vt:lpstr>Comic Sans MS</vt:lpstr>
      <vt:lpstr>Times New Roman</vt:lpstr>
      <vt:lpstr>Wingdings 3</vt:lpstr>
      <vt:lpstr>Wisp</vt:lpstr>
      <vt:lpstr>Quiz 6 </vt:lpstr>
      <vt:lpstr>Chapter 29 Problem 12</vt:lpstr>
      <vt:lpstr>Chapter 29 Problem 46</vt:lpstr>
      <vt:lpstr>Chapter 29 Problem 49</vt:lpstr>
      <vt:lpstr>Chapter 30-Problem 1</vt:lpstr>
      <vt:lpstr>Chapter 30 Problem 7</vt:lpstr>
    </vt:vector>
  </TitlesOfParts>
  <Company>Winthrop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 Fatima Zohra</dc:creator>
  <cp:lastModifiedBy>Amir, Fatima Zohra</cp:lastModifiedBy>
  <cp:revision>15</cp:revision>
  <cp:lastPrinted>2024-03-28T20:40:25Z</cp:lastPrinted>
  <dcterms:created xsi:type="dcterms:W3CDTF">2024-03-26T18:52:11Z</dcterms:created>
  <dcterms:modified xsi:type="dcterms:W3CDTF">2024-03-29T12:12:44Z</dcterms:modified>
</cp:coreProperties>
</file>