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52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B8DD-AF40-4874-86FB-5F490F08510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CC33DDE-705D-4235-8DAB-EA6C65FCD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30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B8DD-AF40-4874-86FB-5F490F08510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CC33DDE-705D-4235-8DAB-EA6C65FCD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464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B8DD-AF40-4874-86FB-5F490F08510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CC33DDE-705D-4235-8DAB-EA6C65FCD00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0703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B8DD-AF40-4874-86FB-5F490F08510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CC33DDE-705D-4235-8DAB-EA6C65FCD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5107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B8DD-AF40-4874-86FB-5F490F08510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CC33DDE-705D-4235-8DAB-EA6C65FCD00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6222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B8DD-AF40-4874-86FB-5F490F08510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CC33DDE-705D-4235-8DAB-EA6C65FCD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98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B8DD-AF40-4874-86FB-5F490F08510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3DDE-705D-4235-8DAB-EA6C65FCD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6854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B8DD-AF40-4874-86FB-5F490F08510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3DDE-705D-4235-8DAB-EA6C65FCD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817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B8DD-AF40-4874-86FB-5F490F08510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3DDE-705D-4235-8DAB-EA6C65FCD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15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B8DD-AF40-4874-86FB-5F490F08510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CC33DDE-705D-4235-8DAB-EA6C65FCD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138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B8DD-AF40-4874-86FB-5F490F08510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CC33DDE-705D-4235-8DAB-EA6C65FCD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633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B8DD-AF40-4874-86FB-5F490F08510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CC33DDE-705D-4235-8DAB-EA6C65FCD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272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B8DD-AF40-4874-86FB-5F490F08510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3DDE-705D-4235-8DAB-EA6C65FCD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707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B8DD-AF40-4874-86FB-5F490F08510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3DDE-705D-4235-8DAB-EA6C65FCD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215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B8DD-AF40-4874-86FB-5F490F08510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3DDE-705D-4235-8DAB-EA6C65FCD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16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B8DD-AF40-4874-86FB-5F490F08510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CC33DDE-705D-4235-8DAB-EA6C65FCD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04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3B8DD-AF40-4874-86FB-5F490F08510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CC33DDE-705D-4235-8DAB-EA6C65FCD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907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BB349-A088-4D98-9956-92F189A024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Quiz 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52D7A7-3C20-44EC-9536-58E6D41F80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PHYS212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033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34672-DAE0-475E-9C7D-186D49B6A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Chapter 27-Problem 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763A2-0D59-4163-905E-9EA5F8D4C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16.	(I) Find the direction of the force on a negative charge for each diagram shown in Fig. 27–42, where </a:t>
            </a:r>
            <a:r>
              <a:rPr lang="en-US" b="1" dirty="0">
                <a:latin typeface="Comic Sans MS" panose="030F0702030302020204" pitchFamily="66" charset="0"/>
              </a:rPr>
              <a:t>v </a:t>
            </a:r>
            <a:r>
              <a:rPr lang="en-US" dirty="0">
                <a:latin typeface="Comic Sans MS" panose="030F0702030302020204" pitchFamily="66" charset="0"/>
              </a:rPr>
              <a:t> (green) is the velocity of the charge and </a:t>
            </a:r>
            <a:r>
              <a:rPr lang="en-US" b="1" dirty="0">
                <a:latin typeface="Comic Sans MS" panose="030F0702030302020204" pitchFamily="66" charset="0"/>
              </a:rPr>
              <a:t>B</a:t>
            </a:r>
            <a:r>
              <a:rPr lang="en-US" dirty="0">
                <a:latin typeface="Comic Sans MS" panose="030F0702030302020204" pitchFamily="66" charset="0"/>
              </a:rPr>
              <a:t>  (blue) is the direction of the magnetic field. (    means the vector points inward.    means it points outward, toward you.)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538D7BE-F21C-46DC-91FD-01EBBDF872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0076" y="4342333"/>
            <a:ext cx="4831847" cy="2304944"/>
          </a:xfrm>
          <a:prstGeom prst="rect">
            <a:avLst/>
          </a:prstGeom>
        </p:spPr>
      </p:pic>
      <p:grpSp>
        <p:nvGrpSpPr>
          <p:cNvPr id="14" name="Group 34">
            <a:extLst>
              <a:ext uri="{FF2B5EF4-FFF2-40B4-BE49-F238E27FC236}">
                <a16:creationId xmlns:a16="http://schemas.microsoft.com/office/drawing/2014/main" id="{32B9E0A7-85D6-4E97-A606-9CCD2AA1CD86}"/>
              </a:ext>
            </a:extLst>
          </p:cNvPr>
          <p:cNvGrpSpPr>
            <a:grpSpLocks/>
          </p:cNvGrpSpPr>
          <p:nvPr/>
        </p:nvGrpSpPr>
        <p:grpSpPr bwMode="auto">
          <a:xfrm>
            <a:off x="3789028" y="2998103"/>
            <a:ext cx="238125" cy="266700"/>
            <a:chOff x="2272" y="3744"/>
            <a:chExt cx="200" cy="224"/>
          </a:xfrm>
        </p:grpSpPr>
        <p:sp>
          <p:nvSpPr>
            <p:cNvPr id="15" name="Oval 35">
              <a:extLst>
                <a:ext uri="{FF2B5EF4-FFF2-40B4-BE49-F238E27FC236}">
                  <a16:creationId xmlns:a16="http://schemas.microsoft.com/office/drawing/2014/main" id="{6BD407DC-1787-4A73-95A6-AC63EF2377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2" y="3744"/>
              <a:ext cx="200" cy="224"/>
            </a:xfrm>
            <a:prstGeom prst="ellipse">
              <a:avLst/>
            </a:prstGeom>
            <a:noFill/>
            <a:ln w="28575">
              <a:solidFill>
                <a:srgbClr val="780D0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Osaka"/>
                  <a:cs typeface="Osaka"/>
                </a:defRPr>
              </a:lvl1pPr>
              <a:lvl2pPr marL="742950" indent="-285750" defTabSz="6858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Osaka"/>
                  <a:cs typeface="Osaka"/>
                </a:defRPr>
              </a:lvl2pPr>
              <a:lvl3pPr marL="1143000" indent="-228600" defTabSz="6858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Osaka"/>
                  <a:cs typeface="Osaka"/>
                </a:defRPr>
              </a:lvl3pPr>
              <a:lvl4pPr marL="1600200" indent="-228600" defTabSz="685800">
                <a:spcBef>
                  <a:spcPct val="20000"/>
                </a:spcBef>
                <a:buChar char="–"/>
                <a:defRPr sz="1500">
                  <a:solidFill>
                    <a:schemeClr val="tx1"/>
                  </a:solidFill>
                  <a:latin typeface="Comic Sans MS" panose="030F0702030302020204" pitchFamily="66" charset="0"/>
                  <a:ea typeface="Osaka"/>
                  <a:cs typeface="Osaka"/>
                </a:defRPr>
              </a:lvl4pPr>
              <a:lvl5pPr marL="2057400" indent="-228600" defTabSz="685800">
                <a:spcBef>
                  <a:spcPct val="20000"/>
                </a:spcBef>
                <a:buChar char="»"/>
                <a:defRPr sz="1500">
                  <a:solidFill>
                    <a:schemeClr val="tx1"/>
                  </a:solidFill>
                  <a:latin typeface="Comic Sans MS" panose="030F0702030302020204" pitchFamily="66" charset="0"/>
                  <a:ea typeface="Osaka"/>
                  <a:cs typeface="Osaka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Comic Sans MS" panose="030F0702030302020204" pitchFamily="66" charset="0"/>
                  <a:ea typeface="Osaka"/>
                  <a:cs typeface="Osaka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Comic Sans MS" panose="030F0702030302020204" pitchFamily="66" charset="0"/>
                  <a:ea typeface="Osaka"/>
                  <a:cs typeface="Osaka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Comic Sans MS" panose="030F0702030302020204" pitchFamily="66" charset="0"/>
                  <a:ea typeface="Osaka"/>
                  <a:cs typeface="Osaka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Comic Sans MS" panose="030F0702030302020204" pitchFamily="66" charset="0"/>
                  <a:ea typeface="Osaka"/>
                  <a:cs typeface="Osaka"/>
                </a:defRPr>
              </a:lvl9pPr>
            </a:lstStyle>
            <a:p>
              <a:pPr marL="0" marR="0" lvl="0" indent="0" defTabSz="6858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sp>
          <p:nvSpPr>
            <p:cNvPr id="16" name="Oval 36">
              <a:extLst>
                <a:ext uri="{FF2B5EF4-FFF2-40B4-BE49-F238E27FC236}">
                  <a16:creationId xmlns:a16="http://schemas.microsoft.com/office/drawing/2014/main" id="{189758CA-29D1-46E4-88C1-8BA420821F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3832"/>
              <a:ext cx="43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780D06"/>
              </a:solidFill>
              <a:round/>
              <a:headEnd/>
              <a:tailEnd/>
            </a:ln>
          </p:spPr>
          <p:txBody>
            <a:bodyPr wrap="none" anchor="ctr"/>
            <a:lstStyle>
              <a:lvl1pPr defTabSz="6858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Osaka"/>
                  <a:cs typeface="Osaka"/>
                </a:defRPr>
              </a:lvl1pPr>
              <a:lvl2pPr marL="742950" indent="-285750" defTabSz="6858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Osaka"/>
                  <a:cs typeface="Osaka"/>
                </a:defRPr>
              </a:lvl2pPr>
              <a:lvl3pPr marL="1143000" indent="-228600" defTabSz="6858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omic Sans MS" panose="030F0702030302020204" pitchFamily="66" charset="0"/>
                  <a:ea typeface="Osaka"/>
                  <a:cs typeface="Osaka"/>
                </a:defRPr>
              </a:lvl3pPr>
              <a:lvl4pPr marL="1600200" indent="-228600" defTabSz="685800">
                <a:spcBef>
                  <a:spcPct val="20000"/>
                </a:spcBef>
                <a:buChar char="–"/>
                <a:defRPr sz="1500">
                  <a:solidFill>
                    <a:schemeClr val="tx1"/>
                  </a:solidFill>
                  <a:latin typeface="Comic Sans MS" panose="030F0702030302020204" pitchFamily="66" charset="0"/>
                  <a:ea typeface="Osaka"/>
                  <a:cs typeface="Osaka"/>
                </a:defRPr>
              </a:lvl4pPr>
              <a:lvl5pPr marL="2057400" indent="-228600" defTabSz="685800">
                <a:spcBef>
                  <a:spcPct val="20000"/>
                </a:spcBef>
                <a:buChar char="»"/>
                <a:defRPr sz="1500">
                  <a:solidFill>
                    <a:schemeClr val="tx1"/>
                  </a:solidFill>
                  <a:latin typeface="Comic Sans MS" panose="030F0702030302020204" pitchFamily="66" charset="0"/>
                  <a:ea typeface="Osaka"/>
                  <a:cs typeface="Osaka"/>
                </a:defRPr>
              </a:lvl5pPr>
              <a:lvl6pPr marL="25146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Comic Sans MS" panose="030F0702030302020204" pitchFamily="66" charset="0"/>
                  <a:ea typeface="Osaka"/>
                  <a:cs typeface="Osaka"/>
                </a:defRPr>
              </a:lvl6pPr>
              <a:lvl7pPr marL="29718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Comic Sans MS" panose="030F0702030302020204" pitchFamily="66" charset="0"/>
                  <a:ea typeface="Osaka"/>
                  <a:cs typeface="Osaka"/>
                </a:defRPr>
              </a:lvl7pPr>
              <a:lvl8pPr marL="34290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Comic Sans MS" panose="030F0702030302020204" pitchFamily="66" charset="0"/>
                  <a:ea typeface="Osaka"/>
                  <a:cs typeface="Osaka"/>
                </a:defRPr>
              </a:lvl8pPr>
              <a:lvl9pPr marL="3886200" indent="-228600" defTabSz="6858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Comic Sans MS" panose="030F0702030302020204" pitchFamily="66" charset="0"/>
                  <a:ea typeface="Osaka"/>
                  <a:cs typeface="Osaka"/>
                </a:defRPr>
              </a:lvl9pPr>
            </a:lstStyle>
            <a:p>
              <a:pPr marL="0" marR="0" lvl="0" indent="0" defTabSz="6858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id="{DAE78F83-58A1-4C72-8D97-3C64EDEB92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1010" y="2709521"/>
            <a:ext cx="268247" cy="298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918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0CBF0-FA17-49D2-A306-68303A3DC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Chapter 28-Problem 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D69C3-C04A-477B-A0BC-B1C833728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03200" marR="0" indent="-203200" algn="just">
              <a:lnSpc>
                <a:spcPct val="150000"/>
              </a:lnSpc>
              <a:spcBef>
                <a:spcPts val="1440"/>
              </a:spcBef>
              <a:spcAft>
                <a:spcPts val="1440"/>
              </a:spcAft>
              <a:tabLst>
                <a:tab pos="114300" algn="dec"/>
              </a:tabLst>
            </a:pPr>
            <a:r>
              <a:rPr lang="en-US" b="1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12.</a:t>
            </a:r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	(II) Two straight parallel wires are separated by 6.0 cm. There is a 2.0-A current flowing in the first wire. If the magnetic field strength is found to be zero between the two wires at a distance of 2.2 cm from the first wire, what is the magnitude and direction of the current in the second wire?</a:t>
            </a:r>
            <a:endParaRPr lang="en-US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782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4D1D4-A04A-4096-9F33-FC715B1A1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lumMod val="85000"/>
                    <a:lumOff val="15000"/>
                  </a:prstClr>
                </a:solidFill>
                <a:latin typeface="Comic Sans MS" panose="030F0702030302020204" pitchFamily="66" charset="0"/>
              </a:rPr>
              <a:t>Chapter 29-Problem 10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28D8B41-888D-4A56-A22D-55DE41CDFB2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4399" y="1905000"/>
                <a:ext cx="10732825" cy="3777622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>
                    <a:latin typeface="Comic Sans MS" panose="030F0702030302020204" pitchFamily="66" charset="0"/>
                  </a:rPr>
                  <a:t>10.	(II) The magnetic field perpendicular to a circular wire loop 8.0 cm in diameter is changed from +0.52 T  to 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400" dirty="0">
                    <a:latin typeface="Comic Sans MS" panose="030F0702030302020204" pitchFamily="66" charset="0"/>
                  </a:rPr>
                  <a:t>0.45 T  in 180 </a:t>
                </a:r>
                <a:r>
                  <a:rPr lang="en-US" sz="2400" dirty="0" err="1">
                    <a:latin typeface="Comic Sans MS" panose="030F0702030302020204" pitchFamily="66" charset="0"/>
                  </a:rPr>
                  <a:t>ms</a:t>
                </a:r>
                <a:r>
                  <a:rPr lang="en-US" sz="2400" dirty="0">
                    <a:latin typeface="Comic Sans MS" panose="030F0702030302020204" pitchFamily="66" charset="0"/>
                  </a:rPr>
                  <a:t>, where +  means the field points away from an observer and 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− </m:t>
                    </m:r>
                  </m:oMath>
                </a14:m>
                <a:r>
                  <a:rPr lang="en-US" sz="2400" dirty="0">
                    <a:latin typeface="Comic Sans MS" panose="030F0702030302020204" pitchFamily="66" charset="0"/>
                  </a:rPr>
                  <a:t>toward the observer. </a:t>
                </a:r>
                <a:r>
                  <a:rPr lang="en-US" sz="2400" dirty="0" smtClean="0">
                    <a:latin typeface="Comic Sans MS" panose="030F0702030302020204" pitchFamily="66" charset="0"/>
                  </a:rPr>
                  <a:t> </a:t>
                </a:r>
                <a:r>
                  <a:rPr lang="en-US" sz="2400" dirty="0">
                    <a:latin typeface="Comic Sans MS" panose="030F0702030302020204" pitchFamily="66" charset="0"/>
                  </a:rPr>
                  <a:t>Calculate the induced </a:t>
                </a:r>
                <a:r>
                  <a:rPr lang="en-US" sz="2400" dirty="0" err="1" smtClean="0">
                    <a:latin typeface="Comic Sans MS" panose="030F0702030302020204" pitchFamily="66" charset="0"/>
                  </a:rPr>
                  <a:t>emf</a:t>
                </a:r>
                <a:r>
                  <a:rPr lang="en-US" sz="2400" smtClean="0">
                    <a:latin typeface="Comic Sans MS" panose="030F0702030302020204" pitchFamily="66" charset="0"/>
                  </a:rPr>
                  <a:t>.</a:t>
                </a:r>
                <a:endParaRPr lang="en-US" sz="24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28D8B41-888D-4A56-A22D-55DE41CDFB2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399" y="1905000"/>
                <a:ext cx="10732825" cy="3777622"/>
              </a:xfrm>
              <a:blipFill>
                <a:blip r:embed="rId2"/>
                <a:stretch>
                  <a:fillRect l="-795" t="-1292" r="-7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975206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41</TotalTime>
  <Words>196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MS PGothic</vt:lpstr>
      <vt:lpstr>Arial</vt:lpstr>
      <vt:lpstr>Cambria Math</vt:lpstr>
      <vt:lpstr>Century Gothic</vt:lpstr>
      <vt:lpstr>Comic Sans MS</vt:lpstr>
      <vt:lpstr>Osaka</vt:lpstr>
      <vt:lpstr>Times New Roman</vt:lpstr>
      <vt:lpstr>Wingdings 3</vt:lpstr>
      <vt:lpstr>Wisp</vt:lpstr>
      <vt:lpstr>Quiz 5</vt:lpstr>
      <vt:lpstr>Chapter 27-Problem 16</vt:lpstr>
      <vt:lpstr>Chapter 28-Problem 12</vt:lpstr>
      <vt:lpstr>Chapter 29-Problem 10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Fatima</dc:creator>
  <cp:lastModifiedBy>Fatima Amir</cp:lastModifiedBy>
  <cp:revision>8</cp:revision>
  <cp:lastPrinted>2024-03-15T14:53:50Z</cp:lastPrinted>
  <dcterms:created xsi:type="dcterms:W3CDTF">2023-04-02T21:59:20Z</dcterms:created>
  <dcterms:modified xsi:type="dcterms:W3CDTF">2024-03-20T17:09:32Z</dcterms:modified>
</cp:coreProperties>
</file>