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0"/>
  </p:notesMasterIdLst>
  <p:handoutMasterIdLst>
    <p:handoutMasterId r:id="rId31"/>
  </p:handoutMasterIdLst>
  <p:sldIdLst>
    <p:sldId id="27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ma" initials="F" lastIdx="1" clrIdx="0">
    <p:extLst>
      <p:ext uri="{19B8F6BF-5375-455C-9EA6-DF929625EA0E}">
        <p15:presenceInfo xmlns:p15="http://schemas.microsoft.com/office/powerpoint/2012/main" userId="Fat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61588D-D765-452C-B5A3-67526A014A6F}" type="datetimeFigureOut">
              <a:rPr lang="en-US" smtClean="0"/>
              <a:t>4/17/2024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01CB93-2DFC-4003-8FDC-39C657B5EFEA}" type="slidenum">
              <a:rPr lang="en-US" smtClean="0"/>
              <a:t>‹#›</a:t>
            </a:fld>
            <a:endParaRPr lang="en-US"/>
          </a:p>
        </p:txBody>
      </p:sp>
    </p:spTree>
    <p:extLst>
      <p:ext uri="{BB962C8B-B14F-4D97-AF65-F5344CB8AC3E}">
        <p14:creationId xmlns:p14="http://schemas.microsoft.com/office/powerpoint/2010/main" val="69502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A92B18-D7AB-42AD-A8FC-A55C8E6C76AB}" type="datetimeFigureOut">
              <a:rPr lang="en-US" smtClean="0"/>
              <a:t>4/17/2024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BAFB37-360B-4015-9D21-AFF6D7719DFF}" type="slidenum">
              <a:rPr lang="en-US" smtClean="0"/>
              <a:t>‹#›</a:t>
            </a:fld>
            <a:endParaRPr lang="en-US"/>
          </a:p>
        </p:txBody>
      </p:sp>
    </p:spTree>
    <p:extLst>
      <p:ext uri="{BB962C8B-B14F-4D97-AF65-F5344CB8AC3E}">
        <p14:creationId xmlns:p14="http://schemas.microsoft.com/office/powerpoint/2010/main" val="298841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201" fontAlgn="base">
              <a:spcBef>
                <a:spcPct val="30000"/>
              </a:spcBef>
              <a:spcAft>
                <a:spcPct val="0"/>
              </a:spcAft>
              <a:defRPr/>
            </a:pPr>
            <a:r>
              <a:rPr lang="en-US" altLang="en-US" dirty="0">
                <a:solidFill>
                  <a:srgbClr val="000000"/>
                </a:solidFill>
                <a:latin typeface="Arial" panose="020B0604020202020204" pitchFamily="34" charset="0"/>
              </a:rPr>
              <a:t>Chapter 34 Opener. The beautiful colors from the surface of this soap bubble can be nicely explained by the wave theory of light. A soap bubble is a very thin spherical film filled with air. Light reflected from the outer and inner surfaces of this thin film of soapy water interferes constructively to produce the bright colors. Which colors we see at any point depends on the thickness of the soapy water film at that point and also on the viewing angle. Near the top of the bubble, we see a small black area surrounded by a silver or white area. The bubble’s thickness is smallest at that black spot, perhaps only about 30 nm thick, and is fully transparent (we see the black background). We cover fundamental aspects of the wave nature of light, including two-slit interference and interference in thin films.</a:t>
            </a:r>
          </a:p>
          <a:p>
            <a:endParaRPr lang="en-US" dirty="0"/>
          </a:p>
        </p:txBody>
      </p:sp>
      <p:sp>
        <p:nvSpPr>
          <p:cNvPr id="4" name="Slide Number Placeholder 3"/>
          <p:cNvSpPr>
            <a:spLocks noGrp="1"/>
          </p:cNvSpPr>
          <p:nvPr>
            <p:ph type="sldNum" sz="quarter" idx="10"/>
          </p:nvPr>
        </p:nvSpPr>
        <p:spPr/>
        <p:txBody>
          <a:bodyPr/>
          <a:lstStyle/>
          <a:p>
            <a:pPr defTabSz="1001201">
              <a:defRPr/>
            </a:pPr>
            <a:fld id="{6F4A7D81-DED9-43A8-9D14-B614FB2FD4FD}" type="slidenum">
              <a:rPr lang="en-US">
                <a:solidFill>
                  <a:prstClr val="black"/>
                </a:solidFill>
                <a:latin typeface="Calibri" panose="020F0502020204030204"/>
              </a:rPr>
              <a:pPr defTabSz="1001201">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37497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A4786F2-F322-47E2-889A-BC1A3B90B3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51464" indent="-289024">
              <a:defRPr sz="2600" b="1">
                <a:solidFill>
                  <a:schemeClr val="tx1"/>
                </a:solidFill>
                <a:latin typeface="Arial" panose="020B0604020202020204" pitchFamily="34" charset="0"/>
              </a:defRPr>
            </a:lvl2pPr>
            <a:lvl3pPr marL="1156098" indent="-231219">
              <a:defRPr sz="2600" b="1">
                <a:solidFill>
                  <a:schemeClr val="tx1"/>
                </a:solidFill>
                <a:latin typeface="Arial" panose="020B0604020202020204" pitchFamily="34" charset="0"/>
              </a:defRPr>
            </a:lvl3pPr>
            <a:lvl4pPr marL="1618538" indent="-231219">
              <a:defRPr sz="2600" b="1">
                <a:solidFill>
                  <a:schemeClr val="tx1"/>
                </a:solidFill>
                <a:latin typeface="Arial" panose="020B0604020202020204" pitchFamily="34" charset="0"/>
              </a:defRPr>
            </a:lvl4pPr>
            <a:lvl5pPr marL="2080976" indent="-231219">
              <a:defRPr sz="2600" b="1">
                <a:solidFill>
                  <a:schemeClr val="tx1"/>
                </a:solidFill>
                <a:latin typeface="Arial" panose="020B0604020202020204" pitchFamily="34" charset="0"/>
              </a:defRPr>
            </a:lvl5pPr>
            <a:lvl6pPr marL="2543416" indent="-231219" eaLnBrk="0" fontAlgn="base" hangingPunct="0">
              <a:spcBef>
                <a:spcPct val="0"/>
              </a:spcBef>
              <a:spcAft>
                <a:spcPct val="0"/>
              </a:spcAft>
              <a:defRPr sz="2600" b="1">
                <a:solidFill>
                  <a:schemeClr val="tx1"/>
                </a:solidFill>
                <a:latin typeface="Arial" panose="020B0604020202020204" pitchFamily="34" charset="0"/>
              </a:defRPr>
            </a:lvl6pPr>
            <a:lvl7pPr marL="3005855" indent="-231219" eaLnBrk="0" fontAlgn="base" hangingPunct="0">
              <a:spcBef>
                <a:spcPct val="0"/>
              </a:spcBef>
              <a:spcAft>
                <a:spcPct val="0"/>
              </a:spcAft>
              <a:defRPr sz="2600" b="1">
                <a:solidFill>
                  <a:schemeClr val="tx1"/>
                </a:solidFill>
                <a:latin typeface="Arial" panose="020B0604020202020204" pitchFamily="34" charset="0"/>
              </a:defRPr>
            </a:lvl7pPr>
            <a:lvl8pPr marL="3468294" indent="-231219" eaLnBrk="0" fontAlgn="base" hangingPunct="0">
              <a:spcBef>
                <a:spcPct val="0"/>
              </a:spcBef>
              <a:spcAft>
                <a:spcPct val="0"/>
              </a:spcAft>
              <a:defRPr sz="2600" b="1">
                <a:solidFill>
                  <a:schemeClr val="tx1"/>
                </a:solidFill>
                <a:latin typeface="Arial" panose="020B0604020202020204" pitchFamily="34" charset="0"/>
              </a:defRPr>
            </a:lvl8pPr>
            <a:lvl9pPr marL="3930733" indent="-231219" eaLnBrk="0" fontAlgn="base" hangingPunct="0">
              <a:spcBef>
                <a:spcPct val="0"/>
              </a:spcBef>
              <a:spcAft>
                <a:spcPct val="0"/>
              </a:spcAft>
              <a:defRPr sz="2600" b="1">
                <a:solidFill>
                  <a:schemeClr val="tx1"/>
                </a:solidFill>
                <a:latin typeface="Arial" panose="020B0604020202020204" pitchFamily="34" charset="0"/>
              </a:defRPr>
            </a:lvl9pPr>
          </a:lstStyle>
          <a:p>
            <a:pPr defTabSz="931774"/>
            <a:fld id="{A3C9B054-D427-4A99-A56B-A37AB32D996D}" type="slidenum">
              <a:rPr lang="en-US" altLang="en-US" sz="1200" b="0">
                <a:solidFill>
                  <a:prstClr val="black"/>
                </a:solidFill>
              </a:rPr>
              <a:pPr defTabSz="931774"/>
              <a:t>15</a:t>
            </a:fld>
            <a:endParaRPr lang="en-US" altLang="en-US" sz="1200" b="0" dirty="0">
              <a:solidFill>
                <a:prstClr val="black"/>
              </a:solidFill>
            </a:endParaRPr>
          </a:p>
        </p:txBody>
      </p:sp>
      <p:sp>
        <p:nvSpPr>
          <p:cNvPr id="79875" name="Rectangle 2">
            <a:extLst>
              <a:ext uri="{FF2B5EF4-FFF2-40B4-BE49-F238E27FC236}">
                <a16:creationId xmlns:a16="http://schemas.microsoft.com/office/drawing/2014/main" id="{B2E2E89C-392B-4DE1-BC5F-13E1260F0948}"/>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37E8671B-6286-4CB7-AD32-3365D245D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24878">
              <a:defRPr/>
            </a:pP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Figure 34-26. (a) A vertically polarized wave passes through a vertical slit, but (b) a horizontally polarized wave will not.</a:t>
            </a:r>
            <a:endParaRPr lang="en-US" sz="1800" dirty="0">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In each part, a rectangular screen with a vertical slit is shown on the right. The rope forms a horizontally oriented transverse wave that appears to be traveling from left to right. In part (“a”), the rope forms waves polarized in the vertical plane. A vertical double-headed arrow is shown to the left of the rope. The rope appears to have passed half-way through the slit. In part (b), the rope forms waves polarized in the horizontal plane. A horizontal double-headed arrow is shown to the left of the rope. The rope appears to be stuck near its first peak passing through the slit.</a:t>
            </a:r>
            <a:endParaRPr dirty="0"/>
          </a:p>
        </p:txBody>
      </p:sp>
    </p:spTree>
    <p:extLst>
      <p:ext uri="{BB962C8B-B14F-4D97-AF65-F5344CB8AC3E}">
        <p14:creationId xmlns:p14="http://schemas.microsoft.com/office/powerpoint/2010/main" val="206094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FA62026-ADA8-4C81-87FD-EC842A9C9E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51464" indent="-289024">
              <a:defRPr sz="2600" b="1">
                <a:solidFill>
                  <a:schemeClr val="tx1"/>
                </a:solidFill>
                <a:latin typeface="Arial" panose="020B0604020202020204" pitchFamily="34" charset="0"/>
              </a:defRPr>
            </a:lvl2pPr>
            <a:lvl3pPr marL="1156098" indent="-231219">
              <a:defRPr sz="2600" b="1">
                <a:solidFill>
                  <a:schemeClr val="tx1"/>
                </a:solidFill>
                <a:latin typeface="Arial" panose="020B0604020202020204" pitchFamily="34" charset="0"/>
              </a:defRPr>
            </a:lvl3pPr>
            <a:lvl4pPr marL="1618538" indent="-231219">
              <a:defRPr sz="2600" b="1">
                <a:solidFill>
                  <a:schemeClr val="tx1"/>
                </a:solidFill>
                <a:latin typeface="Arial" panose="020B0604020202020204" pitchFamily="34" charset="0"/>
              </a:defRPr>
            </a:lvl4pPr>
            <a:lvl5pPr marL="2080976" indent="-231219">
              <a:defRPr sz="2600" b="1">
                <a:solidFill>
                  <a:schemeClr val="tx1"/>
                </a:solidFill>
                <a:latin typeface="Arial" panose="020B0604020202020204" pitchFamily="34" charset="0"/>
              </a:defRPr>
            </a:lvl5pPr>
            <a:lvl6pPr marL="2543416" indent="-231219" eaLnBrk="0" fontAlgn="base" hangingPunct="0">
              <a:spcBef>
                <a:spcPct val="0"/>
              </a:spcBef>
              <a:spcAft>
                <a:spcPct val="0"/>
              </a:spcAft>
              <a:defRPr sz="2600" b="1">
                <a:solidFill>
                  <a:schemeClr val="tx1"/>
                </a:solidFill>
                <a:latin typeface="Arial" panose="020B0604020202020204" pitchFamily="34" charset="0"/>
              </a:defRPr>
            </a:lvl6pPr>
            <a:lvl7pPr marL="3005855" indent="-231219" eaLnBrk="0" fontAlgn="base" hangingPunct="0">
              <a:spcBef>
                <a:spcPct val="0"/>
              </a:spcBef>
              <a:spcAft>
                <a:spcPct val="0"/>
              </a:spcAft>
              <a:defRPr sz="2600" b="1">
                <a:solidFill>
                  <a:schemeClr val="tx1"/>
                </a:solidFill>
                <a:latin typeface="Arial" panose="020B0604020202020204" pitchFamily="34" charset="0"/>
              </a:defRPr>
            </a:lvl7pPr>
            <a:lvl8pPr marL="3468294" indent="-231219" eaLnBrk="0" fontAlgn="base" hangingPunct="0">
              <a:spcBef>
                <a:spcPct val="0"/>
              </a:spcBef>
              <a:spcAft>
                <a:spcPct val="0"/>
              </a:spcAft>
              <a:defRPr sz="2600" b="1">
                <a:solidFill>
                  <a:schemeClr val="tx1"/>
                </a:solidFill>
                <a:latin typeface="Arial" panose="020B0604020202020204" pitchFamily="34" charset="0"/>
              </a:defRPr>
            </a:lvl8pPr>
            <a:lvl9pPr marL="3930733" indent="-231219" eaLnBrk="0" fontAlgn="base" hangingPunct="0">
              <a:spcBef>
                <a:spcPct val="0"/>
              </a:spcBef>
              <a:spcAft>
                <a:spcPct val="0"/>
              </a:spcAft>
              <a:defRPr sz="2600" b="1">
                <a:solidFill>
                  <a:schemeClr val="tx1"/>
                </a:solidFill>
                <a:latin typeface="Arial" panose="020B0604020202020204" pitchFamily="34" charset="0"/>
              </a:defRPr>
            </a:lvl9pPr>
          </a:lstStyle>
          <a:p>
            <a:pPr defTabSz="931774"/>
            <a:fld id="{9DAF6B1A-0C29-4B18-ABD7-4B2AF0F5EFF1}" type="slidenum">
              <a:rPr lang="en-US" altLang="en-US" sz="1200" b="0">
                <a:solidFill>
                  <a:prstClr val="black"/>
                </a:solidFill>
              </a:rPr>
              <a:pPr defTabSz="931774"/>
              <a:t>16</a:t>
            </a:fld>
            <a:endParaRPr lang="en-US" altLang="en-US" sz="1200" b="0" dirty="0">
              <a:solidFill>
                <a:prstClr val="black"/>
              </a:solidFill>
            </a:endParaRPr>
          </a:p>
        </p:txBody>
      </p:sp>
      <p:sp>
        <p:nvSpPr>
          <p:cNvPr id="81923" name="Rectangle 2">
            <a:extLst>
              <a:ext uri="{FF2B5EF4-FFF2-40B4-BE49-F238E27FC236}">
                <a16:creationId xmlns:a16="http://schemas.microsoft.com/office/drawing/2014/main" id="{9158D258-CDEA-40B8-AA7A-45BB928392F7}"/>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0E0CD37-55A0-4AD1-8AB7-69CAEA7A7C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24878">
              <a:defRPr/>
            </a:pP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Figure 34-28. Vertical Polaroid transmits only the vertical component of a wave (electric field) incident upon it.</a:t>
            </a:r>
            <a:endParaRPr lang="en-US" sz="1800" dirty="0">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A vertically aligned rectangular screen with parallel vertical lines is labeled Vertical polarizer and is shown toward the right of the figure. The x y coordinate plane tilted to the right is placed </a:t>
            </a:r>
            <a:r>
              <a:rPr lang="en-US" dirty="0" err="1"/>
              <a:t>parallelly</a:t>
            </a:r>
            <a:r>
              <a:rPr lang="en-US" dirty="0"/>
              <a:t> to the left of the polarizer. A vertical dashed arrow labeled E subscript 0 cosine theta from the origin extends upward along the positive y axis. A diagonal arrow labeled E subscript 0 from the origin points to the upper right and is inclined at an angle theta from the y axis. A dashed line connects the tips of E subscript 0 cosine theta and E subscript 0. The coordinate plane with the arrows is labeled Incident beam polarized at angle theta to the vertical; has amplitude E subscript 0. A right-pointing horizontal arrow labeled Light direction is shown on the left of the coordinate plane. The right-pointing arrow extends to the right as a horizontal dashed line with arrowheads pointing to the right, passes through the origin of the coordinate plane, passes through the screen, and extends beyond the screen. The dashed line to the right of the screen is labeled Transmitted wave. A vertical arrow labeled E equals E subscript 0 cosine theta from transmitted wave points upward and has the same magnitude as E subscript 0 cosine theta shown on the coordinate plane.</a:t>
            </a:r>
            <a:endParaRPr dirty="0"/>
          </a:p>
        </p:txBody>
      </p:sp>
    </p:spTree>
    <p:extLst>
      <p:ext uri="{BB962C8B-B14F-4D97-AF65-F5344CB8AC3E}">
        <p14:creationId xmlns:p14="http://schemas.microsoft.com/office/powerpoint/2010/main" val="161770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900" b="1">
                <a:solidFill>
                  <a:schemeClr val="tx1"/>
                </a:solidFill>
                <a:latin typeface="Arial" pitchFamily="34" charset="0"/>
              </a:defRPr>
            </a:lvl1pPr>
            <a:lvl2pPr marL="751464" indent="-289024">
              <a:defRPr sz="2900" b="1">
                <a:solidFill>
                  <a:schemeClr val="tx1"/>
                </a:solidFill>
                <a:latin typeface="Arial" pitchFamily="34" charset="0"/>
              </a:defRPr>
            </a:lvl2pPr>
            <a:lvl3pPr marL="1156098" indent="-231219">
              <a:defRPr sz="2900" b="1">
                <a:solidFill>
                  <a:schemeClr val="tx1"/>
                </a:solidFill>
                <a:latin typeface="Arial" pitchFamily="34" charset="0"/>
              </a:defRPr>
            </a:lvl3pPr>
            <a:lvl4pPr marL="1618538" indent="-231219">
              <a:defRPr sz="2900" b="1">
                <a:solidFill>
                  <a:schemeClr val="tx1"/>
                </a:solidFill>
                <a:latin typeface="Arial" pitchFamily="34" charset="0"/>
              </a:defRPr>
            </a:lvl4pPr>
            <a:lvl5pPr marL="2080976" indent="-231219">
              <a:defRPr sz="2900" b="1">
                <a:solidFill>
                  <a:schemeClr val="tx1"/>
                </a:solidFill>
                <a:latin typeface="Arial" pitchFamily="34" charset="0"/>
              </a:defRPr>
            </a:lvl5pPr>
            <a:lvl6pPr marL="2543416" indent="-231219" eaLnBrk="0" fontAlgn="base" hangingPunct="0">
              <a:spcBef>
                <a:spcPct val="0"/>
              </a:spcBef>
              <a:spcAft>
                <a:spcPct val="0"/>
              </a:spcAft>
              <a:defRPr sz="2900" b="1">
                <a:solidFill>
                  <a:schemeClr val="tx1"/>
                </a:solidFill>
                <a:latin typeface="Arial" pitchFamily="34" charset="0"/>
              </a:defRPr>
            </a:lvl6pPr>
            <a:lvl7pPr marL="3005855" indent="-231219" eaLnBrk="0" fontAlgn="base" hangingPunct="0">
              <a:spcBef>
                <a:spcPct val="0"/>
              </a:spcBef>
              <a:spcAft>
                <a:spcPct val="0"/>
              </a:spcAft>
              <a:defRPr sz="2900" b="1">
                <a:solidFill>
                  <a:schemeClr val="tx1"/>
                </a:solidFill>
                <a:latin typeface="Arial" pitchFamily="34" charset="0"/>
              </a:defRPr>
            </a:lvl7pPr>
            <a:lvl8pPr marL="3468294" indent="-231219" eaLnBrk="0" fontAlgn="base" hangingPunct="0">
              <a:spcBef>
                <a:spcPct val="0"/>
              </a:spcBef>
              <a:spcAft>
                <a:spcPct val="0"/>
              </a:spcAft>
              <a:defRPr sz="2900" b="1">
                <a:solidFill>
                  <a:schemeClr val="tx1"/>
                </a:solidFill>
                <a:latin typeface="Arial" pitchFamily="34" charset="0"/>
              </a:defRPr>
            </a:lvl8pPr>
            <a:lvl9pPr marL="3930733" indent="-231219" eaLnBrk="0" fontAlgn="base" hangingPunct="0">
              <a:spcBef>
                <a:spcPct val="0"/>
              </a:spcBef>
              <a:spcAft>
                <a:spcPct val="0"/>
              </a:spcAft>
              <a:defRPr sz="2900" b="1">
                <a:solidFill>
                  <a:schemeClr val="tx1"/>
                </a:solidFill>
                <a:latin typeface="Arial" pitchFamily="34" charset="0"/>
              </a:defRPr>
            </a:lvl9pPr>
          </a:lstStyle>
          <a:p>
            <a:pPr defTabSz="931774"/>
            <a:fld id="{2DAA4F0D-B398-4B99-B26B-5623C0CF8F33}" type="slidenum">
              <a:rPr lang="en-US" altLang="en-US" sz="1200" b="0">
                <a:solidFill>
                  <a:prstClr val="black"/>
                </a:solidFill>
              </a:rPr>
              <a:pPr defTabSz="931774"/>
              <a:t>17</a:t>
            </a:fld>
            <a:endParaRPr lang="en-US" altLang="en-US" sz="1200" b="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defTabSz="924878">
              <a:defRPr/>
            </a:pP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Figure 34-29. Unpolarized light has equal intensity vertical and horizontal components. After passing through a polarizer, one of these components is eliminated. The intensity of the light is reduced to half.</a:t>
            </a:r>
            <a:endParaRPr lang="en-US" sz="1800" dirty="0">
              <a:latin typeface="Calibri" panose="020F0502020204030204" pitchFamily="34" charset="0"/>
              <a:ea typeface="Calibri" panose="020F0502020204030204" pitchFamily="34" charset="0"/>
              <a:cs typeface="Arial" panose="020B0604020202020204" pitchFamily="34" charset="0"/>
            </a:endParaRPr>
          </a:p>
          <a:p>
            <a:r>
              <a:rPr lang="en-US" altLang="en-US" dirty="0"/>
              <a:t>LD: </a:t>
            </a:r>
            <a:r>
              <a:rPr lang="en-US" dirty="0"/>
              <a:t>Unpolarized light having an intensity of I subscript 0 is shown on the left as two two-dimensional coordinate planes tilted to the right placed side by side and parallel to each other. A vertically aligned rectangular screen with parallel vertical lines is labeled Polarizer and is shown to the right of Unpolarized light. The screen is parallel to </a:t>
            </a:r>
            <a:r>
              <a:rPr lang="en-US" dirty="0" err="1"/>
              <a:t>Unpolarized</a:t>
            </a:r>
            <a:r>
              <a:rPr lang="en-US" dirty="0"/>
              <a:t> light. A right-pointing horizontal arrow labeled Light direction is shown on the left of Unpolarized light. The right-pointing arrow extends to the right as a horizontal dashed line with arrowheads pointing to the right, passes through </a:t>
            </a:r>
            <a:r>
              <a:rPr lang="en-US" dirty="0" err="1"/>
              <a:t>Unpolarized</a:t>
            </a:r>
            <a:r>
              <a:rPr lang="en-US" dirty="0"/>
              <a:t> light, passes through the screen, and extends beyond the screen. Two vertical double-headed arrows labeled Polarized light have the intensity of one half I subscript </a:t>
            </a:r>
            <a:r>
              <a:rPr lang="en-US"/>
              <a:t>0.</a:t>
            </a:r>
          </a:p>
          <a:p>
            <a:endParaRPr lang="en-US" altLang="en-US"/>
          </a:p>
          <a:p>
            <a:endParaRPr lang="en-US" altLang="en-US" dirty="0"/>
          </a:p>
        </p:txBody>
      </p:sp>
    </p:spTree>
    <p:extLst>
      <p:ext uri="{BB962C8B-B14F-4D97-AF65-F5344CB8AC3E}">
        <p14:creationId xmlns:p14="http://schemas.microsoft.com/office/powerpoint/2010/main" val="144396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7E49A79-502A-4D97-A4CE-A10DC337DD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51464" indent="-289024">
              <a:defRPr sz="2600" b="1">
                <a:solidFill>
                  <a:schemeClr val="tx1"/>
                </a:solidFill>
                <a:latin typeface="Arial" panose="020B0604020202020204" pitchFamily="34" charset="0"/>
              </a:defRPr>
            </a:lvl2pPr>
            <a:lvl3pPr marL="1156098" indent="-231219">
              <a:defRPr sz="2600" b="1">
                <a:solidFill>
                  <a:schemeClr val="tx1"/>
                </a:solidFill>
                <a:latin typeface="Arial" panose="020B0604020202020204" pitchFamily="34" charset="0"/>
              </a:defRPr>
            </a:lvl3pPr>
            <a:lvl4pPr marL="1618538" indent="-231219">
              <a:defRPr sz="2600" b="1">
                <a:solidFill>
                  <a:schemeClr val="tx1"/>
                </a:solidFill>
                <a:latin typeface="Arial" panose="020B0604020202020204" pitchFamily="34" charset="0"/>
              </a:defRPr>
            </a:lvl4pPr>
            <a:lvl5pPr marL="2080976" indent="-231219">
              <a:defRPr sz="2600" b="1">
                <a:solidFill>
                  <a:schemeClr val="tx1"/>
                </a:solidFill>
                <a:latin typeface="Arial" panose="020B0604020202020204" pitchFamily="34" charset="0"/>
              </a:defRPr>
            </a:lvl5pPr>
            <a:lvl6pPr marL="2543416" indent="-231219" eaLnBrk="0" fontAlgn="base" hangingPunct="0">
              <a:spcBef>
                <a:spcPct val="0"/>
              </a:spcBef>
              <a:spcAft>
                <a:spcPct val="0"/>
              </a:spcAft>
              <a:defRPr sz="2600" b="1">
                <a:solidFill>
                  <a:schemeClr val="tx1"/>
                </a:solidFill>
                <a:latin typeface="Arial" panose="020B0604020202020204" pitchFamily="34" charset="0"/>
              </a:defRPr>
            </a:lvl6pPr>
            <a:lvl7pPr marL="3005855" indent="-231219" eaLnBrk="0" fontAlgn="base" hangingPunct="0">
              <a:spcBef>
                <a:spcPct val="0"/>
              </a:spcBef>
              <a:spcAft>
                <a:spcPct val="0"/>
              </a:spcAft>
              <a:defRPr sz="2600" b="1">
                <a:solidFill>
                  <a:schemeClr val="tx1"/>
                </a:solidFill>
                <a:latin typeface="Arial" panose="020B0604020202020204" pitchFamily="34" charset="0"/>
              </a:defRPr>
            </a:lvl7pPr>
            <a:lvl8pPr marL="3468294" indent="-231219" eaLnBrk="0" fontAlgn="base" hangingPunct="0">
              <a:spcBef>
                <a:spcPct val="0"/>
              </a:spcBef>
              <a:spcAft>
                <a:spcPct val="0"/>
              </a:spcAft>
              <a:defRPr sz="2600" b="1">
                <a:solidFill>
                  <a:schemeClr val="tx1"/>
                </a:solidFill>
                <a:latin typeface="Arial" panose="020B0604020202020204" pitchFamily="34" charset="0"/>
              </a:defRPr>
            </a:lvl8pPr>
            <a:lvl9pPr marL="3930733" indent="-231219" eaLnBrk="0" fontAlgn="base" hangingPunct="0">
              <a:spcBef>
                <a:spcPct val="0"/>
              </a:spcBef>
              <a:spcAft>
                <a:spcPct val="0"/>
              </a:spcAft>
              <a:defRPr sz="2600" b="1">
                <a:solidFill>
                  <a:schemeClr val="tx1"/>
                </a:solidFill>
                <a:latin typeface="Arial" panose="020B0604020202020204" pitchFamily="34" charset="0"/>
              </a:defRPr>
            </a:lvl9pPr>
          </a:lstStyle>
          <a:p>
            <a:pPr defTabSz="931774"/>
            <a:fld id="{131AC297-98A0-41F4-AFF7-7C2BC591FB4E}" type="slidenum">
              <a:rPr lang="en-US" altLang="en-US" sz="1200" b="0">
                <a:solidFill>
                  <a:prstClr val="black"/>
                </a:solidFill>
              </a:rPr>
              <a:pPr defTabSz="931774"/>
              <a:t>18</a:t>
            </a:fld>
            <a:endParaRPr lang="en-US" altLang="en-US" sz="1200" b="0" dirty="0">
              <a:solidFill>
                <a:prstClr val="black"/>
              </a:solidFill>
            </a:endParaRPr>
          </a:p>
        </p:txBody>
      </p:sp>
      <p:sp>
        <p:nvSpPr>
          <p:cNvPr id="83971" name="Rectangle 2">
            <a:extLst>
              <a:ext uri="{FF2B5EF4-FFF2-40B4-BE49-F238E27FC236}">
                <a16:creationId xmlns:a16="http://schemas.microsoft.com/office/drawing/2014/main" id="{54F969E8-69FD-4DB4-B00D-E60D5407226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EEAB5784-71CC-4D12-8008-51898BDE22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dirty="0"/>
              <a:t>Figure 3</a:t>
            </a:r>
            <a:r>
              <a:rPr lang="en-US" dirty="0"/>
              <a:t>4</a:t>
            </a:r>
            <a:r>
              <a:rPr dirty="0"/>
              <a:t>-3</a:t>
            </a:r>
            <a:r>
              <a:rPr lang="en-US" dirty="0"/>
              <a:t>0</a:t>
            </a:r>
            <a:r>
              <a:rPr dirty="0"/>
              <a:t>. Crossed Polaroids completely eliminate light.</a:t>
            </a:r>
          </a:p>
          <a:p>
            <a:r>
              <a:rPr dirty="0"/>
              <a:t>LD:</a:t>
            </a:r>
            <a:r>
              <a:rPr lang="en-US" dirty="0"/>
              <a:t> </a:t>
            </a:r>
            <a:r>
              <a:rPr lang="en-US" dirty="0" err="1"/>
              <a:t>Unpolarized</a:t>
            </a:r>
            <a:r>
              <a:rPr lang="en-US" dirty="0"/>
              <a:t> light is shown on the left as two two-dimensional coordinate planes tilted to the right placed side by side and parallel to each other. Two vertically aligned rectangular screens with different patterns representing the polarizers are shown to the right of the </a:t>
            </a:r>
            <a:r>
              <a:rPr lang="en-US" dirty="0" err="1"/>
              <a:t>unpolarized</a:t>
            </a:r>
            <a:r>
              <a:rPr lang="en-US" dirty="0"/>
              <a:t> light. The screens are parallel to each other and </a:t>
            </a:r>
            <a:r>
              <a:rPr lang="en-US" dirty="0" err="1"/>
              <a:t>Unpolarized</a:t>
            </a:r>
            <a:r>
              <a:rPr lang="en-US" dirty="0"/>
              <a:t> light. A right-pointing horizontal arrow labeled Light direction is shown on the left of </a:t>
            </a:r>
            <a:r>
              <a:rPr lang="en-US" dirty="0" err="1"/>
              <a:t>Unpolarized</a:t>
            </a:r>
            <a:r>
              <a:rPr lang="en-US" dirty="0"/>
              <a:t> light. The right-pointing arrow extends to the right as a horizontal dashed line with arrowheads pointing to the right, passes through </a:t>
            </a:r>
            <a:r>
              <a:rPr lang="en-US" dirty="0" err="1"/>
              <a:t>Unpolarized</a:t>
            </a:r>
            <a:r>
              <a:rPr lang="en-US" dirty="0"/>
              <a:t> light, passes through the two screens, and extends beyond the screen on the right. The screen on the left has parallel vertical lines and is labeled Polarizer (axis vertical). The screen on the right has parallel horizontal lines and is labeled Analyzer (axis horizontal). Three parallel vertical double-headed arrows labeled Plane-polarized light are shown between Polarizer and Analyzer. A label No light is shown above the horizontal dashed line to the right of the screen on the right.</a:t>
            </a:r>
            <a:endParaRPr dirty="0"/>
          </a:p>
        </p:txBody>
      </p:sp>
    </p:spTree>
    <p:extLst>
      <p:ext uri="{BB962C8B-B14F-4D97-AF65-F5344CB8AC3E}">
        <p14:creationId xmlns:p14="http://schemas.microsoft.com/office/powerpoint/2010/main" val="412869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16742" indent="-314132" eaLnBrk="0" hangingPunct="0">
              <a:spcBef>
                <a:spcPct val="30000"/>
              </a:spcBef>
              <a:defRPr sz="1200">
                <a:solidFill>
                  <a:schemeClr val="tx1"/>
                </a:solidFill>
                <a:latin typeface="Calibri" panose="020F0502020204030204" pitchFamily="34" charset="0"/>
              </a:defRPr>
            </a:lvl2pPr>
            <a:lvl3pPr marL="1256527" indent="-251305" eaLnBrk="0" hangingPunct="0">
              <a:spcBef>
                <a:spcPct val="30000"/>
              </a:spcBef>
              <a:defRPr sz="1200">
                <a:solidFill>
                  <a:schemeClr val="tx1"/>
                </a:solidFill>
                <a:latin typeface="Calibri" panose="020F0502020204030204" pitchFamily="34" charset="0"/>
              </a:defRPr>
            </a:lvl3pPr>
            <a:lvl4pPr marL="1759138" indent="-251305" eaLnBrk="0" hangingPunct="0">
              <a:spcBef>
                <a:spcPct val="30000"/>
              </a:spcBef>
              <a:defRPr sz="1200">
                <a:solidFill>
                  <a:schemeClr val="tx1"/>
                </a:solidFill>
                <a:latin typeface="Calibri" panose="020F0502020204030204" pitchFamily="34" charset="0"/>
              </a:defRPr>
            </a:lvl4pPr>
            <a:lvl5pPr marL="2261748" indent="-251305" eaLnBrk="0" hangingPunct="0">
              <a:spcBef>
                <a:spcPct val="30000"/>
              </a:spcBef>
              <a:defRPr sz="1200">
                <a:solidFill>
                  <a:schemeClr val="tx1"/>
                </a:solidFill>
                <a:latin typeface="Calibri" panose="020F0502020204030204" pitchFamily="34" charset="0"/>
              </a:defRPr>
            </a:lvl5pPr>
            <a:lvl6pPr marL="2764358" indent="-251305" eaLnBrk="0" fontAlgn="base" hangingPunct="0">
              <a:spcBef>
                <a:spcPct val="30000"/>
              </a:spcBef>
              <a:spcAft>
                <a:spcPct val="0"/>
              </a:spcAft>
              <a:defRPr sz="1200">
                <a:solidFill>
                  <a:schemeClr val="tx1"/>
                </a:solidFill>
                <a:latin typeface="Calibri" panose="020F0502020204030204" pitchFamily="34" charset="0"/>
              </a:defRPr>
            </a:lvl6pPr>
            <a:lvl7pPr marL="3266969" indent="-251305" eaLnBrk="0" fontAlgn="base" hangingPunct="0">
              <a:spcBef>
                <a:spcPct val="30000"/>
              </a:spcBef>
              <a:spcAft>
                <a:spcPct val="0"/>
              </a:spcAft>
              <a:defRPr sz="1200">
                <a:solidFill>
                  <a:schemeClr val="tx1"/>
                </a:solidFill>
                <a:latin typeface="Calibri" panose="020F0502020204030204" pitchFamily="34" charset="0"/>
              </a:defRPr>
            </a:lvl7pPr>
            <a:lvl8pPr marL="3769581" indent="-251305" eaLnBrk="0" fontAlgn="base" hangingPunct="0">
              <a:spcBef>
                <a:spcPct val="30000"/>
              </a:spcBef>
              <a:spcAft>
                <a:spcPct val="0"/>
              </a:spcAft>
              <a:defRPr sz="1200">
                <a:solidFill>
                  <a:schemeClr val="tx1"/>
                </a:solidFill>
                <a:latin typeface="Calibri" panose="020F0502020204030204" pitchFamily="34" charset="0"/>
              </a:defRPr>
            </a:lvl8pPr>
            <a:lvl9pPr marL="4272191" indent="-251305" eaLnBrk="0" fontAlgn="base" hangingPunct="0">
              <a:spcBef>
                <a:spcPct val="30000"/>
              </a:spcBef>
              <a:spcAft>
                <a:spcPct val="0"/>
              </a:spcAft>
              <a:defRPr sz="1200">
                <a:solidFill>
                  <a:schemeClr val="tx1"/>
                </a:solidFill>
                <a:latin typeface="Calibri" panose="020F0502020204030204" pitchFamily="34" charset="0"/>
              </a:defRPr>
            </a:lvl9pPr>
          </a:lstStyle>
          <a:p>
            <a:pPr defTabSz="1005221" eaLnBrk="1" fontAlgn="base" hangingPunct="1">
              <a:spcBef>
                <a:spcPct val="0"/>
              </a:spcBef>
              <a:spcAft>
                <a:spcPct val="0"/>
              </a:spcAft>
              <a:defRPr/>
            </a:pPr>
            <a:fld id="{761037A1-ADD0-4E68-BE9E-F5DE69986245}" type="slidenum">
              <a:rPr lang="en-US" altLang="en-US">
                <a:solidFill>
                  <a:srgbClr val="000000"/>
                </a:solidFill>
                <a:latin typeface="Arial" panose="020B0604020202020204" pitchFamily="34" charset="0"/>
                <a:ea typeface="MS PGothic" panose="020B0600070205080204" pitchFamily="34" charset="-128"/>
              </a:rPr>
              <a:pPr defTabSz="1005221" eaLnBrk="1" fontAlgn="base" hangingPunct="1">
                <a:spcBef>
                  <a:spcPct val="0"/>
                </a:spcBef>
                <a:spcAft>
                  <a:spcPct val="0"/>
                </a:spcAft>
                <a:defRPr/>
              </a:pPr>
              <a:t>19</a:t>
            </a:fld>
            <a:endParaRPr lang="en-US" altLang="en-US">
              <a:solidFill>
                <a:srgbClr val="000000"/>
              </a:solidFill>
              <a:latin typeface="Arial" panose="020B0604020202020204" pitchFamily="34" charset="0"/>
              <a:ea typeface="MS PGothic" panose="020B0600070205080204" pitchFamily="34"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35 opener. Parallel coherent light from a laser, which acts as nearly a point source, illuminates these shears. Instead of a clean shadow, there is a dramatic diffraction pattern, which is a strong confirmation of the wave theory of light. Diffraction patterns are washed out when typical extended sources of light are used, and hence are not seen, although a careful examination of shadows will reveal fuzziness. We will examine diffraction by a single slit, and how it affects the double-slit pattern. We also discuss diffraction gratings and diffraction of X-rays by crystals. We will see how diffraction affects the resolution of optical instruments, and that the ultimate resolution can never be greater than the wavelength of the radiation used. Finally we study the polarization of light.</a:t>
            </a:r>
          </a:p>
        </p:txBody>
      </p:sp>
    </p:spTree>
    <p:extLst>
      <p:ext uri="{BB962C8B-B14F-4D97-AF65-F5344CB8AC3E}">
        <p14:creationId xmlns:p14="http://schemas.microsoft.com/office/powerpoint/2010/main" val="233143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5966" indent="-328092">
              <a:defRPr>
                <a:solidFill>
                  <a:schemeClr val="tx1"/>
                </a:solidFill>
                <a:latin typeface="Comic Sans MS" panose="030F0702030302020204" pitchFamily="66" charset="0"/>
                <a:ea typeface="MS PGothic" panose="020B0600070205080204" pitchFamily="34" charset="-128"/>
              </a:defRPr>
            </a:lvl2pPr>
            <a:lvl3pPr marL="1317859" indent="-262106">
              <a:defRPr>
                <a:solidFill>
                  <a:schemeClr val="tx1"/>
                </a:solidFill>
                <a:latin typeface="Comic Sans MS" panose="030F0702030302020204" pitchFamily="66" charset="0"/>
                <a:ea typeface="MS PGothic" panose="020B0600070205080204" pitchFamily="34" charset="-128"/>
              </a:defRPr>
            </a:lvl3pPr>
            <a:lvl4pPr marL="1845736" indent="-262106">
              <a:defRPr>
                <a:solidFill>
                  <a:schemeClr val="tx1"/>
                </a:solidFill>
                <a:latin typeface="Comic Sans MS" panose="030F0702030302020204" pitchFamily="66" charset="0"/>
                <a:ea typeface="MS PGothic" panose="020B0600070205080204" pitchFamily="34" charset="-128"/>
              </a:defRPr>
            </a:lvl4pPr>
            <a:lvl5pPr marL="2373613" indent="-262106">
              <a:defRPr>
                <a:solidFill>
                  <a:schemeClr val="tx1"/>
                </a:solidFill>
                <a:latin typeface="Comic Sans MS" panose="030F0702030302020204" pitchFamily="66" charset="0"/>
                <a:ea typeface="MS PGothic" panose="020B0600070205080204" pitchFamily="34" charset="-128"/>
              </a:defRPr>
            </a:lvl5pPr>
            <a:lvl6pPr marL="290148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936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7242"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5120"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E8875B4D-3BEF-45CE-827A-D35BA8A2F15B}" type="slidenum">
              <a:rPr lang="en-US" altLang="en-US">
                <a:solidFill>
                  <a:srgbClr val="000000"/>
                </a:solidFill>
                <a:latin typeface="Arial" panose="020B0604020202020204" pitchFamily="34" charset="0"/>
              </a:rPr>
              <a:pPr defTabSz="1055753"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35-1. If light is a wave, a bright spot will appear at the center of the shadow of a solid disk illuminated by a point source of monochromatic light.</a:t>
            </a:r>
          </a:p>
        </p:txBody>
      </p:sp>
    </p:spTree>
    <p:extLst>
      <p:ext uri="{BB962C8B-B14F-4D97-AF65-F5344CB8AC3E}">
        <p14:creationId xmlns:p14="http://schemas.microsoft.com/office/powerpoint/2010/main" val="144867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5966" indent="-328092">
              <a:defRPr>
                <a:solidFill>
                  <a:schemeClr val="tx1"/>
                </a:solidFill>
                <a:latin typeface="Comic Sans MS" panose="030F0702030302020204" pitchFamily="66" charset="0"/>
                <a:ea typeface="MS PGothic" panose="020B0600070205080204" pitchFamily="34" charset="-128"/>
              </a:defRPr>
            </a:lvl2pPr>
            <a:lvl3pPr marL="1317859" indent="-262106">
              <a:defRPr>
                <a:solidFill>
                  <a:schemeClr val="tx1"/>
                </a:solidFill>
                <a:latin typeface="Comic Sans MS" panose="030F0702030302020204" pitchFamily="66" charset="0"/>
                <a:ea typeface="MS PGothic" panose="020B0600070205080204" pitchFamily="34" charset="-128"/>
              </a:defRPr>
            </a:lvl3pPr>
            <a:lvl4pPr marL="1845736" indent="-262106">
              <a:defRPr>
                <a:solidFill>
                  <a:schemeClr val="tx1"/>
                </a:solidFill>
                <a:latin typeface="Comic Sans MS" panose="030F0702030302020204" pitchFamily="66" charset="0"/>
                <a:ea typeface="MS PGothic" panose="020B0600070205080204" pitchFamily="34" charset="-128"/>
              </a:defRPr>
            </a:lvl4pPr>
            <a:lvl5pPr marL="2373613" indent="-262106">
              <a:defRPr>
                <a:solidFill>
                  <a:schemeClr val="tx1"/>
                </a:solidFill>
                <a:latin typeface="Comic Sans MS" panose="030F0702030302020204" pitchFamily="66" charset="0"/>
                <a:ea typeface="MS PGothic" panose="020B0600070205080204" pitchFamily="34" charset="-128"/>
              </a:defRPr>
            </a:lvl5pPr>
            <a:lvl6pPr marL="290148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936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7242"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5120"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4EADA106-248C-490A-8B56-4CCF00BE977E}" type="slidenum">
              <a:rPr lang="en-US" altLang="en-US">
                <a:solidFill>
                  <a:srgbClr val="000000"/>
                </a:solidFill>
                <a:latin typeface="Arial" panose="020B0604020202020204" pitchFamily="34" charset="0"/>
              </a:rPr>
              <a:pPr defTabSz="1055753"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Figure 35-2. Diffraction pattern of (a) a circular disk (a coin), (b) razor, (c) a single slit, each illuminated by a coherent point source of monochromatic light, such as a laser.</a:t>
            </a:r>
          </a:p>
        </p:txBody>
      </p:sp>
    </p:spTree>
    <p:extLst>
      <p:ext uri="{BB962C8B-B14F-4D97-AF65-F5344CB8AC3E}">
        <p14:creationId xmlns:p14="http://schemas.microsoft.com/office/powerpoint/2010/main" val="27907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5966" indent="-328092">
              <a:defRPr>
                <a:solidFill>
                  <a:schemeClr val="tx1"/>
                </a:solidFill>
                <a:latin typeface="Comic Sans MS" panose="030F0702030302020204" pitchFamily="66" charset="0"/>
                <a:ea typeface="MS PGothic" panose="020B0600070205080204" pitchFamily="34" charset="-128"/>
              </a:defRPr>
            </a:lvl2pPr>
            <a:lvl3pPr marL="1317859" indent="-262106">
              <a:defRPr>
                <a:solidFill>
                  <a:schemeClr val="tx1"/>
                </a:solidFill>
                <a:latin typeface="Comic Sans MS" panose="030F0702030302020204" pitchFamily="66" charset="0"/>
                <a:ea typeface="MS PGothic" panose="020B0600070205080204" pitchFamily="34" charset="-128"/>
              </a:defRPr>
            </a:lvl3pPr>
            <a:lvl4pPr marL="1845736" indent="-262106">
              <a:defRPr>
                <a:solidFill>
                  <a:schemeClr val="tx1"/>
                </a:solidFill>
                <a:latin typeface="Comic Sans MS" panose="030F0702030302020204" pitchFamily="66" charset="0"/>
                <a:ea typeface="MS PGothic" panose="020B0600070205080204" pitchFamily="34" charset="-128"/>
              </a:defRPr>
            </a:lvl4pPr>
            <a:lvl5pPr marL="2373613" indent="-262106">
              <a:defRPr>
                <a:solidFill>
                  <a:schemeClr val="tx1"/>
                </a:solidFill>
                <a:latin typeface="Comic Sans MS" panose="030F0702030302020204" pitchFamily="66" charset="0"/>
                <a:ea typeface="MS PGothic" panose="020B0600070205080204" pitchFamily="34" charset="-128"/>
              </a:defRPr>
            </a:lvl5pPr>
            <a:lvl6pPr marL="290148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936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7242"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5120"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887C9DBC-04A6-48A1-99A3-E7D5C20BCD31}" type="slidenum">
              <a:rPr lang="en-US" altLang="en-US">
                <a:solidFill>
                  <a:srgbClr val="000000"/>
                </a:solidFill>
                <a:latin typeface="Arial" panose="020B0604020202020204" pitchFamily="34" charset="0"/>
              </a:rPr>
              <a:pPr defTabSz="1055753" fontAlgn="base">
                <a:spcBef>
                  <a:spcPct val="0"/>
                </a:spcBef>
                <a:spcAft>
                  <a:spcPct val="0"/>
                </a:spcAft>
                <a:defRPr/>
              </a:pPr>
              <a:t>23</a:t>
            </a:fld>
            <a:endParaRPr lang="en-US" altLang="en-US">
              <a:solidFill>
                <a:srgbClr val="000000"/>
              </a:solidFill>
              <a:latin typeface="Arial" panose="020B060402020202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35-3. Analysis of diffraction pattern formed by light passing through a narrow slit of width </a:t>
            </a:r>
            <a:r>
              <a:rPr lang="en-US" altLang="en-US" i="1"/>
              <a:t>D</a:t>
            </a:r>
            <a:r>
              <a:rPr lang="en-US" altLang="en-US"/>
              <a:t>.</a:t>
            </a:r>
          </a:p>
        </p:txBody>
      </p:sp>
    </p:spTree>
    <p:extLst>
      <p:ext uri="{BB962C8B-B14F-4D97-AF65-F5344CB8AC3E}">
        <p14:creationId xmlns:p14="http://schemas.microsoft.com/office/powerpoint/2010/main" val="337460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5966" indent="-328092">
              <a:defRPr>
                <a:solidFill>
                  <a:schemeClr val="tx1"/>
                </a:solidFill>
                <a:latin typeface="Comic Sans MS" panose="030F0702030302020204" pitchFamily="66" charset="0"/>
                <a:ea typeface="MS PGothic" panose="020B0600070205080204" pitchFamily="34" charset="-128"/>
              </a:defRPr>
            </a:lvl2pPr>
            <a:lvl3pPr marL="1317859" indent="-262106">
              <a:defRPr>
                <a:solidFill>
                  <a:schemeClr val="tx1"/>
                </a:solidFill>
                <a:latin typeface="Comic Sans MS" panose="030F0702030302020204" pitchFamily="66" charset="0"/>
                <a:ea typeface="MS PGothic" panose="020B0600070205080204" pitchFamily="34" charset="-128"/>
              </a:defRPr>
            </a:lvl3pPr>
            <a:lvl4pPr marL="1845736" indent="-262106">
              <a:defRPr>
                <a:solidFill>
                  <a:schemeClr val="tx1"/>
                </a:solidFill>
                <a:latin typeface="Comic Sans MS" panose="030F0702030302020204" pitchFamily="66" charset="0"/>
                <a:ea typeface="MS PGothic" panose="020B0600070205080204" pitchFamily="34" charset="-128"/>
              </a:defRPr>
            </a:lvl4pPr>
            <a:lvl5pPr marL="2373613" indent="-262106">
              <a:defRPr>
                <a:solidFill>
                  <a:schemeClr val="tx1"/>
                </a:solidFill>
                <a:latin typeface="Comic Sans MS" panose="030F0702030302020204" pitchFamily="66" charset="0"/>
                <a:ea typeface="MS PGothic" panose="020B0600070205080204" pitchFamily="34" charset="-128"/>
              </a:defRPr>
            </a:lvl5pPr>
            <a:lvl6pPr marL="290148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9366"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7242"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5120" indent="-262106"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D4E542A9-90D2-49D2-BA99-AC5AC2E578D3}" type="slidenum">
              <a:rPr lang="en-US" altLang="en-US">
                <a:solidFill>
                  <a:srgbClr val="000000"/>
                </a:solidFill>
                <a:latin typeface="Arial" panose="020B0604020202020204" pitchFamily="34" charset="0"/>
              </a:rPr>
              <a:pPr defTabSz="1055753"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Figure 35-4. Intensity in the diffraction pattern of a single slit as a function of sin </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a:t>
            </a:r>
            <a:r>
              <a:rPr lang="en-US" altLang="en-US" dirty="0"/>
              <a:t> Note that the central maximum is not only much higher than the maxima to each side, but it is also twice as wide (2</a:t>
            </a:r>
            <a:r>
              <a:rPr lang="el-GR" altLang="en-US" dirty="0">
                <a:cs typeface="Arial" panose="020B0604020202020204" pitchFamily="34" charset="0"/>
              </a:rPr>
              <a:t>λ</a:t>
            </a:r>
            <a:r>
              <a:rPr lang="en-US" altLang="en-US" dirty="0">
                <a:cs typeface="Arial" panose="020B0604020202020204" pitchFamily="34" charset="0"/>
              </a:rPr>
              <a:t>/D</a:t>
            </a:r>
            <a:r>
              <a:rPr lang="en-US" altLang="en-US" dirty="0"/>
              <a:t> wide) as any of the others (only </a:t>
            </a:r>
            <a:r>
              <a:rPr lang="el-GR" altLang="en-US" dirty="0">
                <a:cs typeface="Arial" panose="020B0604020202020204" pitchFamily="34" charset="0"/>
              </a:rPr>
              <a:t>λ</a:t>
            </a:r>
            <a:r>
              <a:rPr lang="en-US" altLang="en-US" dirty="0">
                <a:cs typeface="Arial" panose="020B0604020202020204" pitchFamily="34" charset="0"/>
              </a:rPr>
              <a:t>/</a:t>
            </a:r>
            <a:r>
              <a:rPr lang="en-US" altLang="en-US" dirty="0"/>
              <a:t>D wide each).</a:t>
            </a:r>
          </a:p>
        </p:txBody>
      </p:sp>
    </p:spTree>
    <p:extLst>
      <p:ext uri="{BB962C8B-B14F-4D97-AF65-F5344CB8AC3E}">
        <p14:creationId xmlns:p14="http://schemas.microsoft.com/office/powerpoint/2010/main" val="55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40007" indent="-321973">
              <a:defRPr>
                <a:solidFill>
                  <a:schemeClr val="tx1"/>
                </a:solidFill>
                <a:latin typeface="Comic Sans MS" panose="030F0702030302020204" pitchFamily="66" charset="0"/>
                <a:ea typeface="MS PGothic" panose="020B0600070205080204" pitchFamily="34" charset="-128"/>
              </a:defRPr>
            </a:lvl2pPr>
            <a:lvl3pPr marL="1293286" indent="-257219">
              <a:defRPr>
                <a:solidFill>
                  <a:schemeClr val="tx1"/>
                </a:solidFill>
                <a:latin typeface="Comic Sans MS" panose="030F0702030302020204" pitchFamily="66" charset="0"/>
                <a:ea typeface="MS PGothic" panose="020B0600070205080204" pitchFamily="34" charset="-128"/>
              </a:defRPr>
            </a:lvl3pPr>
            <a:lvl4pPr marL="1811321" indent="-257219">
              <a:defRPr>
                <a:solidFill>
                  <a:schemeClr val="tx1"/>
                </a:solidFill>
                <a:latin typeface="Comic Sans MS" panose="030F0702030302020204" pitchFamily="66" charset="0"/>
                <a:ea typeface="MS PGothic" panose="020B0600070205080204" pitchFamily="34" charset="-128"/>
              </a:defRPr>
            </a:lvl4pPr>
            <a:lvl5pPr marL="2329355" indent="-257219">
              <a:defRPr>
                <a:solidFill>
                  <a:schemeClr val="tx1"/>
                </a:solidFill>
                <a:latin typeface="Comic Sans MS" panose="030F0702030302020204" pitchFamily="66" charset="0"/>
                <a:ea typeface="MS PGothic" panose="020B0600070205080204" pitchFamily="34" charset="-128"/>
              </a:defRPr>
            </a:lvl5pPr>
            <a:lvl6pPr marL="2847387" indent="-25721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65424" indent="-25721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83457" indent="-25721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01491" indent="-257219"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36068" fontAlgn="base">
              <a:spcBef>
                <a:spcPct val="0"/>
              </a:spcBef>
              <a:spcAft>
                <a:spcPct val="0"/>
              </a:spcAft>
              <a:defRPr/>
            </a:pPr>
            <a:fld id="{4C8DE583-4DB8-49DC-9CFA-9959737250EA}" type="slidenum">
              <a:rPr lang="en-US" altLang="en-US">
                <a:solidFill>
                  <a:srgbClr val="000000"/>
                </a:solidFill>
                <a:latin typeface="Arial" panose="020B0604020202020204" pitchFamily="34" charset="0"/>
              </a:rPr>
              <a:pPr defTabSz="1036068"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Solution: a. The first minimum occurs at sin </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 = </a:t>
            </a:r>
            <a:r>
              <a:rPr lang="el-GR" altLang="en-US" dirty="0">
                <a:latin typeface="Times New Roman" panose="02020603050405020304" pitchFamily="18" charset="0"/>
                <a:cs typeface="Times New Roman" panose="02020603050405020304" pitchFamily="18" charset="0"/>
              </a:rPr>
              <a:t>λ</a:t>
            </a:r>
            <a:r>
              <a:rPr lang="en-US" altLang="en-US" dirty="0">
                <a:latin typeface="Times New Roman" panose="02020603050405020304" pitchFamily="18" charset="0"/>
                <a:cs typeface="Times New Roman" panose="02020603050405020304" pitchFamily="18" charset="0"/>
              </a:rPr>
              <a:t>/D = 0.75, or </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 = 49°. The full width is twice this, or 98°.</a:t>
            </a:r>
          </a:p>
          <a:p>
            <a:pPr>
              <a:spcBef>
                <a:spcPct val="0"/>
              </a:spcBef>
            </a:pPr>
            <a:r>
              <a:rPr lang="en-US" altLang="en-US" dirty="0">
                <a:latin typeface="Times New Roman" panose="02020603050405020304" pitchFamily="18" charset="0"/>
                <a:cs typeface="Times New Roman" panose="02020603050405020304" pitchFamily="18" charset="0"/>
              </a:rPr>
              <a:t>b. The width is 46 cm.</a:t>
            </a:r>
          </a:p>
        </p:txBody>
      </p:sp>
    </p:spTree>
    <p:extLst>
      <p:ext uri="{BB962C8B-B14F-4D97-AF65-F5344CB8AC3E}">
        <p14:creationId xmlns:p14="http://schemas.microsoft.com/office/powerpoint/2010/main" val="391442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4134" indent="-326257">
              <a:defRPr>
                <a:solidFill>
                  <a:schemeClr val="tx1"/>
                </a:solidFill>
                <a:latin typeface="Comic Sans MS" panose="030F0702030302020204" pitchFamily="66" charset="0"/>
                <a:ea typeface="MS PGothic" panose="020B0600070205080204" pitchFamily="34" charset="-128"/>
              </a:defRPr>
            </a:lvl2pPr>
            <a:lvl3pPr marL="1316025" indent="-260273">
              <a:defRPr>
                <a:solidFill>
                  <a:schemeClr val="tx1"/>
                </a:solidFill>
                <a:latin typeface="Comic Sans MS" panose="030F0702030302020204" pitchFamily="66" charset="0"/>
                <a:ea typeface="MS PGothic" panose="020B0600070205080204" pitchFamily="34" charset="-128"/>
              </a:defRPr>
            </a:lvl3pPr>
            <a:lvl4pPr marL="1843903" indent="-260273">
              <a:defRPr>
                <a:solidFill>
                  <a:schemeClr val="tx1"/>
                </a:solidFill>
                <a:latin typeface="Comic Sans MS" panose="030F0702030302020204" pitchFamily="66" charset="0"/>
                <a:ea typeface="MS PGothic" panose="020B0600070205080204" pitchFamily="34" charset="-128"/>
              </a:defRPr>
            </a:lvl4pPr>
            <a:lvl5pPr marL="2371781" indent="-260273">
              <a:defRPr>
                <a:solidFill>
                  <a:schemeClr val="tx1"/>
                </a:solidFill>
                <a:latin typeface="Comic Sans MS" panose="030F0702030302020204" pitchFamily="66" charset="0"/>
                <a:ea typeface="MS PGothic" panose="020B0600070205080204" pitchFamily="34" charset="-128"/>
              </a:defRPr>
            </a:lvl5pPr>
            <a:lvl6pPr marL="2899656"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753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5411"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328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4CFBCCD9-D8DB-4459-A283-A7FF049E1931}" type="slidenum">
              <a:rPr lang="en-US" altLang="en-US">
                <a:solidFill>
                  <a:srgbClr val="000000"/>
                </a:solidFill>
                <a:latin typeface="Arial" panose="020B0604020202020204" pitchFamily="34" charset="0"/>
              </a:rPr>
              <a:pPr defTabSz="1055753"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34-11. First-order fringes are a full spectrum, like a rainbow.</a:t>
            </a:r>
          </a:p>
        </p:txBody>
      </p:sp>
    </p:spTree>
    <p:extLst>
      <p:ext uri="{BB962C8B-B14F-4D97-AF65-F5344CB8AC3E}">
        <p14:creationId xmlns:p14="http://schemas.microsoft.com/office/powerpoint/2010/main" val="114848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3200" b="1">
                <a:solidFill>
                  <a:schemeClr val="tx1"/>
                </a:solidFill>
                <a:latin typeface="Arial" panose="020B0604020202020204" pitchFamily="34" charset="0"/>
              </a:defRPr>
            </a:lvl1pPr>
            <a:lvl2pPr marL="801512" indent="-308276">
              <a:defRPr sz="3200" b="1">
                <a:solidFill>
                  <a:schemeClr val="tx1"/>
                </a:solidFill>
                <a:latin typeface="Arial" panose="020B0604020202020204" pitchFamily="34" charset="0"/>
              </a:defRPr>
            </a:lvl2pPr>
            <a:lvl3pPr marL="1233098" indent="-246618">
              <a:defRPr sz="3200" b="1">
                <a:solidFill>
                  <a:schemeClr val="tx1"/>
                </a:solidFill>
                <a:latin typeface="Arial" panose="020B0604020202020204" pitchFamily="34" charset="0"/>
              </a:defRPr>
            </a:lvl3pPr>
            <a:lvl4pPr marL="1726337" indent="-246618">
              <a:defRPr sz="3200" b="1">
                <a:solidFill>
                  <a:schemeClr val="tx1"/>
                </a:solidFill>
                <a:latin typeface="Arial" panose="020B0604020202020204" pitchFamily="34" charset="0"/>
              </a:defRPr>
            </a:lvl4pPr>
            <a:lvl5pPr marL="2219577" indent="-246618">
              <a:defRPr sz="3200" b="1">
                <a:solidFill>
                  <a:schemeClr val="tx1"/>
                </a:solidFill>
                <a:latin typeface="Arial" panose="020B0604020202020204" pitchFamily="34" charset="0"/>
              </a:defRPr>
            </a:lvl5pPr>
            <a:lvl6pPr marL="2712816" indent="-246618" eaLnBrk="0" fontAlgn="base" hangingPunct="0">
              <a:spcBef>
                <a:spcPct val="0"/>
              </a:spcBef>
              <a:spcAft>
                <a:spcPct val="0"/>
              </a:spcAft>
              <a:defRPr sz="3200" b="1">
                <a:solidFill>
                  <a:schemeClr val="tx1"/>
                </a:solidFill>
                <a:latin typeface="Arial" panose="020B0604020202020204" pitchFamily="34" charset="0"/>
              </a:defRPr>
            </a:lvl6pPr>
            <a:lvl7pPr marL="3206055" indent="-246618" eaLnBrk="0" fontAlgn="base" hangingPunct="0">
              <a:spcBef>
                <a:spcPct val="0"/>
              </a:spcBef>
              <a:spcAft>
                <a:spcPct val="0"/>
              </a:spcAft>
              <a:defRPr sz="3200" b="1">
                <a:solidFill>
                  <a:schemeClr val="tx1"/>
                </a:solidFill>
                <a:latin typeface="Arial" panose="020B0604020202020204" pitchFamily="34" charset="0"/>
              </a:defRPr>
            </a:lvl7pPr>
            <a:lvl8pPr marL="3699293" indent="-246618" eaLnBrk="0" fontAlgn="base" hangingPunct="0">
              <a:spcBef>
                <a:spcPct val="0"/>
              </a:spcBef>
              <a:spcAft>
                <a:spcPct val="0"/>
              </a:spcAft>
              <a:defRPr sz="3200" b="1">
                <a:solidFill>
                  <a:schemeClr val="tx1"/>
                </a:solidFill>
                <a:latin typeface="Arial" panose="020B0604020202020204" pitchFamily="34" charset="0"/>
              </a:defRPr>
            </a:lvl8pPr>
            <a:lvl9pPr marL="4192533" indent="-246618" eaLnBrk="0" fontAlgn="base" hangingPunct="0">
              <a:spcBef>
                <a:spcPct val="0"/>
              </a:spcBef>
              <a:spcAft>
                <a:spcPct val="0"/>
              </a:spcAft>
              <a:defRPr sz="3200" b="1">
                <a:solidFill>
                  <a:schemeClr val="tx1"/>
                </a:solidFill>
                <a:latin typeface="Arial" panose="020B0604020202020204" pitchFamily="34" charset="0"/>
              </a:defRPr>
            </a:lvl9pPr>
          </a:lstStyle>
          <a:p>
            <a:pPr defTabSz="493240">
              <a:defRPr/>
            </a:pPr>
            <a:fld id="{8A7866B7-BEB9-45E5-9E34-54A71C486BE0}" type="slidenum">
              <a:rPr lang="en-US" altLang="en-US" sz="1200" b="0">
                <a:solidFill>
                  <a:prstClr val="black"/>
                </a:solidFill>
              </a:rPr>
              <a:pPr defTabSz="493240">
                <a:defRPr/>
              </a:pPr>
              <a:t>5</a:t>
            </a:fld>
            <a:endParaRPr lang="en-US" altLang="en-US" sz="1200" b="0">
              <a:solidFill>
                <a:prstClr val="black"/>
              </a:solidFill>
            </a:endParaRPr>
          </a:p>
        </p:txBody>
      </p:sp>
      <p:sp>
        <p:nvSpPr>
          <p:cNvPr id="36867"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6868" name="Rectangle 3"/>
              <p:cNvSpPr>
                <a:spLocks noGrp="1" noChangeArrowheads="1"/>
              </p:cNvSpPr>
              <p:nvPr>
                <p:ph type="body" idx="1"/>
              </p:nvPr>
            </p:nvSpPr>
            <p:spPr>
              <a:noFill/>
            </p:spPr>
            <p:txBody>
              <a:bodyPr/>
              <a:lstStyle/>
              <a:p>
                <a:pPr eaLnBrk="1" hangingPunct="1"/>
                <a:r>
                  <a:rPr lang="en-US" altLang="en-US" dirty="0"/>
                  <a:t>Solution: Using the geometry of the previous examples and the small-angle approximation, the wavelength for the first-order fringe is given by d sin</a:t>
                </a:r>
                <a:r>
                  <a:rPr lang="el-GR" altLang="en-US" dirty="0"/>
                  <a:t>θ</a:t>
                </a:r>
                <a:r>
                  <a:rPr lang="en-US" altLang="en-US" dirty="0"/>
                  <a:t> = m</a:t>
                </a:r>
                <a:r>
                  <a:rPr lang="el-GR" altLang="en-US" dirty="0"/>
                  <a:t>λ</a:t>
                </a:r>
                <a:r>
                  <a:rPr lang="en-US" altLang="en-US" dirty="0"/>
                  <a:t>, so </a:t>
                </a:r>
                <a:r>
                  <a:rPr lang="el-GR" altLang="en-US" dirty="0"/>
                  <a:t>λ</a:t>
                </a:r>
                <a:r>
                  <a:rPr lang="en-US" altLang="en-US" dirty="0"/>
                  <a:t>= d sin</a:t>
                </a:r>
                <a:r>
                  <a:rPr lang="el-GR" altLang="en-US" dirty="0">
                    <a:solidFill>
                      <a:prstClr val="black"/>
                    </a:solidFill>
                  </a:rPr>
                  <a:t>θ</a:t>
                </a:r>
                <a:r>
                  <a:rPr lang="en-US" altLang="en-US" dirty="0">
                    <a:solidFill>
                      <a:prstClr val="black"/>
                    </a:solidFill>
                  </a:rPr>
                  <a:t>/m</a:t>
                </a:r>
                <a14:m>
                  <m:oMath xmlns:m="http://schemas.openxmlformats.org/officeDocument/2006/math">
                    <m:r>
                      <a:rPr lang="en-US" altLang="en-US" i="1">
                        <a:solidFill>
                          <a:prstClr val="black"/>
                        </a:solidFill>
                        <a:latin typeface="Cambria Math" panose="02040503050406030204" pitchFamily="18" charset="0"/>
                        <a:ea typeface="Cambria Math" panose="02040503050406030204" pitchFamily="18" charset="0"/>
                      </a:rPr>
                      <m:t>~</m:t>
                    </m:r>
                  </m:oMath>
                </a14:m>
                <a:r>
                  <a:rPr lang="en-US" altLang="en-US" dirty="0"/>
                  <a:t> d </a:t>
                </a:r>
                <a:r>
                  <a:rPr lang="el-GR" altLang="en-US" dirty="0">
                    <a:solidFill>
                      <a:prstClr val="black"/>
                    </a:solidFill>
                  </a:rPr>
                  <a:t>θ</a:t>
                </a:r>
                <a:r>
                  <a:rPr lang="en-US" altLang="en-US" dirty="0">
                    <a:solidFill>
                      <a:prstClr val="black"/>
                    </a:solidFill>
                  </a:rPr>
                  <a:t>/m</a:t>
                </a:r>
                <a14:m>
                  <m:oMath xmlns:m="http://schemas.openxmlformats.org/officeDocument/2006/math">
                    <m:r>
                      <a:rPr lang="en-US" altLang="en-US" i="1">
                        <a:solidFill>
                          <a:prstClr val="black"/>
                        </a:solidFill>
                        <a:latin typeface="Cambria Math" panose="02040503050406030204" pitchFamily="18" charset="0"/>
                        <a:ea typeface="Cambria Math" panose="02040503050406030204" pitchFamily="18" charset="0"/>
                      </a:rPr>
                      <m:t>~</m:t>
                    </m:r>
                  </m:oMath>
                </a14:m>
                <a:r>
                  <a:rPr lang="en-US" altLang="en-US" dirty="0"/>
                  <a:t> dx/l = 400 nm for the violet light and 700 nm for the red light.</a:t>
                </a:r>
              </a:p>
            </p:txBody>
          </p:sp>
        </mc:Choice>
        <mc:Fallback xmlns="">
          <p:sp>
            <p:nvSpPr>
              <p:cNvPr id="36868" name="Rectangle 3"/>
              <p:cNvSpPr>
                <a:spLocks noGrp="1" noChangeArrowheads="1"/>
              </p:cNvSpPr>
              <p:nvPr>
                <p:ph type="body" idx="1"/>
              </p:nvPr>
            </p:nvSpPr>
            <p:spPr>
              <a:noFill/>
            </p:spPr>
            <p:txBody>
              <a:bodyPr/>
              <a:lstStyle/>
              <a:p>
                <a:pPr eaLnBrk="1" hangingPunct="1"/>
                <a:r>
                  <a:rPr lang="en-US" altLang="en-US" dirty="0" smtClean="0"/>
                  <a:t>Solution: Using the geometry of the previous examples and the small-angle approximation, the wavelength for the first-order fringe is given </a:t>
                </a:r>
                <a:r>
                  <a:rPr lang="en-US" altLang="en-US" dirty="0" smtClean="0"/>
                  <a:t>by d sin</a:t>
                </a:r>
                <a:r>
                  <a:rPr lang="el-GR" altLang="en-US" dirty="0" smtClean="0"/>
                  <a:t>θ</a:t>
                </a:r>
                <a:r>
                  <a:rPr lang="en-US" altLang="en-US" dirty="0" smtClean="0"/>
                  <a:t> = m</a:t>
                </a:r>
                <a:r>
                  <a:rPr lang="el-GR" altLang="en-US" dirty="0" smtClean="0"/>
                  <a:t>λ</a:t>
                </a:r>
                <a:r>
                  <a:rPr lang="en-US" altLang="en-US" dirty="0" smtClean="0"/>
                  <a:t>, so </a:t>
                </a:r>
                <a:r>
                  <a:rPr lang="el-GR" altLang="en-US" dirty="0" smtClean="0"/>
                  <a:t>λ</a:t>
                </a:r>
                <a:r>
                  <a:rPr lang="en-US" altLang="en-US" dirty="0" smtClean="0"/>
                  <a:t>= d sin</a:t>
                </a:r>
                <a:r>
                  <a:rPr kumimoji="0" lang="el-GR" altLang="en-US" sz="1200" b="0" i="0" u="none" strike="noStrike" kern="1200" cap="none" spc="0" normalizeH="0" baseline="0" noProof="0" dirty="0" smtClean="0">
                    <a:ln>
                      <a:noFill/>
                    </a:ln>
                    <a:solidFill>
                      <a:prstClr val="black"/>
                    </a:solidFill>
                    <a:effectLst/>
                    <a:uLnTx/>
                    <a:uFillTx/>
                    <a:latin typeface="+mn-lt"/>
                    <a:ea typeface="+mn-ea"/>
                    <a:cs typeface="+mn-cs"/>
                  </a:rPr>
                  <a:t>θ</a:t>
                </a: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/m</a:t>
                </a:r>
                <a:r>
                  <a:rPr kumimoji="0" lang="en-US" altLang="en-US" sz="12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a:t>~</a:t>
                </a:r>
                <a:r>
                  <a:rPr lang="en-US" altLang="en-US" dirty="0" smtClean="0"/>
                  <a:t> d </a:t>
                </a:r>
                <a:r>
                  <a:rPr kumimoji="0" lang="el-GR" altLang="en-US" sz="1200" b="0" i="0" u="none" strike="noStrike" kern="1200" cap="none" spc="0" normalizeH="0" baseline="0" noProof="0" dirty="0" smtClean="0">
                    <a:ln>
                      <a:noFill/>
                    </a:ln>
                    <a:solidFill>
                      <a:prstClr val="black"/>
                    </a:solidFill>
                    <a:effectLst/>
                    <a:uLnTx/>
                    <a:uFillTx/>
                    <a:latin typeface="+mn-lt"/>
                    <a:ea typeface="+mn-ea"/>
                    <a:cs typeface="+mn-cs"/>
                  </a:rPr>
                  <a:t>θ</a:t>
                </a: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/m</a:t>
                </a:r>
                <a:r>
                  <a:rPr kumimoji="0" lang="en-US" altLang="en-US" sz="12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a:t>~</a:t>
                </a:r>
                <a:r>
                  <a:rPr lang="en-US" altLang="en-US" dirty="0" smtClean="0"/>
                  <a:t> dx/l </a:t>
                </a:r>
                <a:r>
                  <a:rPr lang="en-US" altLang="en-US" dirty="0" smtClean="0"/>
                  <a:t>= 400 nm for the violet light and 700 nm for the red light.</a:t>
                </a:r>
              </a:p>
            </p:txBody>
          </p:sp>
        </mc:Fallback>
      </mc:AlternateContent>
    </p:spTree>
    <p:extLst>
      <p:ext uri="{BB962C8B-B14F-4D97-AF65-F5344CB8AC3E}">
        <p14:creationId xmlns:p14="http://schemas.microsoft.com/office/powerpoint/2010/main" val="68048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4134" indent="-326257">
              <a:defRPr>
                <a:solidFill>
                  <a:schemeClr val="tx1"/>
                </a:solidFill>
                <a:latin typeface="Comic Sans MS" panose="030F0702030302020204" pitchFamily="66" charset="0"/>
                <a:ea typeface="MS PGothic" panose="020B0600070205080204" pitchFamily="34" charset="-128"/>
              </a:defRPr>
            </a:lvl2pPr>
            <a:lvl3pPr marL="1316025" indent="-260273">
              <a:defRPr>
                <a:solidFill>
                  <a:schemeClr val="tx1"/>
                </a:solidFill>
                <a:latin typeface="Comic Sans MS" panose="030F0702030302020204" pitchFamily="66" charset="0"/>
                <a:ea typeface="MS PGothic" panose="020B0600070205080204" pitchFamily="34" charset="-128"/>
              </a:defRPr>
            </a:lvl3pPr>
            <a:lvl4pPr marL="1843903" indent="-260273">
              <a:defRPr>
                <a:solidFill>
                  <a:schemeClr val="tx1"/>
                </a:solidFill>
                <a:latin typeface="Comic Sans MS" panose="030F0702030302020204" pitchFamily="66" charset="0"/>
                <a:ea typeface="MS PGothic" panose="020B0600070205080204" pitchFamily="34" charset="-128"/>
              </a:defRPr>
            </a:lvl4pPr>
            <a:lvl5pPr marL="2371781" indent="-260273">
              <a:defRPr>
                <a:solidFill>
                  <a:schemeClr val="tx1"/>
                </a:solidFill>
                <a:latin typeface="Comic Sans MS" panose="030F0702030302020204" pitchFamily="66" charset="0"/>
                <a:ea typeface="MS PGothic" panose="020B0600070205080204" pitchFamily="34" charset="-128"/>
              </a:defRPr>
            </a:lvl5pPr>
            <a:lvl6pPr marL="2899656"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753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5411"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328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BA94E93F-9316-41CA-AFB4-E4DF67CD1E70}" type="slidenum">
              <a:rPr lang="en-US" altLang="en-US">
                <a:solidFill>
                  <a:srgbClr val="000000"/>
                </a:solidFill>
                <a:latin typeface="Arial" panose="020B0604020202020204" pitchFamily="34" charset="0"/>
              </a:rPr>
              <a:pPr defTabSz="1055753"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34-16. Thin film interference patterns seen in (a) a soap bubble, (b) a thin film of soapy water, and (c) a thin layer of oil on wet pavement.</a:t>
            </a:r>
          </a:p>
        </p:txBody>
      </p:sp>
    </p:spTree>
    <p:extLst>
      <p:ext uri="{BB962C8B-B14F-4D97-AF65-F5344CB8AC3E}">
        <p14:creationId xmlns:p14="http://schemas.microsoft.com/office/powerpoint/2010/main" val="219890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4134" indent="-326257">
              <a:defRPr>
                <a:solidFill>
                  <a:schemeClr val="tx1"/>
                </a:solidFill>
                <a:latin typeface="Comic Sans MS" panose="030F0702030302020204" pitchFamily="66" charset="0"/>
                <a:ea typeface="MS PGothic" panose="020B0600070205080204" pitchFamily="34" charset="-128"/>
              </a:defRPr>
            </a:lvl2pPr>
            <a:lvl3pPr marL="1316025" indent="-260273">
              <a:defRPr>
                <a:solidFill>
                  <a:schemeClr val="tx1"/>
                </a:solidFill>
                <a:latin typeface="Comic Sans MS" panose="030F0702030302020204" pitchFamily="66" charset="0"/>
                <a:ea typeface="MS PGothic" panose="020B0600070205080204" pitchFamily="34" charset="-128"/>
              </a:defRPr>
            </a:lvl3pPr>
            <a:lvl4pPr marL="1843903" indent="-260273">
              <a:defRPr>
                <a:solidFill>
                  <a:schemeClr val="tx1"/>
                </a:solidFill>
                <a:latin typeface="Comic Sans MS" panose="030F0702030302020204" pitchFamily="66" charset="0"/>
                <a:ea typeface="MS PGothic" panose="020B0600070205080204" pitchFamily="34" charset="-128"/>
              </a:defRPr>
            </a:lvl4pPr>
            <a:lvl5pPr marL="2371781" indent="-260273">
              <a:defRPr>
                <a:solidFill>
                  <a:schemeClr val="tx1"/>
                </a:solidFill>
                <a:latin typeface="Comic Sans MS" panose="030F0702030302020204" pitchFamily="66" charset="0"/>
                <a:ea typeface="MS PGothic" panose="020B0600070205080204" pitchFamily="34" charset="-128"/>
              </a:defRPr>
            </a:lvl5pPr>
            <a:lvl6pPr marL="2899656"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753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5411"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328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1EADA53E-D11F-4578-8F6E-44989AC3B668}" type="slidenum">
              <a:rPr lang="en-US" altLang="en-US">
                <a:solidFill>
                  <a:srgbClr val="000000"/>
                </a:solidFill>
                <a:latin typeface="Arial" panose="020B0604020202020204" pitchFamily="34" charset="0"/>
              </a:rPr>
              <a:pPr defTabSz="1055753"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34-17. Light reflected from the upper and lower surfaces of a thin film of oil lying on water. This analysis assumes the light strikes the surface nearly perpendicularly, but is shown here at an angle so we can display each ray.</a:t>
            </a:r>
          </a:p>
        </p:txBody>
      </p:sp>
    </p:spTree>
    <p:extLst>
      <p:ext uri="{BB962C8B-B14F-4D97-AF65-F5344CB8AC3E}">
        <p14:creationId xmlns:p14="http://schemas.microsoft.com/office/powerpoint/2010/main" val="256523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4134" indent="-326257">
              <a:defRPr>
                <a:solidFill>
                  <a:schemeClr val="tx1"/>
                </a:solidFill>
                <a:latin typeface="Comic Sans MS" panose="030F0702030302020204" pitchFamily="66" charset="0"/>
                <a:ea typeface="MS PGothic" panose="020B0600070205080204" pitchFamily="34" charset="-128"/>
              </a:defRPr>
            </a:lvl2pPr>
            <a:lvl3pPr marL="1316025" indent="-260273">
              <a:defRPr>
                <a:solidFill>
                  <a:schemeClr val="tx1"/>
                </a:solidFill>
                <a:latin typeface="Comic Sans MS" panose="030F0702030302020204" pitchFamily="66" charset="0"/>
                <a:ea typeface="MS PGothic" panose="020B0600070205080204" pitchFamily="34" charset="-128"/>
              </a:defRPr>
            </a:lvl3pPr>
            <a:lvl4pPr marL="1843903" indent="-260273">
              <a:defRPr>
                <a:solidFill>
                  <a:schemeClr val="tx1"/>
                </a:solidFill>
                <a:latin typeface="Comic Sans MS" panose="030F0702030302020204" pitchFamily="66" charset="0"/>
                <a:ea typeface="MS PGothic" panose="020B0600070205080204" pitchFamily="34" charset="-128"/>
              </a:defRPr>
            </a:lvl4pPr>
            <a:lvl5pPr marL="2371781" indent="-260273">
              <a:defRPr>
                <a:solidFill>
                  <a:schemeClr val="tx1"/>
                </a:solidFill>
                <a:latin typeface="Comic Sans MS" panose="030F0702030302020204" pitchFamily="66" charset="0"/>
                <a:ea typeface="MS PGothic" panose="020B0600070205080204" pitchFamily="34" charset="-128"/>
              </a:defRPr>
            </a:lvl5pPr>
            <a:lvl6pPr marL="2899656"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753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5411"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328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6E8E526A-7D40-435C-934F-4BC43CF57038}" type="slidenum">
              <a:rPr lang="en-US" altLang="en-US">
                <a:solidFill>
                  <a:srgbClr val="000000"/>
                </a:solidFill>
                <a:latin typeface="Arial" panose="020B0604020202020204" pitchFamily="34" charset="0"/>
              </a:rPr>
              <a:pPr defTabSz="1055753"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34-18. Newton’s rings. (a) Light rays reflected from upper and lower surfaces of the thin air gap can interfere. (b) Photograph of interference patterns using white light.</a:t>
            </a:r>
          </a:p>
        </p:txBody>
      </p:sp>
    </p:spTree>
    <p:extLst>
      <p:ext uri="{BB962C8B-B14F-4D97-AF65-F5344CB8AC3E}">
        <p14:creationId xmlns:p14="http://schemas.microsoft.com/office/powerpoint/2010/main" val="131783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54134" indent="-326257">
              <a:defRPr>
                <a:solidFill>
                  <a:schemeClr val="tx1"/>
                </a:solidFill>
                <a:latin typeface="Comic Sans MS" panose="030F0702030302020204" pitchFamily="66" charset="0"/>
                <a:ea typeface="MS PGothic" panose="020B0600070205080204" pitchFamily="34" charset="-128"/>
              </a:defRPr>
            </a:lvl2pPr>
            <a:lvl3pPr marL="1316025" indent="-260273">
              <a:defRPr>
                <a:solidFill>
                  <a:schemeClr val="tx1"/>
                </a:solidFill>
                <a:latin typeface="Comic Sans MS" panose="030F0702030302020204" pitchFamily="66" charset="0"/>
                <a:ea typeface="MS PGothic" panose="020B0600070205080204" pitchFamily="34" charset="-128"/>
              </a:defRPr>
            </a:lvl3pPr>
            <a:lvl4pPr marL="1843903" indent="-260273">
              <a:defRPr>
                <a:solidFill>
                  <a:schemeClr val="tx1"/>
                </a:solidFill>
                <a:latin typeface="Comic Sans MS" panose="030F0702030302020204" pitchFamily="66" charset="0"/>
                <a:ea typeface="MS PGothic" panose="020B0600070205080204" pitchFamily="34" charset="-128"/>
              </a:defRPr>
            </a:lvl4pPr>
            <a:lvl5pPr marL="2371781" indent="-260273">
              <a:defRPr>
                <a:solidFill>
                  <a:schemeClr val="tx1"/>
                </a:solidFill>
                <a:latin typeface="Comic Sans MS" panose="030F0702030302020204" pitchFamily="66" charset="0"/>
                <a:ea typeface="MS PGothic" panose="020B0600070205080204" pitchFamily="34" charset="-128"/>
              </a:defRPr>
            </a:lvl5pPr>
            <a:lvl6pPr marL="2899656"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2753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55411"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83285" indent="-260273"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55753" fontAlgn="base">
              <a:spcBef>
                <a:spcPct val="0"/>
              </a:spcBef>
              <a:spcAft>
                <a:spcPct val="0"/>
              </a:spcAft>
              <a:defRPr/>
            </a:pPr>
            <a:fld id="{CA38614C-582C-458F-AF6B-AC55CB589539}" type="slidenum">
              <a:rPr lang="en-US" altLang="en-US">
                <a:solidFill>
                  <a:srgbClr val="000000"/>
                </a:solidFill>
                <a:latin typeface="Arial" panose="020B0604020202020204" pitchFamily="34" charset="0"/>
              </a:rPr>
              <a:pPr defTabSz="1055753"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34-19. (a) Reflected ray changes phase by 180° or ½ cycle if n</a:t>
            </a:r>
            <a:r>
              <a:rPr lang="en-US" altLang="en-US" baseline="-25000"/>
              <a:t>2</a:t>
            </a:r>
            <a:r>
              <a:rPr lang="en-US" altLang="en-US"/>
              <a:t> &gt; n</a:t>
            </a:r>
            <a:r>
              <a:rPr lang="en-US" altLang="en-US" baseline="-25000"/>
              <a:t>1</a:t>
            </a:r>
            <a:r>
              <a:rPr lang="en-US" altLang="en-US"/>
              <a:t>, but (b) does not if n</a:t>
            </a:r>
            <a:r>
              <a:rPr lang="en-US" altLang="en-US" baseline="-25000"/>
              <a:t>2</a:t>
            </a:r>
            <a:r>
              <a:rPr lang="en-US" altLang="en-US"/>
              <a:t> &lt; n</a:t>
            </a:r>
            <a:r>
              <a:rPr lang="en-US" altLang="en-US" baseline="-25000"/>
              <a:t>1</a:t>
            </a:r>
            <a:r>
              <a:rPr lang="en-US" altLang="en-US"/>
              <a:t>.</a:t>
            </a:r>
          </a:p>
        </p:txBody>
      </p:sp>
    </p:spTree>
    <p:extLst>
      <p:ext uri="{BB962C8B-B14F-4D97-AF65-F5344CB8AC3E}">
        <p14:creationId xmlns:p14="http://schemas.microsoft.com/office/powerpoint/2010/main" val="141214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pPr defTabSz="931774"/>
            <a:fld id="{B7305904-0774-4423-9558-B03A4059522A}" type="slidenum">
              <a:rPr lang="en-US" altLang="en-US">
                <a:solidFill>
                  <a:prstClr val="black"/>
                </a:solidFill>
                <a:latin typeface="Calibri" panose="020F0502020204030204"/>
              </a:rPr>
              <a:pPr defTabSz="931774"/>
              <a:t>10</a:t>
            </a:fld>
            <a:endParaRPr lang="en-US" altLang="en-US" dirty="0">
              <a:solidFill>
                <a:prstClr val="black"/>
              </a:solidFill>
              <a:latin typeface="Calibri" panose="020F0502020204030204"/>
            </a:endParaRPr>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24"/>
              </a:spcAft>
            </a:pP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Figure 34-20. (a) Light rays reflected from the upper and lower surfaces of a thin wedge of air (between two glass plates) interfere to produce bright and dark bands. (b) Pattern observed when glass plates are optically flat; (c) pattern when plates are not so flat. See Example 34</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6.</a:t>
            </a:r>
            <a:endParaRPr lang="en-US" sz="1800" dirty="0">
              <a:latin typeface="Calibri" panose="020F0502020204030204" pitchFamily="34" charset="0"/>
              <a:ea typeface="Calibri" panose="020F0502020204030204" pitchFamily="34" charset="0"/>
              <a:cs typeface="Arial" panose="020B0604020202020204" pitchFamily="34" charset="0"/>
            </a:endParaRPr>
          </a:p>
          <a:p>
            <a:r>
              <a:rPr lang="en-US" dirty="0"/>
              <a:t>LD: In part (“a”), two thin rectangles representing the glass plates are placed one above the other such that the left sides of the plates are in contact while the right sides appear to be separated by a small separator resulting in the formation of a triangular wedge on the right. The left sides of the plates is labeled “A”. The right side of the bottom plate is labeled B, and the right side of the top plate is labeled C. A ray of light from the upper left extends to the lower right, passes through the lower side of the top plate at a point labeled D, and meets the upper side of the lower plate at a point labeled E. From D, the ray gets reflected toward the upper right and meets the eye of an observer. From E, the ray gets reflected parallel to the ray from D toward the upper right, passes through a point labeled F on the lower side of the top plate, and meets the eye of the observer. In part (b), the pattern observed from the top view of two circular glass plates with flat surfaces separated by a small distance is shown. Vertical dark beams separated by thin vertical white stripes are seen. In part (c), the pattern observed from the top view of two circular glass plates with slightly curved surfaces separated by a small distance is shown. An abstract pattern with distorted dark curves alternating with white curves is seen.</a:t>
            </a:r>
          </a:p>
        </p:txBody>
      </p:sp>
    </p:spTree>
    <p:extLst>
      <p:ext uri="{BB962C8B-B14F-4D97-AF65-F5344CB8AC3E}">
        <p14:creationId xmlns:p14="http://schemas.microsoft.com/office/powerpoint/2010/main" val="77377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F59D043-A0C5-4EC3-95C6-AE9EC4E11C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tx1"/>
                </a:solidFill>
                <a:latin typeface="Arial" panose="020B0604020202020204" pitchFamily="34" charset="0"/>
              </a:defRPr>
            </a:lvl1pPr>
            <a:lvl2pPr marL="751464" indent="-289024">
              <a:defRPr sz="2600" b="1">
                <a:solidFill>
                  <a:schemeClr val="tx1"/>
                </a:solidFill>
                <a:latin typeface="Arial" panose="020B0604020202020204" pitchFamily="34" charset="0"/>
              </a:defRPr>
            </a:lvl2pPr>
            <a:lvl3pPr marL="1156098" indent="-231219">
              <a:defRPr sz="2600" b="1">
                <a:solidFill>
                  <a:schemeClr val="tx1"/>
                </a:solidFill>
                <a:latin typeface="Arial" panose="020B0604020202020204" pitchFamily="34" charset="0"/>
              </a:defRPr>
            </a:lvl3pPr>
            <a:lvl4pPr marL="1618538" indent="-231219">
              <a:defRPr sz="2600" b="1">
                <a:solidFill>
                  <a:schemeClr val="tx1"/>
                </a:solidFill>
                <a:latin typeface="Arial" panose="020B0604020202020204" pitchFamily="34" charset="0"/>
              </a:defRPr>
            </a:lvl4pPr>
            <a:lvl5pPr marL="2080976" indent="-231219">
              <a:defRPr sz="2600" b="1">
                <a:solidFill>
                  <a:schemeClr val="tx1"/>
                </a:solidFill>
                <a:latin typeface="Arial" panose="020B0604020202020204" pitchFamily="34" charset="0"/>
              </a:defRPr>
            </a:lvl5pPr>
            <a:lvl6pPr marL="2543416" indent="-231219" eaLnBrk="0" fontAlgn="base" hangingPunct="0">
              <a:spcBef>
                <a:spcPct val="0"/>
              </a:spcBef>
              <a:spcAft>
                <a:spcPct val="0"/>
              </a:spcAft>
              <a:defRPr sz="2600" b="1">
                <a:solidFill>
                  <a:schemeClr val="tx1"/>
                </a:solidFill>
                <a:latin typeface="Arial" panose="020B0604020202020204" pitchFamily="34" charset="0"/>
              </a:defRPr>
            </a:lvl6pPr>
            <a:lvl7pPr marL="3005855" indent="-231219" eaLnBrk="0" fontAlgn="base" hangingPunct="0">
              <a:spcBef>
                <a:spcPct val="0"/>
              </a:spcBef>
              <a:spcAft>
                <a:spcPct val="0"/>
              </a:spcAft>
              <a:defRPr sz="2600" b="1">
                <a:solidFill>
                  <a:schemeClr val="tx1"/>
                </a:solidFill>
                <a:latin typeface="Arial" panose="020B0604020202020204" pitchFamily="34" charset="0"/>
              </a:defRPr>
            </a:lvl7pPr>
            <a:lvl8pPr marL="3468294" indent="-231219" eaLnBrk="0" fontAlgn="base" hangingPunct="0">
              <a:spcBef>
                <a:spcPct val="0"/>
              </a:spcBef>
              <a:spcAft>
                <a:spcPct val="0"/>
              </a:spcAft>
              <a:defRPr sz="2600" b="1">
                <a:solidFill>
                  <a:schemeClr val="tx1"/>
                </a:solidFill>
                <a:latin typeface="Arial" panose="020B0604020202020204" pitchFamily="34" charset="0"/>
              </a:defRPr>
            </a:lvl8pPr>
            <a:lvl9pPr marL="3930733" indent="-231219" eaLnBrk="0" fontAlgn="base" hangingPunct="0">
              <a:spcBef>
                <a:spcPct val="0"/>
              </a:spcBef>
              <a:spcAft>
                <a:spcPct val="0"/>
              </a:spcAft>
              <a:defRPr sz="2600" b="1">
                <a:solidFill>
                  <a:schemeClr val="tx1"/>
                </a:solidFill>
                <a:latin typeface="Arial" panose="020B0604020202020204" pitchFamily="34" charset="0"/>
              </a:defRPr>
            </a:lvl9pPr>
          </a:lstStyle>
          <a:p>
            <a:pPr defTabSz="931774"/>
            <a:fld id="{6EB7E82B-572F-47C1-93AC-EECE2F5F1EA5}" type="slidenum">
              <a:rPr lang="en-US" altLang="en-US" sz="1200" b="0">
                <a:solidFill>
                  <a:prstClr val="black"/>
                </a:solidFill>
              </a:rPr>
              <a:pPr defTabSz="931774"/>
              <a:t>14</a:t>
            </a:fld>
            <a:endParaRPr lang="en-US" altLang="en-US" sz="1200" b="0" dirty="0">
              <a:solidFill>
                <a:prstClr val="black"/>
              </a:solidFill>
            </a:endParaRPr>
          </a:p>
        </p:txBody>
      </p:sp>
      <p:sp>
        <p:nvSpPr>
          <p:cNvPr id="77827" name="Rectangle 2">
            <a:extLst>
              <a:ext uri="{FF2B5EF4-FFF2-40B4-BE49-F238E27FC236}">
                <a16:creationId xmlns:a16="http://schemas.microsoft.com/office/drawing/2014/main" id="{325A2548-0286-4340-8B45-B37862429EEF}"/>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E77804F6-582A-40FF-9740-6BBB0FD178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24878">
              <a:defRPr/>
            </a:pPr>
            <a:r>
              <a:rPr lang="en-US" sz="1800" dirty="0">
                <a:solidFill>
                  <a:srgbClr val="000000"/>
                </a:solidFill>
                <a:latin typeface="Calibri" panose="020F0502020204030204" pitchFamily="34" charset="0"/>
                <a:ea typeface="Times New Roman" panose="02020603050405020304" pitchFamily="18" charset="0"/>
                <a:cs typeface="Arial" panose="020B0604020202020204" pitchFamily="34" charset="0"/>
              </a:rPr>
              <a:t>Figure 34-25. Transverse waves on a rope polarized (a) in a vertical plane and (b) in a horizontal plane.</a:t>
            </a:r>
            <a:endParaRPr lang="en-US" sz="1800" dirty="0">
              <a:latin typeface="Calibri" panose="020F0502020204030204" pitchFamily="34" charset="0"/>
              <a:ea typeface="Calibri" panose="020F0502020204030204" pitchFamily="34" charset="0"/>
              <a:cs typeface="Arial" panose="020B0604020202020204" pitchFamily="34" charset="0"/>
            </a:endParaRPr>
          </a:p>
          <a:p>
            <a:r>
              <a:rPr dirty="0"/>
              <a:t>LD:</a:t>
            </a:r>
            <a:r>
              <a:rPr lang="en-US" dirty="0"/>
              <a:t> In part (“a”), a hand appears to be holding the left end of the rope and moving it upward and downward forming a transverse wave along the vertical plane. A vertical double-headed arrow shown on the right of the rope indicates the direction of the motion of the rope. A horizontal line passes the middle of the wave. In part (b), a hand appears to be holding the left end of the rope and moving it sideward forming a transverse wave along the horizontal plane. A horizontal double-headed arrow shown on the right of the rope indicates the direction of motion of the rope. A horizontal line passes the middle of the wave. </a:t>
            </a:r>
            <a:endParaRPr dirty="0"/>
          </a:p>
        </p:txBody>
      </p:sp>
    </p:spTree>
    <p:extLst>
      <p:ext uri="{BB962C8B-B14F-4D97-AF65-F5344CB8AC3E}">
        <p14:creationId xmlns:p14="http://schemas.microsoft.com/office/powerpoint/2010/main" val="277609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77AF3DA6-6532-42A2-AD4C-12A06DD787F1}" type="slidenum">
              <a:rPr lang="en-US" altLang="en-US" smtClean="0"/>
              <a:pPr defTabSz="457200"/>
              <a:t>‹#›</a:t>
            </a:fld>
            <a:endParaRPr lang="en-US" altLang="en-US"/>
          </a:p>
        </p:txBody>
      </p:sp>
    </p:spTree>
    <p:extLst>
      <p:ext uri="{BB962C8B-B14F-4D97-AF65-F5344CB8AC3E}">
        <p14:creationId xmlns:p14="http://schemas.microsoft.com/office/powerpoint/2010/main" val="222359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EA2C6F59-5E91-4884-A234-D79338225005}" type="slidenum">
              <a:rPr lang="en-US" altLang="en-US" smtClean="0"/>
              <a:pPr defTabSz="457200"/>
              <a:t>‹#›</a:t>
            </a:fld>
            <a:endParaRPr lang="en-US" altLang="en-US"/>
          </a:p>
        </p:txBody>
      </p:sp>
    </p:spTree>
    <p:extLst>
      <p:ext uri="{BB962C8B-B14F-4D97-AF65-F5344CB8AC3E}">
        <p14:creationId xmlns:p14="http://schemas.microsoft.com/office/powerpoint/2010/main" val="88894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281F6109-D23B-4321-8EA1-A589B3E73E11}" type="slidenum">
              <a:rPr lang="en-US" altLang="en-US" smtClean="0"/>
              <a:pPr defTabSz="457200"/>
              <a:t>‹#›</a:t>
            </a:fld>
            <a:endParaRPr lang="en-US" altLang="en-US"/>
          </a:p>
        </p:txBody>
      </p:sp>
    </p:spTree>
    <p:extLst>
      <p:ext uri="{BB962C8B-B14F-4D97-AF65-F5344CB8AC3E}">
        <p14:creationId xmlns:p14="http://schemas.microsoft.com/office/powerpoint/2010/main" val="350501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841004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90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09677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544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92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5561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197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1941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11DA8D30-872B-4625-9ED2-7DF70C220795}" type="slidenum">
              <a:rPr lang="en-US" altLang="en-US" smtClean="0"/>
              <a:pPr defTabSz="457200"/>
              <a:t>‹#›</a:t>
            </a:fld>
            <a:endParaRPr lang="en-US" altLang="en-US"/>
          </a:p>
        </p:txBody>
      </p:sp>
    </p:spTree>
    <p:extLst>
      <p:ext uri="{BB962C8B-B14F-4D97-AF65-F5344CB8AC3E}">
        <p14:creationId xmlns:p14="http://schemas.microsoft.com/office/powerpoint/2010/main" val="419601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57575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460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
            <a:ext cx="27432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
            <a:ext cx="80264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738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 typeface="Web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ea typeface="Osaka"/>
                <a:cs typeface="Osak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1BF8A98-D701-448E-B216-7058D05D475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109989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6334" y="1687513"/>
            <a:ext cx="11614151" cy="20873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6015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174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4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718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660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17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defTabSz="457200"/>
            <a:fld id="{657A827A-30B9-47D2-96BB-76B0D435325A}" type="slidenum">
              <a:rPr lang="en-US" altLang="en-US" smtClean="0"/>
              <a:pPr defTabSz="457200"/>
              <a:t>‹#›</a:t>
            </a:fld>
            <a:endParaRPr lang="en-US" altLang="en-US"/>
          </a:p>
        </p:txBody>
      </p:sp>
    </p:spTree>
    <p:extLst>
      <p:ext uri="{BB962C8B-B14F-4D97-AF65-F5344CB8AC3E}">
        <p14:creationId xmlns:p14="http://schemas.microsoft.com/office/powerpoint/2010/main" val="3172036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0238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3689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262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7467" y="195263"/>
            <a:ext cx="2760133"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1" y="195263"/>
            <a:ext cx="8079316"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867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7AF3DA6-6532-42A2-AD4C-12A06DD787F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912545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1DA8D30-872B-4625-9ED2-7DF70C22079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978360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57A827A-30B9-47D2-96BB-76B0D435325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6424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3C4531A-EE9F-40DA-863E-58342F1B4B6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983633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D620488-03E6-459F-8302-E2748FD1448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001960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EE6E9F9-234A-4DB5-B374-B4BA1698914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8099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defTabSz="457200"/>
            <a:fld id="{B3C4531A-EE9F-40DA-863E-58342F1B4B67}" type="slidenum">
              <a:rPr lang="en-US" altLang="en-US" smtClean="0"/>
              <a:pPr defTabSz="457200"/>
              <a:t>‹#›</a:t>
            </a:fld>
            <a:endParaRPr lang="en-US" altLang="en-US"/>
          </a:p>
        </p:txBody>
      </p:sp>
    </p:spTree>
    <p:extLst>
      <p:ext uri="{BB962C8B-B14F-4D97-AF65-F5344CB8AC3E}">
        <p14:creationId xmlns:p14="http://schemas.microsoft.com/office/powerpoint/2010/main" val="2005018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1F70742-5E1E-46B9-B696-2D316A16C22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238853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CC19B99-E6E9-4605-97FA-6362625237D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82053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5AA522-C521-444A-BD0E-087EBEB841C4}"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435308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2C6F59-5E91-4884-A234-D7933822500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30417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1F6109-D23B-4321-8EA1-A589B3E73E1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40310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defTabSz="457200"/>
            <a:fld id="{9D620488-03E6-459F-8302-E2748FD14486}" type="slidenum">
              <a:rPr lang="en-US" altLang="en-US" smtClean="0"/>
              <a:pPr defTabSz="457200"/>
              <a:t>‹#›</a:t>
            </a:fld>
            <a:endParaRPr lang="en-US" altLang="en-US"/>
          </a:p>
        </p:txBody>
      </p:sp>
    </p:spTree>
    <p:extLst>
      <p:ext uri="{BB962C8B-B14F-4D97-AF65-F5344CB8AC3E}">
        <p14:creationId xmlns:p14="http://schemas.microsoft.com/office/powerpoint/2010/main" val="256290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defTabSz="457200"/>
            <a:fld id="{BEE6E9F9-234A-4DB5-B374-B4BA16989146}" type="slidenum">
              <a:rPr lang="en-US" altLang="en-US" smtClean="0"/>
              <a:pPr defTabSz="457200"/>
              <a:t>‹#›</a:t>
            </a:fld>
            <a:endParaRPr lang="en-US" altLang="en-US"/>
          </a:p>
        </p:txBody>
      </p:sp>
    </p:spTree>
    <p:extLst>
      <p:ext uri="{BB962C8B-B14F-4D97-AF65-F5344CB8AC3E}">
        <p14:creationId xmlns:p14="http://schemas.microsoft.com/office/powerpoint/2010/main" val="16433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defTabSz="457200"/>
            <a:fld id="{61F70742-5E1E-46B9-B696-2D316A16C227}" type="slidenum">
              <a:rPr lang="en-US" altLang="en-US" smtClean="0"/>
              <a:pPr defTabSz="457200"/>
              <a:t>‹#›</a:t>
            </a:fld>
            <a:endParaRPr lang="en-US" altLang="en-US"/>
          </a:p>
        </p:txBody>
      </p:sp>
    </p:spTree>
    <p:extLst>
      <p:ext uri="{BB962C8B-B14F-4D97-AF65-F5344CB8AC3E}">
        <p14:creationId xmlns:p14="http://schemas.microsoft.com/office/powerpoint/2010/main" val="273628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defTabSz="457200"/>
            <a:fld id="{ECC19B99-E6E9-4605-97FA-6362625237D1}" type="slidenum">
              <a:rPr lang="en-US" altLang="en-US" smtClean="0"/>
              <a:pPr defTabSz="457200"/>
              <a:t>‹#›</a:t>
            </a:fld>
            <a:endParaRPr lang="en-US" altLang="en-US"/>
          </a:p>
        </p:txBody>
      </p:sp>
    </p:spTree>
    <p:extLst>
      <p:ext uri="{BB962C8B-B14F-4D97-AF65-F5344CB8AC3E}">
        <p14:creationId xmlns:p14="http://schemas.microsoft.com/office/powerpoint/2010/main" val="30531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defTabSz="457200">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defTabSz="457200">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defTabSz="457200"/>
            <a:fld id="{815AA522-C521-444A-BD0E-087EBEB841C4}" type="slidenum">
              <a:rPr lang="en-US" altLang="en-US" smtClean="0"/>
              <a:pPr defTabSz="457200"/>
              <a:t>‹#›</a:t>
            </a:fld>
            <a:endParaRPr lang="en-US" altLang="en-US"/>
          </a:p>
        </p:txBody>
      </p:sp>
    </p:spTree>
    <p:extLst>
      <p:ext uri="{BB962C8B-B14F-4D97-AF65-F5344CB8AC3E}">
        <p14:creationId xmlns:p14="http://schemas.microsoft.com/office/powerpoint/2010/main" val="148637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defTabSz="457200">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defTabSz="457200">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defTabSz="457200"/>
            <a:fld id="{55F49B00-FDB2-430F-9FD3-D532842993F5}" type="slidenum">
              <a:rPr lang="en-US" altLang="en-US" smtClean="0"/>
              <a:pPr defTabSz="457200"/>
              <a:t>‹#›</a:t>
            </a:fld>
            <a:endParaRPr lang="en-US" altLang="en-US"/>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351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
            <a:ext cx="10972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7"/>
          <p:cNvSpPr>
            <a:spLocks noGrp="1" noChangeArrowheads="1"/>
          </p:cNvSpPr>
          <p:nvPr userDrawn="1"/>
        </p:nvSpPr>
        <p:spPr bwMode="auto">
          <a:xfrm>
            <a:off x="12702" y="6661150"/>
            <a:ext cx="514561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itchFamily="34" charset="0"/>
                <a:ea typeface="MS PGothic" panose="020B0600070205080204" pitchFamily="34" charset="-128"/>
                <a:cs typeface="+mn-cs"/>
              </a:rPr>
              <a:t>Copyright © 2009 Pearson Education, Inc.</a:t>
            </a:r>
          </a:p>
        </p:txBody>
      </p:sp>
    </p:spTree>
    <p:extLst>
      <p:ext uri="{BB962C8B-B14F-4D97-AF65-F5344CB8AC3E}">
        <p14:creationId xmlns:p14="http://schemas.microsoft.com/office/powerpoint/2010/main" val="2993072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2700" b="1">
          <a:solidFill>
            <a:schemeClr val="accent2"/>
          </a:solidFill>
          <a:latin typeface="+mj-lt"/>
          <a:ea typeface="+mj-ea"/>
          <a:cs typeface="+mj-cs"/>
        </a:defRPr>
      </a:lvl1pPr>
      <a:lvl2pPr algn="ctr" rtl="0" eaLnBrk="0" fontAlgn="base" hangingPunct="0">
        <a:spcBef>
          <a:spcPct val="0"/>
        </a:spcBef>
        <a:spcAft>
          <a:spcPct val="0"/>
        </a:spcAft>
        <a:defRPr sz="2700" b="1">
          <a:solidFill>
            <a:schemeClr val="accent2"/>
          </a:solidFill>
          <a:latin typeface="Arial" pitchFamily="34" charset="0"/>
        </a:defRPr>
      </a:lvl2pPr>
      <a:lvl3pPr algn="ctr" rtl="0" eaLnBrk="0" fontAlgn="base" hangingPunct="0">
        <a:spcBef>
          <a:spcPct val="0"/>
        </a:spcBef>
        <a:spcAft>
          <a:spcPct val="0"/>
        </a:spcAft>
        <a:defRPr sz="2700" b="1">
          <a:solidFill>
            <a:schemeClr val="accent2"/>
          </a:solidFill>
          <a:latin typeface="Arial" pitchFamily="34" charset="0"/>
        </a:defRPr>
      </a:lvl3pPr>
      <a:lvl4pPr algn="ctr" rtl="0" eaLnBrk="0" fontAlgn="base" hangingPunct="0">
        <a:spcBef>
          <a:spcPct val="0"/>
        </a:spcBef>
        <a:spcAft>
          <a:spcPct val="0"/>
        </a:spcAft>
        <a:defRPr sz="2700" b="1">
          <a:solidFill>
            <a:schemeClr val="accent2"/>
          </a:solidFill>
          <a:latin typeface="Arial" pitchFamily="34" charset="0"/>
        </a:defRPr>
      </a:lvl4pPr>
      <a:lvl5pPr algn="ctr" rtl="0" eaLnBrk="0" fontAlgn="base" hangingPunct="0">
        <a:spcBef>
          <a:spcPct val="0"/>
        </a:spcBef>
        <a:spcAft>
          <a:spcPct val="0"/>
        </a:spcAft>
        <a:defRPr sz="2700" b="1">
          <a:solidFill>
            <a:schemeClr val="accent2"/>
          </a:solidFill>
          <a:latin typeface="Arial" pitchFamily="34" charset="0"/>
        </a:defRPr>
      </a:lvl5pPr>
      <a:lvl6pPr marL="342900" algn="ctr" rtl="0" fontAlgn="base">
        <a:spcBef>
          <a:spcPct val="0"/>
        </a:spcBef>
        <a:spcAft>
          <a:spcPct val="0"/>
        </a:spcAft>
        <a:defRPr sz="2700" b="1">
          <a:solidFill>
            <a:schemeClr val="accent2"/>
          </a:solidFill>
          <a:latin typeface="Arial" pitchFamily="34" charset="0"/>
        </a:defRPr>
      </a:lvl6pPr>
      <a:lvl7pPr marL="685800" algn="ctr" rtl="0" fontAlgn="base">
        <a:spcBef>
          <a:spcPct val="0"/>
        </a:spcBef>
        <a:spcAft>
          <a:spcPct val="0"/>
        </a:spcAft>
        <a:defRPr sz="2700" b="1">
          <a:solidFill>
            <a:schemeClr val="accent2"/>
          </a:solidFill>
          <a:latin typeface="Arial" pitchFamily="34" charset="0"/>
        </a:defRPr>
      </a:lvl7pPr>
      <a:lvl8pPr marL="1028700" algn="ctr" rtl="0" fontAlgn="base">
        <a:spcBef>
          <a:spcPct val="0"/>
        </a:spcBef>
        <a:spcAft>
          <a:spcPct val="0"/>
        </a:spcAft>
        <a:defRPr sz="2700" b="1">
          <a:solidFill>
            <a:schemeClr val="accent2"/>
          </a:solidFill>
          <a:latin typeface="Arial" pitchFamily="34" charset="0"/>
        </a:defRPr>
      </a:lvl8pPr>
      <a:lvl9pPr marL="1371600" algn="ctr" rtl="0" fontAlgn="base">
        <a:spcBef>
          <a:spcPct val="0"/>
        </a:spcBef>
        <a:spcAft>
          <a:spcPct val="0"/>
        </a:spcAft>
        <a:defRPr sz="2700" b="1">
          <a:solidFill>
            <a:schemeClr val="accent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3201" y="195263"/>
            <a:ext cx="11645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96334" y="1687514"/>
            <a:ext cx="1161415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17"/>
          <p:cNvSpPr>
            <a:spLocks noChangeArrowheads="1"/>
          </p:cNvSpPr>
          <p:nvPr/>
        </p:nvSpPr>
        <p:spPr bwMode="auto">
          <a:xfrm>
            <a:off x="0" y="1447800"/>
            <a:ext cx="1219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omic Sans MS" pitchFamily="66" charset="0"/>
              <a:cs typeface="Arial" pitchFamily="34" charset="0"/>
            </a:endParaRPr>
          </a:p>
        </p:txBody>
      </p:sp>
      <p:pic>
        <p:nvPicPr>
          <p:cNvPr id="205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092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a:solidFill>
            <a:schemeClr val="tx1"/>
          </a:solidFill>
          <a:latin typeface="+mj-lt"/>
          <a:ea typeface="+mj-ea"/>
          <a:cs typeface="Osaka"/>
        </a:defRPr>
      </a:lvl1pPr>
      <a:lvl2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2pPr>
      <a:lvl3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3pPr>
      <a:lvl4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4pPr>
      <a:lvl5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5pPr>
      <a:lvl6pPr marL="457200" algn="l" rtl="0" fontAlgn="base">
        <a:spcBef>
          <a:spcPct val="0"/>
        </a:spcBef>
        <a:spcAft>
          <a:spcPct val="0"/>
        </a:spcAft>
        <a:defRPr sz="3600">
          <a:solidFill>
            <a:schemeClr val="tx1"/>
          </a:solidFill>
          <a:latin typeface="Comic Sans MS" pitchFamily="66" charset="0"/>
          <a:ea typeface="Osaka" pitchFamily="96" charset="-128"/>
        </a:defRPr>
      </a:lvl6pPr>
      <a:lvl7pPr marL="914400" algn="l" rtl="0" fontAlgn="base">
        <a:spcBef>
          <a:spcPct val="0"/>
        </a:spcBef>
        <a:spcAft>
          <a:spcPct val="0"/>
        </a:spcAft>
        <a:defRPr sz="3600">
          <a:solidFill>
            <a:schemeClr val="tx1"/>
          </a:solidFill>
          <a:latin typeface="Comic Sans MS" pitchFamily="66" charset="0"/>
          <a:ea typeface="Osaka" pitchFamily="96" charset="-128"/>
        </a:defRPr>
      </a:lvl7pPr>
      <a:lvl8pPr marL="1371600" algn="l" rtl="0" fontAlgn="base">
        <a:spcBef>
          <a:spcPct val="0"/>
        </a:spcBef>
        <a:spcAft>
          <a:spcPct val="0"/>
        </a:spcAft>
        <a:defRPr sz="3600">
          <a:solidFill>
            <a:schemeClr val="tx1"/>
          </a:solidFill>
          <a:latin typeface="Comic Sans MS" pitchFamily="66" charset="0"/>
          <a:ea typeface="Osaka" pitchFamily="96" charset="-128"/>
        </a:defRPr>
      </a:lvl8pPr>
      <a:lvl9pPr marL="1828800" algn="l" rtl="0" fontAlgn="base">
        <a:spcBef>
          <a:spcPct val="0"/>
        </a:spcBef>
        <a:spcAft>
          <a:spcPct val="0"/>
        </a:spcAft>
        <a:defRPr sz="3600">
          <a:solidFill>
            <a:schemeClr val="tx1"/>
          </a:solidFill>
          <a:latin typeface="Comic Sans MS" pitchFamily="66" charset="0"/>
          <a:ea typeface="Osaka" pitchFamily="96"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Osaka"/>
        </a:defRPr>
      </a:lvl1pPr>
      <a:lvl2pPr marL="514350" indent="-171450" algn="l" rtl="0" eaLnBrk="0" fontAlgn="base" hangingPunct="0">
        <a:spcBef>
          <a:spcPct val="20000"/>
        </a:spcBef>
        <a:spcAft>
          <a:spcPct val="0"/>
        </a:spcAft>
        <a:defRPr sz="2400">
          <a:solidFill>
            <a:schemeClr val="tx1"/>
          </a:solidFill>
          <a:latin typeface="+mn-lt"/>
          <a:ea typeface="+mn-ea"/>
          <a:cs typeface="Osaka"/>
        </a:defRPr>
      </a:lvl2pPr>
      <a:lvl3pPr marL="857250" indent="-171450" algn="l" rtl="0" eaLnBrk="0" fontAlgn="base" hangingPunct="0">
        <a:spcBef>
          <a:spcPct val="20000"/>
        </a:spcBef>
        <a:spcAft>
          <a:spcPct val="0"/>
        </a:spcAft>
        <a:defRPr sz="2200">
          <a:solidFill>
            <a:schemeClr val="tx1"/>
          </a:solidFill>
          <a:latin typeface="+mn-lt"/>
          <a:ea typeface="+mn-ea"/>
          <a:cs typeface="Osaka"/>
        </a:defRPr>
      </a:lvl3pPr>
      <a:lvl4pPr marL="1200150" indent="-171450" algn="l" rtl="0" eaLnBrk="0" fontAlgn="base" hangingPunct="0">
        <a:spcBef>
          <a:spcPct val="20000"/>
        </a:spcBef>
        <a:spcAft>
          <a:spcPct val="0"/>
        </a:spcAft>
        <a:defRPr sz="2000">
          <a:solidFill>
            <a:schemeClr val="tx1"/>
          </a:solidFill>
          <a:latin typeface="+mn-lt"/>
          <a:ea typeface="+mn-ea"/>
          <a:cs typeface="Osaka"/>
        </a:defRPr>
      </a:lvl4pPr>
      <a:lvl5pPr marL="1543050" indent="-171450" algn="l" rtl="0" eaLnBrk="0" fontAlgn="base" hangingPunct="0">
        <a:spcBef>
          <a:spcPct val="20000"/>
        </a:spcBef>
        <a:spcAft>
          <a:spcPct val="0"/>
        </a:spcAft>
        <a:defRPr sz="2000">
          <a:solidFill>
            <a:schemeClr val="tx1"/>
          </a:solidFill>
          <a:latin typeface="+mn-lt"/>
          <a:ea typeface="+mn-ea"/>
          <a:cs typeface="Osaka"/>
        </a:defRPr>
      </a:lvl5pPr>
      <a:lvl6pPr marL="2000250" indent="-171450" algn="l" rtl="0" fontAlgn="base">
        <a:spcBef>
          <a:spcPct val="20000"/>
        </a:spcBef>
        <a:spcAft>
          <a:spcPct val="0"/>
        </a:spcAft>
        <a:buFont typeface="Webdings" pitchFamily="18" charset="2"/>
        <a:buChar char="þ"/>
        <a:defRPr sz="2000">
          <a:solidFill>
            <a:schemeClr val="tx1"/>
          </a:solidFill>
          <a:latin typeface="+mn-lt"/>
          <a:ea typeface="+mn-ea"/>
        </a:defRPr>
      </a:lvl6pPr>
      <a:lvl7pPr marL="2457450" indent="-171450" algn="l" rtl="0" fontAlgn="base">
        <a:spcBef>
          <a:spcPct val="20000"/>
        </a:spcBef>
        <a:spcAft>
          <a:spcPct val="0"/>
        </a:spcAft>
        <a:buFont typeface="Webdings" pitchFamily="18" charset="2"/>
        <a:buChar char="þ"/>
        <a:defRPr sz="2000">
          <a:solidFill>
            <a:schemeClr val="tx1"/>
          </a:solidFill>
          <a:latin typeface="+mn-lt"/>
          <a:ea typeface="+mn-ea"/>
        </a:defRPr>
      </a:lvl7pPr>
      <a:lvl8pPr marL="2914650" indent="-171450" algn="l" rtl="0" fontAlgn="base">
        <a:spcBef>
          <a:spcPct val="20000"/>
        </a:spcBef>
        <a:spcAft>
          <a:spcPct val="0"/>
        </a:spcAft>
        <a:buFont typeface="Webdings" pitchFamily="18" charset="2"/>
        <a:buChar char="þ"/>
        <a:defRPr sz="2000">
          <a:solidFill>
            <a:schemeClr val="tx1"/>
          </a:solidFill>
          <a:latin typeface="+mn-lt"/>
          <a:ea typeface="+mn-ea"/>
        </a:defRPr>
      </a:lvl8pPr>
      <a:lvl9pPr marL="3371850" indent="-171450" algn="l" rtl="0" fontAlgn="base">
        <a:spcBef>
          <a:spcPct val="20000"/>
        </a:spcBef>
        <a:spcAft>
          <a:spcPct val="0"/>
        </a:spcAft>
        <a:buFont typeface="Webdings" pitchFamily="18" charset="2"/>
        <a:buChar char="þ"/>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5F49B00-FDB2-430F-9FD3-D532842993F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4639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uohd0TtqOaw"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34_00CO"/>
          <p:cNvPicPr>
            <a:picLocks noChangeAspect="1" noChangeArrowheads="1"/>
          </p:cNvPicPr>
          <p:nvPr/>
        </p:nvPicPr>
        <p:blipFill>
          <a:blip r:embed="rId3">
            <a:extLst>
              <a:ext uri="{28A0092B-C50C-407E-A947-70E740481C1C}">
                <a14:useLocalDpi xmlns:a14="http://schemas.microsoft.com/office/drawing/2010/main" val="0"/>
              </a:ext>
            </a:extLst>
          </a:blip>
          <a:srcRect b="2625"/>
          <a:stretch>
            <a:fillRect/>
          </a:stretch>
        </p:blipFill>
        <p:spPr bwMode="auto">
          <a:xfrm>
            <a:off x="1865746" y="1668549"/>
            <a:ext cx="5572125"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62200" y="0"/>
            <a:ext cx="7772400" cy="12001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34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Waves</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versus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Particles</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Huygens’ </a:t>
            </a:r>
            <a:r>
              <a:rPr kumimoji="0" lang="fr-FR" altLang="en-US" sz="3600" b="0" i="0" u="none" strike="noStrike" kern="0" cap="none" spc="0" normalizeH="0" baseline="0" noProof="0" dirty="0" err="1">
                <a:ln>
                  <a:noFill/>
                </a:ln>
                <a:solidFill>
                  <a:srgbClr val="000000"/>
                </a:solidFill>
                <a:effectLst/>
                <a:uLnTx/>
                <a:uFillTx/>
                <a:latin typeface="Comic Sans MS"/>
                <a:ea typeface="ＭＳ Ｐゴシック"/>
                <a:cs typeface="Arial" pitchFamily="34" charset="0"/>
              </a:rPr>
              <a:t>Principle</a:t>
            </a:r>
            <a:r>
              <a:rPr kumimoji="0" lang="fr-FR" altLang="en-US" sz="3600" b="0" i="0" u="none" strike="noStrike" kern="0" cap="none" spc="0" normalizeH="0" baseline="0" noProof="0" dirty="0">
                <a:ln>
                  <a:noFill/>
                </a:ln>
                <a:solidFill>
                  <a:srgbClr val="000000"/>
                </a:solidFill>
                <a:effectLst/>
                <a:uLnTx/>
                <a:uFillTx/>
                <a:latin typeface="Comic Sans MS"/>
                <a:ea typeface="ＭＳ Ｐゴシック"/>
                <a:cs typeface="Arial" pitchFamily="34" charset="0"/>
              </a:rPr>
              <a:t> and Diffraction</a:t>
            </a:r>
            <a:endParaRPr kumimoji="0" lang="en-US" sz="3600" b="0" i="0" u="none" strike="noStrike" kern="0" cap="none" spc="0" normalizeH="0" baseline="0" noProof="0" dirty="0">
              <a:ln>
                <a:noFill/>
              </a:ln>
              <a:solidFill>
                <a:sysClr val="windowText" lastClr="000000"/>
              </a:solidFill>
              <a:effectLst/>
              <a:uLnTx/>
              <a:uFillTx/>
              <a:latin typeface="Comic Sans MS"/>
              <a:cs typeface="Arial" pitchFamily="34" charset="0"/>
            </a:endParaRPr>
          </a:p>
        </p:txBody>
      </p:sp>
      <p:sp>
        <p:nvSpPr>
          <p:cNvPr id="2" name="TextBox 1"/>
          <p:cNvSpPr txBox="1"/>
          <p:nvPr/>
        </p:nvSpPr>
        <p:spPr>
          <a:xfrm>
            <a:off x="8192655" y="2272145"/>
            <a:ext cx="34082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a:cs typeface="+mn-cs"/>
              </a:rPr>
              <a:t>Quiz on Friday-Problems on earlier chapters.</a:t>
            </a:r>
          </a:p>
        </p:txBody>
      </p:sp>
      <p:pic>
        <p:nvPicPr>
          <p:cNvPr id="5" name="Picture 4">
            <a:extLst>
              <a:ext uri="{FF2B5EF4-FFF2-40B4-BE49-F238E27FC236}">
                <a16:creationId xmlns:a16="http://schemas.microsoft.com/office/drawing/2014/main" id="{7897FA94-1239-49FE-99F6-31C5340ED31D}"/>
              </a:ext>
            </a:extLst>
          </p:cNvPr>
          <p:cNvPicPr>
            <a:picLocks noChangeAspect="1"/>
          </p:cNvPicPr>
          <p:nvPr/>
        </p:nvPicPr>
        <p:blipFill>
          <a:blip r:embed="rId4"/>
          <a:stretch>
            <a:fillRect/>
          </a:stretch>
        </p:blipFill>
        <p:spPr>
          <a:xfrm>
            <a:off x="8176491" y="3114496"/>
            <a:ext cx="3749365" cy="1316850"/>
          </a:xfrm>
          <a:prstGeom prst="rect">
            <a:avLst/>
          </a:prstGeom>
        </p:spPr>
      </p:pic>
    </p:spTree>
    <p:extLst>
      <p:ext uri="{BB962C8B-B14F-4D97-AF65-F5344CB8AC3E}">
        <p14:creationId xmlns:p14="http://schemas.microsoft.com/office/powerpoint/2010/main" val="417848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34-5 Interference in Thin Films </a:t>
            </a:r>
            <a:r>
              <a:rPr lang="en-US" altLang="en-US" sz="2000" dirty="0"/>
              <a:t>(5 of 8)</a:t>
            </a:r>
            <a:endParaRPr lang="en-IN" sz="2000" dirty="0"/>
          </a:p>
        </p:txBody>
      </p:sp>
      <p:sp>
        <p:nvSpPr>
          <p:cNvPr id="5" name="Content Placeholder 12"/>
          <p:cNvSpPr txBox="1">
            <a:spLocks/>
          </p:cNvSpPr>
          <p:nvPr/>
        </p:nvSpPr>
        <p:spPr>
          <a:xfrm>
            <a:off x="1981200" y="1600202"/>
            <a:ext cx="6172200" cy="838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Tx/>
              <a:buSzPct val="100000"/>
              <a:buFont typeface="Arial" panose="020B0604020202020204" pitchFamily="34" charset="0"/>
              <a:buNone/>
              <a:tabLst/>
              <a:defRPr/>
            </a:pPr>
            <a:r>
              <a:rPr kumimoji="0" lang="en-US" altLang="en-US" sz="2600" b="1" i="0" u="none" strike="noStrike" kern="1200" cap="none" spc="0" normalizeH="0" baseline="0" noProof="0" dirty="0">
                <a:ln>
                  <a:noFill/>
                </a:ln>
                <a:solidFill>
                  <a:srgbClr val="000000"/>
                </a:solidFill>
                <a:effectLst/>
                <a:uLnTx/>
                <a:uFillTx/>
                <a:latin typeface="Comic Sans MS"/>
                <a:ea typeface="ＭＳ Ｐゴシック"/>
              </a:rPr>
              <a:t>Example 34-6: Thin film of air, wedge-shaped.</a:t>
            </a:r>
          </a:p>
        </p:txBody>
      </p:sp>
      <p:sp>
        <p:nvSpPr>
          <p:cNvPr id="7" name="Content Placeholder 12"/>
          <p:cNvSpPr txBox="1">
            <a:spLocks/>
          </p:cNvSpPr>
          <p:nvPr/>
        </p:nvSpPr>
        <p:spPr>
          <a:xfrm>
            <a:off x="1977776" y="2535450"/>
            <a:ext cx="2862079" cy="43635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Tx/>
              <a:buSzPct val="100000"/>
              <a:buFont typeface="Arial" panose="020B0604020202020204" pitchFamily="34" charset="0"/>
              <a:buNone/>
              <a:tabLst/>
              <a:defRPr/>
            </a:pPr>
            <a:r>
              <a:rPr kumimoji="0" lang="en-US" altLang="en-US" sz="2600" b="0" i="0" u="none" strike="noStrike" kern="1200" cap="none" spc="0" normalizeH="0" baseline="0" noProof="0" dirty="0">
                <a:ln>
                  <a:noFill/>
                </a:ln>
                <a:solidFill>
                  <a:srgbClr val="000000"/>
                </a:solidFill>
                <a:effectLst/>
                <a:uLnTx/>
                <a:uFillTx/>
                <a:latin typeface="Comic Sans MS"/>
                <a:ea typeface="ＭＳ Ｐゴシック"/>
              </a:rPr>
              <a:t>A very fine wire</a:t>
            </a:r>
          </a:p>
        </p:txBody>
      </p:sp>
      <p:graphicFrame>
        <p:nvGraphicFramePr>
          <p:cNvPr id="8" name="Object 7" descr="7.35 multiplied by 10 raised to the negative 3 power m m">
            <a:extLst>
              <a:ext uri="{FF2B5EF4-FFF2-40B4-BE49-F238E27FC236}">
                <a16:creationId xmlns:a16="http://schemas.microsoft.com/office/drawing/2014/main" id="{A1CA01F5-B099-4797-82C9-4AAC308359FF}"/>
              </a:ext>
            </a:extLst>
          </p:cNvPr>
          <p:cNvGraphicFramePr>
            <a:graphicFrameLocks noChangeAspect="1"/>
          </p:cNvGraphicFramePr>
          <p:nvPr/>
        </p:nvGraphicFramePr>
        <p:xfrm>
          <a:off x="4800601" y="2514601"/>
          <a:ext cx="2057400" cy="381000"/>
        </p:xfrm>
        <a:graphic>
          <a:graphicData uri="http://schemas.openxmlformats.org/presentationml/2006/ole">
            <mc:AlternateContent xmlns:mc="http://schemas.openxmlformats.org/markup-compatibility/2006">
              <mc:Choice xmlns:v="urn:schemas-microsoft-com:vml" Requires="v">
                <p:oleObj spid="_x0000_s1036" name="Equation" r:id="rId4" imgW="2057400" imgH="380880" progId="Equation.DSMT4">
                  <p:embed/>
                </p:oleObj>
              </mc:Choice>
              <mc:Fallback>
                <p:oleObj name="Equation" r:id="rId4" imgW="2057400" imgH="380880" progId="Equation.DSMT4">
                  <p:embed/>
                  <p:pic>
                    <p:nvPicPr>
                      <p:cNvPr id="8" name="Object 7" descr="7.35 multiplied by 10 raised to the negative 3 power m m">
                        <a:extLst>
                          <a:ext uri="{FF2B5EF4-FFF2-40B4-BE49-F238E27FC236}">
                            <a16:creationId xmlns:a16="http://schemas.microsoft.com/office/drawing/2014/main" id="{A1CA01F5-B099-4797-82C9-4AAC308359FF}"/>
                          </a:ext>
                        </a:extLst>
                      </p:cNvPr>
                      <p:cNvPicPr/>
                      <p:nvPr/>
                    </p:nvPicPr>
                    <p:blipFill>
                      <a:blip r:embed="rId5"/>
                      <a:stretch>
                        <a:fillRect/>
                      </a:stretch>
                    </p:blipFill>
                    <p:spPr>
                      <a:xfrm>
                        <a:off x="4800601" y="2514601"/>
                        <a:ext cx="2057400" cy="381000"/>
                      </a:xfrm>
                      <a:prstGeom prst="rect">
                        <a:avLst/>
                      </a:prstGeom>
                    </p:spPr>
                  </p:pic>
                </p:oleObj>
              </mc:Fallback>
            </mc:AlternateContent>
          </a:graphicData>
        </a:graphic>
      </p:graphicFrame>
      <p:sp>
        <p:nvSpPr>
          <p:cNvPr id="9" name="Content Placeholder 12"/>
          <p:cNvSpPr txBox="1">
            <a:spLocks/>
          </p:cNvSpPr>
          <p:nvPr/>
        </p:nvSpPr>
        <p:spPr>
          <a:xfrm>
            <a:off x="1977776" y="2971801"/>
            <a:ext cx="5718425" cy="3200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Tx/>
              <a:buSzPct val="100000"/>
              <a:buFont typeface="Arial" panose="020B0604020202020204" pitchFamily="34" charset="0"/>
              <a:buNone/>
              <a:tabLst/>
              <a:defRPr/>
            </a:pPr>
            <a:r>
              <a:rPr kumimoji="0" lang="en-US" altLang="en-US" sz="2600" b="0" i="0" u="none" strike="noStrike" kern="1200" cap="none" spc="0" normalizeH="0" baseline="0" noProof="0" dirty="0">
                <a:ln>
                  <a:noFill/>
                </a:ln>
                <a:solidFill>
                  <a:srgbClr val="000000"/>
                </a:solidFill>
                <a:effectLst/>
                <a:uLnTx/>
                <a:uFillTx/>
                <a:latin typeface="Comic Sans MS"/>
                <a:ea typeface="ＭＳ Ｐゴシック"/>
              </a:rPr>
              <a:t>in diameter is placed between two flat glass plates. Light whose wavelength in air is 600 n</a:t>
            </a:r>
            <a:r>
              <a:rPr kumimoji="0" lang="en-US" altLang="en-US" sz="100" b="0" i="0" u="none" strike="noStrike" kern="1200" cap="none" spc="0" normalizeH="0" baseline="0" noProof="0" dirty="0">
                <a:ln>
                  <a:noFill/>
                </a:ln>
                <a:solidFill>
                  <a:srgbClr val="000000"/>
                </a:solidFill>
                <a:effectLst/>
                <a:uLnTx/>
                <a:uFillTx/>
                <a:latin typeface="Comic Sans MS"/>
                <a:ea typeface="ＭＳ Ｐゴシック"/>
              </a:rPr>
              <a:t>  </a:t>
            </a:r>
            <a:r>
              <a:rPr kumimoji="0" lang="en-US" altLang="en-US" sz="2600" b="0" i="0" u="none" strike="noStrike" kern="1200" cap="none" spc="0" normalizeH="0" baseline="0" noProof="0" dirty="0">
                <a:ln>
                  <a:noFill/>
                </a:ln>
                <a:solidFill>
                  <a:srgbClr val="000000"/>
                </a:solidFill>
                <a:effectLst/>
                <a:uLnTx/>
                <a:uFillTx/>
                <a:latin typeface="Comic Sans MS"/>
                <a:ea typeface="ＭＳ Ｐゴシック"/>
              </a:rPr>
              <a:t>m falls (and is viewed) perpendicular to the plates and a series of bright and dark bands is seen. How many light and dark bands will there be in this case? Will the area next to the wire be bright or dark?</a:t>
            </a:r>
          </a:p>
        </p:txBody>
      </p:sp>
      <p:pic>
        <p:nvPicPr>
          <p:cNvPr id="2" name="Picture 1" descr="The figure consists of three parts labeled (“a”), (b), and (c), respectively, and illustrates the reflection of light through a wedge of air between two glass surfaces and the patterns observed from the top view of the upper glass surface. Long description is available in notes, press F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783080"/>
            <a:ext cx="1840992" cy="4187952"/>
          </a:xfrm>
          <a:prstGeom prst="rect">
            <a:avLst/>
          </a:prstGeom>
        </p:spPr>
      </p:pic>
    </p:spTree>
    <p:extLst>
      <p:ext uri="{BB962C8B-B14F-4D97-AF65-F5344CB8AC3E}">
        <p14:creationId xmlns:p14="http://schemas.microsoft.com/office/powerpoint/2010/main" val="376557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413164" y="1970058"/>
            <a:ext cx="941831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257175" marR="0" lvl="0" indent="-257175" algn="l" defTabSz="685800" rtl="0" eaLnBrk="1" fontAlgn="base" latinLnBrk="0" hangingPunct="1">
              <a:lnSpc>
                <a:spcPct val="100000"/>
              </a:lnSpc>
              <a:spcBef>
                <a:spcPct val="50000"/>
              </a:spcBef>
              <a:spcAft>
                <a:spcPct val="0"/>
              </a:spcAft>
              <a:buClrTx/>
              <a:buSzTx/>
              <a:buFontTx/>
              <a:buNone/>
              <a:tabLst/>
              <a:defRPr/>
            </a:pPr>
            <a:r>
              <a:rPr kumimoji="0" lang="en-US" altLang="en-US" sz="2100" b="1" i="0" u="sng" strike="noStrike" kern="1200" cap="none" spc="0" normalizeH="0" baseline="0" noProof="0" dirty="0">
                <a:ln>
                  <a:noFill/>
                </a:ln>
                <a:solidFill>
                  <a:srgbClr val="00B050"/>
                </a:solidFill>
                <a:effectLst/>
                <a:uLnTx/>
                <a:uFillTx/>
                <a:latin typeface="Comic Sans MS" panose="030F0702030302020204" pitchFamily="66" charset="0"/>
                <a:ea typeface="MS PGothic" panose="020B0600070205080204" pitchFamily="34" charset="-128"/>
                <a:cs typeface="Arial" panose="020B0604020202020204" pitchFamily="34" charset="0"/>
              </a:rPr>
              <a:t>Problem Solving: Interference</a:t>
            </a:r>
          </a:p>
          <a:p>
            <a:pPr marL="257175" marR="0" lvl="0" indent="-257175"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Interference occurs when two or more waves arrive simultaneously at the same point in space.</a:t>
            </a:r>
          </a:p>
          <a:p>
            <a:pPr marL="257175" marR="0" lvl="0" indent="-257175"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Constructive interference occurs when the waves are in phase.</a:t>
            </a:r>
          </a:p>
          <a:p>
            <a:pPr marL="257175" marR="0" lvl="0" indent="-257175"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Destructive interference occurs when the waves are out of phase.</a:t>
            </a:r>
          </a:p>
          <a:p>
            <a:pPr marL="257175" marR="0" lvl="0" indent="-257175" algn="l" defTabSz="685800" rtl="0" eaLnBrk="1" fontAlgn="base" latinLnBrk="0" hangingPunct="1">
              <a:lnSpc>
                <a:spcPct val="100000"/>
              </a:lnSpc>
              <a:spcBef>
                <a:spcPct val="50000"/>
              </a:spcBef>
              <a:spcAft>
                <a:spcPct val="0"/>
              </a:spcAft>
              <a:buClrTx/>
              <a:buSzTx/>
              <a:buFontTx/>
              <a:buAutoNum type="arabicPeriod"/>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 extra half-wavelength shift occurs when light reflects from a medium with higher refractive index.</a:t>
            </a:r>
          </a:p>
        </p:txBody>
      </p:sp>
      <p:sp>
        <p:nvSpPr>
          <p:cNvPr id="37891" name="Rectangle 4"/>
          <p:cNvSpPr>
            <a:spLocks noGrp="1" noChangeArrowheads="1"/>
          </p:cNvSpPr>
          <p:nvPr>
            <p:ph type="title" idx="4294967295"/>
          </p:nvPr>
        </p:nvSpPr>
        <p:spPr>
          <a:xfrm>
            <a:off x="2572109" y="408676"/>
            <a:ext cx="6172200" cy="647700"/>
          </a:xfrm>
        </p:spPr>
        <p:txBody>
          <a:bodyPr/>
          <a:lstStyle/>
          <a:p>
            <a:pPr eaLnBrk="1" hangingPunct="1"/>
            <a:r>
              <a:rPr lang="en-US" altLang="en-US" b="1" dirty="0">
                <a:solidFill>
                  <a:schemeClr val="accent6">
                    <a:lumMod val="75000"/>
                  </a:schemeClr>
                </a:solidFill>
              </a:rPr>
              <a:t>34-5 </a:t>
            </a:r>
            <a:r>
              <a:rPr lang="fr-FR" altLang="en-US" b="1" dirty="0">
                <a:solidFill>
                  <a:schemeClr val="accent6">
                    <a:lumMod val="75000"/>
                  </a:schemeClr>
                </a:solidFill>
              </a:rPr>
              <a:t>Interference in Thin Films</a:t>
            </a:r>
            <a:endParaRPr lang="en-US" altLang="en-US" b="1" dirty="0">
              <a:solidFill>
                <a:schemeClr val="accent6">
                  <a:lumMod val="75000"/>
                </a:schemeClr>
              </a:solidFill>
            </a:endParaRPr>
          </a:p>
        </p:txBody>
      </p:sp>
    </p:spTree>
    <p:extLst>
      <p:ext uri="{BB962C8B-B14F-4D97-AF65-F5344CB8AC3E}">
        <p14:creationId xmlns:p14="http://schemas.microsoft.com/office/powerpoint/2010/main" val="54907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a:t>34-7 Luminous Intensity</a:t>
            </a:r>
          </a:p>
        </p:txBody>
      </p:sp>
      <p:sp>
        <p:nvSpPr>
          <p:cNvPr id="64515" name="Text Box 4"/>
          <p:cNvSpPr txBox="1">
            <a:spLocks noChangeArrowheads="1"/>
          </p:cNvSpPr>
          <p:nvPr/>
        </p:nvSpPr>
        <p:spPr bwMode="auto">
          <a:xfrm>
            <a:off x="1047403" y="1816274"/>
            <a:ext cx="1034934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The intensity of light as perceived depends not only on the actual intensity but also on the sensitivity of the eye at different wavelengths.</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Luminous flux: 1 lumen = 1/683 W of 555-nm light (</a:t>
            </a:r>
            <a:r>
              <a:rPr kumimoji="0" lang="en-US" altLang="en-US" sz="2800" b="1" i="0" u="none" strike="noStrike" kern="1200" cap="none" spc="0" normalizeH="0" baseline="0" noProof="0" dirty="0">
                <a:ln>
                  <a:noFill/>
                </a:ln>
                <a:solidFill>
                  <a:srgbClr val="FF0000"/>
                </a:solidFill>
                <a:effectLst/>
                <a:uLnTx/>
                <a:uFillTx/>
                <a:latin typeface="Comic Sans MS"/>
                <a:ea typeface="ＭＳ Ｐゴシック"/>
              </a:rPr>
              <a:t>not uniform over all directions</a:t>
            </a: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Luminous intensity: 1 candela = 1 lumen/steradian</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Illuminance: luminous flux per unit area</a:t>
            </a:r>
          </a:p>
        </p:txBody>
      </p:sp>
      <p:pic>
        <p:nvPicPr>
          <p:cNvPr id="2" name="Picture 1">
            <a:extLst>
              <a:ext uri="{FF2B5EF4-FFF2-40B4-BE49-F238E27FC236}">
                <a16:creationId xmlns:a16="http://schemas.microsoft.com/office/drawing/2014/main" id="{722D7C97-62C9-4772-8D0A-289DB3B7EE38}"/>
              </a:ext>
            </a:extLst>
          </p:cNvPr>
          <p:cNvPicPr>
            <a:picLocks noChangeAspect="1"/>
          </p:cNvPicPr>
          <p:nvPr/>
        </p:nvPicPr>
        <p:blipFill>
          <a:blip r:embed="rId2"/>
          <a:stretch>
            <a:fillRect/>
          </a:stretch>
        </p:blipFill>
        <p:spPr>
          <a:xfrm>
            <a:off x="8629692" y="5260183"/>
            <a:ext cx="2514905" cy="1467642"/>
          </a:xfrm>
          <a:prstGeom prst="rect">
            <a:avLst/>
          </a:prstGeom>
        </p:spPr>
      </p:pic>
      <p:sp>
        <p:nvSpPr>
          <p:cNvPr id="3" name="Rectangle 2">
            <a:extLst>
              <a:ext uri="{FF2B5EF4-FFF2-40B4-BE49-F238E27FC236}">
                <a16:creationId xmlns:a16="http://schemas.microsoft.com/office/drawing/2014/main" id="{5158347F-9625-474A-98DA-07368128ABCE}"/>
              </a:ext>
            </a:extLst>
          </p:cNvPr>
          <p:cNvSpPr/>
          <p:nvPr/>
        </p:nvSpPr>
        <p:spPr>
          <a:xfrm>
            <a:off x="4285673" y="5732394"/>
            <a:ext cx="409186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Steradian=(180/</a:t>
            </a:r>
            <a:r>
              <a:rPr kumimoji="0" lang="el-GR" altLang="en-US" sz="2800" b="1" i="0" u="none" strike="noStrike" kern="1200" cap="none" spc="0" normalizeH="0" baseline="0" noProof="0" dirty="0">
                <a:ln>
                  <a:noFill/>
                </a:ln>
                <a:solidFill>
                  <a:srgbClr val="333399"/>
                </a:solidFill>
                <a:effectLst/>
                <a:uLnTx/>
                <a:uFillTx/>
                <a:latin typeface="Comic Sans MS"/>
                <a:ea typeface="ＭＳ Ｐゴシック"/>
              </a:rPr>
              <a:t>π</a:t>
            </a:r>
            <a:r>
              <a:rPr kumimoji="0" lang="en-US" altLang="en-US" sz="2800" b="1" i="0" u="none" strike="noStrike" kern="1200" cap="none" spc="0" normalizeH="0" baseline="0" noProof="0" dirty="0">
                <a:ln>
                  <a:noFill/>
                </a:ln>
                <a:solidFill>
                  <a:srgbClr val="333399"/>
                </a:solidFill>
                <a:effectLst/>
                <a:uLnTx/>
                <a:uFillTx/>
                <a:latin typeface="Comic Sans MS"/>
                <a:ea typeface="ＭＳ Ｐゴシック"/>
              </a:rPr>
              <a:t>)</a:t>
            </a:r>
            <a:r>
              <a:rPr kumimoji="0" lang="en-US" altLang="en-US" sz="2800" b="1" i="0" u="none" strike="noStrike" kern="1200" cap="none" spc="0" normalizeH="0" baseline="30000" noProof="0" dirty="0">
                <a:ln>
                  <a:noFill/>
                </a:ln>
                <a:solidFill>
                  <a:srgbClr val="333399"/>
                </a:solidFill>
                <a:effectLst/>
                <a:uLnTx/>
                <a:uFillTx/>
                <a:latin typeface="Comic Sans MS"/>
                <a:ea typeface="ＭＳ Ｐゴシック"/>
              </a:rPr>
              <a:t>2</a:t>
            </a:r>
            <a:endParaRPr kumimoji="0" lang="en-US" sz="1800" b="0" i="0" u="none" strike="noStrike" kern="1200" cap="none" spc="0" normalizeH="0" baseline="3000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7151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4140-D204-44F4-9E96-804FD82A644B}"/>
              </a:ext>
            </a:extLst>
          </p:cNvPr>
          <p:cNvSpPr>
            <a:spLocks noGrp="1"/>
          </p:cNvSpPr>
          <p:nvPr>
            <p:ph type="title"/>
          </p:nvPr>
        </p:nvSpPr>
        <p:spPr/>
        <p:txBody>
          <a:bodyPr/>
          <a:lstStyle/>
          <a:p>
            <a:r>
              <a:rPr lang="en-US" altLang="en-US" sz="3200" dirty="0">
                <a:solidFill>
                  <a:srgbClr val="000000"/>
                </a:solidFill>
              </a:rPr>
              <a:t>34-7</a:t>
            </a:r>
            <a:r>
              <a:rPr lang="en-US" altLang="en-US" dirty="0">
                <a:solidFill>
                  <a:srgbClr val="000000"/>
                </a:solidFill>
              </a:rPr>
              <a:t> Polarization</a:t>
            </a:r>
            <a:endParaRPr lang="en-US" dirty="0"/>
          </a:p>
        </p:txBody>
      </p:sp>
      <p:sp>
        <p:nvSpPr>
          <p:cNvPr id="3" name="Content Placeholder 2">
            <a:extLst>
              <a:ext uri="{FF2B5EF4-FFF2-40B4-BE49-F238E27FC236}">
                <a16:creationId xmlns:a16="http://schemas.microsoft.com/office/drawing/2014/main" id="{20CEEA8C-77E3-4FA7-BC01-36CDE971E51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https://www.youtube.com/watch?v=E9qpbt0v5Hw</a:t>
            </a:r>
          </a:p>
        </p:txBody>
      </p:sp>
      <p:pic>
        <p:nvPicPr>
          <p:cNvPr id="5" name="Picture 4">
            <a:extLst>
              <a:ext uri="{FF2B5EF4-FFF2-40B4-BE49-F238E27FC236}">
                <a16:creationId xmlns:a16="http://schemas.microsoft.com/office/drawing/2014/main" id="{4E1CD503-B4B0-4777-AA24-5A3BC4EE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382" y="1665561"/>
            <a:ext cx="4529618" cy="3324490"/>
          </a:xfrm>
          <a:prstGeom prst="rect">
            <a:avLst/>
          </a:prstGeom>
        </p:spPr>
      </p:pic>
    </p:spTree>
    <p:extLst>
      <p:ext uri="{BB962C8B-B14F-4D97-AF65-F5344CB8AC3E}">
        <p14:creationId xmlns:p14="http://schemas.microsoft.com/office/powerpoint/2010/main" val="171755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a:extLst>
              <a:ext uri="{FF2B5EF4-FFF2-40B4-BE49-F238E27FC236}">
                <a16:creationId xmlns:a16="http://schemas.microsoft.com/office/drawing/2014/main" id="{DBA6959F-0950-4EE5-9F22-6216AB71C0D2}"/>
              </a:ext>
            </a:extLst>
          </p:cNvPr>
          <p:cNvSpPr>
            <a:spLocks noGrp="1" noChangeArrowheads="1"/>
          </p:cNvSpPr>
          <p:nvPr>
            <p:ph type="title"/>
          </p:nvPr>
        </p:nvSpPr>
        <p:spPr/>
        <p:txBody>
          <a:bodyPr/>
          <a:lstStyle/>
          <a:p>
            <a:r>
              <a:rPr lang="en-US" altLang="en-US" sz="3200" dirty="0"/>
              <a:t>34-7</a:t>
            </a:r>
            <a:r>
              <a:rPr lang="en-US" altLang="en-US" dirty="0"/>
              <a:t> Polarization</a:t>
            </a:r>
            <a:endParaRPr lang="en-US" altLang="en-US" sz="2000" dirty="0"/>
          </a:p>
        </p:txBody>
      </p:sp>
      <p:sp>
        <p:nvSpPr>
          <p:cNvPr id="4" name="Content Placeholder 3">
            <a:extLst>
              <a:ext uri="{FF2B5EF4-FFF2-40B4-BE49-F238E27FC236}">
                <a16:creationId xmlns:a16="http://schemas.microsoft.com/office/drawing/2014/main" id="{426658C2-CA6B-4FE3-AD78-7776B4EE42FA}"/>
              </a:ext>
            </a:extLst>
          </p:cNvPr>
          <p:cNvSpPr>
            <a:spLocks noGrp="1"/>
          </p:cNvSpPr>
          <p:nvPr>
            <p:ph idx="1"/>
          </p:nvPr>
        </p:nvSpPr>
        <p:spPr>
          <a:xfrm>
            <a:off x="2000250" y="1795146"/>
            <a:ext cx="4133850" cy="2441575"/>
          </a:xfrm>
        </p:spPr>
        <p:txBody>
          <a:bodyPr/>
          <a:lstStyle/>
          <a:p>
            <a:pPr marL="0" indent="0" eaLnBrk="1" hangingPunct="1">
              <a:spcBef>
                <a:spcPct val="50000"/>
              </a:spcBef>
              <a:buNone/>
              <a:defRPr/>
            </a:pPr>
            <a:r>
              <a:rPr lang="en-US" altLang="en-US" sz="2600" dirty="0"/>
              <a:t>Light is polarized when its electric fields oscillate in a single plane, rather than in any direction perpendicular to the direction of propagation.</a:t>
            </a:r>
          </a:p>
        </p:txBody>
      </p:sp>
      <p:pic>
        <p:nvPicPr>
          <p:cNvPr id="2" name="Picture 1" descr="The figure consists of two parts labeled (“a”) and (b), respectively, and illustrates the plane polarization of transverse waves of a rop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640840"/>
            <a:ext cx="3252624" cy="3962400"/>
          </a:xfrm>
          <a:prstGeom prst="rect">
            <a:avLst/>
          </a:prstGeom>
        </p:spPr>
      </p:pic>
    </p:spTree>
    <p:extLst>
      <p:ext uri="{BB962C8B-B14F-4D97-AF65-F5344CB8AC3E}">
        <p14:creationId xmlns:p14="http://schemas.microsoft.com/office/powerpoint/2010/main" val="147802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a:extLst>
              <a:ext uri="{FF2B5EF4-FFF2-40B4-BE49-F238E27FC236}">
                <a16:creationId xmlns:a16="http://schemas.microsoft.com/office/drawing/2014/main" id="{947AC06D-3A2A-4A80-9873-B69AC882D6C6}"/>
              </a:ext>
            </a:extLst>
          </p:cNvPr>
          <p:cNvSpPr>
            <a:spLocks noGrp="1" noChangeArrowheads="1"/>
          </p:cNvSpPr>
          <p:nvPr>
            <p:ph type="title"/>
          </p:nvPr>
        </p:nvSpPr>
        <p:spPr>
          <a:xfrm>
            <a:off x="2011680" y="235692"/>
            <a:ext cx="8229600" cy="1097280"/>
          </a:xfrm>
        </p:spPr>
        <p:txBody>
          <a:bodyPr/>
          <a:lstStyle/>
          <a:p>
            <a:r>
              <a:rPr lang="en-US" altLang="en-US" sz="3200" dirty="0"/>
              <a:t>34-7</a:t>
            </a:r>
            <a:r>
              <a:rPr lang="en-US" altLang="en-US" dirty="0"/>
              <a:t> Polarization</a:t>
            </a:r>
          </a:p>
        </p:txBody>
      </p:sp>
      <p:sp>
        <p:nvSpPr>
          <p:cNvPr id="4" name="Content Placeholder 3">
            <a:extLst>
              <a:ext uri="{FF2B5EF4-FFF2-40B4-BE49-F238E27FC236}">
                <a16:creationId xmlns:a16="http://schemas.microsoft.com/office/drawing/2014/main" id="{E75BDCA3-8CE0-4207-9CBC-6B65725D674E}"/>
              </a:ext>
            </a:extLst>
          </p:cNvPr>
          <p:cNvSpPr>
            <a:spLocks noGrp="1"/>
          </p:cNvSpPr>
          <p:nvPr>
            <p:ph idx="1"/>
          </p:nvPr>
        </p:nvSpPr>
        <p:spPr>
          <a:xfrm>
            <a:off x="1987868" y="1804354"/>
            <a:ext cx="8375332" cy="1167447"/>
          </a:xfrm>
        </p:spPr>
        <p:txBody>
          <a:bodyPr/>
          <a:lstStyle/>
          <a:p>
            <a:pPr marL="0" indent="0" eaLnBrk="1" hangingPunct="1">
              <a:spcBef>
                <a:spcPct val="50000"/>
              </a:spcBef>
              <a:buNone/>
              <a:defRPr/>
            </a:pPr>
            <a:r>
              <a:rPr lang="en-US" altLang="en-US" sz="2600" dirty="0"/>
              <a:t>Polarized light will not be transmitted through a polarized film whose axis is perpendicular to the polarization direction.</a:t>
            </a:r>
          </a:p>
          <a:p>
            <a:pPr eaLnBrk="1" hangingPunct="1">
              <a:defRPr/>
            </a:pPr>
            <a:endParaRPr lang="en-IN" sz="2600" dirty="0"/>
          </a:p>
        </p:txBody>
      </p:sp>
      <p:pic>
        <p:nvPicPr>
          <p:cNvPr id="2" name="Picture 1" descr="The figure consists of two parts labeled (“a”) and (b), respectively, and illustrates the transmission of transverse waves of a rope through a vertical sli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76600"/>
            <a:ext cx="6545370" cy="2021840"/>
          </a:xfrm>
          <a:prstGeom prst="rect">
            <a:avLst/>
          </a:prstGeom>
        </p:spPr>
      </p:pic>
      <p:sp>
        <p:nvSpPr>
          <p:cNvPr id="3" name="TextBox 2">
            <a:extLst>
              <a:ext uri="{FF2B5EF4-FFF2-40B4-BE49-F238E27FC236}">
                <a16:creationId xmlns:a16="http://schemas.microsoft.com/office/drawing/2014/main" id="{E30A5CFE-BFAA-4A5F-8AD1-0E9D23AB380F}"/>
              </a:ext>
            </a:extLst>
          </p:cNvPr>
          <p:cNvSpPr txBox="1"/>
          <p:nvPr/>
        </p:nvSpPr>
        <p:spPr>
          <a:xfrm>
            <a:off x="2399251" y="5603239"/>
            <a:ext cx="5813571" cy="646331"/>
          </a:xfrm>
          <a:prstGeom prst="rect">
            <a:avLst/>
          </a:prstGeom>
          <a:noFill/>
        </p:spPr>
        <p:txBody>
          <a:bodyPr wrap="square" rtlCol="0">
            <a:spAutoFit/>
          </a:bodyPr>
          <a:lstStyle/>
          <a:p>
            <a:r>
              <a:rPr lang="en-US" dirty="0"/>
              <a:t>A polarizer has one axis of polarization, and only the direction parallel to the polarizer will go through.</a:t>
            </a:r>
          </a:p>
        </p:txBody>
      </p:sp>
    </p:spTree>
    <p:extLst>
      <p:ext uri="{BB962C8B-B14F-4D97-AF65-F5344CB8AC3E}">
        <p14:creationId xmlns:p14="http://schemas.microsoft.com/office/powerpoint/2010/main" val="247585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a:extLst>
              <a:ext uri="{FF2B5EF4-FFF2-40B4-BE49-F238E27FC236}">
                <a16:creationId xmlns:a16="http://schemas.microsoft.com/office/drawing/2014/main" id="{DCC17106-6FBD-4587-B300-E3B27551CCC8}"/>
              </a:ext>
            </a:extLst>
          </p:cNvPr>
          <p:cNvSpPr>
            <a:spLocks noGrp="1" noChangeArrowheads="1"/>
          </p:cNvSpPr>
          <p:nvPr>
            <p:ph type="title"/>
          </p:nvPr>
        </p:nvSpPr>
        <p:spPr/>
        <p:txBody>
          <a:bodyPr/>
          <a:lstStyle/>
          <a:p>
            <a:r>
              <a:rPr lang="en-US" altLang="en-US" sz="3200" dirty="0"/>
              <a:t>34-7</a:t>
            </a:r>
            <a:r>
              <a:rPr lang="en-US" altLang="en-US" dirty="0"/>
              <a:t> Polarization</a:t>
            </a:r>
          </a:p>
        </p:txBody>
      </p:sp>
      <p:sp>
        <p:nvSpPr>
          <p:cNvPr id="4" name="Content Placeholder 3">
            <a:extLst>
              <a:ext uri="{FF2B5EF4-FFF2-40B4-BE49-F238E27FC236}">
                <a16:creationId xmlns:a16="http://schemas.microsoft.com/office/drawing/2014/main" id="{7A160889-5AD6-43FE-9D36-53EE002E768B}"/>
              </a:ext>
            </a:extLst>
          </p:cNvPr>
          <p:cNvSpPr>
            <a:spLocks noGrp="1"/>
          </p:cNvSpPr>
          <p:nvPr>
            <p:ph idx="1"/>
          </p:nvPr>
        </p:nvSpPr>
        <p:spPr>
          <a:xfrm>
            <a:off x="2046924" y="1440816"/>
            <a:ext cx="8316277" cy="1231265"/>
          </a:xfrm>
        </p:spPr>
        <p:txBody>
          <a:bodyPr/>
          <a:lstStyle/>
          <a:p>
            <a:pPr marL="0" indent="0" eaLnBrk="1" hangingPunct="1">
              <a:spcBef>
                <a:spcPct val="50000"/>
              </a:spcBef>
              <a:buNone/>
              <a:defRPr/>
            </a:pPr>
            <a:r>
              <a:rPr lang="en-US" altLang="en-US" sz="2400" dirty="0"/>
              <a:t>When light passes through a polarizer, only the component parallel to the polarization axis is transmitted. If the incoming light is plane-polarized, the outgoing intensity is:</a:t>
            </a:r>
          </a:p>
        </p:txBody>
      </p:sp>
      <p:graphicFrame>
        <p:nvGraphicFramePr>
          <p:cNvPr id="2" name="Object 1" descr="I equals I subscript 0 cosine squared theta [intensity of plane polarized wave reduced by polarizer]"/>
          <p:cNvGraphicFramePr>
            <a:graphicFrameLocks noChangeAspect="1"/>
          </p:cNvGraphicFramePr>
          <p:nvPr/>
        </p:nvGraphicFramePr>
        <p:xfrm>
          <a:off x="2508250" y="2971800"/>
          <a:ext cx="6045200" cy="800100"/>
        </p:xfrm>
        <a:graphic>
          <a:graphicData uri="http://schemas.openxmlformats.org/presentationml/2006/ole">
            <mc:AlternateContent xmlns:mc="http://schemas.openxmlformats.org/markup-compatibility/2006">
              <mc:Choice xmlns:v="urn:schemas-microsoft-com:vml" Requires="v">
                <p:oleObj spid="_x0000_s2060" name="Equation" r:id="rId4" imgW="6045120" imgH="799920" progId="Equation.DSMT4">
                  <p:embed/>
                </p:oleObj>
              </mc:Choice>
              <mc:Fallback>
                <p:oleObj name="Equation" r:id="rId4" imgW="6045120" imgH="799920" progId="Equation.DSMT4">
                  <p:embed/>
                  <p:pic>
                    <p:nvPicPr>
                      <p:cNvPr id="2" name="Object 1" descr="I equals I subscript 0 cosine squared theta [intensity of plane polarized wave reduced by polarizer]"/>
                      <p:cNvPicPr/>
                      <p:nvPr/>
                    </p:nvPicPr>
                    <p:blipFill>
                      <a:blip r:embed="rId5"/>
                      <a:stretch>
                        <a:fillRect/>
                      </a:stretch>
                    </p:blipFill>
                    <p:spPr>
                      <a:xfrm>
                        <a:off x="2508250" y="2971800"/>
                        <a:ext cx="6045200" cy="800100"/>
                      </a:xfrm>
                      <a:prstGeom prst="rect">
                        <a:avLst/>
                      </a:prstGeom>
                    </p:spPr>
                  </p:pic>
                </p:oleObj>
              </mc:Fallback>
            </mc:AlternateContent>
          </a:graphicData>
        </a:graphic>
      </p:graphicFrame>
      <p:pic>
        <p:nvPicPr>
          <p:cNvPr id="3" name="Picture 2" descr="The figure illustrates the transmission of a wave through a vertical polarizer. Long description is available in notes, press F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0640" y="4191001"/>
            <a:ext cx="6120000" cy="1815481"/>
          </a:xfrm>
          <a:prstGeom prst="rect">
            <a:avLst/>
          </a:prstGeom>
        </p:spPr>
      </p:pic>
    </p:spTree>
    <p:extLst>
      <p:ext uri="{BB962C8B-B14F-4D97-AF65-F5344CB8AC3E}">
        <p14:creationId xmlns:p14="http://schemas.microsoft.com/office/powerpoint/2010/main" val="160897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3DDF3-7179-D849-5841-E0CD0668DE8B}"/>
              </a:ext>
            </a:extLst>
          </p:cNvPr>
          <p:cNvSpPr>
            <a:spLocks noGrp="1"/>
          </p:cNvSpPr>
          <p:nvPr>
            <p:ph type="title"/>
          </p:nvPr>
        </p:nvSpPr>
        <p:spPr/>
        <p:txBody>
          <a:bodyPr/>
          <a:lstStyle/>
          <a:p>
            <a:r>
              <a:rPr lang="en-US" altLang="en-US" b="1" dirty="0"/>
              <a:t>34-7 Polarization</a:t>
            </a:r>
            <a:endParaRPr lang="en-US" sz="2000" dirty="0"/>
          </a:p>
        </p:txBody>
      </p:sp>
      <p:sp>
        <p:nvSpPr>
          <p:cNvPr id="46083" name="Content Placeholder 3"/>
          <p:cNvSpPr>
            <a:spLocks noGrp="1"/>
          </p:cNvSpPr>
          <p:nvPr>
            <p:ph idx="1"/>
          </p:nvPr>
        </p:nvSpPr>
        <p:spPr>
          <a:xfrm>
            <a:off x="1981201" y="1567275"/>
            <a:ext cx="8264525" cy="2051050"/>
          </a:xfrm>
        </p:spPr>
        <p:txBody>
          <a:bodyPr/>
          <a:lstStyle/>
          <a:p>
            <a:pPr marL="0" indent="0">
              <a:buNone/>
            </a:pPr>
            <a:r>
              <a:rPr lang="en-US" altLang="en-US" sz="2600" dirty="0"/>
              <a:t>Unpolarized light (light with random directions of polarization) can be thought of as two plane-polarized beams of equal magnitude perpendicular to one another. Passing unpolarized light through a polarizer reduces the intensity by half.</a:t>
            </a:r>
            <a:endParaRPr lang="en-IN" altLang="en-US" sz="2600" dirty="0"/>
          </a:p>
        </p:txBody>
      </p:sp>
      <p:pic>
        <p:nvPicPr>
          <p:cNvPr id="2" name="Picture 1" descr="The figure illustrates the polarization of light passing through a polariz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886201"/>
            <a:ext cx="4876800" cy="2352627"/>
          </a:xfrm>
          <a:prstGeom prst="rect">
            <a:avLst/>
          </a:prstGeom>
        </p:spPr>
      </p:pic>
    </p:spTree>
    <p:extLst>
      <p:ext uri="{BB962C8B-B14F-4D97-AF65-F5344CB8AC3E}">
        <p14:creationId xmlns:p14="http://schemas.microsoft.com/office/powerpoint/2010/main" val="93661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55F8DB54-FF75-4404-B1CB-9A59ECB37EE3}"/>
              </a:ext>
            </a:extLst>
          </p:cNvPr>
          <p:cNvSpPr>
            <a:spLocks noGrp="1" noChangeArrowheads="1"/>
          </p:cNvSpPr>
          <p:nvPr>
            <p:ph type="title"/>
          </p:nvPr>
        </p:nvSpPr>
        <p:spPr/>
        <p:txBody>
          <a:bodyPr/>
          <a:lstStyle/>
          <a:p>
            <a:r>
              <a:rPr lang="en-US" altLang="en-US" dirty="0"/>
              <a:t>34-7 Polarization</a:t>
            </a:r>
            <a:endParaRPr lang="en-US" altLang="en-US" sz="2000" dirty="0"/>
          </a:p>
        </p:txBody>
      </p:sp>
      <p:sp>
        <p:nvSpPr>
          <p:cNvPr id="4" name="Content Placeholder 3">
            <a:extLst>
              <a:ext uri="{FF2B5EF4-FFF2-40B4-BE49-F238E27FC236}">
                <a16:creationId xmlns:a16="http://schemas.microsoft.com/office/drawing/2014/main" id="{54E94CBC-0AAA-4A75-B9B5-872811BA7B0E}"/>
              </a:ext>
            </a:extLst>
          </p:cNvPr>
          <p:cNvSpPr>
            <a:spLocks noGrp="1"/>
          </p:cNvSpPr>
          <p:nvPr>
            <p:ph idx="1"/>
          </p:nvPr>
        </p:nvSpPr>
        <p:spPr>
          <a:xfrm>
            <a:off x="2008823" y="1471930"/>
            <a:ext cx="7886700" cy="1316038"/>
          </a:xfrm>
        </p:spPr>
        <p:txBody>
          <a:bodyPr/>
          <a:lstStyle/>
          <a:p>
            <a:pPr marL="0" indent="0" eaLnBrk="1" hangingPunct="1">
              <a:spcBef>
                <a:spcPct val="50000"/>
              </a:spcBef>
              <a:buNone/>
              <a:defRPr/>
            </a:pPr>
            <a:r>
              <a:rPr lang="en-US" altLang="en-US" sz="2600" dirty="0"/>
              <a:t>This means that if initially unpolarized light passes through crossed polarizers, no light will get through the second one.</a:t>
            </a:r>
          </a:p>
          <a:p>
            <a:pPr eaLnBrk="1" hangingPunct="1">
              <a:defRPr/>
            </a:pPr>
            <a:endParaRPr lang="en-IN" sz="2600" dirty="0"/>
          </a:p>
        </p:txBody>
      </p:sp>
      <p:pic>
        <p:nvPicPr>
          <p:cNvPr id="2" name="Picture 1" descr="The figure illustrates that crossed polaroids completely eliminate light.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124200"/>
            <a:ext cx="8100000" cy="2278694"/>
          </a:xfrm>
          <a:prstGeom prst="rect">
            <a:avLst/>
          </a:prstGeom>
        </p:spPr>
      </p:pic>
    </p:spTree>
    <p:extLst>
      <p:ext uri="{BB962C8B-B14F-4D97-AF65-F5344CB8AC3E}">
        <p14:creationId xmlns:p14="http://schemas.microsoft.com/office/powerpoint/2010/main" val="386650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3059776" y="350174"/>
            <a:ext cx="6172200" cy="1260872"/>
          </a:xfrm>
        </p:spPr>
        <p:txBody>
          <a:bodyPr/>
          <a:lstStyle/>
          <a:p>
            <a:pPr eaLnBrk="1" hangingPunct="1"/>
            <a:r>
              <a:rPr lang="en-US" altLang="en-US" sz="3600" dirty="0">
                <a:latin typeface="Comic Sans MS" panose="030F0702030302020204" pitchFamily="66" charset="0"/>
              </a:rPr>
              <a:t>Chapter 35-Diffraction</a:t>
            </a:r>
          </a:p>
        </p:txBody>
      </p:sp>
      <p:pic>
        <p:nvPicPr>
          <p:cNvPr id="27651" name="Picture 8" descr="35_00CO"/>
          <p:cNvPicPr>
            <a:picLocks noChangeAspect="1" noChangeArrowheads="1"/>
          </p:cNvPicPr>
          <p:nvPr/>
        </p:nvPicPr>
        <p:blipFill>
          <a:blip r:embed="rId3" cstate="print">
            <a:extLst>
              <a:ext uri="{28A0092B-C50C-407E-A947-70E740481C1C}">
                <a14:useLocalDpi xmlns:a14="http://schemas.microsoft.com/office/drawing/2010/main" val="0"/>
              </a:ext>
            </a:extLst>
          </a:blip>
          <a:srcRect b="2448"/>
          <a:stretch>
            <a:fillRect/>
          </a:stretch>
        </p:blipFill>
        <p:spPr bwMode="auto">
          <a:xfrm>
            <a:off x="3539470" y="1611046"/>
            <a:ext cx="4674133" cy="40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7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509" y="2383654"/>
            <a:ext cx="7638691" cy="304698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D2D8A">
                    <a:lumMod val="75000"/>
                  </a:srgbClr>
                </a:solidFill>
                <a:effectLst/>
                <a:uLnTx/>
                <a:uFillTx/>
                <a:latin typeface="Comic Sans MS"/>
                <a:ea typeface="ＭＳ Ｐゴシック"/>
              </a:rPr>
              <a:t>15.	(II) Light of wavelength 470 nm in air falls on two slits  6.00X10</a:t>
            </a:r>
            <a:r>
              <a:rPr kumimoji="0" lang="en-US" sz="3200" b="0" i="0" u="none" strike="noStrike" kern="1200" cap="none" spc="0" normalizeH="0" baseline="30000" noProof="0" dirty="0">
                <a:ln>
                  <a:noFill/>
                </a:ln>
                <a:solidFill>
                  <a:srgbClr val="2D2D8A">
                    <a:lumMod val="75000"/>
                  </a:srgbClr>
                </a:solidFill>
                <a:effectLst/>
                <a:uLnTx/>
                <a:uFillTx/>
                <a:latin typeface="Comic Sans MS"/>
                <a:ea typeface="ＭＳ Ｐゴシック"/>
              </a:rPr>
              <a:t>-2</a:t>
            </a:r>
            <a:r>
              <a:rPr kumimoji="0" lang="en-US" sz="3200" b="0" i="0" u="none" strike="noStrike" kern="1200" cap="none" spc="0" normalizeH="0" baseline="0" noProof="0" dirty="0">
                <a:ln>
                  <a:noFill/>
                </a:ln>
                <a:solidFill>
                  <a:srgbClr val="2D2D8A">
                    <a:lumMod val="75000"/>
                  </a:srgbClr>
                </a:solidFill>
                <a:effectLst/>
                <a:uLnTx/>
                <a:uFillTx/>
                <a:latin typeface="Comic Sans MS"/>
                <a:ea typeface="ＭＳ Ｐゴシック"/>
              </a:rPr>
              <a:t>mm apart. The slits are immersed in water, as is a viewing screen 50.0 cm away. How far apart are the fringes on the screen?</a:t>
            </a:r>
          </a:p>
        </p:txBody>
      </p:sp>
      <p:sp>
        <p:nvSpPr>
          <p:cNvPr id="3" name="Title 2"/>
          <p:cNvSpPr>
            <a:spLocks noGrp="1"/>
          </p:cNvSpPr>
          <p:nvPr>
            <p:ph type="title"/>
          </p:nvPr>
        </p:nvSpPr>
        <p:spPr/>
        <p:txBody>
          <a:bodyPr/>
          <a:lstStyle/>
          <a:p>
            <a:r>
              <a:rPr lang="en-US" sz="3600" b="1" dirty="0">
                <a:solidFill>
                  <a:schemeClr val="accent2"/>
                </a:solidFill>
              </a:rPr>
              <a:t>Problem 15</a:t>
            </a:r>
          </a:p>
        </p:txBody>
      </p:sp>
    </p:spTree>
    <p:extLst>
      <p:ext uri="{BB962C8B-B14F-4D97-AF65-F5344CB8AC3E}">
        <p14:creationId xmlns:p14="http://schemas.microsoft.com/office/powerpoint/2010/main" val="1150186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Figure_35_01"/>
          <p:cNvPicPr>
            <a:picLocks noChangeAspect="1" noChangeArrowheads="1"/>
          </p:cNvPicPr>
          <p:nvPr/>
        </p:nvPicPr>
        <p:blipFill>
          <a:blip r:embed="rId3">
            <a:extLst>
              <a:ext uri="{28A0092B-C50C-407E-A947-70E740481C1C}">
                <a14:useLocalDpi xmlns:a14="http://schemas.microsoft.com/office/drawing/2010/main" val="0"/>
              </a:ext>
            </a:extLst>
          </a:blip>
          <a:srcRect b="2898"/>
          <a:stretch>
            <a:fillRect/>
          </a:stretch>
        </p:blipFill>
        <p:spPr bwMode="auto">
          <a:xfrm>
            <a:off x="2892031" y="2283620"/>
            <a:ext cx="640675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671160" y="1407199"/>
            <a:ext cx="818607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light is a wave, it will diffract around a single slit or obstacle ( Francois Arago experiment confirming the wave aspect of light).</a:t>
            </a:r>
          </a:p>
        </p:txBody>
      </p:sp>
      <p:sp>
        <p:nvSpPr>
          <p:cNvPr id="38916" name="Rectangle 5"/>
          <p:cNvSpPr>
            <a:spLocks noGrp="1" noChangeArrowheads="1"/>
          </p:cNvSpPr>
          <p:nvPr>
            <p:ph type="title"/>
          </p:nvPr>
        </p:nvSpPr>
        <p:spPr>
          <a:xfrm>
            <a:off x="1827251" y="381720"/>
            <a:ext cx="6858001" cy="673894"/>
          </a:xfrm>
        </p:spPr>
        <p:txBody>
          <a:bodyPr/>
          <a:lstStyle/>
          <a:p>
            <a:pPr eaLnBrk="1" hangingPunct="1"/>
            <a:r>
              <a:rPr lang="en-US" altLang="en-US" b="1" dirty="0">
                <a:solidFill>
                  <a:schemeClr val="accent6">
                    <a:lumMod val="75000"/>
                  </a:schemeClr>
                </a:solidFill>
              </a:rPr>
              <a:t>35-1 </a:t>
            </a:r>
            <a:r>
              <a:rPr lang="fr-FR" altLang="en-US" b="1" dirty="0">
                <a:solidFill>
                  <a:schemeClr val="accent6">
                    <a:lumMod val="75000"/>
                  </a:schemeClr>
                </a:solidFill>
              </a:rPr>
              <a:t>Diffraction by a Single Slit or Disk</a:t>
            </a:r>
            <a:endParaRPr lang="en-US" altLang="en-US" b="1" dirty="0">
              <a:solidFill>
                <a:schemeClr val="accent6">
                  <a:lumMod val="75000"/>
                </a:schemeClr>
              </a:solidFill>
            </a:endParaRPr>
          </a:p>
        </p:txBody>
      </p:sp>
      <p:cxnSp>
        <p:nvCxnSpPr>
          <p:cNvPr id="3" name="Straight Arrow Connector 2">
            <a:extLst>
              <a:ext uri="{FF2B5EF4-FFF2-40B4-BE49-F238E27FC236}">
                <a16:creationId xmlns:a16="http://schemas.microsoft.com/office/drawing/2014/main" id="{10CD0BF6-BE6E-42B1-A4B6-D69F7FF94690}"/>
              </a:ext>
            </a:extLst>
          </p:cNvPr>
          <p:cNvCxnSpPr/>
          <p:nvPr/>
        </p:nvCxnSpPr>
        <p:spPr bwMode="auto">
          <a:xfrm>
            <a:off x="8556771" y="4043494"/>
            <a:ext cx="1384183" cy="1895912"/>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TextBox 3">
            <a:extLst>
              <a:ext uri="{FF2B5EF4-FFF2-40B4-BE49-F238E27FC236}">
                <a16:creationId xmlns:a16="http://schemas.microsoft.com/office/drawing/2014/main" id="{85B9CC4E-F1DE-40D5-A5DA-6861055BA4BC}"/>
              </a:ext>
            </a:extLst>
          </p:cNvPr>
          <p:cNvSpPr txBox="1"/>
          <p:nvPr/>
        </p:nvSpPr>
        <p:spPr>
          <a:xfrm>
            <a:off x="9563449" y="5901844"/>
            <a:ext cx="1619075" cy="646331"/>
          </a:xfrm>
          <a:prstGeom prst="rect">
            <a:avLst/>
          </a:prstGeom>
          <a:noFill/>
        </p:spPr>
        <p:txBody>
          <a:bodyPr wrap="square" rtlCol="0">
            <a:spAutoFit/>
          </a:bodyPr>
          <a:lstStyle/>
          <a:p>
            <a:r>
              <a:rPr lang="en-US" dirty="0"/>
              <a:t>Constructive interference</a:t>
            </a:r>
          </a:p>
        </p:txBody>
      </p:sp>
    </p:spTree>
    <p:extLst>
      <p:ext uri="{BB962C8B-B14F-4D97-AF65-F5344CB8AC3E}">
        <p14:creationId xmlns:p14="http://schemas.microsoft.com/office/powerpoint/2010/main" val="21089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descr="Figure_35_02"/>
          <p:cNvPicPr>
            <a:picLocks noChangeAspect="1" noChangeArrowheads="1"/>
          </p:cNvPicPr>
          <p:nvPr/>
        </p:nvPicPr>
        <p:blipFill>
          <a:blip r:embed="rId3" cstate="print">
            <a:extLst>
              <a:ext uri="{28A0092B-C50C-407E-A947-70E740481C1C}">
                <a14:useLocalDpi xmlns:a14="http://schemas.microsoft.com/office/drawing/2010/main" val="0"/>
              </a:ext>
            </a:extLst>
          </a:blip>
          <a:srcRect b="8875"/>
          <a:stretch>
            <a:fillRect/>
          </a:stretch>
        </p:blipFill>
        <p:spPr bwMode="auto">
          <a:xfrm>
            <a:off x="3230168" y="2586038"/>
            <a:ext cx="5731669" cy="30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1370214" y="1633920"/>
            <a:ext cx="94515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resulting pattern of light and dark stripes is called a diffraction pattern.</a:t>
            </a:r>
          </a:p>
        </p:txBody>
      </p:sp>
      <p:sp>
        <p:nvSpPr>
          <p:cNvPr id="8196" name="Rectangle 7"/>
          <p:cNvSpPr>
            <a:spLocks noGrp="1" noChangeArrowheads="1"/>
          </p:cNvSpPr>
          <p:nvPr>
            <p:ph type="title"/>
          </p:nvPr>
        </p:nvSpPr>
        <p:spPr>
          <a:xfrm>
            <a:off x="2043202" y="290064"/>
            <a:ext cx="6858000" cy="692944"/>
          </a:xfrm>
        </p:spPr>
        <p:txBody>
          <a:bodyPr/>
          <a:lstStyle/>
          <a:p>
            <a:pPr eaLnBrk="1" hangingPunct="1">
              <a:defRPr/>
            </a:pPr>
            <a:r>
              <a:rPr lang="en-US" altLang="en-US" sz="2700" b="1" dirty="0">
                <a:solidFill>
                  <a:schemeClr val="accent6">
                    <a:lumMod val="75000"/>
                  </a:schemeClr>
                </a:solidFill>
              </a:rPr>
              <a:t>35-1 </a:t>
            </a:r>
            <a:r>
              <a:rPr lang="fr-FR" altLang="en-US" sz="2700" b="1" dirty="0">
                <a:solidFill>
                  <a:schemeClr val="accent6">
                    <a:lumMod val="75000"/>
                  </a:schemeClr>
                </a:solidFill>
              </a:rPr>
              <a:t>Diffraction by a Single Slit or Disk</a:t>
            </a:r>
            <a:endParaRPr lang="en-US" altLang="en-US" sz="2700" b="1" dirty="0">
              <a:solidFill>
                <a:schemeClr val="accent6">
                  <a:lumMod val="75000"/>
                </a:schemeClr>
              </a:solidFill>
            </a:endParaRPr>
          </a:p>
        </p:txBody>
      </p:sp>
      <p:sp>
        <p:nvSpPr>
          <p:cNvPr id="3" name="Rectangle 1"/>
          <p:cNvSpPr>
            <a:spLocks noChangeArrowheads="1"/>
          </p:cNvSpPr>
          <p:nvPr/>
        </p:nvSpPr>
        <p:spPr bwMode="auto">
          <a:xfrm>
            <a:off x="1524000" y="-138499"/>
            <a:ext cx="1272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t>(a) a circular disk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a:endParaRPr>
          </a:p>
        </p:txBody>
      </p:sp>
      <p:sp>
        <p:nvSpPr>
          <p:cNvPr id="4" name="Rectangle 3"/>
          <p:cNvSpPr/>
          <p:nvPr/>
        </p:nvSpPr>
        <p:spPr>
          <a:xfrm>
            <a:off x="3510198" y="5843921"/>
            <a:ext cx="127246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ＭＳ Ｐゴシック"/>
              </a:rPr>
              <a:t>(a) a circular disk </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5" name="Rectangle 4"/>
          <p:cNvSpPr/>
          <p:nvPr/>
        </p:nvSpPr>
        <p:spPr>
          <a:xfrm>
            <a:off x="6096000" y="5851289"/>
            <a:ext cx="708720"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ＭＳ Ｐゴシック"/>
              </a:rPr>
              <a:t>(b) razor</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6" name="Rectangle 5"/>
          <p:cNvSpPr/>
          <p:nvPr/>
        </p:nvSpPr>
        <p:spPr>
          <a:xfrm>
            <a:off x="7895518" y="5843920"/>
            <a:ext cx="1066318"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ＭＳ Ｐゴシック"/>
              </a:rPr>
              <a:t>(c) a single slit</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7302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279" y="87043"/>
            <a:ext cx="7772400" cy="1143000"/>
          </a:xfrm>
        </p:spPr>
        <p:txBody>
          <a:bodyPr/>
          <a:lstStyle/>
          <a:p>
            <a:r>
              <a:rPr lang="en-US" altLang="en-US" b="1" dirty="0">
                <a:solidFill>
                  <a:srgbClr val="2D2D8A">
                    <a:lumMod val="75000"/>
                  </a:srgbClr>
                </a:solidFill>
              </a:rPr>
              <a:t>35-1 </a:t>
            </a:r>
            <a:r>
              <a:rPr lang="fr-FR" altLang="en-US" b="1" dirty="0">
                <a:solidFill>
                  <a:srgbClr val="2D2D8A">
                    <a:lumMod val="75000"/>
                  </a:srgbClr>
                </a:solidFill>
              </a:rPr>
              <a:t>Diffraction by a Single Slit or Disk</a:t>
            </a:r>
            <a:endParaRPr lang="en-US" dirty="0"/>
          </a:p>
        </p:txBody>
      </p:sp>
      <p:sp>
        <p:nvSpPr>
          <p:cNvPr id="3" name="Rectangle 2"/>
          <p:cNvSpPr/>
          <p:nvPr/>
        </p:nvSpPr>
        <p:spPr>
          <a:xfrm>
            <a:off x="2701965" y="6285688"/>
            <a:ext cx="609887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hlinkClick r:id="rId2"/>
              </a:rPr>
              <a:t>https://www.youtube.com/watch?v=uohd0TtqOaw</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pic>
        <p:nvPicPr>
          <p:cNvPr id="5" name="Picture 4"/>
          <p:cNvPicPr>
            <a:picLocks noChangeAspect="1"/>
          </p:cNvPicPr>
          <p:nvPr/>
        </p:nvPicPr>
        <p:blipFill>
          <a:blip r:embed="rId3"/>
          <a:stretch>
            <a:fillRect/>
          </a:stretch>
        </p:blipFill>
        <p:spPr>
          <a:xfrm>
            <a:off x="1423383" y="1496050"/>
            <a:ext cx="8319133" cy="4679513"/>
          </a:xfrm>
          <a:prstGeom prst="rect">
            <a:avLst/>
          </a:prstGeom>
        </p:spPr>
      </p:pic>
    </p:spTree>
    <p:extLst>
      <p:ext uri="{BB962C8B-B14F-4D97-AF65-F5344CB8AC3E}">
        <p14:creationId xmlns:p14="http://schemas.microsoft.com/office/powerpoint/2010/main" val="239503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Figure_35_03"/>
          <p:cNvPicPr>
            <a:picLocks noChangeAspect="1" noChangeArrowheads="1"/>
          </p:cNvPicPr>
          <p:nvPr/>
        </p:nvPicPr>
        <p:blipFill>
          <a:blip r:embed="rId3">
            <a:extLst>
              <a:ext uri="{28A0092B-C50C-407E-A947-70E740481C1C}">
                <a14:useLocalDpi xmlns:a14="http://schemas.microsoft.com/office/drawing/2010/main" val="0"/>
              </a:ext>
            </a:extLst>
          </a:blip>
          <a:srcRect b="5911"/>
          <a:stretch>
            <a:fillRect/>
          </a:stretch>
        </p:blipFill>
        <p:spPr bwMode="auto">
          <a:xfrm>
            <a:off x="1819455" y="2893263"/>
            <a:ext cx="8537994" cy="308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2300377" y="1692935"/>
            <a:ext cx="78931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pattern arises because different points along a slit create wavelets that interfere with each other just as a double slit would.</a:t>
            </a:r>
          </a:p>
        </p:txBody>
      </p:sp>
      <p:sp>
        <p:nvSpPr>
          <p:cNvPr id="40964" name="Rectangle 5"/>
          <p:cNvSpPr>
            <a:spLocks noGrp="1" noChangeArrowheads="1"/>
          </p:cNvSpPr>
          <p:nvPr>
            <p:ph type="title"/>
          </p:nvPr>
        </p:nvSpPr>
        <p:spPr>
          <a:xfrm>
            <a:off x="1994140" y="360941"/>
            <a:ext cx="6858000" cy="692944"/>
          </a:xfrm>
        </p:spPr>
        <p:txBody>
          <a:bodyPr/>
          <a:lstStyle/>
          <a:p>
            <a:pPr eaLnBrk="1" hangingPunct="1"/>
            <a:r>
              <a:rPr lang="en-US" altLang="en-US" b="1" dirty="0">
                <a:solidFill>
                  <a:schemeClr val="accent6">
                    <a:lumMod val="75000"/>
                  </a:schemeClr>
                </a:solidFill>
              </a:rPr>
              <a:t>35-1 </a:t>
            </a:r>
            <a:r>
              <a:rPr lang="fr-FR" altLang="en-US" b="1" dirty="0">
                <a:solidFill>
                  <a:schemeClr val="accent6">
                    <a:lumMod val="75000"/>
                  </a:schemeClr>
                </a:solidFill>
              </a:rPr>
              <a:t>Diffraction by a Single Slit or Disk</a:t>
            </a:r>
            <a:endParaRPr lang="en-US" altLang="en-US" b="1" dirty="0">
              <a:solidFill>
                <a:schemeClr val="accent6">
                  <a:lumMod val="75000"/>
                </a:schemeClr>
              </a:solidFill>
            </a:endParaRPr>
          </a:p>
        </p:txBody>
      </p:sp>
      <p:sp>
        <p:nvSpPr>
          <p:cNvPr id="40965" name="Rectangle 8"/>
          <p:cNvSpPr>
            <a:spLocks noChangeArrowheads="1"/>
          </p:cNvSpPr>
          <p:nvPr/>
        </p:nvSpPr>
        <p:spPr bwMode="auto">
          <a:xfrm>
            <a:off x="3484962" y="4708923"/>
            <a:ext cx="169069" cy="1595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9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40966" name="Rectangle 9"/>
          <p:cNvSpPr>
            <a:spLocks noChangeArrowheads="1"/>
          </p:cNvSpPr>
          <p:nvPr/>
        </p:nvSpPr>
        <p:spPr bwMode="auto">
          <a:xfrm>
            <a:off x="5042299" y="4718448"/>
            <a:ext cx="169069" cy="1595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9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40967" name="Rectangle 10"/>
          <p:cNvSpPr>
            <a:spLocks noChangeArrowheads="1"/>
          </p:cNvSpPr>
          <p:nvPr/>
        </p:nvSpPr>
        <p:spPr bwMode="auto">
          <a:xfrm>
            <a:off x="6771087" y="4718448"/>
            <a:ext cx="169069" cy="1595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9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40968" name="Rectangle 11"/>
          <p:cNvSpPr>
            <a:spLocks noChangeArrowheads="1"/>
          </p:cNvSpPr>
          <p:nvPr/>
        </p:nvSpPr>
        <p:spPr bwMode="auto">
          <a:xfrm>
            <a:off x="8466537" y="4718448"/>
            <a:ext cx="169069" cy="1595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9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endParaRPr>
          </a:p>
        </p:txBody>
      </p:sp>
    </p:spTree>
    <p:extLst>
      <p:ext uri="{BB962C8B-B14F-4D97-AF65-F5344CB8AC3E}">
        <p14:creationId xmlns:p14="http://schemas.microsoft.com/office/powerpoint/2010/main" val="1686070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67780" y="1390414"/>
            <a:ext cx="1116574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minima of the single-slit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diffraction pattern occur when:</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41987" name="Rectangle 6"/>
          <p:cNvSpPr>
            <a:spLocks noGrp="1" noChangeArrowheads="1"/>
          </p:cNvSpPr>
          <p:nvPr>
            <p:ph type="title"/>
          </p:nvPr>
        </p:nvSpPr>
        <p:spPr>
          <a:xfrm>
            <a:off x="1898935" y="343980"/>
            <a:ext cx="6858000" cy="692944"/>
          </a:xfrm>
        </p:spPr>
        <p:txBody>
          <a:bodyPr/>
          <a:lstStyle/>
          <a:p>
            <a:pPr eaLnBrk="1" hangingPunct="1"/>
            <a:r>
              <a:rPr lang="en-US" altLang="en-US" dirty="0">
                <a:solidFill>
                  <a:schemeClr val="accent6">
                    <a:lumMod val="75000"/>
                  </a:schemeClr>
                </a:solidFill>
              </a:rPr>
              <a:t>35-1 </a:t>
            </a:r>
            <a:r>
              <a:rPr lang="fr-FR" altLang="en-US" dirty="0">
                <a:solidFill>
                  <a:schemeClr val="accent6">
                    <a:lumMod val="75000"/>
                  </a:schemeClr>
                </a:solidFill>
              </a:rPr>
              <a:t>Diffraction by a Single Slit or Disk</a:t>
            </a:r>
            <a:endParaRPr lang="en-US" altLang="en-US" dirty="0">
              <a:solidFill>
                <a:schemeClr val="accent6">
                  <a:lumMod val="75000"/>
                </a:schemeClr>
              </a:solidFill>
            </a:endParaRPr>
          </a:p>
        </p:txBody>
      </p:sp>
      <p:pic>
        <p:nvPicPr>
          <p:cNvPr id="41988" name="Picture 9" descr="Figure_35_04"/>
          <p:cNvPicPr>
            <a:picLocks noChangeAspect="1" noChangeArrowheads="1"/>
          </p:cNvPicPr>
          <p:nvPr/>
        </p:nvPicPr>
        <p:blipFill>
          <a:blip r:embed="rId3" cstate="print">
            <a:extLst>
              <a:ext uri="{28A0092B-C50C-407E-A947-70E740481C1C}">
                <a14:useLocalDpi xmlns:a14="http://schemas.microsoft.com/office/drawing/2010/main" val="0"/>
              </a:ext>
            </a:extLst>
          </a:blip>
          <a:srcRect b="3038"/>
          <a:stretch>
            <a:fillRect/>
          </a:stretch>
        </p:blipFill>
        <p:spPr bwMode="auto">
          <a:xfrm>
            <a:off x="5842693" y="3284151"/>
            <a:ext cx="4825307" cy="240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 descr="35-2"/>
          <p:cNvPicPr>
            <a:picLocks noChangeAspect="1" noChangeArrowheads="1"/>
          </p:cNvPicPr>
          <p:nvPr/>
        </p:nvPicPr>
        <p:blipFill>
          <a:blip r:embed="rId4">
            <a:extLst>
              <a:ext uri="{28A0092B-C50C-407E-A947-70E740481C1C}">
                <a14:useLocalDpi xmlns:a14="http://schemas.microsoft.com/office/drawing/2010/main" val="0"/>
              </a:ext>
            </a:extLst>
          </a:blip>
          <a:srcRect r="12137"/>
          <a:stretch>
            <a:fillRect/>
          </a:stretch>
        </p:blipFill>
        <p:spPr bwMode="auto">
          <a:xfrm>
            <a:off x="2005754" y="1946562"/>
            <a:ext cx="8180492" cy="7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5266" y="3151139"/>
            <a:ext cx="619497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rPr>
              <a:t>Intensity in the diffraction pattern of a single slit as a function of sin </a:t>
            </a:r>
            <a:r>
              <a:rPr kumimoji="0" lang="el-GR"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cs typeface="Times New Roman" panose="02020603050405020304" pitchFamily="18" charset="0"/>
              </a:rPr>
              <a:t>θ</a:t>
            </a: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cs typeface="Times New Roman" panose="02020603050405020304" pitchFamily="18" charset="0"/>
              </a:rPr>
              <a:t>.</a:t>
            </a: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rPr>
              <a:t> </a:t>
            </a:r>
            <a:r>
              <a:rPr kumimoji="0" lang="en-US" altLang="en-US" sz="1800" b="1" i="0" u="none" strike="noStrike" kern="1200" cap="none" spc="0" normalizeH="0" baseline="0" noProof="0" dirty="0">
                <a:ln>
                  <a:noFill/>
                </a:ln>
                <a:solidFill>
                  <a:srgbClr val="2D2D8A">
                    <a:lumMod val="75000"/>
                  </a:srgbClr>
                </a:solidFill>
                <a:effectLst/>
                <a:uLnTx/>
                <a:uFillTx/>
                <a:latin typeface="Comic Sans MS"/>
                <a:ea typeface="ＭＳ Ｐゴシック"/>
              </a:rPr>
              <a:t>Note that the central maximum is not only much higher than the maxima to each side</a:t>
            </a: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rPr>
              <a:t>, </a:t>
            </a:r>
            <a:r>
              <a:rPr kumimoji="0" lang="en-US" altLang="en-US" sz="1800" b="1" i="0" u="none" strike="noStrike" kern="1200" cap="none" spc="0" normalizeH="0" baseline="0" noProof="0" dirty="0">
                <a:ln>
                  <a:noFill/>
                </a:ln>
                <a:solidFill>
                  <a:srgbClr val="2D2D8A">
                    <a:lumMod val="75000"/>
                  </a:srgbClr>
                </a:solidFill>
                <a:effectLst/>
                <a:uLnTx/>
                <a:uFillTx/>
                <a:latin typeface="Comic Sans MS"/>
                <a:ea typeface="ＭＳ Ｐゴシック"/>
              </a:rPr>
              <a:t>but it is also twice as wide </a:t>
            </a: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rPr>
              <a:t>(</a:t>
            </a:r>
            <a:r>
              <a:rPr kumimoji="0" lang="en-US"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rPr>
              <a:t>2</a:t>
            </a:r>
            <a:r>
              <a:rPr kumimoji="0" lang="el-GR"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cs typeface="Arial" panose="020B0604020202020204" pitchFamily="34" charset="0"/>
              </a:rPr>
              <a:t>λ</a:t>
            </a:r>
            <a:r>
              <a:rPr kumimoji="0" lang="en-US"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cs typeface="Arial" panose="020B0604020202020204" pitchFamily="34" charset="0"/>
              </a:rPr>
              <a:t>/D</a:t>
            </a:r>
            <a:r>
              <a:rPr kumimoji="0" lang="en-US"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rPr>
              <a:t> wide</a:t>
            </a: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rPr>
              <a:t>) as any of the others (</a:t>
            </a:r>
            <a:r>
              <a:rPr kumimoji="0" lang="en-US"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rPr>
              <a:t>only </a:t>
            </a:r>
            <a:r>
              <a:rPr kumimoji="0" lang="el-GR"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cs typeface="Arial" panose="020B0604020202020204" pitchFamily="34" charset="0"/>
              </a:rPr>
              <a:t>λ</a:t>
            </a:r>
            <a:r>
              <a:rPr kumimoji="0" lang="en-US"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cs typeface="Arial" panose="020B0604020202020204" pitchFamily="34" charset="0"/>
              </a:rPr>
              <a:t>/</a:t>
            </a:r>
            <a:r>
              <a:rPr kumimoji="0" lang="en-US" altLang="en-US" sz="1800" b="0" i="0" u="sng" strike="noStrike" kern="1200" cap="none" spc="0" normalizeH="0" baseline="0" noProof="0" dirty="0">
                <a:ln>
                  <a:noFill/>
                </a:ln>
                <a:solidFill>
                  <a:srgbClr val="2D2D8A">
                    <a:lumMod val="75000"/>
                  </a:srgbClr>
                </a:solidFill>
                <a:effectLst/>
                <a:uLnTx/>
                <a:uFillTx/>
                <a:latin typeface="Comic Sans MS"/>
                <a:ea typeface="ＭＳ Ｐゴシック"/>
              </a:rPr>
              <a:t>D wide each</a:t>
            </a:r>
            <a:r>
              <a:rPr kumimoji="0" lang="en-US" altLang="en-US" sz="1800" b="0" i="0" u="none" strike="noStrike" kern="1200" cap="none" spc="0" normalizeH="0" baseline="0" noProof="0" dirty="0">
                <a:ln>
                  <a:noFill/>
                </a:ln>
                <a:solidFill>
                  <a:srgbClr val="2D2D8A">
                    <a:lumMod val="75000"/>
                  </a:srgbClr>
                </a:solidFill>
                <a:effectLst/>
                <a:uLnTx/>
                <a:uFillTx/>
                <a:latin typeface="Comic Sans MS"/>
                <a:ea typeface="ＭＳ Ｐゴシック"/>
              </a:rPr>
              <a:t>).</a:t>
            </a:r>
          </a:p>
        </p:txBody>
      </p:sp>
    </p:spTree>
    <p:extLst>
      <p:ext uri="{BB962C8B-B14F-4D97-AF65-F5344CB8AC3E}">
        <p14:creationId xmlns:p14="http://schemas.microsoft.com/office/powerpoint/2010/main" val="2859293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Figure_35_05"/>
          <p:cNvPicPr>
            <a:picLocks noChangeAspect="1" noChangeArrowheads="1"/>
          </p:cNvPicPr>
          <p:nvPr/>
        </p:nvPicPr>
        <p:blipFill>
          <a:blip r:embed="rId3" cstate="print">
            <a:extLst>
              <a:ext uri="{28A0092B-C50C-407E-A947-70E740481C1C}">
                <a14:useLocalDpi xmlns:a14="http://schemas.microsoft.com/office/drawing/2010/main" val="0"/>
              </a:ext>
            </a:extLst>
          </a:blip>
          <a:srcRect b="2487"/>
          <a:stretch>
            <a:fillRect/>
          </a:stretch>
        </p:blipFill>
        <p:spPr bwMode="auto">
          <a:xfrm>
            <a:off x="7878539" y="1706190"/>
            <a:ext cx="2919413" cy="39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p:cNvSpPr>
            <a:spLocks noGrp="1" noChangeArrowheads="1"/>
          </p:cNvSpPr>
          <p:nvPr>
            <p:ph type="title"/>
          </p:nvPr>
        </p:nvSpPr>
        <p:spPr>
          <a:xfrm>
            <a:off x="1700842" y="221839"/>
            <a:ext cx="6858000" cy="908447"/>
          </a:xfrm>
        </p:spPr>
        <p:txBody>
          <a:bodyPr/>
          <a:lstStyle/>
          <a:p>
            <a:pPr eaLnBrk="1" hangingPunct="1"/>
            <a:r>
              <a:rPr lang="en-US" altLang="en-US" dirty="0">
                <a:solidFill>
                  <a:schemeClr val="accent6">
                    <a:lumMod val="75000"/>
                  </a:schemeClr>
                </a:solidFill>
              </a:rPr>
              <a:t>35-1 </a:t>
            </a:r>
            <a:r>
              <a:rPr lang="fr-FR" altLang="en-US" dirty="0">
                <a:solidFill>
                  <a:schemeClr val="accent6">
                    <a:lumMod val="75000"/>
                  </a:schemeClr>
                </a:solidFill>
              </a:rPr>
              <a:t>Diffraction by a Single Slit or Disk</a:t>
            </a:r>
            <a:endParaRPr lang="en-US" altLang="en-US" dirty="0">
              <a:solidFill>
                <a:schemeClr val="accent6">
                  <a:lumMod val="75000"/>
                </a:schemeClr>
              </a:solidFill>
            </a:endParaRPr>
          </a:p>
        </p:txBody>
      </p:sp>
      <p:sp>
        <p:nvSpPr>
          <p:cNvPr id="43012" name="Text Box 5"/>
          <p:cNvSpPr txBox="1">
            <a:spLocks noChangeArrowheads="1"/>
          </p:cNvSpPr>
          <p:nvPr/>
        </p:nvSpPr>
        <p:spPr bwMode="auto">
          <a:xfrm>
            <a:off x="681643" y="1562305"/>
            <a:ext cx="768096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35-1: Single-slit diffraction maximum.</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Light of wavelength 750 nm passes through a slit 1.0 x 10</a:t>
            </a:r>
            <a:r>
              <a:rPr kumimoji="0" lang="en-US" altLang="en-US" sz="1800" b="1" i="0"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mm wide. How wide is the central maximum (a) in degrees, and (b) in centimeters, on a screen 20 cm away?</a:t>
            </a:r>
          </a:p>
        </p:txBody>
      </p:sp>
    </p:spTree>
    <p:extLst>
      <p:ext uri="{BB962C8B-B14F-4D97-AF65-F5344CB8AC3E}">
        <p14:creationId xmlns:p14="http://schemas.microsoft.com/office/powerpoint/2010/main" val="288700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174B-45D8-4C44-ABF8-35BB26F5FB9C}"/>
              </a:ext>
            </a:extLst>
          </p:cNvPr>
          <p:cNvSpPr>
            <a:spLocks noGrp="1"/>
          </p:cNvSpPr>
          <p:nvPr>
            <p:ph type="title"/>
          </p:nvPr>
        </p:nvSpPr>
        <p:spPr>
          <a:xfrm>
            <a:off x="914400" y="130175"/>
            <a:ext cx="8548382" cy="1143000"/>
          </a:xfrm>
        </p:spPr>
        <p:txBody>
          <a:bodyPr/>
          <a:lstStyle/>
          <a:p>
            <a:r>
              <a:rPr lang="en-US" dirty="0"/>
              <a:t>34-3 Interference – Young’s Double-Slit Experiment</a:t>
            </a:r>
          </a:p>
        </p:txBody>
      </p:sp>
      <p:sp>
        <p:nvSpPr>
          <p:cNvPr id="3" name="Rectangle 2">
            <a:extLst>
              <a:ext uri="{FF2B5EF4-FFF2-40B4-BE49-F238E27FC236}">
                <a16:creationId xmlns:a16="http://schemas.microsoft.com/office/drawing/2014/main" id="{F22BE300-2931-4717-BFB9-2203FE3DC309}"/>
              </a:ext>
            </a:extLst>
          </p:cNvPr>
          <p:cNvSpPr/>
          <p:nvPr/>
        </p:nvSpPr>
        <p:spPr>
          <a:xfrm>
            <a:off x="2225663" y="5953979"/>
            <a:ext cx="60628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https://www.youtube.com/watch?v=vt86k8yoe08&amp;t=1s</a:t>
            </a:r>
          </a:p>
        </p:txBody>
      </p:sp>
      <p:pic>
        <p:nvPicPr>
          <p:cNvPr id="5" name="Picture 4">
            <a:extLst>
              <a:ext uri="{FF2B5EF4-FFF2-40B4-BE49-F238E27FC236}">
                <a16:creationId xmlns:a16="http://schemas.microsoft.com/office/drawing/2014/main" id="{32D8DEC9-A840-496B-869A-86E2B12F4C25}"/>
              </a:ext>
            </a:extLst>
          </p:cNvPr>
          <p:cNvPicPr>
            <a:picLocks noChangeAspect="1"/>
          </p:cNvPicPr>
          <p:nvPr/>
        </p:nvPicPr>
        <p:blipFill rotWithShape="1">
          <a:blip r:embed="rId2"/>
          <a:srcRect l="5573" t="18565" r="29128" b="21835"/>
          <a:stretch/>
        </p:blipFill>
        <p:spPr>
          <a:xfrm>
            <a:off x="1124124" y="1569881"/>
            <a:ext cx="7961153" cy="4087391"/>
          </a:xfrm>
          <a:prstGeom prst="rect">
            <a:avLst/>
          </a:prstGeom>
        </p:spPr>
      </p:pic>
    </p:spTree>
    <p:extLst>
      <p:ext uri="{BB962C8B-B14F-4D97-AF65-F5344CB8AC3E}">
        <p14:creationId xmlns:p14="http://schemas.microsoft.com/office/powerpoint/2010/main" val="176849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Figure_34_11"/>
          <p:cNvPicPr>
            <a:picLocks noChangeAspect="1" noChangeArrowheads="1"/>
          </p:cNvPicPr>
          <p:nvPr/>
        </p:nvPicPr>
        <p:blipFill>
          <a:blip r:embed="rId3">
            <a:extLst>
              <a:ext uri="{28A0092B-C50C-407E-A947-70E740481C1C}">
                <a14:useLocalDpi xmlns:a14="http://schemas.microsoft.com/office/drawing/2010/main" val="0"/>
              </a:ext>
            </a:extLst>
          </a:blip>
          <a:srcRect b="4256"/>
          <a:stretch>
            <a:fillRect/>
          </a:stretch>
        </p:blipFill>
        <p:spPr bwMode="auto">
          <a:xfrm>
            <a:off x="2339875" y="3489678"/>
            <a:ext cx="6940200" cy="298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052157" y="1531944"/>
            <a:ext cx="82583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When white light falls onto two slits, the central  fringe is white, and the position of the maxima (except the central one) depends on wavelength, the first- and higher-order fringes contain a spectrum of colors.</a:t>
            </a:r>
          </a:p>
        </p:txBody>
      </p:sp>
      <p:sp>
        <p:nvSpPr>
          <p:cNvPr id="30724" name="Rectangle 5"/>
          <p:cNvSpPr>
            <a:spLocks noGrp="1" noChangeArrowheads="1"/>
          </p:cNvSpPr>
          <p:nvPr>
            <p:ph type="title" idx="4294967295"/>
          </p:nvPr>
        </p:nvSpPr>
        <p:spPr>
          <a:xfrm>
            <a:off x="2503098" y="193018"/>
            <a:ext cx="6172200" cy="941785"/>
          </a:xfrm>
        </p:spPr>
        <p:txBody>
          <a:bodyPr/>
          <a:lstStyle/>
          <a:p>
            <a:pPr eaLnBrk="1" hangingPunct="1"/>
            <a:r>
              <a:rPr lang="en-US" altLang="en-US" b="1" dirty="0"/>
              <a:t>34-3 </a:t>
            </a:r>
            <a:r>
              <a:rPr lang="fr-FR" altLang="en-US" b="1" dirty="0"/>
              <a:t>Interference – </a:t>
            </a:r>
            <a:r>
              <a:rPr lang="fr-FR" altLang="en-US" b="1" dirty="0" err="1"/>
              <a:t>Young’s</a:t>
            </a:r>
            <a:r>
              <a:rPr lang="fr-FR" altLang="en-US" b="1" dirty="0"/>
              <a:t> Double-</a:t>
            </a:r>
            <a:r>
              <a:rPr lang="fr-FR" altLang="en-US" b="1" dirty="0" err="1"/>
              <a:t>Slit</a:t>
            </a:r>
            <a:r>
              <a:rPr lang="fr-FR" altLang="en-US" b="1" dirty="0"/>
              <a:t> </a:t>
            </a:r>
            <a:r>
              <a:rPr lang="fr-FR" altLang="en-US" b="1" dirty="0" err="1"/>
              <a:t>Experiment</a:t>
            </a:r>
            <a:endParaRPr lang="en-US" altLang="en-US" b="1" dirty="0"/>
          </a:p>
        </p:txBody>
      </p:sp>
    </p:spTree>
    <p:extLst>
      <p:ext uri="{BB962C8B-B14F-4D97-AF65-F5344CB8AC3E}">
        <p14:creationId xmlns:p14="http://schemas.microsoft.com/office/powerpoint/2010/main" val="270007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0"/>
            <a:ext cx="8229600" cy="1233488"/>
          </a:xfrm>
        </p:spPr>
        <p:txBody>
          <a:bodyPr/>
          <a:lstStyle/>
          <a:p>
            <a:pPr eaLnBrk="1" hangingPunct="1"/>
            <a:r>
              <a:rPr lang="en-US" altLang="en-US" dirty="0"/>
              <a:t>34-3 </a:t>
            </a:r>
            <a:r>
              <a:rPr lang="fr-FR" altLang="en-US" dirty="0"/>
              <a:t>Interference – </a:t>
            </a:r>
            <a:r>
              <a:rPr lang="fr-FR" altLang="en-US" dirty="0" err="1"/>
              <a:t>Young’s</a:t>
            </a:r>
            <a:r>
              <a:rPr lang="fr-FR" altLang="en-US" dirty="0"/>
              <a:t> Double-</a:t>
            </a:r>
            <a:r>
              <a:rPr lang="fr-FR" altLang="en-US" dirty="0" err="1"/>
              <a:t>Slit</a:t>
            </a:r>
            <a:r>
              <a:rPr lang="fr-FR" altLang="en-US" dirty="0"/>
              <a:t> </a:t>
            </a:r>
            <a:r>
              <a:rPr lang="fr-FR" altLang="en-US" dirty="0" err="1"/>
              <a:t>Experiment</a:t>
            </a:r>
            <a:endParaRPr lang="en-US" altLang="en-US" dirty="0"/>
          </a:p>
        </p:txBody>
      </p:sp>
      <p:sp>
        <p:nvSpPr>
          <p:cNvPr id="35843" name="Text Box 3"/>
          <p:cNvSpPr txBox="1">
            <a:spLocks noChangeArrowheads="1"/>
          </p:cNvSpPr>
          <p:nvPr/>
        </p:nvSpPr>
        <p:spPr bwMode="auto">
          <a:xfrm>
            <a:off x="855677" y="2186335"/>
            <a:ext cx="1014229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a:ea typeface="ＭＳ Ｐゴシック"/>
              </a:rPr>
              <a:t>Example 34-4: Wavelengths from double-slit interference.</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a:ea typeface="ＭＳ Ｐゴシック"/>
              </a:rPr>
              <a:t>White light passes through two slits 0.50 mm apart, and an interference pattern is observed on a screen 2.5 m away. The first-order fringe resembles a rainbow with violet and red light at opposite ends. The violet light is about 2.0 mm and the red 3.5 mm from the center of the central white fringe. Estimate the wavelengths for the violet and red light.</a:t>
            </a:r>
          </a:p>
        </p:txBody>
      </p:sp>
    </p:spTree>
    <p:extLst>
      <p:ext uri="{BB962C8B-B14F-4D97-AF65-F5344CB8AC3E}">
        <p14:creationId xmlns:p14="http://schemas.microsoft.com/office/powerpoint/2010/main" val="379846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Figure_34_16"/>
          <p:cNvPicPr>
            <a:picLocks noChangeAspect="1" noChangeArrowheads="1"/>
          </p:cNvPicPr>
          <p:nvPr/>
        </p:nvPicPr>
        <p:blipFill>
          <a:blip r:embed="rId3">
            <a:extLst>
              <a:ext uri="{28A0092B-C50C-407E-A947-70E740481C1C}">
                <a14:useLocalDpi xmlns:a14="http://schemas.microsoft.com/office/drawing/2010/main" val="0"/>
              </a:ext>
            </a:extLst>
          </a:blip>
          <a:srcRect b="15044"/>
          <a:stretch>
            <a:fillRect/>
          </a:stretch>
        </p:blipFill>
        <p:spPr bwMode="auto">
          <a:xfrm>
            <a:off x="2860959" y="3887723"/>
            <a:ext cx="6357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947651" y="1663822"/>
            <a:ext cx="1033272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Another way path lengths can differ, and waves interfere, is if they travel through different media.  If there is a very thin film of material – a few wavelengths thick – light will reflect from both the bottom and the top of the layer, causing interference. This can be seen in soap bubbles and oil slicks.</a:t>
            </a:r>
          </a:p>
        </p:txBody>
      </p:sp>
      <p:sp>
        <p:nvSpPr>
          <p:cNvPr id="31748" name="Rectangle 4"/>
          <p:cNvSpPr>
            <a:spLocks noGrp="1" noChangeArrowheads="1"/>
          </p:cNvSpPr>
          <p:nvPr>
            <p:ph type="title" idx="4294967295"/>
          </p:nvPr>
        </p:nvSpPr>
        <p:spPr>
          <a:xfrm>
            <a:off x="2287438" y="305297"/>
            <a:ext cx="6172200" cy="647700"/>
          </a:xfrm>
        </p:spPr>
        <p:txBody>
          <a:bodyPr/>
          <a:lstStyle/>
          <a:p>
            <a:pPr eaLnBrk="1" hangingPunct="1"/>
            <a:r>
              <a:rPr lang="en-US" altLang="en-US" dirty="0">
                <a:solidFill>
                  <a:schemeClr val="accent2"/>
                </a:solidFill>
              </a:rPr>
              <a:t>34-5 </a:t>
            </a:r>
            <a:r>
              <a:rPr lang="fr-FR" altLang="en-US" dirty="0">
                <a:solidFill>
                  <a:schemeClr val="accent2"/>
                </a:solidFill>
              </a:rPr>
              <a:t>Interference in Thin Films</a:t>
            </a:r>
            <a:endParaRPr lang="en-US" altLang="en-US" dirty="0">
              <a:solidFill>
                <a:schemeClr val="accent2"/>
              </a:solidFill>
            </a:endParaRPr>
          </a:p>
        </p:txBody>
      </p:sp>
      <p:sp>
        <p:nvSpPr>
          <p:cNvPr id="2" name="TextBox 1">
            <a:extLst>
              <a:ext uri="{FF2B5EF4-FFF2-40B4-BE49-F238E27FC236}">
                <a16:creationId xmlns:a16="http://schemas.microsoft.com/office/drawing/2014/main" id="{B281C9F1-A68D-44D6-B224-AEF19F6DE45D}"/>
              </a:ext>
            </a:extLst>
          </p:cNvPr>
          <p:cNvSpPr txBox="1"/>
          <p:nvPr/>
        </p:nvSpPr>
        <p:spPr>
          <a:xfrm>
            <a:off x="5285064" y="5922628"/>
            <a:ext cx="16358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Gasoline film</a:t>
            </a:r>
          </a:p>
        </p:txBody>
      </p:sp>
      <p:sp>
        <p:nvSpPr>
          <p:cNvPr id="3" name="TextBox 2">
            <a:extLst>
              <a:ext uri="{FF2B5EF4-FFF2-40B4-BE49-F238E27FC236}">
                <a16:creationId xmlns:a16="http://schemas.microsoft.com/office/drawing/2014/main" id="{63462AF0-9D1B-4295-B835-387BB0AC505F}"/>
              </a:ext>
            </a:extLst>
          </p:cNvPr>
          <p:cNvSpPr txBox="1"/>
          <p:nvPr/>
        </p:nvSpPr>
        <p:spPr>
          <a:xfrm>
            <a:off x="7424257" y="5922628"/>
            <a:ext cx="19294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Oil film on wet pavement</a:t>
            </a:r>
          </a:p>
        </p:txBody>
      </p:sp>
      <p:sp>
        <p:nvSpPr>
          <p:cNvPr id="4" name="TextBox 3">
            <a:extLst>
              <a:ext uri="{FF2B5EF4-FFF2-40B4-BE49-F238E27FC236}">
                <a16:creationId xmlns:a16="http://schemas.microsoft.com/office/drawing/2014/main" id="{C0EF571E-5892-4F76-8F69-AE7BFEAFB249}"/>
              </a:ext>
            </a:extLst>
          </p:cNvPr>
          <p:cNvSpPr txBox="1"/>
          <p:nvPr/>
        </p:nvSpPr>
        <p:spPr>
          <a:xfrm>
            <a:off x="2936147" y="5922628"/>
            <a:ext cx="15100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Soap bubble</a:t>
            </a:r>
          </a:p>
        </p:txBody>
      </p:sp>
    </p:spTree>
    <p:extLst>
      <p:ext uri="{BB962C8B-B14F-4D97-AF65-F5344CB8AC3E}">
        <p14:creationId xmlns:p14="http://schemas.microsoft.com/office/powerpoint/2010/main" val="146887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Figure_34_17"/>
          <p:cNvPicPr>
            <a:picLocks noChangeAspect="1" noChangeArrowheads="1"/>
          </p:cNvPicPr>
          <p:nvPr/>
        </p:nvPicPr>
        <p:blipFill>
          <a:blip r:embed="rId3" cstate="print">
            <a:extLst>
              <a:ext uri="{28A0092B-C50C-407E-A947-70E740481C1C}">
                <a14:useLocalDpi xmlns:a14="http://schemas.microsoft.com/office/drawing/2010/main" val="0"/>
              </a:ext>
            </a:extLst>
          </a:blip>
          <a:srcRect b="2364"/>
          <a:stretch>
            <a:fillRect/>
          </a:stretch>
        </p:blipFill>
        <p:spPr bwMode="auto">
          <a:xfrm>
            <a:off x="7448731" y="1943101"/>
            <a:ext cx="33813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4"/>
          <p:cNvSpPr txBox="1">
            <a:spLocks noChangeArrowheads="1"/>
          </p:cNvSpPr>
          <p:nvPr/>
        </p:nvSpPr>
        <p:spPr bwMode="auto">
          <a:xfrm>
            <a:off x="822961" y="1739205"/>
            <a:ext cx="65509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wavelength of the light will be different in the oil and the air, and the reflections at points A and B may or may not involve phase changes.</a:t>
            </a:r>
          </a:p>
        </p:txBody>
      </p:sp>
      <p:sp>
        <p:nvSpPr>
          <p:cNvPr id="32772" name="Rectangle 5"/>
          <p:cNvSpPr>
            <a:spLocks noGrp="1" noChangeArrowheads="1"/>
          </p:cNvSpPr>
          <p:nvPr>
            <p:ph type="title" idx="4294967295"/>
          </p:nvPr>
        </p:nvSpPr>
        <p:spPr>
          <a:xfrm>
            <a:off x="2511725" y="298596"/>
            <a:ext cx="6172200" cy="647700"/>
          </a:xfrm>
        </p:spPr>
        <p:txBody>
          <a:bodyPr/>
          <a:lstStyle/>
          <a:p>
            <a:pPr eaLnBrk="1" hangingPunct="1"/>
            <a:r>
              <a:rPr lang="en-US" altLang="en-US" dirty="0">
                <a:solidFill>
                  <a:schemeClr val="accent6">
                    <a:lumMod val="75000"/>
                  </a:schemeClr>
                </a:solidFill>
              </a:rPr>
              <a:t>34-5 </a:t>
            </a:r>
            <a:r>
              <a:rPr lang="fr-FR" altLang="en-US" dirty="0">
                <a:solidFill>
                  <a:schemeClr val="accent6">
                    <a:lumMod val="75000"/>
                  </a:schemeClr>
                </a:solidFill>
              </a:rPr>
              <a:t>Interference in Thin Films</a:t>
            </a:r>
            <a:endParaRPr lang="en-US" altLang="en-US" dirty="0">
              <a:solidFill>
                <a:schemeClr val="accent6">
                  <a:lumMod val="75000"/>
                </a:schemeClr>
              </a:solidFill>
            </a:endParaRPr>
          </a:p>
        </p:txBody>
      </p:sp>
      <p:sp>
        <p:nvSpPr>
          <p:cNvPr id="32773" name="TextBox 1"/>
          <p:cNvSpPr txBox="1">
            <a:spLocks noChangeArrowheads="1"/>
          </p:cNvSpPr>
          <p:nvPr/>
        </p:nvSpPr>
        <p:spPr bwMode="auto">
          <a:xfrm>
            <a:off x="712378" y="3497897"/>
            <a:ext cx="72991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If the Path difference </a:t>
            </a:r>
            <a:r>
              <a:rPr kumimoji="0" lang="en-US" altLang="en-US" sz="2400" b="1" i="1" u="none"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2t=ABC= m</a:t>
            </a:r>
            <a:r>
              <a:rPr kumimoji="0" lang="el-GR" altLang="en-US" sz="2400" b="1" i="1" u="none"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λ</a:t>
            </a:r>
            <a:r>
              <a:rPr kumimoji="0" lang="en-US" altLang="en-US" sz="2400" b="1" i="1" u="none" strike="noStrike" kern="1200" cap="none" spc="0" normalizeH="0" baseline="-2500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n </a:t>
            </a:r>
            <a:r>
              <a:rPr kumimoji="0" lang="en-US" altLang="en-US" sz="2400" b="0"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two waves reach the eye out of phase, and </a:t>
            </a:r>
            <a:r>
              <a:rPr kumimoji="0" lang="en-US" altLang="en-US" sz="2400" b="1" i="1" u="none"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(m+1/2)</a:t>
            </a:r>
            <a:r>
              <a:rPr kumimoji="0" lang="el-GR" altLang="en-US" sz="2400" b="1" i="1" u="none"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 λ</a:t>
            </a:r>
            <a:r>
              <a:rPr kumimoji="0" lang="en-US" altLang="en-US" sz="2400" b="1" i="1" u="none" strike="noStrike" kern="1200" cap="none" spc="0" normalizeH="0" baseline="-2500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n</a:t>
            </a:r>
            <a:r>
              <a:rPr kumimoji="0" lang="en-US" altLang="en-US" sz="2400" b="1" i="1" u="none" strike="noStrike" kern="1200" cap="none" spc="0" normalizeH="0" baseline="0" noProof="0" dirty="0">
                <a:ln>
                  <a:noFill/>
                </a:ln>
                <a:solidFill>
                  <a:srgbClr val="2D2D8A">
                    <a:lumMod val="75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0"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if they are in phase</a:t>
            </a:r>
          </a:p>
        </p:txBody>
      </p:sp>
      <p:sp>
        <p:nvSpPr>
          <p:cNvPr id="2" name="TextBox 1">
            <a:extLst>
              <a:ext uri="{FF2B5EF4-FFF2-40B4-BE49-F238E27FC236}">
                <a16:creationId xmlns:a16="http://schemas.microsoft.com/office/drawing/2014/main" id="{4B1A1668-370A-4B95-9DCC-0A63DE2B2AAC}"/>
              </a:ext>
            </a:extLst>
          </p:cNvPr>
          <p:cNvSpPr txBox="1"/>
          <p:nvPr/>
        </p:nvSpPr>
        <p:spPr>
          <a:xfrm>
            <a:off x="1341460" y="4924338"/>
            <a:ext cx="23405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mic Sans MS"/>
                <a:ea typeface="ＭＳ Ｐゴシック"/>
              </a:rPr>
              <a:t>t: thickness</a:t>
            </a:r>
          </a:p>
        </p:txBody>
      </p:sp>
    </p:spTree>
    <p:extLst>
      <p:ext uri="{BB962C8B-B14F-4D97-AF65-F5344CB8AC3E}">
        <p14:creationId xmlns:p14="http://schemas.microsoft.com/office/powerpoint/2010/main" val="237539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421147" y="1622526"/>
            <a:ext cx="715129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similar effect takes place when a shallowly curved piece of glass is placed on a flat one. When viewed from above, concentric circles appear that are called </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Newton’s rings</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33795" name="Rectangle 5"/>
          <p:cNvSpPr>
            <a:spLocks noGrp="1" noChangeArrowheads="1"/>
          </p:cNvSpPr>
          <p:nvPr>
            <p:ph type="title" idx="4294967295"/>
          </p:nvPr>
        </p:nvSpPr>
        <p:spPr>
          <a:xfrm>
            <a:off x="2214113" y="230982"/>
            <a:ext cx="6400800" cy="647700"/>
          </a:xfrm>
        </p:spPr>
        <p:txBody>
          <a:bodyPr/>
          <a:lstStyle/>
          <a:p>
            <a:pPr eaLnBrk="1" hangingPunct="1"/>
            <a:r>
              <a:rPr lang="en-US" altLang="en-US" b="1" dirty="0">
                <a:solidFill>
                  <a:schemeClr val="accent6">
                    <a:lumMod val="75000"/>
                  </a:schemeClr>
                </a:solidFill>
              </a:rPr>
              <a:t>34-5 </a:t>
            </a:r>
            <a:r>
              <a:rPr lang="fr-FR" altLang="en-US" b="1" dirty="0">
                <a:solidFill>
                  <a:schemeClr val="accent6">
                    <a:lumMod val="75000"/>
                  </a:schemeClr>
                </a:solidFill>
              </a:rPr>
              <a:t>Interference in Thin Films</a:t>
            </a:r>
            <a:endParaRPr lang="en-US" altLang="en-US" b="1" dirty="0">
              <a:solidFill>
                <a:schemeClr val="accent6">
                  <a:lumMod val="75000"/>
                </a:schemeClr>
              </a:solidFill>
            </a:endParaRPr>
          </a:p>
        </p:txBody>
      </p:sp>
      <p:pic>
        <p:nvPicPr>
          <p:cNvPr id="33796" name="Picture 7" descr="Figure_34_18"/>
          <p:cNvPicPr>
            <a:picLocks noChangeAspect="1" noChangeArrowheads="1"/>
          </p:cNvPicPr>
          <p:nvPr/>
        </p:nvPicPr>
        <p:blipFill>
          <a:blip r:embed="rId3">
            <a:extLst>
              <a:ext uri="{28A0092B-C50C-407E-A947-70E740481C1C}">
                <a14:useLocalDpi xmlns:a14="http://schemas.microsoft.com/office/drawing/2010/main" val="0"/>
              </a:ext>
            </a:extLst>
          </a:blip>
          <a:srcRect b="4604"/>
          <a:stretch>
            <a:fillRect/>
          </a:stretch>
        </p:blipFill>
        <p:spPr bwMode="auto">
          <a:xfrm>
            <a:off x="3162302" y="3376612"/>
            <a:ext cx="6150769" cy="23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8"/>
          <p:cNvSpPr>
            <a:spLocks noChangeArrowheads="1"/>
          </p:cNvSpPr>
          <p:nvPr/>
        </p:nvSpPr>
        <p:spPr bwMode="auto">
          <a:xfrm>
            <a:off x="4619625" y="5505450"/>
            <a:ext cx="3429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798" name="Rectangle 9"/>
          <p:cNvSpPr>
            <a:spLocks noChangeArrowheads="1"/>
          </p:cNvSpPr>
          <p:nvPr/>
        </p:nvSpPr>
        <p:spPr bwMode="auto">
          <a:xfrm>
            <a:off x="6696075" y="5505450"/>
            <a:ext cx="3429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 name="TextBox 2"/>
          <p:cNvSpPr txBox="1"/>
          <p:nvPr/>
        </p:nvSpPr>
        <p:spPr>
          <a:xfrm>
            <a:off x="4533207" y="5744766"/>
            <a:ext cx="4732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(a)</a:t>
            </a:r>
          </a:p>
        </p:txBody>
      </p:sp>
      <p:sp>
        <p:nvSpPr>
          <p:cNvPr id="9" name="TextBox 8"/>
          <p:cNvSpPr txBox="1"/>
          <p:nvPr/>
        </p:nvSpPr>
        <p:spPr>
          <a:xfrm>
            <a:off x="7844443" y="5812512"/>
            <a:ext cx="4908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(b)</a:t>
            </a:r>
          </a:p>
        </p:txBody>
      </p:sp>
    </p:spTree>
    <p:extLst>
      <p:ext uri="{BB962C8B-B14F-4D97-AF65-F5344CB8AC3E}">
        <p14:creationId xmlns:p14="http://schemas.microsoft.com/office/powerpoint/2010/main" val="377147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Figure_34_19"/>
          <p:cNvPicPr>
            <a:picLocks noChangeAspect="1" noChangeArrowheads="1"/>
          </p:cNvPicPr>
          <p:nvPr/>
        </p:nvPicPr>
        <p:blipFill>
          <a:blip r:embed="rId3" cstate="print">
            <a:extLst>
              <a:ext uri="{28A0092B-C50C-407E-A947-70E740481C1C}">
                <a14:useLocalDpi xmlns:a14="http://schemas.microsoft.com/office/drawing/2010/main" val="0"/>
              </a:ext>
            </a:extLst>
          </a:blip>
          <a:srcRect b="2602"/>
          <a:stretch>
            <a:fillRect/>
          </a:stretch>
        </p:blipFill>
        <p:spPr bwMode="auto">
          <a:xfrm>
            <a:off x="7016917" y="1550195"/>
            <a:ext cx="2595563" cy="427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Grp="1" noChangeArrowheads="1"/>
          </p:cNvSpPr>
          <p:nvPr>
            <p:ph type="title" idx="4294967295"/>
          </p:nvPr>
        </p:nvSpPr>
        <p:spPr>
          <a:xfrm>
            <a:off x="2235679" y="334567"/>
            <a:ext cx="6172200" cy="647700"/>
          </a:xfrm>
        </p:spPr>
        <p:txBody>
          <a:bodyPr/>
          <a:lstStyle/>
          <a:p>
            <a:pPr eaLnBrk="1" hangingPunct="1"/>
            <a:r>
              <a:rPr lang="en-US" altLang="en-US" dirty="0">
                <a:solidFill>
                  <a:schemeClr val="accent6">
                    <a:lumMod val="75000"/>
                  </a:schemeClr>
                </a:solidFill>
              </a:rPr>
              <a:t>34-5 </a:t>
            </a:r>
            <a:r>
              <a:rPr lang="fr-FR" altLang="en-US" dirty="0">
                <a:solidFill>
                  <a:schemeClr val="accent6">
                    <a:lumMod val="75000"/>
                  </a:schemeClr>
                </a:solidFill>
              </a:rPr>
              <a:t>Interference in Thin Films</a:t>
            </a:r>
            <a:endParaRPr lang="en-US" altLang="en-US" dirty="0">
              <a:solidFill>
                <a:schemeClr val="accent6">
                  <a:lumMod val="75000"/>
                </a:schemeClr>
              </a:solidFill>
            </a:endParaRPr>
          </a:p>
        </p:txBody>
      </p:sp>
      <p:sp>
        <p:nvSpPr>
          <p:cNvPr id="34820" name="Text Box 5"/>
          <p:cNvSpPr txBox="1">
            <a:spLocks noChangeArrowheads="1"/>
          </p:cNvSpPr>
          <p:nvPr/>
        </p:nvSpPr>
        <p:spPr bwMode="auto">
          <a:xfrm>
            <a:off x="1676164" y="2032600"/>
            <a:ext cx="470499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beam of light reflected by a material</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with index of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refraction greater than that of the material in which it is traveling, changes phase by 180°or ½ cycle.</a:t>
            </a:r>
          </a:p>
        </p:txBody>
      </p:sp>
      <p:sp>
        <p:nvSpPr>
          <p:cNvPr id="34821" name="Rectangle 8"/>
          <p:cNvSpPr>
            <a:spLocks noChangeArrowheads="1"/>
          </p:cNvSpPr>
          <p:nvPr/>
        </p:nvSpPr>
        <p:spPr bwMode="auto">
          <a:xfrm>
            <a:off x="6696075" y="3238501"/>
            <a:ext cx="43815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822" name="Rectangle 9"/>
          <p:cNvSpPr>
            <a:spLocks noChangeArrowheads="1"/>
          </p:cNvSpPr>
          <p:nvPr/>
        </p:nvSpPr>
        <p:spPr bwMode="auto">
          <a:xfrm>
            <a:off x="6705600" y="5457826"/>
            <a:ext cx="43815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3" name="Straight Arrow Connector 2"/>
          <p:cNvCxnSpPr/>
          <p:nvPr/>
        </p:nvCxnSpPr>
        <p:spPr bwMode="auto">
          <a:xfrm flipH="1">
            <a:off x="6146006" y="2545871"/>
            <a:ext cx="1058468" cy="190186"/>
          </a:xfrm>
          <a:prstGeom prst="straightConnector1">
            <a:avLst/>
          </a:prstGeom>
          <a:ln w="53975">
            <a:solidFill>
              <a:srgbClr val="7030A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2438401" y="4207669"/>
            <a:ext cx="3838755" cy="189282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333399"/>
                </a:solidFill>
                <a:effectLst/>
                <a:uLnTx/>
                <a:uFillTx/>
                <a:latin typeface="Comic Sans MS"/>
                <a:ea typeface="ＭＳ Ｐゴシック"/>
              </a:rPr>
              <a:t>Phase change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a:t>
            </a:r>
            <a:r>
              <a:rPr kumimoji="0" lang="el-GR"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Φ</a:t>
            </a: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=2m</a:t>
            </a:r>
            <a:r>
              <a:rPr kumimoji="0" lang="el-GR"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π</a:t>
            </a: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 for bright fringes and at a thickness t: </a:t>
            </a:r>
            <a:r>
              <a:rPr kumimoji="0" lang="en-US" sz="1800" b="1" i="0" u="none" strike="noStrike" kern="1200" cap="none" spc="0" normalizeH="0" baseline="0" noProof="0" dirty="0">
                <a:ln>
                  <a:noFill/>
                </a:ln>
                <a:solidFill>
                  <a:srgbClr val="FF0000"/>
                </a:solidFill>
                <a:effectLst/>
                <a:uLnTx/>
                <a:uFillTx/>
                <a:latin typeface="Comic Sans MS"/>
                <a:ea typeface="ＭＳ Ｐゴシック"/>
                <a:sym typeface="Symbol" panose="05050102010706020507" pitchFamily="18" charset="2"/>
              </a:rPr>
              <a:t>2t=(m+1/2)</a:t>
            </a:r>
            <a:r>
              <a:rPr kumimoji="0" lang="el-GR" sz="1800" b="1" i="0" u="none" strike="noStrike" kern="1200" cap="none" spc="0" normalizeH="0" baseline="0" noProof="0" dirty="0">
                <a:ln>
                  <a:noFill/>
                </a:ln>
                <a:solidFill>
                  <a:srgbClr val="FF0000"/>
                </a:solidFill>
                <a:effectLst/>
                <a:uLnTx/>
                <a:uFillTx/>
                <a:latin typeface="Comic Sans MS"/>
                <a:ea typeface="ＭＳ Ｐゴシック"/>
                <a:sym typeface="Symbol" panose="05050102010706020507" pitchFamily="18" charset="2"/>
              </a:rPr>
              <a:t>λ</a:t>
            </a:r>
            <a:endParaRPr kumimoji="0" lang="en-US" sz="1800" b="1" i="0" u="none" strike="noStrike" kern="1200" cap="none" spc="0" normalizeH="0" baseline="0" noProof="0" dirty="0">
              <a:ln>
                <a:noFill/>
              </a:ln>
              <a:solidFill>
                <a:srgbClr val="FF0000"/>
              </a:solidFill>
              <a:effectLst/>
              <a:uLnTx/>
              <a:uFillTx/>
              <a:latin typeface="Comic Sans MS"/>
              <a:ea typeface="ＭＳ Ｐゴシック"/>
              <a:sym typeface="Symbol" panose="05050102010706020507" pitchFamily="18" charset="2"/>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a:t>
            </a:r>
            <a:r>
              <a:rPr kumimoji="0" lang="el-GR"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Φ</a:t>
            </a: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=(2m+1)</a:t>
            </a:r>
            <a:r>
              <a:rPr kumimoji="0" lang="el-GR"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π</a:t>
            </a: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 for dark fringes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rPr>
              <a:t>and at a thickness t: </a:t>
            </a:r>
            <a:r>
              <a:rPr kumimoji="0" lang="en-US" sz="1800" b="1" i="0" u="none" strike="noStrike" kern="1200" cap="none" spc="0" normalizeH="0" baseline="0" noProof="0" dirty="0">
                <a:ln>
                  <a:noFill/>
                </a:ln>
                <a:solidFill>
                  <a:srgbClr val="FF0000"/>
                </a:solidFill>
                <a:effectLst/>
                <a:uLnTx/>
                <a:uFillTx/>
                <a:latin typeface="Comic Sans MS"/>
                <a:ea typeface="ＭＳ Ｐゴシック"/>
                <a:sym typeface="Symbol" panose="05050102010706020507" pitchFamily="18" charset="2"/>
              </a:rPr>
              <a:t>2t=m</a:t>
            </a:r>
            <a:r>
              <a:rPr kumimoji="0" lang="el-GR" sz="1800" b="1" i="0" u="none" strike="noStrike" kern="1200" cap="none" spc="0" normalizeH="0" baseline="0" noProof="0" dirty="0">
                <a:ln>
                  <a:noFill/>
                </a:ln>
                <a:solidFill>
                  <a:srgbClr val="FF0000"/>
                </a:solidFill>
                <a:effectLst/>
                <a:uLnTx/>
                <a:uFillTx/>
                <a:latin typeface="Comic Sans MS"/>
                <a:ea typeface="ＭＳ Ｐゴシック"/>
                <a:sym typeface="Symbol" panose="05050102010706020507" pitchFamily="18" charset="2"/>
              </a:rPr>
              <a:t>λ</a:t>
            </a:r>
            <a:endParaRPr kumimoji="0" lang="en-US" sz="1800" b="1" i="0" u="none" strike="noStrike" kern="1200" cap="none" spc="0" normalizeH="0" baseline="0" noProof="0" dirty="0">
              <a:ln>
                <a:noFill/>
              </a:ln>
              <a:solidFill>
                <a:srgbClr val="FF0000"/>
              </a:solidFill>
              <a:effectLst/>
              <a:uLnTx/>
              <a:uFillTx/>
              <a:latin typeface="Comic Sans MS"/>
              <a:ea typeface="ＭＳ Ｐゴシック"/>
              <a:sym typeface="Symbol" panose="05050102010706020507" pitchFamily="18" charset="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omic Sans MS"/>
              <a:ea typeface="ＭＳ Ｐゴシック"/>
              <a:sym typeface="Symbol" panose="05050102010706020507" pitchFamily="18" charset="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01925802"/>
      </p:ext>
    </p:extLst>
  </p:cSld>
  <p:clrMapOvr>
    <a:masterClrMapping/>
  </p:clrMapOvr>
</p:sld>
</file>

<file path=ppt/theme/theme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3108</Words>
  <Application>Microsoft Office PowerPoint</Application>
  <PresentationFormat>Widescreen</PresentationFormat>
  <Paragraphs>133</Paragraphs>
  <Slides>25</Slides>
  <Notes>19</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40" baseType="lpstr">
      <vt:lpstr>MS PGothic</vt:lpstr>
      <vt:lpstr>MS PGothic</vt:lpstr>
      <vt:lpstr>Arial</vt:lpstr>
      <vt:lpstr>Calibri</vt:lpstr>
      <vt:lpstr>Cambria Math</vt:lpstr>
      <vt:lpstr>Comic Sans MS</vt:lpstr>
      <vt:lpstr>Osaka</vt:lpstr>
      <vt:lpstr>Symbol</vt:lpstr>
      <vt:lpstr>Times New Roman</vt:lpstr>
      <vt:lpstr>Webdings</vt:lpstr>
      <vt:lpstr>3_Blank Presentation</vt:lpstr>
      <vt:lpstr>Default Design</vt:lpstr>
      <vt:lpstr>1_Blank Presentation</vt:lpstr>
      <vt:lpstr>5_Blank Presentation</vt:lpstr>
      <vt:lpstr>Equation</vt:lpstr>
      <vt:lpstr>PowerPoint Presentation</vt:lpstr>
      <vt:lpstr>Problem 15</vt:lpstr>
      <vt:lpstr>34-3 Interference – Young’s Double-Slit Experiment</vt:lpstr>
      <vt:lpstr>34-3 Interference – Young’s Double-Slit Experiment</vt:lpstr>
      <vt:lpstr>34-3 Interference – Young’s Double-Slit Experiment</vt:lpstr>
      <vt:lpstr>34-5 Interference in Thin Films</vt:lpstr>
      <vt:lpstr>34-5 Interference in Thin Films</vt:lpstr>
      <vt:lpstr>34-5 Interference in Thin Films</vt:lpstr>
      <vt:lpstr>34-5 Interference in Thin Films</vt:lpstr>
      <vt:lpstr>34-5 Interference in Thin Films (5 of 8)</vt:lpstr>
      <vt:lpstr>34-5 Interference in Thin Films</vt:lpstr>
      <vt:lpstr>34-7 Luminous Intensity</vt:lpstr>
      <vt:lpstr>34-7 Polarization</vt:lpstr>
      <vt:lpstr>34-7 Polarization</vt:lpstr>
      <vt:lpstr>34-7 Polarization</vt:lpstr>
      <vt:lpstr>34-7 Polarization</vt:lpstr>
      <vt:lpstr>34-7 Polarization</vt:lpstr>
      <vt:lpstr>34-7 Polarization</vt:lpstr>
      <vt:lpstr>Chapter 35-Diffraction</vt:lpstr>
      <vt:lpstr>35-1 Diffraction by a Single Slit or Disk</vt:lpstr>
      <vt:lpstr>35-1 Diffraction by a Single Slit or Disk</vt:lpstr>
      <vt:lpstr>35-1 Diffraction by a Single Slit or Disk</vt:lpstr>
      <vt:lpstr>35-1 Diffraction by a Single Slit or Disk</vt:lpstr>
      <vt:lpstr>35-1 Diffraction by a Single Slit or Disk</vt:lpstr>
      <vt:lpstr>35-1 Diffraction by a Single Slit or Disk</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Amir, Fatima Zohra</cp:lastModifiedBy>
  <cp:revision>10</cp:revision>
  <cp:lastPrinted>2024-04-16T14:55:10Z</cp:lastPrinted>
  <dcterms:created xsi:type="dcterms:W3CDTF">2024-04-15T16:25:36Z</dcterms:created>
  <dcterms:modified xsi:type="dcterms:W3CDTF">2024-04-17T16:17:31Z</dcterms:modified>
</cp:coreProperties>
</file>