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0" r:id="rId5"/>
  </p:sldMasterIdLst>
  <p:notesMasterIdLst>
    <p:notesMasterId r:id="rId28"/>
  </p:notesMasterIdLst>
  <p:sldIdLst>
    <p:sldId id="272" r:id="rId6"/>
    <p:sldId id="257" r:id="rId7"/>
    <p:sldId id="258" r:id="rId8"/>
    <p:sldId id="259" r:id="rId9"/>
    <p:sldId id="260" r:id="rId10"/>
    <p:sldId id="261" r:id="rId11"/>
    <p:sldId id="262" r:id="rId12"/>
    <p:sldId id="263" r:id="rId13"/>
    <p:sldId id="264" r:id="rId14"/>
    <p:sldId id="265" r:id="rId15"/>
    <p:sldId id="762" r:id="rId16"/>
    <p:sldId id="266" r:id="rId17"/>
    <p:sldId id="267" r:id="rId18"/>
    <p:sldId id="268" r:id="rId19"/>
    <p:sldId id="289" r:id="rId20"/>
    <p:sldId id="270" r:id="rId21"/>
    <p:sldId id="271" r:id="rId22"/>
    <p:sldId id="273" r:id="rId23"/>
    <p:sldId id="761" r:id="rId24"/>
    <p:sldId id="765" r:id="rId25"/>
    <p:sldId id="269" r:id="rId26"/>
    <p:sldId id="274"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682C7B1-D863-47C1-89B4-E3950D092F42}" type="datetimeFigureOut">
              <a:rPr lang="en-US" smtClean="0"/>
              <a:t>4/1/2024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4FE0D93-3DC7-43A9-9B28-8CFCD41BD3FA}" type="slidenum">
              <a:rPr lang="en-US" smtClean="0"/>
              <a:t>‹#›</a:t>
            </a:fld>
            <a:endParaRPr lang="en-US"/>
          </a:p>
        </p:txBody>
      </p:sp>
    </p:spTree>
    <p:extLst>
      <p:ext uri="{BB962C8B-B14F-4D97-AF65-F5344CB8AC3E}">
        <p14:creationId xmlns:p14="http://schemas.microsoft.com/office/powerpoint/2010/main" val="115349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826201" indent="-3177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71080" indent="-254215"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79511" indent="-254215"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87942" indent="-254215"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796373" indent="-2542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304805" indent="-2542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813238" indent="-2542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321668" indent="-2542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1016864" eaLnBrk="1" fontAlgn="base" hangingPunct="1">
              <a:spcBef>
                <a:spcPct val="0"/>
              </a:spcBef>
              <a:spcAft>
                <a:spcPct val="0"/>
              </a:spcAft>
              <a:defRPr/>
            </a:pPr>
            <a:fld id="{373A4ACE-FA2B-43D1-8BDE-B5B648478F8F}" type="slidenum">
              <a:rPr lang="en-US" altLang="en-US">
                <a:solidFill>
                  <a:srgbClr val="000000"/>
                </a:solidFill>
                <a:latin typeface="Arial" panose="020B0604020202020204" pitchFamily="34" charset="0"/>
              </a:rPr>
              <a:pPr defTabSz="1016864" eaLnBrk="1" fontAlgn="base" hangingPunct="1">
                <a:spcBef>
                  <a:spcPct val="0"/>
                </a:spcBef>
                <a:spcAft>
                  <a:spcPct val="0"/>
                </a:spcAft>
                <a:defRPr/>
              </a:pPr>
              <a:t>1</a:t>
            </a:fld>
            <a:endParaRPr lang="en-US" altLang="en-US">
              <a:solidFill>
                <a:srgbClr val="000000"/>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Chapter 30 Opener. A spark plug in a car receives a high voltage, which produces a high enough electric field in the air across its gap to pull electrons off the atoms in the air–gasoline mixture and form a spark. The high voltage is produced, from the basic 12 V of the car battery, by an induction coil which is basically a transformer or mutual inductance. Any coil of wire has a self-inductance, and a changing current in it causes an emf to be induced. Such inductors are useful in many circuits.</a:t>
            </a:r>
          </a:p>
        </p:txBody>
      </p:sp>
    </p:spTree>
    <p:extLst>
      <p:ext uri="{BB962C8B-B14F-4D97-AF65-F5344CB8AC3E}">
        <p14:creationId xmlns:p14="http://schemas.microsoft.com/office/powerpoint/2010/main" val="162018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7979">
              <a:defRPr>
                <a:solidFill>
                  <a:schemeClr val="tx1"/>
                </a:solidFill>
                <a:latin typeface="Calibri" panose="020F0502020204030204" pitchFamily="34" charset="0"/>
                <a:ea typeface="MS PGothic" panose="020B0600070205080204" pitchFamily="34" charset="-128"/>
              </a:defRPr>
            </a:lvl1pPr>
            <a:lvl2pPr marL="836478" indent="-320029" defTabSz="1037979">
              <a:defRPr>
                <a:solidFill>
                  <a:schemeClr val="tx1"/>
                </a:solidFill>
                <a:latin typeface="Calibri" panose="020F0502020204030204" pitchFamily="34" charset="0"/>
                <a:ea typeface="MS PGothic" panose="020B0600070205080204" pitchFamily="34" charset="-128"/>
              </a:defRPr>
            </a:lvl2pPr>
            <a:lvl3pPr marL="1286890" indent="-253992" defTabSz="1037979">
              <a:defRPr>
                <a:solidFill>
                  <a:schemeClr val="tx1"/>
                </a:solidFill>
                <a:latin typeface="Calibri" panose="020F0502020204030204" pitchFamily="34" charset="0"/>
                <a:ea typeface="MS PGothic" panose="020B0600070205080204" pitchFamily="34" charset="-128"/>
              </a:defRPr>
            </a:lvl3pPr>
            <a:lvl4pPr marL="1805031" indent="-253992" defTabSz="1037979">
              <a:defRPr>
                <a:solidFill>
                  <a:schemeClr val="tx1"/>
                </a:solidFill>
                <a:latin typeface="Calibri" panose="020F0502020204030204" pitchFamily="34" charset="0"/>
                <a:ea typeface="MS PGothic" panose="020B0600070205080204" pitchFamily="34" charset="-128"/>
              </a:defRPr>
            </a:lvl4pPr>
            <a:lvl5pPr marL="2321481" indent="-253992" defTabSz="1037979">
              <a:defRPr>
                <a:solidFill>
                  <a:schemeClr val="tx1"/>
                </a:solidFill>
                <a:latin typeface="Calibri" panose="020F0502020204030204" pitchFamily="34" charset="0"/>
                <a:ea typeface="MS PGothic" panose="020B0600070205080204" pitchFamily="34" charset="-128"/>
              </a:defRPr>
            </a:lvl5pPr>
            <a:lvl6pPr marL="2809145" indent="-253992" defTabSz="103797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296809" indent="-253992" defTabSz="103797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784473" indent="-253992" defTabSz="103797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72136" indent="-253992" defTabSz="103797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90408048-2EAA-4251-8FCD-0FDDFCE11CA3}" type="slidenum">
              <a:rPr lang="en-US" altLang="en-US">
                <a:solidFill>
                  <a:srgbClr val="000000"/>
                </a:solidFill>
              </a:rPr>
              <a:pPr fontAlgn="base">
                <a:spcBef>
                  <a:spcPct val="0"/>
                </a:spcBef>
                <a:spcAft>
                  <a:spcPct val="0"/>
                </a:spcAft>
                <a:defRPr/>
              </a:pPr>
              <a:t>22</a:t>
            </a:fld>
            <a:endParaRPr lang="en-US" altLang="en-US">
              <a:solidFill>
                <a:srgbClr val="000000"/>
              </a:solidFill>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641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5820" indent="-312965">
              <a:spcBef>
                <a:spcPct val="30000"/>
              </a:spcBef>
              <a:defRPr sz="1200">
                <a:solidFill>
                  <a:schemeClr val="tx1"/>
                </a:solidFill>
                <a:latin typeface="Calibri" panose="020F0502020204030204" pitchFamily="34" charset="0"/>
              </a:defRPr>
            </a:lvl2pPr>
            <a:lvl3pPr marL="1255378" indent="-249668">
              <a:spcBef>
                <a:spcPct val="30000"/>
              </a:spcBef>
              <a:defRPr sz="1200">
                <a:solidFill>
                  <a:schemeClr val="tx1"/>
                </a:solidFill>
                <a:latin typeface="Calibri" panose="020F0502020204030204" pitchFamily="34" charset="0"/>
              </a:defRPr>
            </a:lvl3pPr>
            <a:lvl4pPr marL="1758230" indent="-249668">
              <a:spcBef>
                <a:spcPct val="30000"/>
              </a:spcBef>
              <a:defRPr sz="1200">
                <a:solidFill>
                  <a:schemeClr val="tx1"/>
                </a:solidFill>
                <a:latin typeface="Calibri" panose="020F0502020204030204" pitchFamily="34" charset="0"/>
              </a:defRPr>
            </a:lvl4pPr>
            <a:lvl5pPr marL="2259328" indent="-249668">
              <a:spcBef>
                <a:spcPct val="30000"/>
              </a:spcBef>
              <a:defRPr sz="1200">
                <a:solidFill>
                  <a:schemeClr val="tx1"/>
                </a:solidFill>
                <a:latin typeface="Calibri" panose="020F0502020204030204" pitchFamily="34" charset="0"/>
              </a:defRPr>
            </a:lvl5pPr>
            <a:lvl6pPr marL="2765698" indent="-249668" eaLnBrk="0" fontAlgn="base" hangingPunct="0">
              <a:spcBef>
                <a:spcPct val="30000"/>
              </a:spcBef>
              <a:spcAft>
                <a:spcPct val="0"/>
              </a:spcAft>
              <a:defRPr sz="1200">
                <a:solidFill>
                  <a:schemeClr val="tx1"/>
                </a:solidFill>
                <a:latin typeface="Calibri" panose="020F0502020204030204" pitchFamily="34" charset="0"/>
              </a:defRPr>
            </a:lvl6pPr>
            <a:lvl7pPr marL="3272069" indent="-249668" eaLnBrk="0" fontAlgn="base" hangingPunct="0">
              <a:spcBef>
                <a:spcPct val="30000"/>
              </a:spcBef>
              <a:spcAft>
                <a:spcPct val="0"/>
              </a:spcAft>
              <a:defRPr sz="1200">
                <a:solidFill>
                  <a:schemeClr val="tx1"/>
                </a:solidFill>
                <a:latin typeface="Calibri" panose="020F0502020204030204" pitchFamily="34" charset="0"/>
              </a:defRPr>
            </a:lvl7pPr>
            <a:lvl8pPr marL="3778441" indent="-249668" eaLnBrk="0" fontAlgn="base" hangingPunct="0">
              <a:spcBef>
                <a:spcPct val="30000"/>
              </a:spcBef>
              <a:spcAft>
                <a:spcPct val="0"/>
              </a:spcAft>
              <a:defRPr sz="1200">
                <a:solidFill>
                  <a:schemeClr val="tx1"/>
                </a:solidFill>
                <a:latin typeface="Calibri" panose="020F0502020204030204" pitchFamily="34" charset="0"/>
              </a:defRPr>
            </a:lvl8pPr>
            <a:lvl9pPr marL="4284811" indent="-249668" eaLnBrk="0" fontAlgn="base" hangingPunct="0">
              <a:spcBef>
                <a:spcPct val="30000"/>
              </a:spcBef>
              <a:spcAft>
                <a:spcPct val="0"/>
              </a:spcAft>
              <a:defRPr sz="1200">
                <a:solidFill>
                  <a:schemeClr val="tx1"/>
                </a:solidFill>
                <a:latin typeface="Calibri" panose="020F0502020204030204" pitchFamily="34" charset="0"/>
              </a:defRPr>
            </a:lvl9pPr>
          </a:lstStyle>
          <a:p>
            <a:pPr defTabSz="1001226">
              <a:spcBef>
                <a:spcPct val="0"/>
              </a:spcBef>
              <a:defRPr/>
            </a:pPr>
            <a:fld id="{F6AC8567-4E28-488E-B470-D03B8010931F}" type="slidenum">
              <a:rPr lang="en-US" altLang="en-US">
                <a:solidFill>
                  <a:srgbClr val="000000"/>
                </a:solidFill>
                <a:latin typeface="Arial" panose="020B0604020202020204" pitchFamily="34" charset="0"/>
              </a:rPr>
              <a:pPr defTabSz="1001226">
                <a:spcBef>
                  <a:spcPct val="0"/>
                </a:spcBef>
                <a:defRPr/>
              </a:pPr>
              <a:t>4</a:t>
            </a:fld>
            <a:endParaRPr lang="en-US" altLang="en-US">
              <a:solidFill>
                <a:srgbClr val="000000"/>
              </a:solidFill>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30-12. Energy U</a:t>
            </a:r>
            <a:r>
              <a:rPr lang="en-US" altLang="en-US" baseline="-25000">
                <a:latin typeface="Arial" panose="020B0604020202020204" pitchFamily="34" charset="0"/>
              </a:rPr>
              <a:t>E</a:t>
            </a:r>
            <a:r>
              <a:rPr lang="en-US" altLang="en-US">
                <a:latin typeface="Arial" panose="020B0604020202020204" pitchFamily="34" charset="0"/>
              </a:rPr>
              <a:t> (red line) and U</a:t>
            </a:r>
            <a:r>
              <a:rPr lang="en-US" altLang="en-US" baseline="-25000">
                <a:latin typeface="Arial" panose="020B0604020202020204" pitchFamily="34" charset="0"/>
              </a:rPr>
              <a:t>B</a:t>
            </a:r>
            <a:r>
              <a:rPr lang="en-US" altLang="en-US">
                <a:latin typeface="Arial" panose="020B0604020202020204" pitchFamily="34" charset="0"/>
              </a:rPr>
              <a:t> (blue line) stored in the capacitor and the inductor as a function of time. Note how the energy oscillates between electric and magnetic. The dashed line at the top is the (constant) total energy U = U</a:t>
            </a:r>
            <a:r>
              <a:rPr lang="en-US" altLang="en-US" baseline="-25000">
                <a:latin typeface="Arial" panose="020B0604020202020204" pitchFamily="34" charset="0"/>
              </a:rPr>
              <a:t>E</a:t>
            </a:r>
            <a:r>
              <a:rPr lang="en-US" altLang="en-US" i="1">
                <a:latin typeface="Arial" panose="020B0604020202020204" pitchFamily="34" charset="0"/>
              </a:rPr>
              <a:t> </a:t>
            </a:r>
            <a:r>
              <a:rPr lang="en-US" altLang="en-US">
                <a:latin typeface="Arial" panose="020B0604020202020204" pitchFamily="34" charset="0"/>
              </a:rPr>
              <a:t>+ U</a:t>
            </a:r>
            <a:r>
              <a:rPr lang="en-US" altLang="en-US" baseline="-25000">
                <a:latin typeface="Arial" panose="020B0604020202020204" pitchFamily="34" charset="0"/>
              </a:rPr>
              <a:t>B</a:t>
            </a:r>
            <a:r>
              <a:rPr lang="en-US" altLang="en-US">
                <a:latin typeface="Arial" panose="020B0604020202020204" pitchFamily="34" charset="0"/>
              </a:rPr>
              <a:t>.</a:t>
            </a:r>
          </a:p>
        </p:txBody>
      </p:sp>
    </p:spTree>
    <p:extLst>
      <p:ext uri="{BB962C8B-B14F-4D97-AF65-F5344CB8AC3E}">
        <p14:creationId xmlns:p14="http://schemas.microsoft.com/office/powerpoint/2010/main" val="303005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90284" indent="-341533">
              <a:spcBef>
                <a:spcPct val="30000"/>
              </a:spcBef>
              <a:defRPr sz="1200">
                <a:solidFill>
                  <a:schemeClr val="tx1"/>
                </a:solidFill>
                <a:latin typeface="Calibri" panose="020F0502020204030204" pitchFamily="34" charset="0"/>
              </a:defRPr>
            </a:lvl2pPr>
            <a:lvl3pPr marL="1369961" indent="-272458">
              <a:spcBef>
                <a:spcPct val="30000"/>
              </a:spcBef>
              <a:defRPr sz="1200">
                <a:solidFill>
                  <a:schemeClr val="tx1"/>
                </a:solidFill>
                <a:latin typeface="Calibri" panose="020F0502020204030204" pitchFamily="34" charset="0"/>
              </a:defRPr>
            </a:lvl3pPr>
            <a:lvl4pPr marL="1918717" indent="-272458">
              <a:spcBef>
                <a:spcPct val="30000"/>
              </a:spcBef>
              <a:defRPr sz="1200">
                <a:solidFill>
                  <a:schemeClr val="tx1"/>
                </a:solidFill>
                <a:latin typeface="Calibri" panose="020F0502020204030204" pitchFamily="34" charset="0"/>
              </a:defRPr>
            </a:lvl4pPr>
            <a:lvl5pPr marL="2465548" indent="-272458">
              <a:spcBef>
                <a:spcPct val="30000"/>
              </a:spcBef>
              <a:defRPr sz="1200">
                <a:solidFill>
                  <a:schemeClr val="tx1"/>
                </a:solidFill>
                <a:latin typeface="Calibri" panose="020F0502020204030204" pitchFamily="34" charset="0"/>
              </a:defRPr>
            </a:lvl5pPr>
            <a:lvl6pPr marL="3018140" indent="-272458" eaLnBrk="0" fontAlgn="base" hangingPunct="0">
              <a:spcBef>
                <a:spcPct val="30000"/>
              </a:spcBef>
              <a:spcAft>
                <a:spcPct val="0"/>
              </a:spcAft>
              <a:defRPr sz="1200">
                <a:solidFill>
                  <a:schemeClr val="tx1"/>
                </a:solidFill>
                <a:latin typeface="Calibri" panose="020F0502020204030204" pitchFamily="34" charset="0"/>
              </a:defRPr>
            </a:lvl6pPr>
            <a:lvl7pPr marL="3570731" indent="-272458" eaLnBrk="0" fontAlgn="base" hangingPunct="0">
              <a:spcBef>
                <a:spcPct val="30000"/>
              </a:spcBef>
              <a:spcAft>
                <a:spcPct val="0"/>
              </a:spcAft>
              <a:defRPr sz="1200">
                <a:solidFill>
                  <a:schemeClr val="tx1"/>
                </a:solidFill>
                <a:latin typeface="Calibri" panose="020F0502020204030204" pitchFamily="34" charset="0"/>
              </a:defRPr>
            </a:lvl7pPr>
            <a:lvl8pPr marL="4123322" indent="-272458" eaLnBrk="0" fontAlgn="base" hangingPunct="0">
              <a:spcBef>
                <a:spcPct val="30000"/>
              </a:spcBef>
              <a:spcAft>
                <a:spcPct val="0"/>
              </a:spcAft>
              <a:defRPr sz="1200">
                <a:solidFill>
                  <a:schemeClr val="tx1"/>
                </a:solidFill>
                <a:latin typeface="Calibri" panose="020F0502020204030204" pitchFamily="34" charset="0"/>
              </a:defRPr>
            </a:lvl8pPr>
            <a:lvl9pPr marL="4675911" indent="-272458" eaLnBrk="0" fontAlgn="base" hangingPunct="0">
              <a:spcBef>
                <a:spcPct val="30000"/>
              </a:spcBef>
              <a:spcAft>
                <a:spcPct val="0"/>
              </a:spcAft>
              <a:defRPr sz="1200">
                <a:solidFill>
                  <a:schemeClr val="tx1"/>
                </a:solidFill>
                <a:latin typeface="Calibri" panose="020F0502020204030204" pitchFamily="34" charset="0"/>
              </a:defRPr>
            </a:lvl9pPr>
          </a:lstStyle>
          <a:p>
            <a:pPr defTabSz="1105180" fontAlgn="base">
              <a:spcBef>
                <a:spcPct val="0"/>
              </a:spcBef>
              <a:spcAft>
                <a:spcPct val="0"/>
              </a:spcAft>
              <a:defRPr/>
            </a:pPr>
            <a:fld id="{8F1C5E35-1BCB-437B-89B6-4D3154EDB9AD}" type="slidenum">
              <a:rPr lang="en-US" altLang="en-US">
                <a:solidFill>
                  <a:srgbClr val="000000"/>
                </a:solidFill>
                <a:latin typeface="Arial" panose="020B0604020202020204" pitchFamily="34" charset="0"/>
                <a:ea typeface="MS PGothic" panose="020B0600070205080204" pitchFamily="34" charset="-128"/>
              </a:rPr>
              <a:pPr defTabSz="1105180" fontAlgn="base">
                <a:spcBef>
                  <a:spcPct val="0"/>
                </a:spcBef>
                <a:spcAft>
                  <a:spcPct val="0"/>
                </a:spcAft>
                <a:defRPr/>
              </a:pPr>
              <a:t>6</a:t>
            </a:fld>
            <a:endParaRPr lang="en-US" altLang="en-US">
              <a:solidFill>
                <a:srgbClr val="000000"/>
              </a:solidFill>
              <a:latin typeface="Arial" panose="020B0604020202020204" pitchFamily="34" charset="0"/>
              <a:ea typeface="MS PGothic" panose="020B0600070205080204" pitchFamily="34" charset="-128"/>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30-13. An </a:t>
            </a:r>
            <a:r>
              <a:rPr lang="en-US" altLang="en-US" i="1">
                <a:latin typeface="Arial" panose="020B0604020202020204" pitchFamily="34" charset="0"/>
              </a:rPr>
              <a:t>LRC </a:t>
            </a:r>
            <a:r>
              <a:rPr lang="en-US" altLang="en-US">
                <a:latin typeface="Arial" panose="020B0604020202020204" pitchFamily="34" charset="0"/>
              </a:rPr>
              <a:t>circuit.</a:t>
            </a:r>
          </a:p>
        </p:txBody>
      </p:sp>
    </p:spTree>
    <p:extLst>
      <p:ext uri="{BB962C8B-B14F-4D97-AF65-F5344CB8AC3E}">
        <p14:creationId xmlns:p14="http://schemas.microsoft.com/office/powerpoint/2010/main" val="382902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15820" indent="-312965">
              <a:defRPr>
                <a:solidFill>
                  <a:schemeClr val="tx1"/>
                </a:solidFill>
                <a:latin typeface="Comic Sans MS" panose="030F0702030302020204" pitchFamily="66" charset="0"/>
                <a:ea typeface="MS PGothic" panose="020B0600070205080204" pitchFamily="34" charset="-128"/>
              </a:defRPr>
            </a:lvl2pPr>
            <a:lvl3pPr marL="1255378" indent="-249668">
              <a:defRPr>
                <a:solidFill>
                  <a:schemeClr val="tx1"/>
                </a:solidFill>
                <a:latin typeface="Comic Sans MS" panose="030F0702030302020204" pitchFamily="66" charset="0"/>
                <a:ea typeface="MS PGothic" panose="020B0600070205080204" pitchFamily="34" charset="-128"/>
              </a:defRPr>
            </a:lvl3pPr>
            <a:lvl4pPr marL="1758230" indent="-249668">
              <a:defRPr>
                <a:solidFill>
                  <a:schemeClr val="tx1"/>
                </a:solidFill>
                <a:latin typeface="Comic Sans MS" panose="030F0702030302020204" pitchFamily="66" charset="0"/>
                <a:ea typeface="MS PGothic" panose="020B0600070205080204" pitchFamily="34" charset="-128"/>
              </a:defRPr>
            </a:lvl4pPr>
            <a:lvl5pPr marL="2261086" indent="-249668">
              <a:defRPr>
                <a:solidFill>
                  <a:schemeClr val="tx1"/>
                </a:solidFill>
                <a:latin typeface="Comic Sans MS" panose="030F0702030302020204" pitchFamily="66" charset="0"/>
                <a:ea typeface="MS PGothic" panose="020B0600070205080204" pitchFamily="34" charset="-128"/>
              </a:defRPr>
            </a:lvl5pPr>
            <a:lvl6pPr marL="2767457" indent="-24966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73827" indent="-24966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80197" indent="-24966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86569" indent="-24966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12744" fontAlgn="base">
              <a:spcBef>
                <a:spcPct val="0"/>
              </a:spcBef>
              <a:spcAft>
                <a:spcPct val="0"/>
              </a:spcAft>
              <a:defRPr/>
            </a:pPr>
            <a:fld id="{9D206B1B-F649-4D0A-B74E-CD7B886DC845}" type="slidenum">
              <a:rPr lang="en-US" altLang="en-US">
                <a:solidFill>
                  <a:srgbClr val="000000"/>
                </a:solidFill>
                <a:latin typeface="Arial" panose="020B0604020202020204" pitchFamily="34" charset="0"/>
              </a:rPr>
              <a:pPr defTabSz="1012744"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30-19. An LRC circuit.</a:t>
            </a:r>
          </a:p>
        </p:txBody>
      </p:sp>
    </p:spTree>
    <p:extLst>
      <p:ext uri="{BB962C8B-B14F-4D97-AF65-F5344CB8AC3E}">
        <p14:creationId xmlns:p14="http://schemas.microsoft.com/office/powerpoint/2010/main" val="384524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826201" indent="-3177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71080" indent="-254215"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79511" indent="-254215"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87942" indent="-254215"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796373" indent="-2542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304805" indent="-2542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813238" indent="-2542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321668" indent="-2542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1016864" eaLnBrk="1" fontAlgn="base" hangingPunct="1">
              <a:spcBef>
                <a:spcPct val="0"/>
              </a:spcBef>
              <a:spcAft>
                <a:spcPct val="0"/>
              </a:spcAft>
              <a:defRPr/>
            </a:pPr>
            <a:fld id="{373A4ACE-FA2B-43D1-8BDE-B5B648478F8F}" type="slidenum">
              <a:rPr lang="en-US" altLang="en-US">
                <a:solidFill>
                  <a:srgbClr val="000000"/>
                </a:solidFill>
                <a:latin typeface="Arial" panose="020B0604020202020204" pitchFamily="34" charset="0"/>
              </a:rPr>
              <a:pPr defTabSz="1016864" eaLnBrk="1" fontAlgn="base" hangingPunct="1">
                <a:spcBef>
                  <a:spcPct val="0"/>
                </a:spcBef>
                <a:spcAft>
                  <a:spcPct val="0"/>
                </a:spcAft>
                <a:defRPr/>
              </a:pPr>
              <a:t>11</a:t>
            </a:fld>
            <a:endParaRPr lang="en-US" altLang="en-US">
              <a:solidFill>
                <a:srgbClr val="000000"/>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Chapter 30 Opener. A spark plug in a car receives a high voltage, which produces a high enough electric field in the air across its gap to pull electrons off the atoms in the air–gasoline mixture and form a spark. The high voltage is produced, from the basic 12 V of the car battery, by an induction coil which is basically a transformer or mutual inductance. Any coil of wire has a self-inductance, and a changing current in it causes an emf to be induced. Such inductors are useful in many circuits.</a:t>
            </a:r>
          </a:p>
        </p:txBody>
      </p:sp>
    </p:spTree>
    <p:extLst>
      <p:ext uri="{BB962C8B-B14F-4D97-AF65-F5344CB8AC3E}">
        <p14:creationId xmlns:p14="http://schemas.microsoft.com/office/powerpoint/2010/main" val="370304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7700">
              <a:defRPr>
                <a:solidFill>
                  <a:schemeClr val="tx1"/>
                </a:solidFill>
                <a:latin typeface="Calibri" panose="020F0502020204030204" pitchFamily="34" charset="0"/>
                <a:ea typeface="MS PGothic" panose="020B0600070205080204" pitchFamily="34" charset="-128"/>
              </a:defRPr>
            </a:lvl1pPr>
            <a:lvl2pPr marL="852371" indent="-326110" defTabSz="1057700">
              <a:defRPr>
                <a:solidFill>
                  <a:schemeClr val="tx1"/>
                </a:solidFill>
                <a:latin typeface="Calibri" panose="020F0502020204030204" pitchFamily="34" charset="0"/>
                <a:ea typeface="MS PGothic" panose="020B0600070205080204" pitchFamily="34" charset="-128"/>
              </a:defRPr>
            </a:lvl2pPr>
            <a:lvl3pPr marL="1311341" indent="-258818" defTabSz="1057700">
              <a:defRPr>
                <a:solidFill>
                  <a:schemeClr val="tx1"/>
                </a:solidFill>
                <a:latin typeface="Calibri" panose="020F0502020204030204" pitchFamily="34" charset="0"/>
                <a:ea typeface="MS PGothic" panose="020B0600070205080204" pitchFamily="34" charset="-128"/>
              </a:defRPr>
            </a:lvl3pPr>
            <a:lvl4pPr marL="1839327" indent="-258818" defTabSz="1057700">
              <a:defRPr>
                <a:solidFill>
                  <a:schemeClr val="tx1"/>
                </a:solidFill>
                <a:latin typeface="Calibri" panose="020F0502020204030204" pitchFamily="34" charset="0"/>
                <a:ea typeface="MS PGothic" panose="020B0600070205080204" pitchFamily="34" charset="-128"/>
              </a:defRPr>
            </a:lvl4pPr>
            <a:lvl5pPr marL="2365589" indent="-258818" defTabSz="1057700">
              <a:defRPr>
                <a:solidFill>
                  <a:schemeClr val="tx1"/>
                </a:solidFill>
                <a:latin typeface="Calibri" panose="020F0502020204030204" pitchFamily="34" charset="0"/>
                <a:ea typeface="MS PGothic" panose="020B0600070205080204" pitchFamily="34" charset="-128"/>
              </a:defRPr>
            </a:lvl5pPr>
            <a:lvl6pPr marL="2862519" indent="-258818" defTabSz="1057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59448" indent="-258818" defTabSz="1057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56377" indent="-258818" defTabSz="1057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353307" indent="-258818" defTabSz="1057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F60832D3-DAFE-4CD0-90C4-34ECA86EC691}" type="slidenum">
              <a:rPr lang="en-US" altLang="en-US">
                <a:solidFill>
                  <a:srgbClr val="000000"/>
                </a:solidFill>
              </a:rPr>
              <a:pPr fontAlgn="base">
                <a:spcBef>
                  <a:spcPct val="0"/>
                </a:spcBef>
                <a:spcAft>
                  <a:spcPct val="0"/>
                </a:spcAft>
                <a:defRPr/>
              </a:pPr>
              <a:t>14</a:t>
            </a:fld>
            <a:endParaRPr lang="en-US" altLang="en-US">
              <a:solidFill>
                <a:srgbClr val="000000"/>
              </a:solidFill>
            </a:endParaRPr>
          </a:p>
        </p:txBody>
      </p:sp>
      <p:sp>
        <p:nvSpPr>
          <p:cNvPr id="829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xfrm>
            <a:off x="1116334" y="5045295"/>
            <a:ext cx="6138072" cy="4778852"/>
          </a:xfrm>
          <a:solidFill>
            <a:srgbClr val="FFFFFF"/>
          </a:solidFill>
          <a:ln>
            <a:solidFill>
              <a:srgbClr val="000000"/>
            </a:solidFill>
            <a:miter lim="800000"/>
            <a:headEnd/>
            <a:tailEnd/>
          </a:ln>
        </p:spPr>
        <p:txBody>
          <a:bodyPr wrap="square" lIns="106293" tIns="53142" rIns="106293" bIns="5314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9709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15</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r>
              <a:rPr lang="en-US" dirty="0"/>
              <a:t>Figure 31-10. Applying Faraday’s law to the rectangle (</a:t>
            </a:r>
            <a:r>
              <a:rPr lang="en-US" dirty="0" err="1"/>
              <a:t>Δ</a:t>
            </a:r>
            <a:r>
              <a:rPr lang="en-US" i="1" dirty="0" err="1"/>
              <a:t>y</a:t>
            </a:r>
            <a:r>
              <a:rPr lang="en-US" dirty="0"/>
              <a:t>)(</a:t>
            </a:r>
            <a:r>
              <a:rPr lang="en-US" i="1" dirty="0"/>
              <a:t>dx</a:t>
            </a:r>
            <a:r>
              <a:rPr lang="en-US" dirty="0"/>
              <a:t>).</a:t>
            </a:r>
          </a:p>
          <a:p>
            <a:r>
              <a:rPr lang="en-US" dirty="0"/>
              <a:t>LD A horizontal arrow spans across the figure along the horizontal x axis of the x y z plane, where the positive y axis points vertically upward. The waves resemble a sine wave. They are identical but perpendicular to each other and intercept the horizontal arrow at the same points. A portion of the waves for electric field and magnetic field is shown. The wave for electric field is labeled vector E, and the wave for magnetic field is labeled vector B. The wave for electric field is drawn along the x y plane, and the region between the wave and the horizontal arrow is shaded red. The wave for magnetic field is drawn along the x z plane, and the region between the wave and the horizontal arrow is shaded blue. Multiple vertical electric field arrows are drawn from the horizontal arrow to the curve of the wave for electric field. These arrows are perpendicular to the x axis and are on the x y plane. Similarly, multiple magnetic field arrows are drawn from the horizontal arrow to the curve of the wave for magnetic field. These arrows are perpendicular to the x axis and are on the x z plane. A rectangle is drawn on the wave for electric field on the x y plane such that its base lies on the horizontal arrow and its upper left corner is in contact with the curve of the wave. The height of the rectangle is delta y and its width is d x. A velocity vector arrow labeled vector v is drawn toward the right end of the horizontal arrow. It starts from the point where the two waves meet on the horizontal axis and extends to the right in the direction of the positive x axis.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7700">
              <a:defRPr>
                <a:solidFill>
                  <a:schemeClr val="tx1"/>
                </a:solidFill>
                <a:latin typeface="Calibri" panose="020F0502020204030204" pitchFamily="34" charset="0"/>
                <a:ea typeface="MS PGothic" panose="020B0600070205080204" pitchFamily="34" charset="-128"/>
              </a:defRPr>
            </a:lvl1pPr>
            <a:lvl2pPr marL="852371" indent="-326110" defTabSz="1057700">
              <a:defRPr>
                <a:solidFill>
                  <a:schemeClr val="tx1"/>
                </a:solidFill>
                <a:latin typeface="Calibri" panose="020F0502020204030204" pitchFamily="34" charset="0"/>
                <a:ea typeface="MS PGothic" panose="020B0600070205080204" pitchFamily="34" charset="-128"/>
              </a:defRPr>
            </a:lvl2pPr>
            <a:lvl3pPr marL="1311341" indent="-258818" defTabSz="1057700">
              <a:defRPr>
                <a:solidFill>
                  <a:schemeClr val="tx1"/>
                </a:solidFill>
                <a:latin typeface="Calibri" panose="020F0502020204030204" pitchFamily="34" charset="0"/>
                <a:ea typeface="MS PGothic" panose="020B0600070205080204" pitchFamily="34" charset="-128"/>
              </a:defRPr>
            </a:lvl3pPr>
            <a:lvl4pPr marL="1839327" indent="-258818" defTabSz="1057700">
              <a:defRPr>
                <a:solidFill>
                  <a:schemeClr val="tx1"/>
                </a:solidFill>
                <a:latin typeface="Calibri" panose="020F0502020204030204" pitchFamily="34" charset="0"/>
                <a:ea typeface="MS PGothic" panose="020B0600070205080204" pitchFamily="34" charset="-128"/>
              </a:defRPr>
            </a:lvl4pPr>
            <a:lvl5pPr marL="2365589" indent="-258818" defTabSz="1057700">
              <a:defRPr>
                <a:solidFill>
                  <a:schemeClr val="tx1"/>
                </a:solidFill>
                <a:latin typeface="Calibri" panose="020F0502020204030204" pitchFamily="34" charset="0"/>
                <a:ea typeface="MS PGothic" panose="020B0600070205080204" pitchFamily="34" charset="-128"/>
              </a:defRPr>
            </a:lvl5pPr>
            <a:lvl6pPr marL="2862519" indent="-258818" defTabSz="1057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59448" indent="-258818" defTabSz="1057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56377" indent="-258818" defTabSz="1057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353307" indent="-258818" defTabSz="1057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BB9A43C5-C6F8-4BE3-819C-C4A66199DCD2}" type="slidenum">
              <a:rPr lang="en-US" altLang="en-US">
                <a:solidFill>
                  <a:srgbClr val="000000"/>
                </a:solidFill>
              </a:rPr>
              <a:pPr fontAlgn="base">
                <a:spcBef>
                  <a:spcPct val="0"/>
                </a:spcBef>
                <a:spcAft>
                  <a:spcPct val="0"/>
                </a:spcAft>
                <a:defRPr/>
              </a:pPr>
              <a:t>17</a:t>
            </a:fld>
            <a:endParaRPr lang="en-US" altLang="en-US">
              <a:solidFill>
                <a:srgbClr val="000000"/>
              </a:solidFill>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6821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92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0088D86-80B6-442D-A996-93A777D96CF6}"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73381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75621B1B-9E9D-4F25-BE87-5A2FB9713B06}"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38259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EAE6B62E-757D-4314-88B3-F12E96F6B11C}"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689658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51C73D7A-650A-42BB-AFC7-52CF1527A976}"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59881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7ABFA7E-C1AB-4480-9BAF-8ECBEFA6B5FE}"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87159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225DDF6-C57A-4B71-B4AF-89CC818C8335}"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36704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87EA070-2C68-4DC6-A9D9-3AC61C229B71}"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12451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5D4D7D6-9830-4011-8460-69F952585DA0}"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1693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F02CD0E-18E6-43AC-971F-3585487DFE6D}"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27146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772AD73-05AB-4FBC-AEAA-BD2CBC0DFBB9}"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504205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59BE62-F39B-46AD-BDB3-23AB084B81A9}"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60046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E7B29454-CF1F-448F-90E2-501648B112BF}"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983018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27CFBDE-A640-449E-86B5-37E0758C9D8E}"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86794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D871FA-2673-4CBC-BBCD-6A92D6EDA99F}"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204091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B5DA11A-2C4E-42E0-9BAC-1F4E417D3757}"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538520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E72E424-DF46-4CA8-B38B-6D3DD170DA61}"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149966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E9E49F8-FF59-4DCA-B5EB-A0264D19618A}"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769402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a:defRPr>
                <a:solidFill>
                  <a:schemeClr val="tx1">
                    <a:tint val="75000"/>
                  </a:schemeClr>
                </a:solidFill>
                <a:latin typeface="Comic Sans MS" pitchFamily="66" charset="0"/>
                <a:ea typeface="MS PGothic" pitchFamily="34" charset="-128"/>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01B5D24-4170-48D2-B95B-060413D25801}"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370822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BE741F3-4E07-4CED-91A3-FFD0D73CBB9E}"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1B301B0-7AB7-4ED2-B180-2CCFF3DA4CC3}"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119893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980A1B4-CCD9-46CC-BDE7-A720B3157E34}"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0AB8C11-8AD6-4F05-BA4F-7E92C9849300}"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314193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151094E-4650-45BD-BFB9-474461645EF7}"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38287E8-3277-418A-86C8-E78F447B6C1A}"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991160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091EEF2-7CBA-4D04-BC35-9B12A9AF770B}"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2611650-EDE6-4432-A73E-0A14E6387EDC}"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417083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65DF486-CAFB-459F-8D30-50010CEC49F7}"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850444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2D568F9-4218-4BCD-B979-752E15A56F66}"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1E49303-6870-4D79-BA0E-3CACBC3F05E7}"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635002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B329F01-CE2E-4665-AAF7-89CAEDC4D477}"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4166E0-BA1F-44B8-AD16-21475F69B9BF}"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400024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6"/>
            <a:ext cx="681566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8938202-D386-42F2-B05C-63440A6A10BC}"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3B3499B-2928-4A9A-810D-15CE76BA43F4}"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73159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5B28C94-2B3F-40B4-A291-7FE405A47DCA}"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9ECDE0B-B529-4581-B84E-91A3A90ED1CA}"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871819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80CFDD3-BCE7-4589-97F4-3334B5B901CA}"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9A1AF95-C452-44F0-9128-E551021267CA}"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948785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4"/>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4"/>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426A105-280E-4B86-8EFC-545264CAE998}"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5554D26-75BC-494E-83FA-F1774BEE7CAF}"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118915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Comic Sans MS" pitchFamily="66" charset="0"/>
                <a:ea typeface="MS PGothic" pitchFamily="34" charset="-128"/>
                <a:cs typeface="+mn-cs"/>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B230A081-8265-43ED-9D5F-3E07107EE011}"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94259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3AC341E3-3C48-4E89-A49C-6C74C1404D5D}"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A6BFDEAF-CC05-480A-BA9A-C7727167A9E2}"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894596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5B01472D-BD7C-4E94-831B-098F307A6411}"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BFCCF6B0-5B42-4235-B574-B1661FEBE589}"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29678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6E74CA8D-4798-46BB-B6DB-62A9B65BB8BD}"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5E7AFFE7-8BEF-410F-AE89-82FC116BA824}"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66122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2DC31BE-4648-49FC-9EEC-9D68EEA4DD49}"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69153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B33E32BE-2531-469A-8FBC-F35550147E62}"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61F713F6-43A0-4341-AF3C-F4866BD4E292}"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4262035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E7EE9C0C-D550-4D18-89E1-BC0CB2DAFCF5}"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1A697091-C802-4EA6-AB5F-59510FB71970}"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943883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9D376C0C-1AB1-456D-AE4C-32AA8D140720}"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DFFC4A5A-DCA4-4064-BE3F-4969718FCF06}"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449375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7" y="273058"/>
            <a:ext cx="6815665"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83429534-F9AD-412F-8D7E-95FAA57D0802}"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3FF3E555-AFC9-49B3-ADF1-E3C185248BEB}"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557594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BFA012B9-39B6-47F7-B1D2-844B1FC33347}"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2F119B8A-C3E2-4736-8C02-DC0FC2136937}"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412492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D5D321A1-E685-4E60-8D6A-BA6DE160AC7F}"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6D66908B-B226-4E8B-B902-A6B3C0F4ABFC}"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668237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6"/>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6"/>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E61728AD-4305-4F6E-B321-1A65223D2A73}"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49E47110-48BB-4C4F-8DE7-DBDDB30F507F}"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411452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6D2A6CD-2CA5-4746-AAF9-2654EBB3DF2A}"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63229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FB6E3E5-A637-4AF6-AEEF-2540FB662EC8}"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064694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2ED3154-6689-47AE-86FB-614C6158ECAE}"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03934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D154302-E986-4A65-B0B3-16440E4DD771}"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148955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CED9AD5-04EA-461E-A165-C8E20A0119A4}"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027740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B9E3709-B4B5-445F-BF54-8D88FA84731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348420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54976FE-4E26-4B07-B2C1-B44B6531458A}"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683450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1AF339B-BAEB-4582-BFAF-C57DE38203F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669173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C05F799-2C3E-4F39-AC70-5725EAFBA351}"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8910862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A858617-8F84-4195-80F2-2A46F4AF4CCB}"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889931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E6CF56B-8A79-46A9-BFCB-5AA2C883B4E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736883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D0801AF-D368-4820-A925-6F014758C04E}"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9553782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1698D83-ACCB-49D7-9D10-3F1DCED81D78}"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64532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E7C2999-D0F1-4B44-9C76-E9354C90F9CE}"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63042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DA675D1-E862-4455-A5AC-25EAAC7B8D5B}"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30256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E26743E8-86E6-4E3C-9F9F-9864639227DE}"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00912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smtClean="0">
                <a:ea typeface="Osaka"/>
                <a:cs typeface="Osaka"/>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9C234242-3D83-459A-BDC4-6AE0668D7104}" type="slidenum">
              <a:rPr kumimoji="0" lang="en-US" alt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4821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788">
                <a:solidFill>
                  <a:srgbClr val="000000"/>
                </a:solidFill>
                <a:latin typeface="Comic Sans MS"/>
                <a:ea typeface="ＭＳ Ｐゴシック"/>
                <a:cs typeface="+mn-cs"/>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788">
                <a:solidFill>
                  <a:srgbClr val="000000"/>
                </a:solidFill>
                <a:latin typeface="Comic Sans MS"/>
                <a:ea typeface="ＭＳ Ｐゴシック"/>
                <a:cs typeface="+mn-cs"/>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750" smtClean="0">
                <a:solidFill>
                  <a:srgbClr val="000000"/>
                </a:solidFill>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AE8A7083-0941-4E5E-9F90-8460FD3A1AA7}" type="slidenum">
              <a:rPr kumimoji="0" lang="en-US" altLang="en-US" sz="7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srcRect/>
          <a:stretch>
            <a:fillRect/>
          </a:stretch>
        </p:blipFill>
        <p:spPr bwMode="auto">
          <a:xfrm>
            <a:off x="9956800" y="0"/>
            <a:ext cx="22352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grpSp>
        <p:nvGrpSpPr>
          <p:cNvPr id="2056"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5" name="Picture 11"/>
            <p:cNvPicPr>
              <a:picLocks noChangeAspect="1" noChangeArrowheads="1"/>
            </p:cNvPicPr>
            <p:nvPr userDrawn="1"/>
          </p:nvPicPr>
          <p:blipFill>
            <a:blip r:embed="rId15"/>
            <a:srcRect/>
            <a:stretch>
              <a:fillRect/>
            </a:stretch>
          </p:blipFill>
          <p:spPr bwMode="auto">
            <a:xfrm>
              <a:off x="96"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6" name="Picture 12"/>
            <p:cNvPicPr>
              <a:picLocks noChangeAspect="1" noChangeArrowheads="1"/>
            </p:cNvPicPr>
            <p:nvPr userDrawn="1"/>
          </p:nvPicPr>
          <p:blipFill>
            <a:blip r:embed="rId15"/>
            <a:srcRect/>
            <a:stretch>
              <a:fillRect/>
            </a:stretch>
          </p:blipFill>
          <p:spPr bwMode="auto">
            <a:xfrm>
              <a:off x="1008"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7" name="Picture 13"/>
            <p:cNvPicPr>
              <a:picLocks noChangeAspect="1" noChangeArrowheads="1"/>
            </p:cNvPicPr>
            <p:nvPr userDrawn="1"/>
          </p:nvPicPr>
          <p:blipFill>
            <a:blip r:embed="rId15"/>
            <a:srcRect/>
            <a:stretch>
              <a:fillRect/>
            </a:stretch>
          </p:blipFill>
          <p:spPr bwMode="auto">
            <a:xfrm>
              <a:off x="192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8" name="Picture 14"/>
            <p:cNvPicPr>
              <a:picLocks noChangeAspect="1" noChangeArrowheads="1"/>
            </p:cNvPicPr>
            <p:nvPr userDrawn="1"/>
          </p:nvPicPr>
          <p:blipFill>
            <a:blip r:embed="rId15"/>
            <a:srcRect/>
            <a:stretch>
              <a:fillRect/>
            </a:stretch>
          </p:blipFill>
          <p:spPr bwMode="auto">
            <a:xfrm>
              <a:off x="288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9" name="Picture 15"/>
            <p:cNvPicPr>
              <a:picLocks noChangeAspect="1" noChangeArrowheads="1"/>
            </p:cNvPicPr>
            <p:nvPr userDrawn="1"/>
          </p:nvPicPr>
          <p:blipFill>
            <a:blip r:embed="rId15"/>
            <a:srcRect/>
            <a:stretch>
              <a:fillRect/>
            </a:stretch>
          </p:blipFill>
          <p:spPr bwMode="auto">
            <a:xfrm>
              <a:off x="384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40" name="Picture 16"/>
            <p:cNvPicPr>
              <a:picLocks noChangeAspect="1" noChangeArrowheads="1"/>
            </p:cNvPicPr>
            <p:nvPr userDrawn="1"/>
          </p:nvPicPr>
          <p:blipFill>
            <a:blip r:embed="rId15"/>
            <a:srcRect/>
            <a:stretch>
              <a:fillRect/>
            </a:stretch>
          </p:blipFill>
          <p:spPr bwMode="auto">
            <a:xfrm>
              <a:off x="480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grpSp>
    </p:spTree>
    <p:extLst>
      <p:ext uri="{BB962C8B-B14F-4D97-AF65-F5344CB8AC3E}">
        <p14:creationId xmlns:p14="http://schemas.microsoft.com/office/powerpoint/2010/main" val="2378005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225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881" indent="-192881" algn="l" rtl="0" eaLnBrk="0" fontAlgn="base" hangingPunct="0">
        <a:spcBef>
          <a:spcPct val="20000"/>
        </a:spcBef>
        <a:spcAft>
          <a:spcPct val="0"/>
        </a:spcAft>
        <a:buChar char="•"/>
        <a:defRPr sz="1575">
          <a:solidFill>
            <a:schemeClr val="tx1"/>
          </a:solidFill>
          <a:latin typeface="+mn-lt"/>
          <a:ea typeface="MS PGothic" pitchFamily="34" charset="-128"/>
          <a:cs typeface="MS PGothic" charset="0"/>
        </a:defRPr>
      </a:lvl1pPr>
      <a:lvl2pPr marL="417910" indent="-160735"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788">
                <a:solidFill>
                  <a:srgbClr val="000000"/>
                </a:solidFill>
                <a:latin typeface="Comic Sans MS"/>
                <a:ea typeface="ＭＳ Ｐゴシック"/>
                <a:cs typeface="+mn-cs"/>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788">
                <a:solidFill>
                  <a:srgbClr val="000000"/>
                </a:solidFill>
                <a:latin typeface="Comic Sans MS"/>
                <a:ea typeface="ＭＳ Ｐゴシック"/>
                <a:cs typeface="+mn-cs"/>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750">
                <a:solidFill>
                  <a:srgbClr val="000000"/>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06A7918-BBF3-48EB-B36A-5EC3C6908CE3}" type="slidenum">
              <a:rPr kumimoji="0" lang="en-US" altLang="en-US" sz="7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srcRect/>
          <a:stretch>
            <a:fillRect/>
          </a:stretch>
        </p:blipFill>
        <p:spPr bwMode="auto">
          <a:xfrm>
            <a:off x="9956800" y="0"/>
            <a:ext cx="22352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5" name="Picture 11"/>
            <p:cNvPicPr>
              <a:picLocks noChangeAspect="1" noChangeArrowheads="1"/>
            </p:cNvPicPr>
            <p:nvPr userDrawn="1"/>
          </p:nvPicPr>
          <p:blipFill>
            <a:blip r:embed="rId15"/>
            <a:srcRect/>
            <a:stretch>
              <a:fillRect/>
            </a:stretch>
          </p:blipFill>
          <p:spPr bwMode="auto">
            <a:xfrm>
              <a:off x="96"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6" name="Picture 12"/>
            <p:cNvPicPr>
              <a:picLocks noChangeAspect="1" noChangeArrowheads="1"/>
            </p:cNvPicPr>
            <p:nvPr userDrawn="1"/>
          </p:nvPicPr>
          <p:blipFill>
            <a:blip r:embed="rId15"/>
            <a:srcRect/>
            <a:stretch>
              <a:fillRect/>
            </a:stretch>
          </p:blipFill>
          <p:spPr bwMode="auto">
            <a:xfrm>
              <a:off x="1008"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7" name="Picture 13"/>
            <p:cNvPicPr>
              <a:picLocks noChangeAspect="1" noChangeArrowheads="1"/>
            </p:cNvPicPr>
            <p:nvPr userDrawn="1"/>
          </p:nvPicPr>
          <p:blipFill>
            <a:blip r:embed="rId15"/>
            <a:srcRect/>
            <a:stretch>
              <a:fillRect/>
            </a:stretch>
          </p:blipFill>
          <p:spPr bwMode="auto">
            <a:xfrm>
              <a:off x="192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8" name="Picture 14"/>
            <p:cNvPicPr>
              <a:picLocks noChangeAspect="1" noChangeArrowheads="1"/>
            </p:cNvPicPr>
            <p:nvPr userDrawn="1"/>
          </p:nvPicPr>
          <p:blipFill>
            <a:blip r:embed="rId15"/>
            <a:srcRect/>
            <a:stretch>
              <a:fillRect/>
            </a:stretch>
          </p:blipFill>
          <p:spPr bwMode="auto">
            <a:xfrm>
              <a:off x="288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9" name="Picture 15"/>
            <p:cNvPicPr>
              <a:picLocks noChangeAspect="1" noChangeArrowheads="1"/>
            </p:cNvPicPr>
            <p:nvPr userDrawn="1"/>
          </p:nvPicPr>
          <p:blipFill>
            <a:blip r:embed="rId15"/>
            <a:srcRect/>
            <a:stretch>
              <a:fillRect/>
            </a:stretch>
          </p:blipFill>
          <p:spPr bwMode="auto">
            <a:xfrm>
              <a:off x="384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40" name="Picture 16"/>
            <p:cNvPicPr>
              <a:picLocks noChangeAspect="1" noChangeArrowheads="1"/>
            </p:cNvPicPr>
            <p:nvPr userDrawn="1"/>
          </p:nvPicPr>
          <p:blipFill>
            <a:blip r:embed="rId15"/>
            <a:srcRect/>
            <a:stretch>
              <a:fillRect/>
            </a:stretch>
          </p:blipFill>
          <p:spPr bwMode="auto">
            <a:xfrm>
              <a:off x="480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grpSp>
    </p:spTree>
    <p:extLst>
      <p:ext uri="{BB962C8B-B14F-4D97-AF65-F5344CB8AC3E}">
        <p14:creationId xmlns:p14="http://schemas.microsoft.com/office/powerpoint/2010/main" val="35026153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225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881" indent="-192881" algn="l" rtl="0" eaLnBrk="0" fontAlgn="base" hangingPunct="0">
        <a:spcBef>
          <a:spcPct val="20000"/>
        </a:spcBef>
        <a:spcAft>
          <a:spcPct val="0"/>
        </a:spcAft>
        <a:buChar char="•"/>
        <a:defRPr sz="1575">
          <a:solidFill>
            <a:schemeClr val="tx1"/>
          </a:solidFill>
          <a:latin typeface="+mn-lt"/>
          <a:ea typeface="MS PGothic" pitchFamily="34" charset="-128"/>
          <a:cs typeface="MS PGothic" charset="0"/>
        </a:defRPr>
      </a:lvl1pPr>
      <a:lvl2pPr marL="417910" indent="-160735"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DCFD089-2550-4003-9BEA-51559FEBEBC8}" type="datetimeFigureOut">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4/1/2024</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ea typeface="MS PGothic" pitchFamily="34" charset="-128"/>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8436864-2AC6-4C16-8EC3-0435DDA6DA9A}" type="slidenum">
              <a:rPr kumimoji="0" lang="en-US" altLang="en-US" sz="12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pic>
        <p:nvPicPr>
          <p:cNvPr id="1031"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4319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685800">
              <a:defRPr sz="900">
                <a:solidFill>
                  <a:srgbClr val="898989"/>
                </a:solidFill>
                <a:latin typeface="Comic Sans MS" panose="030F0702030302020204" pitchFamily="66" charset="0"/>
                <a:ea typeface="MS PGothic" panose="020B0600070205080204" pitchFamily="34" charset="-128"/>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B6DECC9F-FAC7-4B24-8702-FBE0F99D0923}"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4/1/2024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685800">
              <a:defRPr sz="900">
                <a:solidFill>
                  <a:prstClr val="black">
                    <a:tint val="75000"/>
                  </a:prstClr>
                </a:solidFill>
                <a:latin typeface="Comic Sans MS" pitchFamily="66" charset="0"/>
                <a:ea typeface="MS PGothic" pitchFamily="34" charset="-128"/>
                <a:cs typeface="+mn-cs"/>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685800">
              <a:defRPr sz="900">
                <a:solidFill>
                  <a:srgbClr val="898989"/>
                </a:solidFill>
                <a:latin typeface="Comic Sans MS" panose="030F0702030302020204" pitchFamily="66" charset="0"/>
                <a:ea typeface="MS PGothic" panose="020B0600070205080204" pitchFamily="34" charset="-128"/>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E2D75C75-AE4B-442E-8590-7DFE1BCD0C53}"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pic>
        <p:nvPicPr>
          <p:cNvPr id="4103"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8584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3300">
          <a:solidFill>
            <a:schemeClr val="tx1"/>
          </a:solidFill>
          <a:latin typeface="Calibri" charset="0"/>
          <a:ea typeface="MS PGothic" pitchFamily="34" charset="-128"/>
        </a:defRPr>
      </a:lvl2pPr>
      <a:lvl3pPr algn="ctr" rtl="0" eaLnBrk="0" fontAlgn="base" hangingPunct="0">
        <a:spcBef>
          <a:spcPct val="0"/>
        </a:spcBef>
        <a:spcAft>
          <a:spcPct val="0"/>
        </a:spcAft>
        <a:defRPr sz="3300">
          <a:solidFill>
            <a:schemeClr val="tx1"/>
          </a:solidFill>
          <a:latin typeface="Calibri" charset="0"/>
          <a:ea typeface="MS PGothic" pitchFamily="34" charset="-128"/>
        </a:defRPr>
      </a:lvl3pPr>
      <a:lvl4pPr algn="ctr" rtl="0" eaLnBrk="0" fontAlgn="base" hangingPunct="0">
        <a:spcBef>
          <a:spcPct val="0"/>
        </a:spcBef>
        <a:spcAft>
          <a:spcPct val="0"/>
        </a:spcAft>
        <a:defRPr sz="3300">
          <a:solidFill>
            <a:schemeClr val="tx1"/>
          </a:solidFill>
          <a:latin typeface="Calibri" charset="0"/>
          <a:ea typeface="MS PGothic" pitchFamily="34" charset="-128"/>
        </a:defRPr>
      </a:lvl4pPr>
      <a:lvl5pPr algn="ctr" rtl="0" eaLnBrk="0" fontAlgn="base" hangingPunct="0">
        <a:spcBef>
          <a:spcPct val="0"/>
        </a:spcBef>
        <a:spcAft>
          <a:spcPct val="0"/>
        </a:spcAft>
        <a:defRPr sz="3300">
          <a:solidFill>
            <a:schemeClr val="tx1"/>
          </a:solidFill>
          <a:latin typeface="Calibri" charset="0"/>
          <a:ea typeface="MS PGothic" pitchFamily="34" charset="-128"/>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685800"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685800"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685800" eaLnBrk="0" fontAlgn="auto" hangingPunct="0">
              <a:spcBef>
                <a:spcPts val="0"/>
              </a:spcBef>
              <a:spcAft>
                <a:spcPts val="0"/>
              </a:spcAft>
              <a:defRPr sz="750">
                <a:solidFill>
                  <a:srgbClr val="000000"/>
                </a:solidFill>
                <a:latin typeface="+mn-lt"/>
                <a:ea typeface="+mn-ea"/>
              </a:defRPr>
            </a:lvl1pPr>
          </a:lstStyle>
          <a:p>
            <a:pPr marL="0" marR="0" lvl="0" indent="0" algn="r" defTabSz="685800" rtl="0" eaLnBrk="0" fontAlgn="auto" latinLnBrk="0" hangingPunct="0">
              <a:lnSpc>
                <a:spcPct val="100000"/>
              </a:lnSpc>
              <a:spcBef>
                <a:spcPts val="0"/>
              </a:spcBef>
              <a:spcAft>
                <a:spcPts val="0"/>
              </a:spcAft>
              <a:buClrTx/>
              <a:buSzTx/>
              <a:buFontTx/>
              <a:buNone/>
              <a:tabLst/>
              <a:defRPr/>
            </a:pPr>
            <a:fld id="{1DF62572-D24E-40FA-BC86-BF94459CF294}" type="slidenum">
              <a:rPr kumimoji="0" lang="en-US" sz="7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685800" rtl="0" eaLnBrk="0" fontAlgn="auto" latinLnBrk="0" hangingPunct="0">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1"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4"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533375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22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088" indent="-192088"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1pPr>
      <a:lvl2pPr marL="417513" indent="-160338"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http://www.walter-fendt.de/ph14e/emwave.htm"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37.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3.bin"/><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28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0.xml"/><Relationship Id="rId7" Type="http://schemas.openxmlformats.org/officeDocument/2006/relationships/image" Target="../media/image29.emf"/><Relationship Id="rId2" Type="http://schemas.openxmlformats.org/officeDocument/2006/relationships/slideLayout" Target="../slideLayouts/slideLayout41.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1987490" y="1460733"/>
            <a:ext cx="7987019" cy="1714500"/>
          </a:xfrm>
        </p:spPr>
        <p:txBody>
          <a:bodyPr/>
          <a:lstStyle/>
          <a:p>
            <a:pPr eaLnBrk="1" hangingPunct="1"/>
            <a:r>
              <a:rPr lang="en-US" altLang="en-US" sz="3600" dirty="0">
                <a:latin typeface="Comic Sans MS" panose="030F0702030302020204" pitchFamily="66" charset="0"/>
              </a:rPr>
              <a:t>Chapter 31-</a:t>
            </a:r>
            <a:br>
              <a:rPr lang="en-US" altLang="en-US" sz="3600" dirty="0">
                <a:latin typeface="Comic Sans MS" panose="030F0702030302020204" pitchFamily="66" charset="0"/>
              </a:rPr>
            </a:br>
            <a:r>
              <a:rPr lang="en-US" altLang="en-US" sz="3600" dirty="0">
                <a:latin typeface="Comic Sans MS" panose="030F0702030302020204" pitchFamily="66" charset="0"/>
              </a:rPr>
              <a:t>Electromagnetic waves and Light</a:t>
            </a:r>
          </a:p>
        </p:txBody>
      </p:sp>
      <p:sp>
        <p:nvSpPr>
          <p:cNvPr id="4" name="TextBox 3">
            <a:extLst>
              <a:ext uri="{FF2B5EF4-FFF2-40B4-BE49-F238E27FC236}">
                <a16:creationId xmlns:a16="http://schemas.microsoft.com/office/drawing/2014/main" id="{FEE06B7A-98AE-48B9-A725-E0C7A483C4DF}"/>
              </a:ext>
            </a:extLst>
          </p:cNvPr>
          <p:cNvSpPr txBox="1"/>
          <p:nvPr/>
        </p:nvSpPr>
        <p:spPr>
          <a:xfrm>
            <a:off x="5637402" y="3682767"/>
            <a:ext cx="6065239"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Comic Sans MS"/>
                <a:ea typeface="ＭＳ Ｐゴシック"/>
              </a:rPr>
              <a:t>Exam on Friday April 5</a:t>
            </a:r>
            <a:r>
              <a:rPr kumimoji="0" lang="en-US" sz="2400" b="1" i="0" u="none" strike="noStrike" kern="1200" cap="none" spc="0" normalizeH="0" baseline="30000" noProof="0" dirty="0">
                <a:ln>
                  <a:noFill/>
                </a:ln>
                <a:solidFill>
                  <a:srgbClr val="FF0000"/>
                </a:solidFill>
                <a:effectLst/>
                <a:uLnTx/>
                <a:uFillTx/>
                <a:latin typeface="Comic Sans MS"/>
                <a:ea typeface="ＭＳ Ｐゴシック"/>
              </a:rPr>
              <a:t>th</a:t>
            </a:r>
            <a:r>
              <a:rPr kumimoji="0" lang="en-US" sz="2400" b="1" i="0" u="none" strike="noStrike" kern="1200" cap="none" spc="0" normalizeH="0" baseline="0" noProof="0" dirty="0">
                <a:ln>
                  <a:noFill/>
                </a:ln>
                <a:solidFill>
                  <a:srgbClr val="FF0000"/>
                </a:solidFill>
                <a:effectLst/>
                <a:uLnTx/>
                <a:uFillTx/>
                <a:latin typeface="Comic Sans MS"/>
                <a:ea typeface="ＭＳ Ｐゴシック"/>
              </a:rPr>
              <a:t>, study guide posted</a:t>
            </a:r>
          </a:p>
        </p:txBody>
      </p:sp>
      <p:pic>
        <p:nvPicPr>
          <p:cNvPr id="5" name="Picture 11" descr="Prism.jpg">
            <a:extLst>
              <a:ext uri="{FF2B5EF4-FFF2-40B4-BE49-F238E27FC236}">
                <a16:creationId xmlns:a16="http://schemas.microsoft.com/office/drawing/2014/main" id="{454A742B-8AA4-452C-AF19-F4A4E537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8193" y="3539020"/>
            <a:ext cx="3833812" cy="324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496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rPr>
              <a:t>Problem 49</a:t>
            </a:r>
            <a:endParaRPr lang="en-US" dirty="0"/>
          </a:p>
        </p:txBody>
      </p:sp>
      <p:sp>
        <p:nvSpPr>
          <p:cNvPr id="3" name="Content Placeholder 2"/>
          <p:cNvSpPr>
            <a:spLocks noGrp="1"/>
          </p:cNvSpPr>
          <p:nvPr>
            <p:ph idx="1"/>
          </p:nvPr>
        </p:nvSpPr>
        <p:spPr>
          <a:xfrm>
            <a:off x="654341" y="1981200"/>
            <a:ext cx="10623259" cy="4114800"/>
          </a:xfrm>
        </p:spPr>
        <p:txBody>
          <a:bodyPr/>
          <a:lstStyle/>
          <a:p>
            <a:pPr marL="0" indent="0">
              <a:buNone/>
            </a:pPr>
            <a:r>
              <a:rPr lang="en-US" sz="2800" dirty="0"/>
              <a:t>49.(I) A 75</a:t>
            </a:r>
            <a:r>
              <a:rPr lang="el-GR" sz="2800" dirty="0"/>
              <a:t>Ω</a:t>
            </a:r>
            <a:r>
              <a:rPr lang="en-US" sz="2800" dirty="0"/>
              <a:t>  resistor and a 6.8</a:t>
            </a:r>
            <a:r>
              <a:rPr lang="el-GR" sz="2800" dirty="0"/>
              <a:t>μ</a:t>
            </a:r>
            <a:r>
              <a:rPr lang="en-US" sz="2800" dirty="0"/>
              <a:t>F  capacitor are connected in series to an ac source. Calculate the impedance of the circuit if the source frequency is (a) 60 Hz; (b) 6.0 </a:t>
            </a:r>
            <a:r>
              <a:rPr lang="en-US" sz="2800" dirty="0" err="1"/>
              <a:t>MHz.</a:t>
            </a:r>
            <a:endParaRPr lang="en-US" sz="2800" dirty="0"/>
          </a:p>
        </p:txBody>
      </p:sp>
    </p:spTree>
    <p:extLst>
      <p:ext uri="{BB962C8B-B14F-4D97-AF65-F5344CB8AC3E}">
        <p14:creationId xmlns:p14="http://schemas.microsoft.com/office/powerpoint/2010/main" val="343623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1979102" y="1714500"/>
            <a:ext cx="6858000" cy="1714500"/>
          </a:xfrm>
        </p:spPr>
        <p:txBody>
          <a:bodyPr/>
          <a:lstStyle/>
          <a:p>
            <a:pPr eaLnBrk="1" hangingPunct="1"/>
            <a:r>
              <a:rPr lang="en-US" altLang="en-US" sz="3600" dirty="0">
                <a:latin typeface="Comic Sans MS" panose="030F0702030302020204" pitchFamily="66" charset="0"/>
              </a:rPr>
              <a:t>Chapter 31-Chapter 32</a:t>
            </a:r>
            <a:br>
              <a:rPr lang="en-US" altLang="en-US" sz="3600" dirty="0">
                <a:latin typeface="Comic Sans MS" panose="030F0702030302020204" pitchFamily="66" charset="0"/>
              </a:rPr>
            </a:br>
            <a:r>
              <a:rPr lang="en-US" altLang="en-US" sz="3600" dirty="0">
                <a:latin typeface="Comic Sans MS" panose="030F0702030302020204" pitchFamily="66" charset="0"/>
              </a:rPr>
              <a:t>Electromagnetic waves</a:t>
            </a:r>
          </a:p>
        </p:txBody>
      </p:sp>
      <p:sp>
        <p:nvSpPr>
          <p:cNvPr id="4" name="TextBox 3">
            <a:extLst>
              <a:ext uri="{FF2B5EF4-FFF2-40B4-BE49-F238E27FC236}">
                <a16:creationId xmlns:a16="http://schemas.microsoft.com/office/drawing/2014/main" id="{FEE06B7A-98AE-48B9-A725-E0C7A483C4DF}"/>
              </a:ext>
            </a:extLst>
          </p:cNvPr>
          <p:cNvSpPr txBox="1"/>
          <p:nvPr/>
        </p:nvSpPr>
        <p:spPr>
          <a:xfrm>
            <a:off x="5637402" y="3682767"/>
            <a:ext cx="6065239"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0000"/>
              </a:solidFill>
              <a:effectLst/>
              <a:uLnTx/>
              <a:uFillTx/>
              <a:latin typeface="Comic Sans MS"/>
              <a:ea typeface="ＭＳ Ｐゴシック"/>
            </a:endParaRPr>
          </a:p>
        </p:txBody>
      </p:sp>
      <p:pic>
        <p:nvPicPr>
          <p:cNvPr id="5" name="Picture 11" descr="Prism.jpg">
            <a:extLst>
              <a:ext uri="{FF2B5EF4-FFF2-40B4-BE49-F238E27FC236}">
                <a16:creationId xmlns:a16="http://schemas.microsoft.com/office/drawing/2014/main" id="{454A742B-8AA4-452C-AF19-F4A4E537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8193" y="3539020"/>
            <a:ext cx="3833812" cy="324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45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544638" y="0"/>
            <a:ext cx="8915400" cy="1143000"/>
          </a:xfrm>
        </p:spPr>
        <p:txBody>
          <a:bodyPr/>
          <a:lstStyle/>
          <a:p>
            <a:pPr eaLnBrk="1" hangingPunct="1"/>
            <a:r>
              <a:rPr lang="en-US" altLang="en-US">
                <a:solidFill>
                  <a:srgbClr val="17375E"/>
                </a:solidFill>
                <a:latin typeface="Comic Sans MS" panose="030F0702030302020204" pitchFamily="66" charset="0"/>
              </a:rPr>
              <a:t>31-3 Maxwell’s Equations</a:t>
            </a:r>
          </a:p>
        </p:txBody>
      </p:sp>
      <p:sp>
        <p:nvSpPr>
          <p:cNvPr id="13315" name="Text Box 5"/>
          <p:cNvSpPr txBox="1">
            <a:spLocks noChangeArrowheads="1"/>
          </p:cNvSpPr>
          <p:nvPr/>
        </p:nvSpPr>
        <p:spPr bwMode="auto">
          <a:xfrm>
            <a:off x="368531" y="1497735"/>
            <a:ext cx="114549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itchFamily="66" charset="0"/>
                <a:ea typeface="MS PGothic" pitchFamily="34" charset="-128"/>
                <a:cs typeface="+mn-cs"/>
              </a:rPr>
              <a:t>This set of equations describe electric and magnetic fields,  and is called Maxwell’s equations. In the absence of dielectric or magnetic materials, they are:</a:t>
            </a:r>
          </a:p>
        </p:txBody>
      </p:sp>
      <p:pic>
        <p:nvPicPr>
          <p:cNvPr id="13316" name="Picture 7" descr="o"/>
          <p:cNvPicPr>
            <a:picLocks noChangeAspect="1" noChangeArrowheads="1"/>
          </p:cNvPicPr>
          <p:nvPr/>
        </p:nvPicPr>
        <p:blipFill>
          <a:blip r:embed="rId2">
            <a:extLst>
              <a:ext uri="{28A0092B-C50C-407E-A947-70E740481C1C}">
                <a14:useLocalDpi xmlns:a14="http://schemas.microsoft.com/office/drawing/2010/main" val="0"/>
              </a:ext>
            </a:extLst>
          </a:blip>
          <a:srcRect r="51866"/>
          <a:stretch>
            <a:fillRect/>
          </a:stretch>
        </p:blipFill>
        <p:spPr bwMode="auto">
          <a:xfrm>
            <a:off x="4929189" y="2760664"/>
            <a:ext cx="456247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745414" y="5192714"/>
            <a:ext cx="1881187" cy="738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 name="Straight Arrow Connector 3"/>
          <p:cNvCxnSpPr/>
          <p:nvPr/>
        </p:nvCxnSpPr>
        <p:spPr>
          <a:xfrm flipH="1">
            <a:off x="8321676" y="5945189"/>
            <a:ext cx="365125" cy="3524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19" name="TextBox 4"/>
          <p:cNvSpPr txBox="1">
            <a:spLocks noChangeArrowheads="1"/>
          </p:cNvSpPr>
          <p:nvPr/>
        </p:nvSpPr>
        <p:spPr bwMode="auto">
          <a:xfrm>
            <a:off x="6496051" y="6176963"/>
            <a:ext cx="437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A electric field induce a magnetic field</a:t>
            </a:r>
          </a:p>
        </p:txBody>
      </p:sp>
      <p:sp>
        <p:nvSpPr>
          <p:cNvPr id="13320" name="Rectangle 6"/>
          <p:cNvSpPr>
            <a:spLocks noChangeArrowheads="1"/>
          </p:cNvSpPr>
          <p:nvPr/>
        </p:nvSpPr>
        <p:spPr bwMode="auto">
          <a:xfrm>
            <a:off x="1420813" y="4530726"/>
            <a:ext cx="3255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A magnetic field induce a electric field</a:t>
            </a:r>
          </a:p>
        </p:txBody>
      </p:sp>
      <p:cxnSp>
        <p:nvCxnSpPr>
          <p:cNvPr id="9" name="Straight Arrow Connector 8"/>
          <p:cNvCxnSpPr/>
          <p:nvPr/>
        </p:nvCxnSpPr>
        <p:spPr>
          <a:xfrm flipH="1" flipV="1">
            <a:off x="4498976" y="4764088"/>
            <a:ext cx="860425" cy="114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481453" y="3807897"/>
            <a:ext cx="34594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Gauss’s Law of magnetism</a:t>
            </a:r>
          </a:p>
        </p:txBody>
      </p:sp>
    </p:spTree>
    <p:extLst>
      <p:ext uri="{BB962C8B-B14F-4D97-AF65-F5344CB8AC3E}">
        <p14:creationId xmlns:p14="http://schemas.microsoft.com/office/powerpoint/2010/main" val="14928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19546" y="2006139"/>
            <a:ext cx="1115290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Comic Sans MS" charset="0"/>
                <a:ea typeface="MS PGothic" charset="0"/>
                <a:cs typeface="MS PGothic" charset="0"/>
              </a:rPr>
              <a:t>Since a </a:t>
            </a:r>
            <a:r>
              <a:rPr kumimoji="0" lang="en-US" sz="2800" b="1" i="0" u="sng" strike="noStrike" kern="1200" cap="none" spc="0" normalizeH="0" baseline="0" noProof="0" dirty="0">
                <a:ln>
                  <a:noFill/>
                </a:ln>
                <a:solidFill>
                  <a:srgbClr val="FF0000"/>
                </a:solidFill>
                <a:effectLst/>
                <a:uLnTx/>
                <a:uFillTx/>
                <a:latin typeface="Comic Sans MS" charset="0"/>
                <a:ea typeface="MS PGothic" charset="0"/>
                <a:cs typeface="MS PGothic" charset="0"/>
              </a:rPr>
              <a:t>changing electric field produces a magnetic field</a:t>
            </a:r>
            <a:r>
              <a:rPr kumimoji="0" lang="en-US" sz="2800" b="1" i="0" u="none" strike="noStrike" kern="1200" cap="none" spc="0" normalizeH="0" baseline="0" noProof="0" dirty="0">
                <a:ln>
                  <a:noFill/>
                </a:ln>
                <a:solidFill>
                  <a:srgbClr val="333399"/>
                </a:solidFill>
                <a:effectLst/>
                <a:uLnTx/>
                <a:uFillTx/>
                <a:latin typeface="Comic Sans MS" charset="0"/>
                <a:ea typeface="MS PGothic" charset="0"/>
                <a:cs typeface="MS PGothic" charset="0"/>
              </a:rPr>
              <a:t>, and </a:t>
            </a:r>
            <a:r>
              <a:rPr kumimoji="0" lang="en-US" sz="2800" b="1" i="0" u="sng" strike="noStrike" kern="1200" cap="none" spc="0" normalizeH="0" baseline="0" noProof="0" dirty="0">
                <a:ln>
                  <a:noFill/>
                </a:ln>
                <a:solidFill>
                  <a:srgbClr val="FF0000"/>
                </a:solidFill>
                <a:effectLst/>
                <a:uLnTx/>
                <a:uFillTx/>
                <a:latin typeface="Comic Sans MS" charset="0"/>
                <a:ea typeface="MS PGothic" charset="0"/>
                <a:cs typeface="MS PGothic" charset="0"/>
              </a:rPr>
              <a:t>a changing magnetic field produces an electric field</a:t>
            </a:r>
            <a:r>
              <a:rPr kumimoji="0" lang="en-US" sz="2800" b="1" i="0" u="none" strike="noStrike" kern="1200" cap="none" spc="0" normalizeH="0" baseline="0" noProof="0" dirty="0">
                <a:ln>
                  <a:noFill/>
                </a:ln>
                <a:solidFill>
                  <a:srgbClr val="333399"/>
                </a:solidFill>
                <a:effectLst/>
                <a:uLnTx/>
                <a:uFillTx/>
                <a:latin typeface="Comic Sans MS" charset="0"/>
                <a:ea typeface="MS PGothic" charset="0"/>
                <a:cs typeface="MS PGothic" charset="0"/>
              </a:rPr>
              <a:t>, once sinusoidal fields are created they can propagate on their own.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Comic Sans MS" charset="0"/>
                <a:ea typeface="MS PGothic" charset="0"/>
                <a:cs typeface="MS PGothic" charset="0"/>
              </a:rPr>
              <a:t>These propagating fields are called </a:t>
            </a:r>
            <a:r>
              <a:rPr kumimoji="0" lang="en-US" sz="2800" b="1" i="0" u="sng" strike="noStrike" kern="1200" cap="none" spc="0" normalizeH="0" baseline="0" noProof="0" dirty="0">
                <a:ln>
                  <a:noFill/>
                </a:ln>
                <a:solidFill>
                  <a:srgbClr val="FF0000"/>
                </a:solidFill>
                <a:effectLst/>
                <a:uLnTx/>
                <a:uFillTx/>
                <a:latin typeface="Comic Sans MS" charset="0"/>
                <a:ea typeface="MS PGothic" charset="0"/>
                <a:cs typeface="MS PGothic" charset="0"/>
              </a:rPr>
              <a:t>electromagnetic waves (EM).</a:t>
            </a:r>
          </a:p>
        </p:txBody>
      </p:sp>
      <p:sp>
        <p:nvSpPr>
          <p:cNvPr id="66563" name="Rectangle 4"/>
          <p:cNvSpPr>
            <a:spLocks noGrp="1" noChangeArrowheads="1"/>
          </p:cNvSpPr>
          <p:nvPr>
            <p:ph type="title"/>
          </p:nvPr>
        </p:nvSpPr>
        <p:spPr>
          <a:xfrm>
            <a:off x="1509713" y="87313"/>
            <a:ext cx="8915400" cy="114300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31-4 Production of Electromagnetic Waves</a:t>
            </a:r>
          </a:p>
        </p:txBody>
      </p:sp>
    </p:spTree>
    <p:extLst>
      <p:ext uri="{BB962C8B-B14F-4D97-AF65-F5344CB8AC3E}">
        <p14:creationId xmlns:p14="http://schemas.microsoft.com/office/powerpoint/2010/main" val="80277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641600" y="173038"/>
            <a:ext cx="6686550" cy="857250"/>
          </a:xfrm>
        </p:spPr>
        <p:txBody>
          <a:bodyPr rtlCol="0">
            <a:normAutofit/>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Induced Electric Fields</a:t>
            </a:r>
          </a:p>
        </p:txBody>
      </p:sp>
      <p:sp>
        <p:nvSpPr>
          <p:cNvPr id="67587" name="Content Placeholder 5"/>
          <p:cNvSpPr>
            <a:spLocks noGrp="1"/>
          </p:cNvSpPr>
          <p:nvPr>
            <p:ph idx="4294967295"/>
          </p:nvPr>
        </p:nvSpPr>
        <p:spPr>
          <a:xfrm>
            <a:off x="2398713" y="1673225"/>
            <a:ext cx="7259637" cy="382588"/>
          </a:xfrm>
        </p:spPr>
        <p:txBody>
          <a:bodyPr rtlCol="0">
            <a:noAutofit/>
          </a:bodyPr>
          <a:lstStyle/>
          <a:p>
            <a:pPr marL="128588" indent="-128588" eaLnBrk="1" fontAlgn="auto" hangingPunct="1">
              <a:spcAft>
                <a:spcPts val="0"/>
              </a:spcAft>
              <a:defRPr/>
            </a:pPr>
            <a:r>
              <a:rPr lang="en-US" altLang="en-US" b="1" dirty="0">
                <a:solidFill>
                  <a:schemeClr val="accent5">
                    <a:lumMod val="50000"/>
                  </a:schemeClr>
                </a:solidFill>
                <a:latin typeface="Comic Sans MS" panose="030F0702030302020204" pitchFamily="66" charset="0"/>
                <a:ea typeface="+mn-ea"/>
              </a:rPr>
              <a:t>Electric &amp; Magnetic fields induce each other</a:t>
            </a:r>
            <a:endParaRPr lang="en-US" altLang="en-US" b="1" dirty="0">
              <a:solidFill>
                <a:schemeClr val="accent5">
                  <a:lumMod val="50000"/>
                </a:schemeClr>
              </a:solidFill>
              <a:latin typeface="Comic Sans MS" panose="030F0702030302020204" pitchFamily="66" charset="0"/>
              <a:ea typeface="+mn-ea"/>
              <a:sym typeface="Symbol" pitchFamily="18" charset="2"/>
            </a:endParaRPr>
          </a:p>
          <a:p>
            <a:pPr marL="128588" indent="-128588" eaLnBrk="1" fontAlgn="auto" hangingPunct="1">
              <a:spcAft>
                <a:spcPts val="0"/>
              </a:spcAft>
              <a:defRPr/>
            </a:pPr>
            <a:endParaRPr lang="en-US" altLang="en-US" sz="1800" dirty="0">
              <a:latin typeface="Comic Sans MS" panose="030F0702030302020204" pitchFamily="66" charset="0"/>
              <a:ea typeface="+mn-ea"/>
            </a:endParaRPr>
          </a:p>
          <a:p>
            <a:pPr marL="128588" indent="-128588" eaLnBrk="1" fontAlgn="auto" hangingPunct="1">
              <a:spcAft>
                <a:spcPts val="0"/>
              </a:spcAft>
              <a:defRPr/>
            </a:pPr>
            <a:endParaRPr lang="en-US" altLang="en-US" sz="1800" dirty="0">
              <a:ea typeface="+mn-ea"/>
            </a:endParaRPr>
          </a:p>
        </p:txBody>
      </p:sp>
      <p:sp>
        <p:nvSpPr>
          <p:cNvPr id="7" name="Content Placeholder 5"/>
          <p:cNvSpPr txBox="1">
            <a:spLocks/>
          </p:cNvSpPr>
          <p:nvPr/>
        </p:nvSpPr>
        <p:spPr bwMode="auto">
          <a:xfrm>
            <a:off x="4062413" y="2659063"/>
            <a:ext cx="4176712" cy="392112"/>
          </a:xfrm>
          <a:prstGeom prst="rect">
            <a:avLst/>
          </a:prstGeom>
          <a:noFill/>
          <a:ln w="9525">
            <a:noFill/>
            <a:miter lim="800000"/>
            <a:headEnd/>
            <a:tailEnd/>
          </a:ln>
        </p:spPr>
        <p:txBody>
          <a:bodyPr/>
          <a:lstStyle/>
          <a:p>
            <a:pPr marL="128588" marR="0" lvl="0" indent="-128588" algn="ctr" defTabSz="685800" rtl="0" eaLnBrk="0" fontAlgn="base" latinLnBrk="0" hangingPunct="0">
              <a:lnSpc>
                <a:spcPct val="100000"/>
              </a:lnSpc>
              <a:spcBef>
                <a:spcPct val="20000"/>
              </a:spcBef>
              <a:spcAft>
                <a:spcPct val="0"/>
              </a:spcAft>
              <a:buClrTx/>
              <a:buSzTx/>
              <a:buFontTx/>
              <a:buNone/>
              <a:tabLst/>
              <a:defRPr/>
            </a:pPr>
            <a:r>
              <a:rPr kumimoji="0" lang="en-US" sz="2100" b="0" i="0" u="none" strike="noStrike" kern="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cs typeface="Osaka"/>
              </a:rPr>
              <a:t>Changing E</a:t>
            </a:r>
            <a:r>
              <a:rPr kumimoji="0" lang="en-US" sz="2100" b="0" i="0" u="none" strike="noStrike" kern="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Osaka"/>
              </a:rPr>
              <a:t> </a:t>
            </a:r>
            <a:r>
              <a:rPr kumimoji="0" lang="en-US" sz="2100" b="0" i="0" u="none" strike="noStrike" kern="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Osaka"/>
                <a:sym typeface="Symbol"/>
              </a:rPr>
              <a:t> </a:t>
            </a:r>
            <a:r>
              <a:rPr kumimoji="0" lang="en-US" sz="2100" b="0" i="0" u="none" strike="noStrike" kern="0" cap="none" spc="0" normalizeH="0" baseline="0" noProof="0" dirty="0">
                <a:ln>
                  <a:noFill/>
                </a:ln>
                <a:solidFill>
                  <a:srgbClr val="663300"/>
                </a:solidFill>
                <a:effectLst/>
                <a:uLnTx/>
                <a:uFillTx/>
                <a:latin typeface="Comic Sans MS" panose="030F0702030302020204" pitchFamily="66" charset="0"/>
                <a:ea typeface="MS PGothic" panose="020B0600070205080204" pitchFamily="34" charset="-128"/>
                <a:cs typeface="Osaka"/>
                <a:sym typeface="Symbol"/>
              </a:rPr>
              <a:t>changing </a:t>
            </a:r>
            <a:r>
              <a:rPr kumimoji="0" lang="en-US" sz="2100" b="0" i="0" u="none" strike="noStrike" kern="0" cap="none" spc="0" normalizeH="0" baseline="0" noProof="0" dirty="0">
                <a:ln>
                  <a:noFill/>
                </a:ln>
                <a:solidFill>
                  <a:srgbClr val="663300"/>
                </a:solidFill>
                <a:effectLst/>
                <a:uLnTx/>
                <a:uFillTx/>
                <a:latin typeface="Calibri"/>
                <a:ea typeface="MS PGothic" panose="020B0600070205080204" pitchFamily="34" charset="-128"/>
                <a:cs typeface="Osaka"/>
                <a:sym typeface="Symbol"/>
              </a:rPr>
              <a:t>B</a:t>
            </a:r>
          </a:p>
          <a:p>
            <a:pPr marL="128588" marR="0" lvl="0" indent="-128588" algn="ctr" defTabSz="685800" rtl="0" eaLnBrk="0" fontAlgn="base" latinLnBrk="0" hangingPunct="0">
              <a:lnSpc>
                <a:spcPct val="100000"/>
              </a:lnSpc>
              <a:spcBef>
                <a:spcPct val="20000"/>
              </a:spcBef>
              <a:spcAft>
                <a:spcPct val="0"/>
              </a:spcAft>
              <a:buClrTx/>
              <a:buSzTx/>
              <a:buFontTx/>
              <a:buNone/>
              <a:tabLst/>
              <a:defRPr/>
            </a:pPr>
            <a:endParaRPr kumimoji="0" lang="en-US" sz="2100" b="0" i="0" u="none" strike="noStrike" kern="0" cap="none" spc="0" normalizeH="0" baseline="0" noProof="0" dirty="0">
              <a:ln>
                <a:noFill/>
              </a:ln>
              <a:solidFill>
                <a:srgbClr val="000000"/>
              </a:solidFill>
              <a:effectLst/>
              <a:uLnTx/>
              <a:uFillTx/>
              <a:latin typeface="Calibri"/>
              <a:ea typeface="MS PGothic" panose="020B0600070205080204" pitchFamily="34" charset="-128"/>
              <a:cs typeface="Osaka"/>
            </a:endParaRPr>
          </a:p>
          <a:p>
            <a:pPr marL="128588" marR="0" lvl="0" indent="-128588" algn="ctr" defTabSz="685800" rtl="0" eaLnBrk="0" fontAlgn="base" latinLnBrk="0" hangingPunct="0">
              <a:lnSpc>
                <a:spcPct val="100000"/>
              </a:lnSpc>
              <a:spcBef>
                <a:spcPct val="20000"/>
              </a:spcBef>
              <a:spcAft>
                <a:spcPct val="0"/>
              </a:spcAft>
              <a:buClrTx/>
              <a:buSzTx/>
              <a:buFontTx/>
              <a:buNone/>
              <a:tabLst/>
              <a:defRPr/>
            </a:pPr>
            <a:endParaRPr kumimoji="0" lang="en-US" sz="2100" b="0" i="0" u="none" strike="noStrike" kern="0" cap="none" spc="0" normalizeH="0" baseline="0" noProof="0" dirty="0">
              <a:ln>
                <a:noFill/>
              </a:ln>
              <a:solidFill>
                <a:srgbClr val="000000"/>
              </a:solidFill>
              <a:effectLst/>
              <a:uLnTx/>
              <a:uFillTx/>
              <a:latin typeface="Calibri"/>
              <a:ea typeface="MS PGothic" panose="020B0600070205080204" pitchFamily="34" charset="-128"/>
              <a:cs typeface="Osaka"/>
            </a:endParaRPr>
          </a:p>
        </p:txBody>
      </p:sp>
      <p:sp>
        <p:nvSpPr>
          <p:cNvPr id="8" name="Content Placeholder 5"/>
          <p:cNvSpPr txBox="1">
            <a:spLocks/>
          </p:cNvSpPr>
          <p:nvPr/>
        </p:nvSpPr>
        <p:spPr bwMode="auto">
          <a:xfrm>
            <a:off x="3079750" y="2189163"/>
            <a:ext cx="5308600" cy="449262"/>
          </a:xfrm>
          <a:prstGeom prst="rect">
            <a:avLst/>
          </a:prstGeom>
          <a:noFill/>
          <a:ln w="9525">
            <a:noFill/>
            <a:miter lim="800000"/>
            <a:headEnd/>
            <a:tailEnd/>
          </a:ln>
        </p:spPr>
        <p:txBody>
          <a:bodyPr/>
          <a:lstStyle/>
          <a:p>
            <a:pPr marL="128588" marR="0" lvl="0" indent="-128588" algn="ctr" defTabSz="685800" rtl="0" eaLnBrk="0" fontAlgn="base" latinLnBrk="0" hangingPunct="0">
              <a:lnSpc>
                <a:spcPct val="100000"/>
              </a:lnSpc>
              <a:spcBef>
                <a:spcPct val="20000"/>
              </a:spcBef>
              <a:spcAft>
                <a:spcPct val="0"/>
              </a:spcAft>
              <a:buClrTx/>
              <a:buSzTx/>
              <a:buFontTx/>
              <a:buNone/>
              <a:tabLst/>
              <a:defRPr/>
            </a:pPr>
            <a:r>
              <a:rPr kumimoji="0" lang="en-US" sz="2100" b="0" i="0" u="none" strike="noStrike" kern="0" cap="none" spc="0" normalizeH="0" baseline="0" noProof="0" dirty="0">
                <a:ln>
                  <a:noFill/>
                </a:ln>
                <a:solidFill>
                  <a:srgbClr val="663300"/>
                </a:solidFill>
                <a:effectLst/>
                <a:uLnTx/>
                <a:uFillTx/>
                <a:latin typeface="Comic Sans MS" panose="030F0702030302020204" pitchFamily="66" charset="0"/>
                <a:ea typeface="MS PGothic" panose="020B0600070205080204" pitchFamily="34" charset="-128"/>
                <a:cs typeface="Osaka"/>
              </a:rPr>
              <a:t>Changing B</a:t>
            </a:r>
            <a:r>
              <a:rPr kumimoji="0" lang="en-US" sz="2100" b="0" i="0" u="none" strike="noStrike" kern="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Osaka"/>
              </a:rPr>
              <a:t> induces </a:t>
            </a:r>
            <a:r>
              <a:rPr kumimoji="0" lang="en-US" sz="2100" b="0" i="0" u="none" strike="noStrike" kern="0" cap="none" spc="0" normalizeH="0" baseline="0" noProof="0" dirty="0" err="1">
                <a:ln>
                  <a:noFill/>
                </a:ln>
                <a:solidFill>
                  <a:srgbClr val="000000"/>
                </a:solidFill>
                <a:effectLst/>
                <a:uLnTx/>
                <a:uFillTx/>
                <a:latin typeface="Comic Sans MS" panose="030F0702030302020204" pitchFamily="66" charset="0"/>
                <a:ea typeface="MS PGothic" panose="020B0600070205080204" pitchFamily="34" charset="-128"/>
                <a:cs typeface="Osaka"/>
              </a:rPr>
              <a:t>emf</a:t>
            </a:r>
            <a:r>
              <a:rPr kumimoji="0" lang="en-US" sz="2100" b="0" i="0" u="none" strike="noStrike" kern="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Osaka"/>
              </a:rPr>
              <a:t> </a:t>
            </a:r>
            <a:r>
              <a:rPr kumimoji="0" lang="en-US" sz="2100" b="0" i="0" u="none" strike="noStrike" kern="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Osaka"/>
                <a:sym typeface="Symbol"/>
              </a:rPr>
              <a:t> </a:t>
            </a:r>
            <a:r>
              <a:rPr kumimoji="0" lang="en-US" sz="2100" b="0" i="0" u="none" strike="noStrike" kern="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cs typeface="Osaka"/>
                <a:sym typeface="Symbol"/>
              </a:rPr>
              <a:t>changing E</a:t>
            </a:r>
            <a:endParaRPr kumimoji="0" lang="en-US" sz="2100" b="0" i="0" u="none" strike="noStrike" kern="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cs typeface="Osaka"/>
            </a:endParaRPr>
          </a:p>
          <a:p>
            <a:pPr marL="128588" marR="0" lvl="0" indent="-128588" algn="l" defTabSz="685800" rtl="0" eaLnBrk="0" fontAlgn="base" latinLnBrk="0" hangingPunct="0">
              <a:lnSpc>
                <a:spcPct val="100000"/>
              </a:lnSpc>
              <a:spcBef>
                <a:spcPct val="20000"/>
              </a:spcBef>
              <a:spcAft>
                <a:spcPct val="0"/>
              </a:spcAft>
              <a:buClrTx/>
              <a:buSzTx/>
              <a:buFontTx/>
              <a:buNone/>
              <a:tabLst/>
              <a:defRPr/>
            </a:pPr>
            <a:endParaRPr kumimoji="0" lang="en-US" sz="2100" b="0" i="0" u="none" strike="noStrike" kern="0" cap="none" spc="0" normalizeH="0" baseline="0" noProof="0" dirty="0">
              <a:ln>
                <a:noFill/>
              </a:ln>
              <a:solidFill>
                <a:srgbClr val="000000"/>
              </a:solidFill>
              <a:effectLst/>
              <a:uLnTx/>
              <a:uFillTx/>
              <a:latin typeface="Calibri"/>
              <a:ea typeface="MS PGothic" panose="020B0600070205080204" pitchFamily="34" charset="-128"/>
              <a:cs typeface="Osaka"/>
            </a:endParaRPr>
          </a:p>
        </p:txBody>
      </p:sp>
      <p:sp>
        <p:nvSpPr>
          <p:cNvPr id="9" name="Content Placeholder 5"/>
          <p:cNvSpPr txBox="1">
            <a:spLocks/>
          </p:cNvSpPr>
          <p:nvPr/>
        </p:nvSpPr>
        <p:spPr bwMode="auto">
          <a:xfrm>
            <a:off x="1147156" y="3838575"/>
            <a:ext cx="4155094" cy="1598613"/>
          </a:xfrm>
          <a:prstGeom prst="rect">
            <a:avLst/>
          </a:prstGeom>
          <a:noFill/>
          <a:ln w="9525">
            <a:noFill/>
            <a:miter lim="800000"/>
            <a:headEnd/>
            <a:tailEnd/>
          </a:ln>
        </p:spPr>
        <p:txBody>
          <a:bodyPr/>
          <a:lstStyle/>
          <a:p>
            <a:pPr marL="128588" marR="0" lvl="0" indent="-128588" algn="ctr" defTabSz="685800" rtl="0" eaLnBrk="0" fontAlgn="base" latinLnBrk="0" hangingPunct="0">
              <a:lnSpc>
                <a:spcPct val="100000"/>
              </a:lnSpc>
              <a:spcBef>
                <a:spcPct val="20000"/>
              </a:spcBef>
              <a:spcAft>
                <a:spcPct val="0"/>
              </a:spcAft>
              <a:buClrTx/>
              <a:buSzTx/>
              <a:buFontTx/>
              <a:buNone/>
              <a:tabLst/>
              <a:defRPr/>
            </a:pPr>
            <a:r>
              <a:rPr kumimoji="0" lang="en-US" sz="2100" b="0" i="0" u="none" strike="noStrike" kern="0" cap="none" spc="0" normalizeH="0" baseline="0" noProof="0" dirty="0">
                <a:ln>
                  <a:noFill/>
                </a:ln>
                <a:solidFill>
                  <a:srgbClr val="1F497D">
                    <a:lumMod val="75000"/>
                  </a:srgbClr>
                </a:solidFill>
                <a:effectLst/>
                <a:uLnTx/>
                <a:uFillTx/>
                <a:latin typeface="Comic Sans MS" panose="030F0702030302020204" pitchFamily="66" charset="0"/>
                <a:ea typeface="MS PGothic" panose="020B0600070205080204" pitchFamily="34" charset="-128"/>
                <a:cs typeface="Osaka"/>
                <a:sym typeface="Symbol"/>
              </a:rPr>
              <a:t> The oscillations (</a:t>
            </a:r>
            <a:r>
              <a:rPr kumimoji="0" lang="en-US" sz="2100" b="1" i="0" u="none" strike="noStrike" kern="0" cap="none" spc="0" normalizeH="0" baseline="0" noProof="0" dirty="0">
                <a:ln>
                  <a:noFill/>
                </a:ln>
                <a:solidFill>
                  <a:srgbClr val="1F497D">
                    <a:lumMod val="75000"/>
                  </a:srgbClr>
                </a:solidFill>
                <a:effectLst/>
                <a:uLnTx/>
                <a:uFillTx/>
                <a:latin typeface="Comic Sans MS" panose="030F0702030302020204" pitchFamily="66" charset="0"/>
                <a:ea typeface="MS PGothic" panose="020B0600070205080204" pitchFamily="34" charset="-128"/>
                <a:cs typeface="Osaka"/>
                <a:sym typeface="Symbol"/>
              </a:rPr>
              <a:t>changes</a:t>
            </a:r>
            <a:r>
              <a:rPr kumimoji="0" lang="en-US" sz="2100" b="0" i="0" u="none" strike="noStrike" kern="0" cap="none" spc="0" normalizeH="0" baseline="0" noProof="0" dirty="0">
                <a:ln>
                  <a:noFill/>
                </a:ln>
                <a:solidFill>
                  <a:srgbClr val="1F497D">
                    <a:lumMod val="75000"/>
                  </a:srgbClr>
                </a:solidFill>
                <a:effectLst/>
                <a:uLnTx/>
                <a:uFillTx/>
                <a:latin typeface="Comic Sans MS" panose="030F0702030302020204" pitchFamily="66" charset="0"/>
                <a:ea typeface="MS PGothic" panose="020B0600070205080204" pitchFamily="34" charset="-128"/>
                <a:cs typeface="Osaka"/>
                <a:sym typeface="Symbol"/>
              </a:rPr>
              <a:t>) of the electric and magnetic fields create </a:t>
            </a:r>
            <a:r>
              <a:rPr kumimoji="0" lang="en-US" sz="2100" b="1" i="0" u="none" strike="noStrike" kern="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Osaka"/>
                <a:sym typeface="Symbol"/>
              </a:rPr>
              <a:t>electromagnetic waves</a:t>
            </a:r>
            <a:endParaRPr kumimoji="0" lang="en-US" sz="2100" b="1" i="0" u="none" strike="noStrike" kern="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Osaka"/>
            </a:endParaRPr>
          </a:p>
          <a:p>
            <a:pPr marL="128588" marR="0" lvl="0" indent="-128588" algn="ctr" defTabSz="685800" rtl="0" eaLnBrk="0" fontAlgn="base" latinLnBrk="0" hangingPunct="0">
              <a:lnSpc>
                <a:spcPct val="100000"/>
              </a:lnSpc>
              <a:spcBef>
                <a:spcPct val="20000"/>
              </a:spcBef>
              <a:spcAft>
                <a:spcPct val="0"/>
              </a:spcAft>
              <a:buClrTx/>
              <a:buSzTx/>
              <a:buFontTx/>
              <a:buNone/>
              <a:tabLst/>
              <a:defRPr/>
            </a:pPr>
            <a:endParaRPr kumimoji="0" lang="en-US" sz="2100" b="0" i="0" u="none" strike="noStrike" kern="0" cap="none" spc="0" normalizeH="0" baseline="0" noProof="0" dirty="0">
              <a:ln>
                <a:noFill/>
              </a:ln>
              <a:solidFill>
                <a:srgbClr val="000000"/>
              </a:solidFill>
              <a:effectLst/>
              <a:uLnTx/>
              <a:uFillTx/>
              <a:latin typeface="Calibri"/>
              <a:ea typeface="MS PGothic" panose="020B0600070205080204" pitchFamily="34" charset="-128"/>
              <a:cs typeface="Osaka"/>
            </a:endParaRPr>
          </a:p>
        </p:txBody>
      </p:sp>
      <p:pic>
        <p:nvPicPr>
          <p:cNvPr id="81927" name="Picture 9" descr="EMWaveAppletFendt.jp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3248025"/>
            <a:ext cx="466566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332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lstStyle/>
          <a:p>
            <a:r>
              <a:rPr lang="en-US" altLang="en-US" sz="2800" dirty="0">
                <a:latin typeface="Comic Sans MS" panose="030F0702030302020204" pitchFamily="66" charset="0"/>
              </a:rPr>
              <a:t>31-5 Electromagnetic Waves, and Their Speed, Derived from Maxwell’s Equations</a:t>
            </a:r>
            <a:endParaRPr lang="en-IN" sz="2000" spc="-100" dirty="0">
              <a:latin typeface="Comic Sans MS" panose="030F0702030302020204" pitchFamily="66" charset="0"/>
            </a:endParaRPr>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1981200" y="1600202"/>
            <a:ext cx="7620001" cy="457198"/>
          </a:xfrm>
        </p:spPr>
        <p:txBody>
          <a:bodyPr/>
          <a:lstStyle/>
          <a:p>
            <a:pPr marL="0" indent="0">
              <a:spcBef>
                <a:spcPct val="50000"/>
              </a:spcBef>
              <a:buNone/>
              <a:defRPr/>
            </a:pPr>
            <a:r>
              <a:rPr lang="en-US" altLang="en-US" sz="2600" dirty="0">
                <a:latin typeface="Comic Sans MS" panose="030F0702030302020204" pitchFamily="66" charset="0"/>
              </a:rPr>
              <a:t>This figure shows an electromagnetic wave of</a:t>
            </a:r>
          </a:p>
        </p:txBody>
      </p:sp>
      <p:sp>
        <p:nvSpPr>
          <p:cNvPr id="10" name="Content Placeholder 2">
            <a:extLst>
              <a:ext uri="{FF2B5EF4-FFF2-40B4-BE49-F238E27FC236}">
                <a16:creationId xmlns:a16="http://schemas.microsoft.com/office/drawing/2014/main" id="{B77A88DC-9363-417C-8412-379BF6ADEB45}"/>
              </a:ext>
            </a:extLst>
          </p:cNvPr>
          <p:cNvSpPr txBox="1">
            <a:spLocks/>
          </p:cNvSpPr>
          <p:nvPr/>
        </p:nvSpPr>
        <p:spPr>
          <a:xfrm>
            <a:off x="1686188" y="2066926"/>
            <a:ext cx="2239860" cy="4476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latin typeface="Comic Sans MS" panose="030F0702030302020204" pitchFamily="66" charset="0"/>
              </a:rPr>
              <a:t>wavelength </a:t>
            </a:r>
            <a:r>
              <a:rPr lang="el-GR" altLang="en-US" sz="2600" dirty="0">
                <a:latin typeface="Comic Sans MS" panose="030F0702030302020204" pitchFamily="66" charset="0"/>
              </a:rPr>
              <a:t>λ</a:t>
            </a:r>
            <a:endParaRPr lang="en-US" altLang="en-US" sz="2600" dirty="0">
              <a:latin typeface="Comic Sans MS" panose="030F0702030302020204" pitchFamily="66" charset="0"/>
            </a:endParaRPr>
          </a:p>
        </p:txBody>
      </p:sp>
      <p:sp>
        <p:nvSpPr>
          <p:cNvPr id="11" name="Content Placeholder 2">
            <a:extLst>
              <a:ext uri="{FF2B5EF4-FFF2-40B4-BE49-F238E27FC236}">
                <a16:creationId xmlns:a16="http://schemas.microsoft.com/office/drawing/2014/main" id="{B77A88DC-9363-417C-8412-379BF6ADEB45}"/>
              </a:ext>
            </a:extLst>
          </p:cNvPr>
          <p:cNvSpPr txBox="1">
            <a:spLocks/>
          </p:cNvSpPr>
          <p:nvPr/>
        </p:nvSpPr>
        <p:spPr>
          <a:xfrm>
            <a:off x="4076700" y="2066926"/>
            <a:ext cx="5524501" cy="4476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latin typeface="Comic Sans MS" panose="030F0702030302020204" pitchFamily="66" charset="0"/>
              </a:rPr>
              <a:t>and frequency </a:t>
            </a:r>
            <a:r>
              <a:rPr lang="en-US" altLang="en-US" sz="2600" i="1" dirty="0">
                <a:latin typeface="Comic Sans MS" panose="030F0702030302020204" pitchFamily="66" charset="0"/>
              </a:rPr>
              <a:t>f</a:t>
            </a:r>
            <a:r>
              <a:rPr lang="en-US" altLang="en-US" sz="2600" dirty="0">
                <a:latin typeface="Comic Sans MS" panose="030F0702030302020204" pitchFamily="66" charset="0"/>
              </a:rPr>
              <a:t>. The electric and</a:t>
            </a:r>
          </a:p>
        </p:txBody>
      </p:sp>
      <p:sp>
        <p:nvSpPr>
          <p:cNvPr id="12" name="Content Placeholder 2">
            <a:extLst>
              <a:ext uri="{FF2B5EF4-FFF2-40B4-BE49-F238E27FC236}">
                <a16:creationId xmlns:a16="http://schemas.microsoft.com/office/drawing/2014/main" id="{B77A88DC-9363-417C-8412-379BF6ADEB45}"/>
              </a:ext>
            </a:extLst>
          </p:cNvPr>
          <p:cNvSpPr txBox="1">
            <a:spLocks/>
          </p:cNvSpPr>
          <p:nvPr/>
        </p:nvSpPr>
        <p:spPr>
          <a:xfrm>
            <a:off x="2000250" y="2514601"/>
            <a:ext cx="5086350" cy="4476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latin typeface="Comic Sans MS" panose="030F0702030302020204" pitchFamily="66" charset="0"/>
              </a:rPr>
              <a:t>magnetic fields are given by</a:t>
            </a:r>
          </a:p>
        </p:txBody>
      </p:sp>
      <p:graphicFrame>
        <p:nvGraphicFramePr>
          <p:cNvPr id="4" name="Object 3" descr="First Line: E equals E subscript y Baseline equals E subscript 0 Baseline sine (k x minus omega t). Second Line: B equals B subscript z Baseline equals B subscript 0 Baseline sine (k x minus omega t)"/>
          <p:cNvGraphicFramePr>
            <a:graphicFrameLocks noChangeAspect="1"/>
          </p:cNvGraphicFramePr>
          <p:nvPr/>
        </p:nvGraphicFramePr>
        <p:xfrm>
          <a:off x="1968500" y="3095625"/>
          <a:ext cx="3187700" cy="901700"/>
        </p:xfrm>
        <a:graphic>
          <a:graphicData uri="http://schemas.openxmlformats.org/presentationml/2006/ole">
            <mc:AlternateContent xmlns:mc="http://schemas.openxmlformats.org/markup-compatibility/2006">
              <mc:Choice xmlns:v="urn:schemas-microsoft-com:vml" Requires="v">
                <p:oleObj spid="_x0000_s3093" name="Equation" r:id="rId4" imgW="3187440" imgH="901440" progId="Equation.DSMT4">
                  <p:embed/>
                </p:oleObj>
              </mc:Choice>
              <mc:Fallback>
                <p:oleObj name="Equation" r:id="rId4" imgW="3187440" imgH="901440" progId="Equation.DSMT4">
                  <p:embed/>
                  <p:pic>
                    <p:nvPicPr>
                      <p:cNvPr id="4" name="Object 3" descr="First Line: E equals E subscript y Baseline equals E subscript 0 Baseline sine (k x minus omega t). Second Line: B equals B subscript z Baseline equals B subscript 0 Baseline sine (k x minus omega t)"/>
                      <p:cNvPicPr/>
                      <p:nvPr/>
                    </p:nvPicPr>
                    <p:blipFill>
                      <a:blip r:embed="rId5"/>
                      <a:stretch>
                        <a:fillRect/>
                      </a:stretch>
                    </p:blipFill>
                    <p:spPr>
                      <a:xfrm>
                        <a:off x="1968500" y="3095625"/>
                        <a:ext cx="3187700" cy="901700"/>
                      </a:xfrm>
                      <a:prstGeom prst="rect">
                        <a:avLst/>
                      </a:prstGeom>
                    </p:spPr>
                  </p:pic>
                </p:oleObj>
              </mc:Fallback>
            </mc:AlternateContent>
          </a:graphicData>
        </a:graphic>
      </p:graphicFrame>
      <p:pic>
        <p:nvPicPr>
          <p:cNvPr id="5" name="Picture 4" descr="The figure illustrates the application of Faraday’s law to a rectangle drawn in the plane of the electric field of an electromagnetic wave. Long description is available in notes, press F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2811807"/>
            <a:ext cx="3600000" cy="2477500"/>
          </a:xfrm>
          <a:prstGeom prst="rect">
            <a:avLst/>
          </a:prstGeom>
        </p:spPr>
      </p:pic>
      <p:sp>
        <p:nvSpPr>
          <p:cNvPr id="2" name="TextBox 1">
            <a:extLst>
              <a:ext uri="{FF2B5EF4-FFF2-40B4-BE49-F238E27FC236}">
                <a16:creationId xmlns:a16="http://schemas.microsoft.com/office/drawing/2014/main" id="{CAF489D9-4BD3-44FC-8A01-E78110DF0568}"/>
              </a:ext>
            </a:extLst>
          </p:cNvPr>
          <p:cNvSpPr txBox="1"/>
          <p:nvPr/>
        </p:nvSpPr>
        <p:spPr>
          <a:xfrm>
            <a:off x="7256477" y="4940182"/>
            <a:ext cx="3162650" cy="646331"/>
          </a:xfrm>
          <a:prstGeom prst="rect">
            <a:avLst/>
          </a:prstGeom>
          <a:noFill/>
        </p:spPr>
        <p:txBody>
          <a:bodyPr wrap="square" rtlCol="0">
            <a:spAutoFit/>
          </a:bodyPr>
          <a:lstStyle/>
          <a:p>
            <a:r>
              <a:rPr lang="en-US" i="1" dirty="0">
                <a:latin typeface="Comic Sans MS" panose="030F0702030302020204" pitchFamily="66" charset="0"/>
              </a:rPr>
              <a:t>Electromagnetic wave moves in the x direction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825625" y="171450"/>
            <a:ext cx="8402638" cy="857250"/>
          </a:xfrm>
        </p:spPr>
        <p:txBody>
          <a:bodyPr/>
          <a:lstStyle/>
          <a:p>
            <a:pPr eaLnBrk="1" hangingPunct="1"/>
            <a:r>
              <a:rPr lang="en-US" altLang="en-US" sz="3200">
                <a:solidFill>
                  <a:srgbClr val="17375E"/>
                </a:solidFill>
                <a:latin typeface="Comic Sans MS" panose="030F0702030302020204" pitchFamily="66" charset="0"/>
              </a:rPr>
              <a:t>31-5 Electromagnetic Waves, and Their Speed, Derived from Maxwell’s Equations</a:t>
            </a:r>
          </a:p>
        </p:txBody>
      </p:sp>
      <p:sp>
        <p:nvSpPr>
          <p:cNvPr id="84995" name="Text Box 3"/>
          <p:cNvSpPr txBox="1">
            <a:spLocks noChangeArrowheads="1"/>
          </p:cNvSpPr>
          <p:nvPr/>
        </p:nvSpPr>
        <p:spPr bwMode="auto">
          <a:xfrm>
            <a:off x="1968500" y="1987550"/>
            <a:ext cx="97774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B</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 and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E</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 are related by the following equation Calculated by Maxwell</a:t>
            </a:r>
          </a:p>
        </p:txBody>
      </p:sp>
      <p:sp>
        <p:nvSpPr>
          <p:cNvPr id="84996" name="Text Box 5"/>
          <p:cNvSpPr txBox="1">
            <a:spLocks noChangeArrowheads="1"/>
          </p:cNvSpPr>
          <p:nvPr/>
        </p:nvSpPr>
        <p:spPr bwMode="auto">
          <a:xfrm>
            <a:off x="3127375" y="3322638"/>
            <a:ext cx="4921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Here, </a:t>
            </a:r>
            <a:r>
              <a:rPr kumimoji="0" lang="en-US" altLang="en-US" sz="2100" b="1" i="1"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v</a:t>
            </a: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is the velocity of the wave.</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 </a:t>
            </a:r>
          </a:p>
        </p:txBody>
      </p:sp>
      <p:grpSp>
        <p:nvGrpSpPr>
          <p:cNvPr id="84997" name="Group 10"/>
          <p:cNvGrpSpPr>
            <a:grpSpLocks/>
          </p:cNvGrpSpPr>
          <p:nvPr/>
        </p:nvGrpSpPr>
        <p:grpSpPr bwMode="auto">
          <a:xfrm>
            <a:off x="5426075" y="2473325"/>
            <a:ext cx="1887538" cy="893763"/>
            <a:chOff x="2488" y="1913"/>
            <a:chExt cx="786" cy="480"/>
          </a:xfrm>
        </p:grpSpPr>
        <p:pic>
          <p:nvPicPr>
            <p:cNvPr id="84999" name="Picture 7" descr="31-11"/>
            <p:cNvPicPr>
              <a:picLocks noChangeAspect="1" noChangeArrowheads="1"/>
            </p:cNvPicPr>
            <p:nvPr/>
          </p:nvPicPr>
          <p:blipFill>
            <a:blip r:embed="rId2">
              <a:extLst>
                <a:ext uri="{28A0092B-C50C-407E-A947-70E740481C1C}">
                  <a14:useLocalDpi xmlns:a14="http://schemas.microsoft.com/office/drawing/2010/main" val="0"/>
                </a:ext>
              </a:extLst>
            </a:blip>
            <a:srcRect r="84444"/>
            <a:stretch>
              <a:fillRect/>
            </a:stretch>
          </p:blipFill>
          <p:spPr bwMode="auto">
            <a:xfrm>
              <a:off x="2488" y="1913"/>
              <a:ext cx="78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9"/>
            <p:cNvSpPr txBox="1">
              <a:spLocks noChangeArrowheads="1"/>
            </p:cNvSpPr>
            <p:nvPr/>
          </p:nvSpPr>
          <p:spPr bwMode="auto">
            <a:xfrm>
              <a:off x="3181" y="2010"/>
              <a:ext cx="92" cy="136"/>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charset="0"/>
                  <a:ea typeface="MS PGothic" charset="0"/>
                  <a:cs typeface="MS PGothic" charset="0"/>
                </a:rPr>
                <a:t>.</a:t>
              </a:r>
            </a:p>
          </p:txBody>
        </p:sp>
      </p:grpSp>
      <p:sp>
        <p:nvSpPr>
          <p:cNvPr id="84998" name="Rectangle 1"/>
          <p:cNvSpPr>
            <a:spLocks noChangeArrowheads="1"/>
          </p:cNvSpPr>
          <p:nvPr/>
        </p:nvSpPr>
        <p:spPr bwMode="auto">
          <a:xfrm>
            <a:off x="1147156" y="4154488"/>
            <a:ext cx="10098694"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262673"/>
                </a:solidFill>
                <a:effectLst/>
                <a:uLnTx/>
                <a:uFillTx/>
                <a:latin typeface="Comic Sans MS" panose="030F0702030302020204" pitchFamily="66" charset="0"/>
                <a:ea typeface="MS PGothic" panose="020B0600070205080204" pitchFamily="34" charset="-128"/>
                <a:cs typeface="+mn-cs"/>
              </a:rPr>
              <a:t>The magnitude of this velocity is around </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3.0 x 10</a:t>
            </a:r>
            <a:r>
              <a:rPr kumimoji="0" lang="en-US" altLang="en-US" sz="2100" b="1" i="0" u="none" strike="noStrike" kern="1200" cap="none" spc="0" normalizeH="0" baseline="3000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8</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 m/s </a:t>
            </a:r>
            <a:r>
              <a:rPr kumimoji="0" lang="en-US" altLang="en-US" sz="2100" b="1" i="0" u="none" strike="noStrike" kern="1200" cap="none" spc="0" normalizeH="0" baseline="0" noProof="0" dirty="0">
                <a:ln>
                  <a:noFill/>
                </a:ln>
                <a:solidFill>
                  <a:srgbClr val="262673"/>
                </a:solidFill>
                <a:effectLst/>
                <a:uLnTx/>
                <a:uFillTx/>
                <a:latin typeface="Comic Sans MS" panose="030F0702030302020204" pitchFamily="66" charset="0"/>
                <a:ea typeface="MS PGothic" panose="020B0600070205080204" pitchFamily="34" charset="-128"/>
                <a:cs typeface="+mn-cs"/>
              </a:rPr>
              <a:t>– precisely equal to the</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 measured speed of light.</a:t>
            </a:r>
          </a:p>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222268"/>
                </a:solidFill>
                <a:effectLst/>
                <a:uLnTx/>
                <a:uFillTx/>
                <a:latin typeface="Comic Sans MS" panose="030F0702030302020204" pitchFamily="66" charset="0"/>
                <a:ea typeface="MS PGothic" panose="020B0600070205080204" pitchFamily="34" charset="-128"/>
                <a:cs typeface="+mn-cs"/>
              </a:rPr>
              <a:t>Based on his calculations, Maxwell’s argue that light is EM wave, nobody believed him until Hertz confirmed Maxwell calculations experimentally 8 years later ( in 1887).</a:t>
            </a:r>
          </a:p>
        </p:txBody>
      </p:sp>
    </p:spTree>
    <p:extLst>
      <p:ext uri="{BB962C8B-B14F-4D97-AF65-F5344CB8AC3E}">
        <p14:creationId xmlns:p14="http://schemas.microsoft.com/office/powerpoint/2010/main" val="9244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041525" y="150813"/>
            <a:ext cx="8229600" cy="1143000"/>
          </a:xfrm>
        </p:spPr>
        <p:txBody>
          <a:bodyPr rtlCol="0">
            <a:normAutofit/>
          </a:bodyPr>
          <a:lstStyle/>
          <a:p>
            <a:pPr eaLnBrk="1" fontAlgn="auto" hangingPunct="1">
              <a:spcAft>
                <a:spcPts val="0"/>
              </a:spcAft>
              <a:defRPr/>
            </a:pPr>
            <a:r>
              <a:rPr lang="en-US" altLang="en-US" sz="4000" dirty="0">
                <a:solidFill>
                  <a:schemeClr val="tx2">
                    <a:lumMod val="75000"/>
                  </a:schemeClr>
                </a:solidFill>
                <a:latin typeface="Comic Sans MS" panose="030F0702030302020204" pitchFamily="66" charset="0"/>
                <a:ea typeface="+mj-ea"/>
              </a:rPr>
              <a:t>Speed of EM Waves -- vacuum</a:t>
            </a:r>
          </a:p>
        </p:txBody>
      </p:sp>
      <p:sp>
        <p:nvSpPr>
          <p:cNvPr id="71683" name="Rectangle 3"/>
          <p:cNvSpPr>
            <a:spLocks noGrp="1" noChangeArrowheads="1"/>
          </p:cNvSpPr>
          <p:nvPr>
            <p:ph type="body" idx="4294967295"/>
          </p:nvPr>
        </p:nvSpPr>
        <p:spPr>
          <a:xfrm>
            <a:off x="2041525" y="1793875"/>
            <a:ext cx="7726363" cy="417513"/>
          </a:xfrm>
        </p:spPr>
        <p:txBody>
          <a:bodyPr rtlCol="0">
            <a:noAutofit/>
          </a:bodyPr>
          <a:lstStyle/>
          <a:p>
            <a:pPr marL="128588" indent="-128588" eaLnBrk="1" fontAlgn="auto" hangingPunct="1">
              <a:lnSpc>
                <a:spcPct val="90000"/>
              </a:lnSpc>
              <a:spcAft>
                <a:spcPts val="0"/>
              </a:spcAft>
              <a:defRPr/>
            </a:pPr>
            <a:r>
              <a:rPr lang="en-US" altLang="en-US" b="1" dirty="0">
                <a:solidFill>
                  <a:schemeClr val="accent6"/>
                </a:solidFill>
                <a:latin typeface="Comic Sans MS" panose="030F0702030302020204" pitchFamily="66" charset="0"/>
                <a:ea typeface="+mn-ea"/>
              </a:rPr>
              <a:t>EM waves do not require a medium to propagate</a:t>
            </a:r>
          </a:p>
          <a:p>
            <a:pPr marL="128588" indent="-128588" eaLnBrk="1" fontAlgn="auto" hangingPunct="1">
              <a:lnSpc>
                <a:spcPct val="90000"/>
              </a:lnSpc>
              <a:spcAft>
                <a:spcPts val="0"/>
              </a:spcAft>
              <a:defRPr/>
            </a:pPr>
            <a:endParaRPr lang="en-US" altLang="en-US" b="1" dirty="0">
              <a:solidFill>
                <a:schemeClr val="accent6"/>
              </a:solidFill>
              <a:ea typeface="+mn-ea"/>
            </a:endParaRPr>
          </a:p>
          <a:p>
            <a:pPr marL="128588" indent="-128588" eaLnBrk="1" fontAlgn="auto" hangingPunct="1">
              <a:lnSpc>
                <a:spcPct val="90000"/>
              </a:lnSpc>
              <a:spcAft>
                <a:spcPts val="0"/>
              </a:spcAft>
              <a:defRPr/>
            </a:pPr>
            <a:endParaRPr lang="en-US" altLang="en-US" dirty="0">
              <a:ea typeface="+mn-ea"/>
            </a:endParaRPr>
          </a:p>
        </p:txBody>
      </p:sp>
      <p:sp>
        <p:nvSpPr>
          <p:cNvPr id="86020" name="Text Box 5"/>
          <p:cNvSpPr txBox="1">
            <a:spLocks noChangeArrowheads="1"/>
          </p:cNvSpPr>
          <p:nvPr/>
        </p:nvSpPr>
        <p:spPr bwMode="auto">
          <a:xfrm>
            <a:off x="6629400" y="2468563"/>
            <a:ext cx="3814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tabLst>
                <a:tab pos="342900" algn="l"/>
              </a:tabLst>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tabLst>
                <a:tab pos="342900" algn="l"/>
              </a:tabLst>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tabLst>
                <a:tab pos="342900" algn="l"/>
              </a:tabLst>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tabLst>
                <a:tab pos="342900" algn="l"/>
              </a:tabLst>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tabLst>
                <a:tab pos="342900" algn="l"/>
              </a:tabLst>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tabLst>
                <a:tab pos="342900" algn="l"/>
              </a:tabLst>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tabLst>
                <a:tab pos="342900" algn="l"/>
              </a:tabLst>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tabLst>
                <a:tab pos="342900" algn="l"/>
              </a:tabLst>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tabLst>
                <a:tab pos="342900" algn="l"/>
              </a:tabLst>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tab pos="342900" algn="l"/>
              </a:tabLst>
              <a:defRPr/>
            </a:pPr>
            <a:r>
              <a:rPr kumimoji="0" lang="en-US" altLang="en-US" sz="2400" b="0" i="0" u="none" strike="noStrike" kern="1200" cap="none" spc="0" normalizeH="0" baseline="0" noProof="0">
                <a:ln>
                  <a:noFill/>
                </a:ln>
                <a:solidFill>
                  <a:srgbClr val="077F0E"/>
                </a:solidFill>
                <a:effectLst/>
                <a:uLnTx/>
                <a:uFillTx/>
                <a:latin typeface="Comic Sans MS" panose="030F0702030302020204" pitchFamily="66" charset="0"/>
                <a:ea typeface="MS PGothic" panose="020B0600070205080204" pitchFamily="34" charset="-128"/>
                <a:cs typeface="+mn-cs"/>
              </a:rPr>
              <a:t>Permittivity of free space</a:t>
            </a: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tab pos="342900" algn="l"/>
              </a:tabLst>
              <a:defRPr/>
            </a:pPr>
            <a:r>
              <a:rPr kumimoji="0" lang="en-US" altLang="en-US" sz="2400" b="0" i="0" u="none" strike="noStrike" kern="1200" cap="none" spc="0" normalizeH="0" baseline="0" noProof="0">
                <a:ln>
                  <a:noFill/>
                </a:ln>
                <a:solidFill>
                  <a:srgbClr val="077F0E"/>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a:t>
            </a:r>
            <a:r>
              <a:rPr kumimoji="0" lang="en-US" altLang="en-US" sz="2400" b="0" i="0" u="none" strike="noStrike" kern="1200" cap="none" spc="0" normalizeH="0" baseline="-25000" noProof="0">
                <a:ln>
                  <a:noFill/>
                </a:ln>
                <a:solidFill>
                  <a:srgbClr val="077F0E"/>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a:t>
            </a:r>
            <a:r>
              <a:rPr kumimoji="0" lang="en-US" altLang="en-US" sz="2400" b="0" i="0" u="none" strike="noStrike" kern="1200" cap="none" spc="0" normalizeH="0" baseline="0" noProof="0">
                <a:ln>
                  <a:noFill/>
                </a:ln>
                <a:solidFill>
                  <a:srgbClr val="077F0E"/>
                </a:solidFill>
                <a:effectLst/>
                <a:uLnTx/>
                <a:uFillTx/>
                <a:latin typeface="Comic Sans MS" panose="030F0702030302020204" pitchFamily="66" charset="0"/>
                <a:ea typeface="MS PGothic" panose="020B0600070205080204" pitchFamily="34" charset="-128"/>
                <a:cs typeface="+mn-cs"/>
              </a:rPr>
              <a:t>= 8.85 x 10</a:t>
            </a:r>
            <a:r>
              <a:rPr kumimoji="0" lang="en-US" altLang="en-US" sz="2400" b="0" i="0" u="none" strike="noStrike" kern="1200" cap="none" spc="0" normalizeH="0" baseline="30000" noProof="0">
                <a:ln>
                  <a:noFill/>
                </a:ln>
                <a:solidFill>
                  <a:srgbClr val="077F0E"/>
                </a:solidFill>
                <a:effectLst/>
                <a:uLnTx/>
                <a:uFillTx/>
                <a:latin typeface="Comic Sans MS" panose="030F0702030302020204" pitchFamily="66" charset="0"/>
                <a:ea typeface="MS PGothic" panose="020B0600070205080204" pitchFamily="34" charset="-128"/>
                <a:cs typeface="+mn-cs"/>
              </a:rPr>
              <a:t>-12</a:t>
            </a:r>
            <a:r>
              <a:rPr kumimoji="0" lang="en-US" altLang="en-US" sz="2400" b="0" i="0" u="none" strike="noStrike" kern="1200" cap="none" spc="0" normalizeH="0" baseline="0" noProof="0">
                <a:ln>
                  <a:noFill/>
                </a:ln>
                <a:solidFill>
                  <a:srgbClr val="077F0E"/>
                </a:solidFill>
                <a:effectLst/>
                <a:uLnTx/>
                <a:uFillTx/>
                <a:latin typeface="Comic Sans MS" panose="030F0702030302020204" pitchFamily="66" charset="0"/>
                <a:ea typeface="MS PGothic" panose="020B0600070205080204" pitchFamily="34" charset="-128"/>
                <a:cs typeface="+mn-cs"/>
              </a:rPr>
              <a:t> C</a:t>
            </a:r>
            <a:r>
              <a:rPr kumimoji="0" lang="en-US" altLang="en-US" sz="2400" b="0" i="0" u="none" strike="noStrike" kern="1200" cap="none" spc="0" normalizeH="0" baseline="30000" noProof="0">
                <a:ln>
                  <a:noFill/>
                </a:ln>
                <a:solidFill>
                  <a:srgbClr val="077F0E"/>
                </a:solidFill>
                <a:effectLst/>
                <a:uLnTx/>
                <a:uFillTx/>
                <a:latin typeface="Comic Sans MS" panose="030F0702030302020204" pitchFamily="66" charset="0"/>
                <a:ea typeface="MS PGothic" panose="020B0600070205080204" pitchFamily="34" charset="-128"/>
                <a:cs typeface="+mn-cs"/>
              </a:rPr>
              <a:t>2</a:t>
            </a:r>
            <a:r>
              <a:rPr kumimoji="0" lang="en-US" altLang="en-US" sz="2400" b="0" i="0" u="none" strike="noStrike" kern="1200" cap="none" spc="0" normalizeH="0" baseline="0" noProof="0">
                <a:ln>
                  <a:noFill/>
                </a:ln>
                <a:solidFill>
                  <a:srgbClr val="077F0E"/>
                </a:solidFill>
                <a:effectLst/>
                <a:uLnTx/>
                <a:uFillTx/>
                <a:latin typeface="Comic Sans MS" panose="030F0702030302020204" pitchFamily="66" charset="0"/>
                <a:ea typeface="MS PGothic" panose="020B0600070205080204" pitchFamily="34" charset="-128"/>
                <a:cs typeface="+mn-cs"/>
              </a:rPr>
              <a:t>/N</a:t>
            </a:r>
            <a:r>
              <a:rPr kumimoji="0" lang="en-US" altLang="en-US" sz="2400" b="0" i="0" u="none" strike="noStrike" kern="1200" cap="none" spc="0" normalizeH="0" baseline="0" noProof="0">
                <a:ln>
                  <a:noFill/>
                </a:ln>
                <a:solidFill>
                  <a:srgbClr val="077F0E"/>
                </a:solidFill>
                <a:effectLst/>
                <a:uLnTx/>
                <a:uFillTx/>
                <a:latin typeface="Comic Sans MS" panose="030F0702030302020204" pitchFamily="66" charset="0"/>
                <a:ea typeface="MS PGothic" panose="020B0600070205080204" pitchFamily="34" charset="-128"/>
                <a:cs typeface="+mn-cs"/>
                <a:sym typeface="Symbol" panose="05050102010706020507" pitchFamily="18" charset="2"/>
              </a:rPr>
              <a:t></a:t>
            </a:r>
            <a:r>
              <a:rPr kumimoji="0" lang="en-US" altLang="en-US" sz="2400" b="0" i="0" u="none" strike="noStrike" kern="1200" cap="none" spc="0" normalizeH="0" baseline="0" noProof="0">
                <a:ln>
                  <a:noFill/>
                </a:ln>
                <a:solidFill>
                  <a:srgbClr val="077F0E"/>
                </a:solidFill>
                <a:effectLst/>
                <a:uLnTx/>
                <a:uFillTx/>
                <a:latin typeface="Comic Sans MS" panose="030F0702030302020204" pitchFamily="66" charset="0"/>
                <a:ea typeface="MS PGothic" panose="020B0600070205080204" pitchFamily="34" charset="-128"/>
                <a:cs typeface="+mn-cs"/>
              </a:rPr>
              <a:t>m</a:t>
            </a:r>
            <a:r>
              <a:rPr kumimoji="0" lang="en-US" altLang="en-US" sz="2400" b="0" i="0" u="none" strike="noStrike" kern="1200" cap="none" spc="0" normalizeH="0" baseline="30000" noProof="0">
                <a:ln>
                  <a:noFill/>
                </a:ln>
                <a:solidFill>
                  <a:srgbClr val="077F0E"/>
                </a:solidFill>
                <a:effectLst/>
                <a:uLnTx/>
                <a:uFillTx/>
                <a:latin typeface="Comic Sans MS" panose="030F0702030302020204" pitchFamily="66" charset="0"/>
                <a:ea typeface="MS PGothic" panose="020B0600070205080204" pitchFamily="34" charset="-128"/>
                <a:cs typeface="+mn-cs"/>
              </a:rPr>
              <a:t>2</a:t>
            </a: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Symbol" panose="05050102010706020507" pitchFamily="18" charset="2"/>
              <a:ea typeface="MS PGothic" panose="020B0600070205080204" pitchFamily="34" charset="-128"/>
              <a:cs typeface="+mn-cs"/>
              <a:sym typeface="Symbol" panose="05050102010706020507" pitchFamily="18" charset="2"/>
            </a:endParaRPr>
          </a:p>
        </p:txBody>
      </p:sp>
      <p:sp>
        <p:nvSpPr>
          <p:cNvPr id="86021" name="Text Box 6"/>
          <p:cNvSpPr txBox="1">
            <a:spLocks noChangeArrowheads="1"/>
          </p:cNvSpPr>
          <p:nvPr/>
        </p:nvSpPr>
        <p:spPr bwMode="auto">
          <a:xfrm>
            <a:off x="6713538" y="4133850"/>
            <a:ext cx="3617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600B2"/>
                </a:solidFill>
                <a:effectLst/>
                <a:uLnTx/>
                <a:uFillTx/>
                <a:latin typeface="Comic Sans MS" panose="030F0702030302020204" pitchFamily="66" charset="0"/>
                <a:ea typeface="MS PGothic" panose="020B0600070205080204" pitchFamily="34" charset="-128"/>
                <a:cs typeface="+mn-cs"/>
              </a:rPr>
              <a:t>Permeability of free space:</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600B2"/>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a:t>
            </a:r>
            <a:r>
              <a:rPr kumimoji="0" lang="en-US" altLang="en-US" sz="2400" b="0" i="0" u="none" strike="noStrike" kern="1200" cap="none" spc="0" normalizeH="0" baseline="-25000" noProof="0">
                <a:ln>
                  <a:noFill/>
                </a:ln>
                <a:solidFill>
                  <a:srgbClr val="0600B2"/>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a:t>
            </a:r>
            <a:r>
              <a:rPr kumimoji="0" lang="en-US" altLang="en-US" sz="2400" b="0" i="0" u="none" strike="noStrike" kern="1200" cap="none" spc="0" normalizeH="0" baseline="0" noProof="0">
                <a:ln>
                  <a:noFill/>
                </a:ln>
                <a:solidFill>
                  <a:srgbClr val="0600B2"/>
                </a:solidFill>
                <a:effectLst/>
                <a:uLnTx/>
                <a:uFillTx/>
                <a:latin typeface="Comic Sans MS" panose="030F0702030302020204" pitchFamily="66" charset="0"/>
                <a:ea typeface="MS PGothic" panose="020B0600070205080204" pitchFamily="34" charset="-128"/>
                <a:cs typeface="+mn-cs"/>
              </a:rPr>
              <a:t>= 4</a:t>
            </a:r>
            <a:r>
              <a:rPr kumimoji="0" lang="en-US" altLang="en-US" sz="2400" b="0" i="0" u="none" strike="noStrike" kern="1200" cap="none" spc="0" normalizeH="0" baseline="0" noProof="0">
                <a:ln>
                  <a:noFill/>
                </a:ln>
                <a:solidFill>
                  <a:srgbClr val="0600B2"/>
                </a:solidFill>
                <a:effectLst/>
                <a:uLnTx/>
                <a:uFillTx/>
                <a:latin typeface="Apple Chancery"/>
                <a:ea typeface="MS PGothic" panose="020B0600070205080204" pitchFamily="34" charset="-128"/>
                <a:cs typeface="+mn-cs"/>
                <a:sym typeface="Symbol" panose="05050102010706020507" pitchFamily="18" charset="2"/>
              </a:rPr>
              <a:t></a:t>
            </a:r>
            <a:r>
              <a:rPr kumimoji="0" lang="en-US" altLang="en-US" sz="2400" b="0" i="0" u="none" strike="noStrike" kern="1200" cap="none" spc="0" normalizeH="0" baseline="0" noProof="0">
                <a:ln>
                  <a:noFill/>
                </a:ln>
                <a:solidFill>
                  <a:srgbClr val="0600B2"/>
                </a:solidFill>
                <a:effectLst/>
                <a:uLnTx/>
                <a:uFillTx/>
                <a:latin typeface="Comic Sans MS" panose="030F0702030302020204" pitchFamily="66" charset="0"/>
                <a:ea typeface="MS PGothic" panose="020B0600070205080204" pitchFamily="34" charset="-128"/>
                <a:cs typeface="+mn-cs"/>
              </a:rPr>
              <a:t> x 10</a:t>
            </a:r>
            <a:r>
              <a:rPr kumimoji="0" lang="en-US" altLang="en-US" sz="2400" b="0" i="0" u="none" strike="noStrike" kern="1200" cap="none" spc="0" normalizeH="0" baseline="30000" noProof="0">
                <a:ln>
                  <a:noFill/>
                </a:ln>
                <a:solidFill>
                  <a:srgbClr val="0600B2"/>
                </a:solidFill>
                <a:effectLst/>
                <a:uLnTx/>
                <a:uFillTx/>
                <a:latin typeface="Comic Sans MS" panose="030F0702030302020204" pitchFamily="66" charset="0"/>
                <a:ea typeface="MS PGothic" panose="020B0600070205080204" pitchFamily="34" charset="-128"/>
                <a:cs typeface="+mn-cs"/>
              </a:rPr>
              <a:t>-7</a:t>
            </a:r>
            <a:r>
              <a:rPr kumimoji="0" lang="en-US" altLang="en-US" sz="2400" b="0" i="0" u="none" strike="noStrike" kern="1200" cap="none" spc="0" normalizeH="0" baseline="0" noProof="0">
                <a:ln>
                  <a:noFill/>
                </a:ln>
                <a:solidFill>
                  <a:srgbClr val="0600B2"/>
                </a:solidFill>
                <a:effectLst/>
                <a:uLnTx/>
                <a:uFillTx/>
                <a:latin typeface="Comic Sans MS" panose="030F0702030302020204" pitchFamily="66" charset="0"/>
                <a:ea typeface="MS PGothic" panose="020B0600070205080204" pitchFamily="34" charset="-128"/>
                <a:cs typeface="+mn-cs"/>
              </a:rPr>
              <a:t> T</a:t>
            </a:r>
            <a:r>
              <a:rPr kumimoji="0" lang="en-US" altLang="en-US" sz="2400" b="0" i="0" u="none" strike="noStrike" kern="1200" cap="none" spc="0" normalizeH="0" baseline="0" noProof="0">
                <a:ln>
                  <a:noFill/>
                </a:ln>
                <a:solidFill>
                  <a:srgbClr val="0600B2"/>
                </a:solidFill>
                <a:effectLst/>
                <a:uLnTx/>
                <a:uFillTx/>
                <a:latin typeface="Comic Sans MS" panose="030F0702030302020204" pitchFamily="66" charset="0"/>
                <a:ea typeface="MS PGothic" panose="020B0600070205080204" pitchFamily="34" charset="-128"/>
                <a:cs typeface="+mn-cs"/>
                <a:sym typeface="Symbol" panose="05050102010706020507" pitchFamily="18" charset="2"/>
              </a:rPr>
              <a:t></a:t>
            </a:r>
            <a:r>
              <a:rPr kumimoji="0" lang="en-US" altLang="en-US" sz="2400" b="0" i="0" u="none" strike="noStrike" kern="1200" cap="none" spc="0" normalizeH="0" baseline="0" noProof="0">
                <a:ln>
                  <a:noFill/>
                </a:ln>
                <a:solidFill>
                  <a:srgbClr val="0600B2"/>
                </a:solidFill>
                <a:effectLst/>
                <a:uLnTx/>
                <a:uFillTx/>
                <a:latin typeface="Comic Sans MS" panose="030F0702030302020204" pitchFamily="66" charset="0"/>
                <a:ea typeface="MS PGothic" panose="020B0600070205080204" pitchFamily="34" charset="-128"/>
                <a:cs typeface="+mn-cs"/>
              </a:rPr>
              <a:t>m/A   </a:t>
            </a:r>
            <a:endParaRPr kumimoji="0" lang="en-US" altLang="en-US" sz="2400" b="0" i="0" u="none" strike="noStrike" kern="1200" cap="none" spc="0" normalizeH="0" baseline="0" noProof="0">
              <a:ln>
                <a:noFill/>
              </a:ln>
              <a:solidFill>
                <a:srgbClr val="0600B2"/>
              </a:solidFill>
              <a:effectLst/>
              <a:uLnTx/>
              <a:uFillTx/>
              <a:latin typeface="Symbol" panose="05050102010706020507" pitchFamily="18" charset="2"/>
              <a:ea typeface="MS PGothic" panose="020B0600070205080204" pitchFamily="34" charset="-128"/>
              <a:cs typeface="+mn-cs"/>
              <a:sym typeface="Symbol" panose="05050102010706020507" pitchFamily="18" charset="2"/>
            </a:endParaRPr>
          </a:p>
        </p:txBody>
      </p:sp>
      <p:graphicFrame>
        <p:nvGraphicFramePr>
          <p:cNvPr id="86022" name="Object 13"/>
          <p:cNvGraphicFramePr>
            <a:graphicFrameLocks noChangeAspect="1"/>
          </p:cNvGraphicFramePr>
          <p:nvPr/>
        </p:nvGraphicFramePr>
        <p:xfrm>
          <a:off x="2327275" y="2211388"/>
          <a:ext cx="3759200" cy="1057275"/>
        </p:xfrm>
        <a:graphic>
          <a:graphicData uri="http://schemas.openxmlformats.org/presentationml/2006/ole">
            <mc:AlternateContent xmlns:mc="http://schemas.openxmlformats.org/markup-compatibility/2006">
              <mc:Choice xmlns:v="urn:schemas-microsoft-com:vml" Requires="v">
                <p:oleObj spid="_x0000_s1049" name="Equation" r:id="rId4" imgW="1919880" imgH="493560" progId="Equation.DSMT4">
                  <p:embed/>
                </p:oleObj>
              </mc:Choice>
              <mc:Fallback>
                <p:oleObj name="Equation" r:id="rId4" imgW="1919880" imgH="493560" progId="Equation.DSMT4">
                  <p:embed/>
                  <p:pic>
                    <p:nvPicPr>
                      <p:cNvPr id="86022"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2211388"/>
                        <a:ext cx="375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6023"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325" y="3683000"/>
            <a:ext cx="357346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59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773085" y="2044700"/>
            <a:ext cx="96345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The frequency of an electromagnetic wave is related to its wavelength and to the speed of light:</a:t>
            </a:r>
          </a:p>
        </p:txBody>
      </p:sp>
      <p:sp>
        <p:nvSpPr>
          <p:cNvPr id="76803" name="Rectangle 6"/>
          <p:cNvSpPr>
            <a:spLocks noGrp="1" noChangeArrowheads="1"/>
          </p:cNvSpPr>
          <p:nvPr>
            <p:ph type="title"/>
          </p:nvPr>
        </p:nvSpPr>
        <p:spPr>
          <a:xfrm>
            <a:off x="2579688" y="236538"/>
            <a:ext cx="6686550" cy="857250"/>
          </a:xfrm>
        </p:spPr>
        <p:txBody>
          <a:bodyPr rtlCol="0">
            <a:noAutofit/>
          </a:bodyPr>
          <a:lstStyle/>
          <a:p>
            <a:pPr eaLnBrk="1" fontAlgn="auto" hangingPunct="1">
              <a:spcAft>
                <a:spcPts val="0"/>
              </a:spcAft>
              <a:defRPr/>
            </a:pPr>
            <a:r>
              <a:rPr lang="en-US" altLang="en-US" sz="2700" dirty="0">
                <a:solidFill>
                  <a:schemeClr val="tx2">
                    <a:lumMod val="75000"/>
                  </a:schemeClr>
                </a:solidFill>
                <a:latin typeface="Comic Sans MS" panose="030F0702030302020204" pitchFamily="66" charset="0"/>
                <a:ea typeface="+mj-ea"/>
              </a:rPr>
              <a:t>31-6 Light as an Electromagnetic Wave and the Electromagnetic Spectrum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14110B-9EC5-4771-8FCF-A22E52C05437}"/>
                  </a:ext>
                </a:extLst>
              </p:cNvPr>
              <p:cNvSpPr txBox="1"/>
              <p:nvPr/>
            </p:nvSpPr>
            <p:spPr>
              <a:xfrm>
                <a:off x="4420998" y="4420998"/>
                <a:ext cx="1898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ea typeface="Cambria Math" panose="02040503050406030204" pitchFamily="18" charset="0"/>
                        </a:rPr>
                        <m:t>𝝎</m:t>
                      </m:r>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𝟐</m:t>
                      </m:r>
                      <m:r>
                        <a:rPr lang="en-US" sz="3200" b="1" i="1" smtClean="0">
                          <a:latin typeface="Cambria Math" panose="02040503050406030204" pitchFamily="18" charset="0"/>
                          <a:ea typeface="Cambria Math" panose="02040503050406030204" pitchFamily="18" charset="0"/>
                        </a:rPr>
                        <m:t>𝝅</m:t>
                      </m:r>
                      <m:r>
                        <a:rPr lang="en-US" sz="3200" b="1" i="1" smtClean="0">
                          <a:latin typeface="Cambria Math" panose="02040503050406030204" pitchFamily="18" charset="0"/>
                          <a:ea typeface="Cambria Math" panose="02040503050406030204" pitchFamily="18" charset="0"/>
                        </a:rPr>
                        <m:t>𝒇</m:t>
                      </m:r>
                    </m:oMath>
                  </m:oMathPara>
                </a14:m>
                <a:endParaRPr lang="en-US" sz="3200" b="1" dirty="0"/>
              </a:p>
            </p:txBody>
          </p:sp>
        </mc:Choice>
        <mc:Fallback xmlns="">
          <p:sp>
            <p:nvSpPr>
              <p:cNvPr id="2" name="TextBox 1">
                <a:extLst>
                  <a:ext uri="{FF2B5EF4-FFF2-40B4-BE49-F238E27FC236}">
                    <a16:creationId xmlns:a16="http://schemas.microsoft.com/office/drawing/2014/main" id="{EC14110B-9EC5-4771-8FCF-A22E52C05437}"/>
                  </a:ext>
                </a:extLst>
              </p:cNvPr>
              <p:cNvSpPr txBox="1">
                <a:spLocks noRot="1" noChangeAspect="1" noMove="1" noResize="1" noEditPoints="1" noAdjustHandles="1" noChangeArrowheads="1" noChangeShapeType="1" noTextEdit="1"/>
              </p:cNvSpPr>
              <p:nvPr/>
            </p:nvSpPr>
            <p:spPr>
              <a:xfrm>
                <a:off x="4420998" y="4420998"/>
                <a:ext cx="1898661"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8DCF7-63A6-4C13-931E-8D8344890638}"/>
                  </a:ext>
                </a:extLst>
              </p:cNvPr>
              <p:cNvSpPr txBox="1"/>
              <p:nvPr/>
            </p:nvSpPr>
            <p:spPr>
              <a:xfrm>
                <a:off x="4144161" y="5071807"/>
                <a:ext cx="2306973"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latin typeface="Cambria Math" panose="02040503050406030204" pitchFamily="18" charset="0"/>
                        </a:rPr>
                        <m:t>𝒌</m:t>
                      </m:r>
                      <m:r>
                        <a:rPr lang="en-US" sz="3200" b="1" i="1" dirty="0" smtClean="0">
                          <a:latin typeface="Cambria Math" panose="02040503050406030204" pitchFamily="18" charset="0"/>
                        </a:rPr>
                        <m:t>=</m:t>
                      </m:r>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𝟐</m:t>
                          </m:r>
                          <m:r>
                            <a:rPr lang="en-US" sz="3200" b="1" i="1" smtClean="0">
                              <a:latin typeface="Cambria Math" panose="02040503050406030204" pitchFamily="18" charset="0"/>
                              <a:ea typeface="Cambria Math" panose="02040503050406030204" pitchFamily="18" charset="0"/>
                            </a:rPr>
                            <m:t>𝝅</m:t>
                          </m:r>
                        </m:num>
                        <m:den>
                          <m:r>
                            <a:rPr lang="en-US" sz="3200" b="1" i="1" smtClean="0">
                              <a:latin typeface="Cambria Math" panose="02040503050406030204" pitchFamily="18" charset="0"/>
                              <a:ea typeface="Cambria Math" panose="02040503050406030204" pitchFamily="18" charset="0"/>
                            </a:rPr>
                            <m:t>𝝀</m:t>
                          </m:r>
                        </m:den>
                      </m:f>
                    </m:oMath>
                  </m:oMathPara>
                </a14:m>
                <a:endParaRPr lang="en-US" sz="3200" b="1" dirty="0"/>
              </a:p>
            </p:txBody>
          </p:sp>
        </mc:Choice>
        <mc:Fallback xmlns="">
          <p:sp>
            <p:nvSpPr>
              <p:cNvPr id="3" name="TextBox 2">
                <a:extLst>
                  <a:ext uri="{FF2B5EF4-FFF2-40B4-BE49-F238E27FC236}">
                    <a16:creationId xmlns:a16="http://schemas.microsoft.com/office/drawing/2014/main" id="{70B8DCF7-63A6-4C13-931E-8D8344890638}"/>
                  </a:ext>
                </a:extLst>
              </p:cNvPr>
              <p:cNvSpPr txBox="1">
                <a:spLocks noRot="1" noChangeAspect="1" noMove="1" noResize="1" noEditPoints="1" noAdjustHandles="1" noChangeArrowheads="1" noChangeShapeType="1" noTextEdit="1"/>
              </p:cNvSpPr>
              <p:nvPr/>
            </p:nvSpPr>
            <p:spPr>
              <a:xfrm>
                <a:off x="4144161" y="5071807"/>
                <a:ext cx="2306973" cy="101752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C99F768-943D-43E0-9358-ABDC422CCABD}"/>
                  </a:ext>
                </a:extLst>
              </p:cNvPr>
              <p:cNvSpPr txBox="1"/>
              <p:nvPr/>
            </p:nvSpPr>
            <p:spPr>
              <a:xfrm>
                <a:off x="4766320" y="3580387"/>
                <a:ext cx="120801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𝒄</m:t>
                      </m:r>
                      <m:r>
                        <a:rPr lang="en-US" sz="3200" b="1" i="1" smtClean="0">
                          <a:latin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𝝀</m:t>
                      </m:r>
                      <m:r>
                        <a:rPr lang="en-US" sz="3200" b="1" i="1" smtClean="0">
                          <a:latin typeface="Cambria Math" panose="02040503050406030204" pitchFamily="18" charset="0"/>
                          <a:ea typeface="Cambria Math" panose="02040503050406030204" pitchFamily="18" charset="0"/>
                        </a:rPr>
                        <m:t>𝒇</m:t>
                      </m:r>
                    </m:oMath>
                  </m:oMathPara>
                </a14:m>
                <a:endParaRPr lang="en-US" sz="3200" b="1" dirty="0"/>
              </a:p>
            </p:txBody>
          </p:sp>
        </mc:Choice>
        <mc:Fallback xmlns="">
          <p:sp>
            <p:nvSpPr>
              <p:cNvPr id="4" name="TextBox 3">
                <a:extLst>
                  <a:ext uri="{FF2B5EF4-FFF2-40B4-BE49-F238E27FC236}">
                    <a16:creationId xmlns:a16="http://schemas.microsoft.com/office/drawing/2014/main" id="{FC99F768-943D-43E0-9358-ABDC422CCABD}"/>
                  </a:ext>
                </a:extLst>
              </p:cNvPr>
              <p:cNvSpPr txBox="1">
                <a:spLocks noRot="1" noChangeAspect="1" noMove="1" noResize="1" noEditPoints="1" noAdjustHandles="1" noChangeArrowheads="1" noChangeShapeType="1" noTextEdit="1"/>
              </p:cNvSpPr>
              <p:nvPr/>
            </p:nvSpPr>
            <p:spPr>
              <a:xfrm>
                <a:off x="4766320" y="3580387"/>
                <a:ext cx="1208015" cy="49244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2642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2800" dirty="0">
                <a:latin typeface="Comic Sans MS" panose="030F0702030302020204" pitchFamily="66" charset="0"/>
              </a:rPr>
              <a:t>31-5 Electromagnetic Waves, and Their Speed, Derived from Maxwell’s Equations</a:t>
            </a:r>
            <a:endParaRPr lang="en-IN" sz="2000" spc="-1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140903" y="1507235"/>
                <a:ext cx="5304193" cy="457199"/>
              </a:xfrm>
            </p:spPr>
            <p:txBody>
              <a:bodyPr/>
              <a:lstStyle/>
              <a:p>
                <a:pPr marL="0" indent="0">
                  <a:buNone/>
                </a:pPr>
                <a:r>
                  <a:rPr lang="en-US" sz="2600" b="1" dirty="0">
                    <a:latin typeface="Comic Sans MS" panose="030F0702030302020204" pitchFamily="66" charset="0"/>
                  </a:rPr>
                  <a:t>Example 31-2: Determining  </a:t>
                </a:r>
                <a14:m>
                  <m:oMath xmlns:m="http://schemas.openxmlformats.org/officeDocument/2006/math">
                    <m:acc>
                      <m:accPr>
                        <m:chr m:val="⃗"/>
                        <m:ctrlPr>
                          <a:rPr lang="en-US" sz="2600" i="1">
                            <a:latin typeface="Cambria Math" panose="02040503050406030204" pitchFamily="18" charset="0"/>
                          </a:rPr>
                        </m:ctrlPr>
                      </m:accPr>
                      <m:e>
                        <m:r>
                          <a:rPr lang="en-US" sz="2600" b="1" i="1">
                            <a:latin typeface="Cambria Math" panose="02040503050406030204" pitchFamily="18" charset="0"/>
                          </a:rPr>
                          <m:t>𝑬</m:t>
                        </m:r>
                        <m:r>
                          <a:rPr lang="en-US" sz="2600" i="1">
                            <a:latin typeface="Cambria Math" panose="02040503050406030204" pitchFamily="18" charset="0"/>
                          </a:rPr>
                          <m:t> </m:t>
                        </m:r>
                      </m:e>
                    </m:acc>
                  </m:oMath>
                </a14:m>
                <a:r>
                  <a:rPr lang="en-US" sz="2600" dirty="0">
                    <a:latin typeface="Comic Sans MS" panose="030F0702030302020204" pitchFamily="66" charset="0"/>
                  </a:rPr>
                  <a:t> </a:t>
                </a:r>
                <a:endParaRPr lang="en-US" sz="2600" b="1" dirty="0">
                  <a:latin typeface="Comic Sans MS" panose="030F0702030302020204" pitchFamily="66"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140903" y="1507235"/>
                <a:ext cx="5304193" cy="457199"/>
              </a:xfrm>
              <a:blipFill>
                <a:blip r:embed="rId4"/>
                <a:stretch>
                  <a:fillRect l="-2069" b="-53333"/>
                </a:stretch>
              </a:blipFill>
            </p:spPr>
            <p:txBody>
              <a:bodyPr/>
              <a:lstStyle/>
              <a:p>
                <a:r>
                  <a:rPr lang="en-US">
                    <a:noFill/>
                  </a:rPr>
                  <a:t> </a:t>
                </a:r>
              </a:p>
            </p:txBody>
          </p:sp>
        </mc:Fallback>
      </mc:AlternateContent>
      <p:sp>
        <p:nvSpPr>
          <p:cNvPr id="10" name="Content Placeholder 1"/>
          <p:cNvSpPr txBox="1">
            <a:spLocks/>
          </p:cNvSpPr>
          <p:nvPr/>
        </p:nvSpPr>
        <p:spPr>
          <a:xfrm>
            <a:off x="6428450" y="1607096"/>
            <a:ext cx="563880" cy="36803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Comic Sans MS" panose="030F0702030302020204" pitchFamily="66" charset="0"/>
              </a:rPr>
              <a:t>and</a:t>
            </a:r>
          </a:p>
        </p:txBody>
      </p:sp>
      <p:sp>
        <p:nvSpPr>
          <p:cNvPr id="12" name="Content Placeholder 1"/>
          <p:cNvSpPr txBox="1">
            <a:spLocks/>
          </p:cNvSpPr>
          <p:nvPr/>
        </p:nvSpPr>
        <p:spPr>
          <a:xfrm>
            <a:off x="7642980" y="1619658"/>
            <a:ext cx="2619692" cy="36803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b="1" dirty="0">
                <a:latin typeface="Comic Sans MS" panose="030F0702030302020204" pitchFamily="66" charset="0"/>
              </a:rPr>
              <a:t>in E</a:t>
            </a:r>
            <a:r>
              <a:rPr lang="en-US" sz="100" b="1" dirty="0">
                <a:latin typeface="Comic Sans MS" panose="030F0702030302020204" pitchFamily="66" charset="0"/>
              </a:rPr>
              <a:t> </a:t>
            </a:r>
            <a:r>
              <a:rPr lang="en-US" sz="2600" b="1" dirty="0">
                <a:latin typeface="Comic Sans MS" panose="030F0702030302020204" pitchFamily="66" charset="0"/>
              </a:rPr>
              <a:t>M waves.</a:t>
            </a:r>
          </a:p>
        </p:txBody>
      </p:sp>
      <p:sp>
        <p:nvSpPr>
          <p:cNvPr id="8" name="Content Placeholder 1"/>
          <p:cNvSpPr txBox="1">
            <a:spLocks/>
          </p:cNvSpPr>
          <p:nvPr/>
        </p:nvSpPr>
        <p:spPr>
          <a:xfrm>
            <a:off x="1981200" y="2067562"/>
            <a:ext cx="7391400" cy="41401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Comic Sans MS" panose="030F0702030302020204" pitchFamily="66" charset="0"/>
              </a:rPr>
              <a:t>Assume a 60.0-Hz E</a:t>
            </a:r>
            <a:r>
              <a:rPr lang="en-US" sz="100" dirty="0">
                <a:latin typeface="Comic Sans MS" panose="030F0702030302020204" pitchFamily="66" charset="0"/>
              </a:rPr>
              <a:t> </a:t>
            </a:r>
            <a:r>
              <a:rPr lang="en-US" sz="2600" dirty="0">
                <a:latin typeface="Comic Sans MS" panose="030F0702030302020204" pitchFamily="66" charset="0"/>
              </a:rPr>
              <a:t>M wave is a sinusoidal wave</a:t>
            </a:r>
          </a:p>
        </p:txBody>
      </p:sp>
      <p:sp>
        <p:nvSpPr>
          <p:cNvPr id="18" name="Content Placeholder 1"/>
          <p:cNvSpPr txBox="1">
            <a:spLocks/>
          </p:cNvSpPr>
          <p:nvPr/>
        </p:nvSpPr>
        <p:spPr>
          <a:xfrm>
            <a:off x="1291905" y="2481581"/>
            <a:ext cx="5700663" cy="39630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Comic Sans MS" panose="030F0702030302020204" pitchFamily="66" charset="0"/>
              </a:rPr>
              <a:t>propagating in the </a:t>
            </a:r>
            <a:r>
              <a:rPr lang="en-US" sz="2600" i="1" dirty="0">
                <a:latin typeface="Comic Sans MS" panose="030F0702030302020204" pitchFamily="66" charset="0"/>
              </a:rPr>
              <a:t>z</a:t>
            </a:r>
            <a:r>
              <a:rPr lang="en-US" sz="2600" dirty="0">
                <a:latin typeface="Comic Sans MS" panose="030F0702030302020204" pitchFamily="66" charset="0"/>
              </a:rPr>
              <a:t> direction with   </a:t>
            </a:r>
          </a:p>
        </p:txBody>
      </p:sp>
      <p:sp>
        <p:nvSpPr>
          <p:cNvPr id="14" name="Content Placeholder 1"/>
          <p:cNvSpPr txBox="1">
            <a:spLocks/>
          </p:cNvSpPr>
          <p:nvPr/>
        </p:nvSpPr>
        <p:spPr>
          <a:xfrm>
            <a:off x="7312660" y="2441206"/>
            <a:ext cx="2898140" cy="45439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Comic Sans MS" panose="030F0702030302020204" pitchFamily="66" charset="0"/>
              </a:rPr>
              <a:t>pointing in the </a:t>
            </a:r>
            <a:r>
              <a:rPr lang="en-US" sz="2600" i="1" dirty="0">
                <a:latin typeface="Comic Sans MS" panose="030F0702030302020204" pitchFamily="66" charset="0"/>
              </a:rPr>
              <a:t>x</a:t>
            </a:r>
          </a:p>
        </p:txBody>
      </p:sp>
      <p:sp>
        <p:nvSpPr>
          <p:cNvPr id="15" name="Content Placeholder 1"/>
          <p:cNvSpPr txBox="1">
            <a:spLocks/>
          </p:cNvSpPr>
          <p:nvPr/>
        </p:nvSpPr>
        <p:spPr>
          <a:xfrm>
            <a:off x="1635853" y="2850988"/>
            <a:ext cx="2393223" cy="42561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Comic Sans MS" panose="030F0702030302020204" pitchFamily="66" charset="0"/>
              </a:rPr>
              <a:t>direction, and</a:t>
            </a:r>
          </a:p>
        </p:txBody>
      </p:sp>
      <p:graphicFrame>
        <p:nvGraphicFramePr>
          <p:cNvPr id="16" name="Object 15" descr="E subscript 0 Baseline equals 2.0 V per m">
            <a:extLst>
              <a:ext uri="{FF2B5EF4-FFF2-40B4-BE49-F238E27FC236}">
                <a16:creationId xmlns:a16="http://schemas.microsoft.com/office/drawing/2014/main" id="{678C9AE6-D83E-4F81-9E88-A647CDDA0CB6}"/>
              </a:ext>
            </a:extLst>
          </p:cNvPr>
          <p:cNvGraphicFramePr>
            <a:graphicFrameLocks noChangeAspect="1"/>
          </p:cNvGraphicFramePr>
          <p:nvPr/>
        </p:nvGraphicFramePr>
        <p:xfrm>
          <a:off x="4038169" y="2906714"/>
          <a:ext cx="1806575" cy="357187"/>
        </p:xfrm>
        <a:graphic>
          <a:graphicData uri="http://schemas.openxmlformats.org/presentationml/2006/ole">
            <mc:AlternateContent xmlns:mc="http://schemas.openxmlformats.org/markup-compatibility/2006">
              <mc:Choice xmlns:v="urn:schemas-microsoft-com:vml" Requires="v">
                <p:oleObj spid="_x0000_s4116" name="Equation" r:id="rId5" imgW="2184120" imgH="431640" progId="Equation.DSMT4">
                  <p:embed/>
                </p:oleObj>
              </mc:Choice>
              <mc:Fallback>
                <p:oleObj name="Equation" r:id="rId5" imgW="2184120" imgH="431640" progId="Equation.DSMT4">
                  <p:embed/>
                  <p:pic>
                    <p:nvPicPr>
                      <p:cNvPr id="16" name="Object 15" descr="E subscript 0 Baseline equals 2.0 V per m">
                        <a:extLst>
                          <a:ext uri="{FF2B5EF4-FFF2-40B4-BE49-F238E27FC236}">
                            <a16:creationId xmlns:a16="http://schemas.microsoft.com/office/drawing/2014/main" id="{678C9AE6-D83E-4F81-9E88-A647CDDA0CB6}"/>
                          </a:ext>
                        </a:extLst>
                      </p:cNvPr>
                      <p:cNvPicPr/>
                      <p:nvPr/>
                    </p:nvPicPr>
                    <p:blipFill>
                      <a:blip r:embed="rId6"/>
                      <a:stretch>
                        <a:fillRect/>
                      </a:stretch>
                    </p:blipFill>
                    <p:spPr>
                      <a:xfrm>
                        <a:off x="4038169" y="2906714"/>
                        <a:ext cx="1806575" cy="357187"/>
                      </a:xfrm>
                      <a:prstGeom prst="rect">
                        <a:avLst/>
                      </a:prstGeom>
                    </p:spPr>
                  </p:pic>
                </p:oleObj>
              </mc:Fallback>
            </mc:AlternateContent>
          </a:graphicData>
        </a:graphic>
      </p:graphicFrame>
      <p:sp>
        <p:nvSpPr>
          <p:cNvPr id="17" name="Content Placeholder 1"/>
          <p:cNvSpPr txBox="1">
            <a:spLocks/>
          </p:cNvSpPr>
          <p:nvPr/>
        </p:nvSpPr>
        <p:spPr>
          <a:xfrm>
            <a:off x="675232" y="3176931"/>
            <a:ext cx="6725873" cy="42561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Comic Sans MS" panose="030F0702030302020204" pitchFamily="66" charset="0"/>
              </a:rPr>
              <a:t>Write vector expressions for</a:t>
            </a:r>
          </a:p>
        </p:txBody>
      </p:sp>
      <mc:AlternateContent xmlns:mc="http://schemas.openxmlformats.org/markup-compatibility/2006" xmlns:a14="http://schemas.microsoft.com/office/drawing/2010/main">
        <mc:Choice Requires="a14">
          <p:sp>
            <p:nvSpPr>
              <p:cNvPr id="20" name="Content Placeholder 1"/>
              <p:cNvSpPr txBox="1">
                <a:spLocks/>
              </p:cNvSpPr>
              <p:nvPr/>
            </p:nvSpPr>
            <p:spPr>
              <a:xfrm>
                <a:off x="5156672" y="3153118"/>
                <a:ext cx="581398"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en-US" sz="2600" b="1" i="1" smtClean="0">
                              <a:solidFill>
                                <a:prstClr val="black"/>
                              </a:solidFill>
                              <a:latin typeface="Cambria Math" panose="02040503050406030204" pitchFamily="18" charset="0"/>
                            </a:rPr>
                          </m:ctrlPr>
                        </m:accPr>
                        <m:e>
                          <m:r>
                            <a:rPr lang="en-US" sz="2600" b="1" i="1">
                              <a:solidFill>
                                <a:prstClr val="black"/>
                              </a:solidFill>
                              <a:latin typeface="Cambria Math" panose="02040503050406030204" pitchFamily="18" charset="0"/>
                            </a:rPr>
                            <m:t>𝑬</m:t>
                          </m:r>
                          <m:r>
                            <a:rPr lang="en-US" sz="2600" b="1" i="1">
                              <a:solidFill>
                                <a:prstClr val="black"/>
                              </a:solidFill>
                              <a:latin typeface="Cambria Math" panose="02040503050406030204" pitchFamily="18" charset="0"/>
                            </a:rPr>
                            <m:t>  </m:t>
                          </m:r>
                        </m:e>
                      </m:acc>
                    </m:oMath>
                  </m:oMathPara>
                </a14:m>
                <a:endParaRPr lang="en-US" sz="2600" b="1" dirty="0"/>
              </a:p>
            </p:txBody>
          </p:sp>
        </mc:Choice>
        <mc:Fallback xmlns="">
          <p:sp>
            <p:nvSpPr>
              <p:cNvPr id="20" name="Content Placeholder 1"/>
              <p:cNvSpPr txBox="1">
                <a:spLocks noRot="1" noChangeAspect="1" noMove="1" noResize="1" noEditPoints="1" noAdjustHandles="1" noChangeArrowheads="1" noChangeShapeType="1" noTextEdit="1"/>
              </p:cNvSpPr>
              <p:nvPr/>
            </p:nvSpPr>
            <p:spPr>
              <a:xfrm>
                <a:off x="5156672" y="3153118"/>
                <a:ext cx="581398" cy="381000"/>
              </a:xfrm>
              <a:prstGeom prst="rect">
                <a:avLst/>
              </a:prstGeom>
              <a:blipFill>
                <a:blip r:embed="rId7"/>
                <a:stretch>
                  <a:fillRect/>
                </a:stretch>
              </a:blipFill>
            </p:spPr>
            <p:txBody>
              <a:bodyPr/>
              <a:lstStyle/>
              <a:p>
                <a:r>
                  <a:rPr lang="en-US">
                    <a:noFill/>
                  </a:rPr>
                  <a:t> </a:t>
                </a:r>
              </a:p>
            </p:txBody>
          </p:sp>
        </mc:Fallback>
      </mc:AlternateContent>
      <p:sp>
        <p:nvSpPr>
          <p:cNvPr id="22" name="Content Placeholder 1"/>
          <p:cNvSpPr txBox="1">
            <a:spLocks/>
          </p:cNvSpPr>
          <p:nvPr/>
        </p:nvSpPr>
        <p:spPr>
          <a:xfrm>
            <a:off x="6799614" y="3153008"/>
            <a:ext cx="5628833" cy="410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Comic Sans MS" panose="030F0702030302020204" pitchFamily="66" charset="0"/>
              </a:rPr>
              <a:t>as functions of position and time.</a:t>
            </a:r>
          </a:p>
          <a:p>
            <a:pPr marL="0" indent="0">
              <a:buNone/>
            </a:pPr>
            <a:endParaRPr lang="en-US" sz="2600" dirty="0"/>
          </a:p>
          <a:p>
            <a:pPr marL="0" indent="0">
              <a:buNone/>
            </a:pPr>
            <a:endParaRPr lang="en-US" sz="26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46B2AAA-7294-4FA3-9F81-FF9B1D5D3D17}"/>
                  </a:ext>
                </a:extLst>
              </p:cNvPr>
              <p:cNvSpPr/>
              <p:nvPr/>
            </p:nvSpPr>
            <p:spPr>
              <a:xfrm>
                <a:off x="6953277" y="1542343"/>
                <a:ext cx="563880" cy="5064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1" i="1" dirty="0">
                              <a:latin typeface="Cambria Math" panose="02040503050406030204" pitchFamily="18" charset="0"/>
                            </a:rPr>
                          </m:ctrlPr>
                        </m:accPr>
                        <m:e>
                          <m:r>
                            <a:rPr lang="en-US" sz="2400" b="1" i="1" dirty="0">
                              <a:latin typeface="Cambria Math" panose="02040503050406030204" pitchFamily="18" charset="0"/>
                            </a:rPr>
                            <m:t>𝑩</m:t>
                          </m:r>
                        </m:e>
                      </m:acc>
                    </m:oMath>
                  </m:oMathPara>
                </a14:m>
                <a:endParaRPr lang="en-US" sz="2400" b="1" dirty="0"/>
              </a:p>
            </p:txBody>
          </p:sp>
        </mc:Choice>
        <mc:Fallback xmlns="">
          <p:sp>
            <p:nvSpPr>
              <p:cNvPr id="3" name="Rectangle 2">
                <a:extLst>
                  <a:ext uri="{FF2B5EF4-FFF2-40B4-BE49-F238E27FC236}">
                    <a16:creationId xmlns:a16="http://schemas.microsoft.com/office/drawing/2014/main" id="{346B2AAA-7294-4FA3-9F81-FF9B1D5D3D17}"/>
                  </a:ext>
                </a:extLst>
              </p:cNvPr>
              <p:cNvSpPr>
                <a:spLocks noRot="1" noChangeAspect="1" noMove="1" noResize="1" noEditPoints="1" noAdjustHandles="1" noChangeArrowheads="1" noChangeShapeType="1" noTextEdit="1"/>
              </p:cNvSpPr>
              <p:nvPr/>
            </p:nvSpPr>
            <p:spPr>
              <a:xfrm>
                <a:off x="6953277" y="1542343"/>
                <a:ext cx="563880" cy="5064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748AF14-2802-40E1-BE39-A332A27A2EA6}"/>
                  </a:ext>
                </a:extLst>
              </p:cNvPr>
              <p:cNvSpPr/>
              <p:nvPr/>
            </p:nvSpPr>
            <p:spPr>
              <a:xfrm>
                <a:off x="6638831" y="2354555"/>
                <a:ext cx="628890" cy="541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600" i="1">
                              <a:solidFill>
                                <a:prstClr val="black"/>
                              </a:solidFill>
                              <a:latin typeface="Cambria Math" panose="02040503050406030204" pitchFamily="18" charset="0"/>
                            </a:rPr>
                          </m:ctrlPr>
                        </m:accPr>
                        <m:e>
                          <m:r>
                            <a:rPr lang="en-US" sz="2600" i="1">
                              <a:solidFill>
                                <a:prstClr val="black"/>
                              </a:solidFill>
                              <a:latin typeface="Cambria Math" panose="02040503050406030204" pitchFamily="18" charset="0"/>
                            </a:rPr>
                            <m:t>𝐸</m:t>
                          </m:r>
                          <m:r>
                            <a:rPr lang="en-US" sz="2600" i="1">
                              <a:solidFill>
                                <a:prstClr val="black"/>
                              </a:solidFill>
                              <a:latin typeface="Cambria Math" panose="02040503050406030204" pitchFamily="18" charset="0"/>
                            </a:rPr>
                            <m:t>  </m:t>
                          </m:r>
                        </m:e>
                      </m:acc>
                    </m:oMath>
                  </m:oMathPara>
                </a14:m>
                <a:endParaRPr lang="en-US" dirty="0"/>
              </a:p>
            </p:txBody>
          </p:sp>
        </mc:Choice>
        <mc:Fallback xmlns="">
          <p:sp>
            <p:nvSpPr>
              <p:cNvPr id="5" name="Rectangle 4">
                <a:extLst>
                  <a:ext uri="{FF2B5EF4-FFF2-40B4-BE49-F238E27FC236}">
                    <a16:creationId xmlns:a16="http://schemas.microsoft.com/office/drawing/2014/main" id="{5748AF14-2802-40E1-BE39-A332A27A2EA6}"/>
                  </a:ext>
                </a:extLst>
              </p:cNvPr>
              <p:cNvSpPr>
                <a:spLocks noRot="1" noChangeAspect="1" noMove="1" noResize="1" noEditPoints="1" noAdjustHandles="1" noChangeArrowheads="1" noChangeShapeType="1" noTextEdit="1"/>
              </p:cNvSpPr>
              <p:nvPr/>
            </p:nvSpPr>
            <p:spPr>
              <a:xfrm>
                <a:off x="6638831" y="2354555"/>
                <a:ext cx="628890" cy="541046"/>
              </a:xfrm>
              <a:prstGeom prst="rect">
                <a:avLst/>
              </a:prstGeom>
              <a:blipFill>
                <a:blip r:embed="rId9"/>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BAE4E10-1AC0-4EA5-A238-0ECEE823B6C6}"/>
              </a:ext>
            </a:extLst>
          </p:cNvPr>
          <p:cNvSpPr txBox="1"/>
          <p:nvPr/>
        </p:nvSpPr>
        <p:spPr>
          <a:xfrm>
            <a:off x="5609028" y="3153008"/>
            <a:ext cx="738230" cy="461665"/>
          </a:xfrm>
          <a:prstGeom prst="rect">
            <a:avLst/>
          </a:prstGeom>
          <a:noFill/>
        </p:spPr>
        <p:txBody>
          <a:bodyPr wrap="square" rtlCol="0">
            <a:spAutoFit/>
          </a:bodyPr>
          <a:lstStyle/>
          <a:p>
            <a:r>
              <a:rPr lang="en-US" sz="2400" dirty="0">
                <a:latin typeface="Comic Sans MS" panose="030F0702030302020204" pitchFamily="66" charset="0"/>
              </a:rPr>
              <a:t>and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3AFCA9-1398-441D-8D27-E27A799D55D7}"/>
                  </a:ext>
                </a:extLst>
              </p:cNvPr>
              <p:cNvSpPr txBox="1"/>
              <p:nvPr/>
            </p:nvSpPr>
            <p:spPr>
              <a:xfrm>
                <a:off x="6213173" y="3101675"/>
                <a:ext cx="476412"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dirty="0">
                              <a:solidFill>
                                <a:prstClr val="black"/>
                              </a:solidFill>
                              <a:latin typeface="Cambria Math" panose="02040503050406030204" pitchFamily="18" charset="0"/>
                            </a:rPr>
                          </m:ctrlPr>
                        </m:accPr>
                        <m:e>
                          <m:r>
                            <a:rPr lang="en-US" sz="2400" b="1" i="1" dirty="0">
                              <a:solidFill>
                                <a:prstClr val="black"/>
                              </a:solidFill>
                              <a:latin typeface="Cambria Math" panose="02040503050406030204" pitchFamily="18" charset="0"/>
                            </a:rPr>
                            <m:t>𝑩</m:t>
                          </m:r>
                        </m:e>
                      </m:acc>
                    </m:oMath>
                  </m:oMathPara>
                </a14:m>
                <a:endParaRPr lang="en-US" b="1" dirty="0"/>
              </a:p>
            </p:txBody>
          </p:sp>
        </mc:Choice>
        <mc:Fallback xmlns="">
          <p:sp>
            <p:nvSpPr>
              <p:cNvPr id="7" name="TextBox 6">
                <a:extLst>
                  <a:ext uri="{FF2B5EF4-FFF2-40B4-BE49-F238E27FC236}">
                    <a16:creationId xmlns:a16="http://schemas.microsoft.com/office/drawing/2014/main" id="{223AFCA9-1398-441D-8D27-E27A799D55D7}"/>
                  </a:ext>
                </a:extLst>
              </p:cNvPr>
              <p:cNvSpPr txBox="1">
                <a:spLocks noRot="1" noChangeAspect="1" noMove="1" noResize="1" noEditPoints="1" noAdjustHandles="1" noChangeArrowheads="1" noChangeShapeType="1" noTextEdit="1"/>
              </p:cNvSpPr>
              <p:nvPr/>
            </p:nvSpPr>
            <p:spPr>
              <a:xfrm>
                <a:off x="6213173" y="3101675"/>
                <a:ext cx="476412" cy="50642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396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a:xfrm>
            <a:off x="2681288" y="200544"/>
            <a:ext cx="6172200" cy="971550"/>
          </a:xfrm>
        </p:spPr>
        <p:txBody>
          <a:bodyPr/>
          <a:lstStyle/>
          <a:p>
            <a:pPr eaLnBrk="1" hangingPunct="1">
              <a:defRPr/>
            </a:pPr>
            <a:r>
              <a:rPr lang="en-US" altLang="en-US" sz="3000" dirty="0">
                <a:solidFill>
                  <a:schemeClr val="accent2"/>
                </a:solidFill>
                <a:latin typeface="+mn-lt"/>
                <a:cs typeface="+mj-cs"/>
              </a:rPr>
              <a:t>30-5 </a:t>
            </a:r>
            <a:r>
              <a:rPr lang="en-US" altLang="en-US" sz="3000" i="1" dirty="0">
                <a:solidFill>
                  <a:schemeClr val="accent2"/>
                </a:solidFill>
                <a:latin typeface="+mn-lt"/>
                <a:cs typeface="+mj-cs"/>
              </a:rPr>
              <a:t>LC</a:t>
            </a:r>
            <a:r>
              <a:rPr lang="en-US" altLang="en-US" sz="3000" dirty="0">
                <a:solidFill>
                  <a:schemeClr val="accent2"/>
                </a:solidFill>
                <a:latin typeface="+mn-lt"/>
                <a:cs typeface="+mj-cs"/>
              </a:rPr>
              <a:t> Circuits and Electromagnetic Oscillations</a:t>
            </a:r>
          </a:p>
        </p:txBody>
      </p:sp>
      <p:sp>
        <p:nvSpPr>
          <p:cNvPr id="45059" name="Text Box 5"/>
          <p:cNvSpPr txBox="1">
            <a:spLocks noChangeArrowheads="1"/>
          </p:cNvSpPr>
          <p:nvPr/>
        </p:nvSpPr>
        <p:spPr bwMode="auto">
          <a:xfrm>
            <a:off x="4245191" y="2962493"/>
            <a:ext cx="619005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Summing the potential drops around the circuit gives a differential equation for </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Q</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p:txBody>
      </p:sp>
      <p:sp>
        <p:nvSpPr>
          <p:cNvPr id="45060" name="Text Box 7"/>
          <p:cNvSpPr txBox="1">
            <a:spLocks noChangeArrowheads="1"/>
          </p:cNvSpPr>
          <p:nvPr/>
        </p:nvSpPr>
        <p:spPr bwMode="auto">
          <a:xfrm>
            <a:off x="4294495" y="4542333"/>
            <a:ext cx="589002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This is the equation for simple harmonic motion, and has solutions</a:t>
            </a:r>
          </a:p>
        </p:txBody>
      </p:sp>
      <p:pic>
        <p:nvPicPr>
          <p:cNvPr id="45061" name="Picture 9" descr="30-12"/>
          <p:cNvPicPr>
            <a:picLocks noChangeAspect="1" noChangeArrowheads="1"/>
          </p:cNvPicPr>
          <p:nvPr/>
        </p:nvPicPr>
        <p:blipFill>
          <a:blip r:embed="rId2">
            <a:extLst>
              <a:ext uri="{28A0092B-C50C-407E-A947-70E740481C1C}">
                <a14:useLocalDpi xmlns:a14="http://schemas.microsoft.com/office/drawing/2010/main" val="0"/>
              </a:ext>
            </a:extLst>
          </a:blip>
          <a:srcRect r="72060"/>
          <a:stretch>
            <a:fillRect/>
          </a:stretch>
        </p:blipFill>
        <p:spPr bwMode="auto">
          <a:xfrm>
            <a:off x="5879903" y="3794621"/>
            <a:ext cx="1781175"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5062" name="Group 12"/>
          <p:cNvGrpSpPr>
            <a:grpSpLocks/>
          </p:cNvGrpSpPr>
          <p:nvPr/>
        </p:nvGrpSpPr>
        <p:grpSpPr bwMode="auto">
          <a:xfrm>
            <a:off x="5879902" y="5342910"/>
            <a:ext cx="2306240" cy="542925"/>
            <a:chOff x="1940" y="3035"/>
            <a:chExt cx="1937" cy="456"/>
          </a:xfrm>
        </p:grpSpPr>
        <p:pic>
          <p:nvPicPr>
            <p:cNvPr id="45064" name="Picture 10" descr="30-13"/>
            <p:cNvPicPr>
              <a:picLocks noChangeAspect="1" noChangeArrowheads="1"/>
            </p:cNvPicPr>
            <p:nvPr/>
          </p:nvPicPr>
          <p:blipFill>
            <a:blip r:embed="rId3">
              <a:extLst>
                <a:ext uri="{28A0092B-C50C-407E-A947-70E740481C1C}">
                  <a14:useLocalDpi xmlns:a14="http://schemas.microsoft.com/office/drawing/2010/main" val="0"/>
                </a:ext>
              </a:extLst>
            </a:blip>
            <a:srcRect r="66211"/>
            <a:stretch>
              <a:fillRect/>
            </a:stretch>
          </p:blipFill>
          <p:spPr bwMode="auto">
            <a:xfrm>
              <a:off x="1940" y="3035"/>
              <a:ext cx="1878"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5" name="Text Box 11"/>
            <p:cNvSpPr txBox="1">
              <a:spLocks noChangeArrowheads="1"/>
            </p:cNvSpPr>
            <p:nvPr/>
          </p:nvSpPr>
          <p:spPr bwMode="auto">
            <a:xfrm>
              <a:off x="3761" y="3140"/>
              <a:ext cx="11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grpSp>
      <p:pic>
        <p:nvPicPr>
          <p:cNvPr id="2" name="Picture 1"/>
          <p:cNvPicPr>
            <a:picLocks noChangeAspect="1"/>
          </p:cNvPicPr>
          <p:nvPr/>
        </p:nvPicPr>
        <p:blipFill>
          <a:blip r:embed="rId4"/>
          <a:stretch>
            <a:fillRect/>
          </a:stretch>
        </p:blipFill>
        <p:spPr>
          <a:xfrm>
            <a:off x="670078" y="1947270"/>
            <a:ext cx="3517834" cy="3182513"/>
          </a:xfrm>
          <a:prstGeom prst="rect">
            <a:avLst/>
          </a:prstGeom>
        </p:spPr>
      </p:pic>
      <p:sp>
        <p:nvSpPr>
          <p:cNvPr id="3" name="Rectangle 2"/>
          <p:cNvSpPr/>
          <p:nvPr/>
        </p:nvSpPr>
        <p:spPr>
          <a:xfrm>
            <a:off x="4146430" y="1973928"/>
            <a:ext cx="6038087" cy="707886"/>
          </a:xfrm>
          <a:prstGeom prst="rect">
            <a:avLst/>
          </a:prstGeom>
        </p:spPr>
        <p:txBody>
          <a:bodyPr wrap="square">
            <a:spAutoFit/>
          </a:body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a:ea typeface="ＭＳ Ｐゴシック"/>
              </a:rPr>
              <a:t>An </a:t>
            </a:r>
            <a:r>
              <a:rPr kumimoji="0" lang="en-US" altLang="en-US" sz="2000" b="1" i="1" u="none" strike="noStrike" kern="1200" cap="none" spc="0" normalizeH="0" baseline="0" noProof="0" dirty="0">
                <a:ln>
                  <a:noFill/>
                </a:ln>
                <a:solidFill>
                  <a:srgbClr val="333399"/>
                </a:solidFill>
                <a:effectLst/>
                <a:uLnTx/>
                <a:uFillTx/>
                <a:latin typeface="Comic Sans MS"/>
                <a:ea typeface="ＭＳ Ｐゴシック"/>
              </a:rPr>
              <a:t>LC</a:t>
            </a:r>
            <a:r>
              <a:rPr kumimoji="0" lang="en-US" altLang="en-US" sz="2000" b="1" i="0" u="none" strike="noStrike" kern="1200" cap="none" spc="0" normalizeH="0" baseline="0" noProof="0" dirty="0">
                <a:ln>
                  <a:noFill/>
                </a:ln>
                <a:solidFill>
                  <a:srgbClr val="333399"/>
                </a:solidFill>
                <a:effectLst/>
                <a:uLnTx/>
                <a:uFillTx/>
                <a:latin typeface="Comic Sans MS"/>
                <a:ea typeface="ＭＳ Ｐゴシック"/>
              </a:rPr>
              <a:t> circuit is a charged capacitor shorted through an inductor.</a:t>
            </a:r>
          </a:p>
        </p:txBody>
      </p:sp>
    </p:spTree>
    <p:extLst>
      <p:ext uri="{BB962C8B-B14F-4D97-AF65-F5344CB8AC3E}">
        <p14:creationId xmlns:p14="http://schemas.microsoft.com/office/powerpoint/2010/main" val="230411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DE5E-F814-4771-BD9D-C79EC1949E98}"/>
              </a:ext>
            </a:extLst>
          </p:cNvPr>
          <p:cNvSpPr>
            <a:spLocks noGrp="1"/>
          </p:cNvSpPr>
          <p:nvPr>
            <p:ph type="title"/>
          </p:nvPr>
        </p:nvSpPr>
        <p:spPr/>
        <p:txBody>
          <a:bodyPr/>
          <a:lstStyle/>
          <a:p>
            <a:r>
              <a:rPr lang="en-US" dirty="0">
                <a:latin typeface="Comic Sans MS" panose="030F0702030302020204" pitchFamily="66" charset="0"/>
              </a:rPr>
              <a:t>Problem 9</a:t>
            </a:r>
          </a:p>
        </p:txBody>
      </p:sp>
      <p:sp>
        <p:nvSpPr>
          <p:cNvPr id="3" name="Content Placeholder 2">
            <a:extLst>
              <a:ext uri="{FF2B5EF4-FFF2-40B4-BE49-F238E27FC236}">
                <a16:creationId xmlns:a16="http://schemas.microsoft.com/office/drawing/2014/main" id="{0F1D8C6A-D064-44CE-8721-3D0A942B9C34}"/>
              </a:ext>
            </a:extLst>
          </p:cNvPr>
          <p:cNvSpPr>
            <a:spLocks noGrp="1"/>
          </p:cNvSpPr>
          <p:nvPr>
            <p:ph idx="1"/>
          </p:nvPr>
        </p:nvSpPr>
        <p:spPr/>
        <p:txBody>
          <a:bodyPr/>
          <a:lstStyle/>
          <a:p>
            <a:r>
              <a:rPr lang="en-US" dirty="0">
                <a:latin typeface="Comic Sans MS" panose="030F0702030302020204" pitchFamily="66" charset="0"/>
              </a:rPr>
              <a:t>9.	(I) If the magnetic field in a traveling EM wave has a peak magnitude of 12.5 </a:t>
            </a:r>
            <a:r>
              <a:rPr lang="en-US" dirty="0" err="1">
                <a:latin typeface="Comic Sans MS" panose="030F0702030302020204" pitchFamily="66" charset="0"/>
              </a:rPr>
              <a:t>nT</a:t>
            </a:r>
            <a:r>
              <a:rPr lang="en-US" dirty="0">
                <a:latin typeface="Comic Sans MS" panose="030F0702030302020204" pitchFamily="66" charset="0"/>
              </a:rPr>
              <a:t>, what is the peak magnitude of the electric field?</a:t>
            </a:r>
          </a:p>
        </p:txBody>
      </p:sp>
    </p:spTree>
    <p:extLst>
      <p:ext uri="{BB962C8B-B14F-4D97-AF65-F5344CB8AC3E}">
        <p14:creationId xmlns:p14="http://schemas.microsoft.com/office/powerpoint/2010/main" val="186046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What is light?</a:t>
            </a:r>
          </a:p>
        </p:txBody>
      </p:sp>
      <p:sp>
        <p:nvSpPr>
          <p:cNvPr id="4" name="Rectangle 3"/>
          <p:cNvSpPr/>
          <p:nvPr/>
        </p:nvSpPr>
        <p:spPr>
          <a:xfrm>
            <a:off x="3472014" y="5835134"/>
            <a:ext cx="56621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https://www.youtube.com/watch?v=IXxZRZxafEQ</a:t>
            </a:r>
          </a:p>
        </p:txBody>
      </p:sp>
      <p:pic>
        <p:nvPicPr>
          <p:cNvPr id="5" name="Picture 4">
            <a:extLst>
              <a:ext uri="{FF2B5EF4-FFF2-40B4-BE49-F238E27FC236}">
                <a16:creationId xmlns:a16="http://schemas.microsoft.com/office/drawing/2014/main" id="{B6A0F9EA-C902-480B-9FCE-688B37E5B32A}"/>
              </a:ext>
            </a:extLst>
          </p:cNvPr>
          <p:cNvPicPr>
            <a:picLocks noChangeAspect="1"/>
          </p:cNvPicPr>
          <p:nvPr/>
        </p:nvPicPr>
        <p:blipFill>
          <a:blip r:embed="rId2"/>
          <a:stretch>
            <a:fillRect/>
          </a:stretch>
        </p:blipFill>
        <p:spPr>
          <a:xfrm>
            <a:off x="2444735" y="1555303"/>
            <a:ext cx="7302529" cy="4142166"/>
          </a:xfrm>
          <a:prstGeom prst="rect">
            <a:avLst/>
          </a:prstGeom>
        </p:spPr>
      </p:pic>
    </p:spTree>
    <p:extLst>
      <p:ext uri="{BB962C8B-B14F-4D97-AF65-F5344CB8AC3E}">
        <p14:creationId xmlns:p14="http://schemas.microsoft.com/office/powerpoint/2010/main" val="148520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10"/>
          <p:cNvSpPr>
            <a:spLocks/>
          </p:cNvSpPr>
          <p:nvPr/>
        </p:nvSpPr>
        <p:spPr bwMode="auto">
          <a:xfrm>
            <a:off x="5807075" y="4032250"/>
            <a:ext cx="1346200" cy="407988"/>
          </a:xfrm>
          <a:custGeom>
            <a:avLst/>
            <a:gdLst>
              <a:gd name="T0" fmla="*/ 0 w 1392"/>
              <a:gd name="T1" fmla="*/ 2147483647 h 343"/>
              <a:gd name="T2" fmla="*/ 2147483647 w 1392"/>
              <a:gd name="T3" fmla="*/ 2147483647 h 343"/>
              <a:gd name="T4" fmla="*/ 2147483647 w 1392"/>
              <a:gd name="T5" fmla="*/ 0 h 343"/>
              <a:gd name="T6" fmla="*/ 2147483647 w 1392"/>
              <a:gd name="T7" fmla="*/ 2147483647 h 343"/>
              <a:gd name="T8" fmla="*/ 2147483647 w 1392"/>
              <a:gd name="T9" fmla="*/ 2147483647 h 343"/>
              <a:gd name="T10" fmla="*/ 2147483647 w 1392"/>
              <a:gd name="T11" fmla="*/ 2147483647 h 343"/>
              <a:gd name="T12" fmla="*/ 2147483647 w 1392"/>
              <a:gd name="T13" fmla="*/ 2147483647 h 343"/>
              <a:gd name="T14" fmla="*/ 2147483647 w 1392"/>
              <a:gd name="T15" fmla="*/ 2147483647 h 343"/>
              <a:gd name="T16" fmla="*/ 2147483647 w 1392"/>
              <a:gd name="T17" fmla="*/ 2147483647 h 343"/>
              <a:gd name="T18" fmla="*/ 2147483647 w 1392"/>
              <a:gd name="T19" fmla="*/ 2147483647 h 343"/>
              <a:gd name="T20" fmla="*/ 2147483647 w 1392"/>
              <a:gd name="T21" fmla="*/ 2147483647 h 343"/>
              <a:gd name="T22" fmla="*/ 2147483647 w 1392"/>
              <a:gd name="T23" fmla="*/ 2147483647 h 343"/>
              <a:gd name="T24" fmla="*/ 2147483647 w 1392"/>
              <a:gd name="T25" fmla="*/ 2147483647 h 343"/>
              <a:gd name="T26" fmla="*/ 2147483647 w 1392"/>
              <a:gd name="T27" fmla="*/ 2147483647 h 343"/>
              <a:gd name="T28" fmla="*/ 2147483647 w 1392"/>
              <a:gd name="T29" fmla="*/ 2147483647 h 343"/>
              <a:gd name="T30" fmla="*/ 2147483647 w 1392"/>
              <a:gd name="T31" fmla="*/ 2147483647 h 343"/>
              <a:gd name="T32" fmla="*/ 2147483647 w 1392"/>
              <a:gd name="T33" fmla="*/ 2147483647 h 343"/>
              <a:gd name="T34" fmla="*/ 2147483647 w 1392"/>
              <a:gd name="T35" fmla="*/ 2147483647 h 3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92" h="343">
                <a:moveTo>
                  <a:pt x="0" y="154"/>
                </a:moveTo>
                <a:cubicBezTo>
                  <a:pt x="9" y="248"/>
                  <a:pt x="19" y="343"/>
                  <a:pt x="51" y="317"/>
                </a:cubicBezTo>
                <a:cubicBezTo>
                  <a:pt x="83" y="291"/>
                  <a:pt x="143" y="0"/>
                  <a:pt x="192" y="0"/>
                </a:cubicBezTo>
                <a:cubicBezTo>
                  <a:pt x="241" y="0"/>
                  <a:pt x="293" y="313"/>
                  <a:pt x="344" y="314"/>
                </a:cubicBezTo>
                <a:cubicBezTo>
                  <a:pt x="395" y="315"/>
                  <a:pt x="446" y="7"/>
                  <a:pt x="496" y="8"/>
                </a:cubicBezTo>
                <a:cubicBezTo>
                  <a:pt x="546" y="9"/>
                  <a:pt x="598" y="321"/>
                  <a:pt x="646" y="320"/>
                </a:cubicBezTo>
                <a:cubicBezTo>
                  <a:pt x="694" y="319"/>
                  <a:pt x="749" y="5"/>
                  <a:pt x="784" y="5"/>
                </a:cubicBezTo>
                <a:cubicBezTo>
                  <a:pt x="819" y="5"/>
                  <a:pt x="834" y="317"/>
                  <a:pt x="856" y="317"/>
                </a:cubicBezTo>
                <a:cubicBezTo>
                  <a:pt x="878" y="317"/>
                  <a:pt x="899" y="9"/>
                  <a:pt x="918" y="8"/>
                </a:cubicBezTo>
                <a:cubicBezTo>
                  <a:pt x="937" y="7"/>
                  <a:pt x="951" y="312"/>
                  <a:pt x="968" y="312"/>
                </a:cubicBezTo>
                <a:cubicBezTo>
                  <a:pt x="985" y="312"/>
                  <a:pt x="1000" y="8"/>
                  <a:pt x="1019" y="8"/>
                </a:cubicBezTo>
                <a:cubicBezTo>
                  <a:pt x="1038" y="8"/>
                  <a:pt x="1066" y="315"/>
                  <a:pt x="1083" y="314"/>
                </a:cubicBezTo>
                <a:cubicBezTo>
                  <a:pt x="1100" y="313"/>
                  <a:pt x="1105" y="5"/>
                  <a:pt x="1123" y="5"/>
                </a:cubicBezTo>
                <a:cubicBezTo>
                  <a:pt x="1141" y="5"/>
                  <a:pt x="1172" y="317"/>
                  <a:pt x="1190" y="317"/>
                </a:cubicBezTo>
                <a:cubicBezTo>
                  <a:pt x="1208" y="317"/>
                  <a:pt x="1214" y="8"/>
                  <a:pt x="1230" y="8"/>
                </a:cubicBezTo>
                <a:cubicBezTo>
                  <a:pt x="1246" y="8"/>
                  <a:pt x="1270" y="317"/>
                  <a:pt x="1288" y="317"/>
                </a:cubicBezTo>
                <a:cubicBezTo>
                  <a:pt x="1306" y="317"/>
                  <a:pt x="1319" y="7"/>
                  <a:pt x="1336" y="8"/>
                </a:cubicBezTo>
                <a:cubicBezTo>
                  <a:pt x="1353" y="9"/>
                  <a:pt x="1380" y="257"/>
                  <a:pt x="1392" y="322"/>
                </a:cubicBezTo>
              </a:path>
            </a:pathLst>
          </a:custGeom>
          <a:noFill/>
          <a:ln w="38100" cmpd="sng">
            <a:solidFill>
              <a:srgbClr val="6223FF"/>
            </a:solidFill>
            <a:round/>
            <a:headEnd/>
            <a:tailEn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77827" name="Rectangle 2"/>
          <p:cNvSpPr>
            <a:spLocks noGrp="1" noChangeArrowheads="1"/>
          </p:cNvSpPr>
          <p:nvPr>
            <p:ph type="title"/>
          </p:nvPr>
        </p:nvSpPr>
        <p:spPr>
          <a:xfrm>
            <a:off x="2636838" y="306388"/>
            <a:ext cx="6686550" cy="857250"/>
          </a:xfrm>
        </p:spPr>
        <p:txBody>
          <a:bodyPr rtlCol="0">
            <a:normAutofit/>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Speed of Light in matter</a:t>
            </a:r>
          </a:p>
        </p:txBody>
      </p:sp>
      <p:sp>
        <p:nvSpPr>
          <p:cNvPr id="77828" name="Rectangle 3"/>
          <p:cNvSpPr>
            <a:spLocks noGrp="1" noChangeArrowheads="1"/>
          </p:cNvSpPr>
          <p:nvPr>
            <p:ph type="body" idx="4294967295"/>
          </p:nvPr>
        </p:nvSpPr>
        <p:spPr>
          <a:xfrm>
            <a:off x="871843" y="1858169"/>
            <a:ext cx="10695963" cy="1000125"/>
          </a:xfrm>
        </p:spPr>
        <p:txBody>
          <a:bodyPr rtlCol="0">
            <a:normAutofit/>
          </a:bodyPr>
          <a:lstStyle/>
          <a:p>
            <a:pPr eaLnBrk="1" fontAlgn="auto" hangingPunct="1">
              <a:spcAft>
                <a:spcPts val="0"/>
              </a:spcAft>
              <a:defRPr/>
            </a:pPr>
            <a:r>
              <a:rPr lang="en-US" altLang="en-US" dirty="0">
                <a:solidFill>
                  <a:schemeClr val="accent5">
                    <a:lumMod val="50000"/>
                  </a:schemeClr>
                </a:solidFill>
                <a:latin typeface="Comic Sans MS" panose="030F0702030302020204" pitchFamily="66" charset="0"/>
                <a:ea typeface="+mn-ea"/>
              </a:rPr>
              <a:t>Generally light </a:t>
            </a:r>
            <a:r>
              <a:rPr lang="en-US" altLang="en-US" b="1" u="sng" dirty="0">
                <a:solidFill>
                  <a:schemeClr val="accent5">
                    <a:lumMod val="50000"/>
                  </a:schemeClr>
                </a:solidFill>
                <a:latin typeface="Comic Sans MS" panose="030F0702030302020204" pitchFamily="66" charset="0"/>
                <a:ea typeface="+mn-ea"/>
              </a:rPr>
              <a:t>slows down when it encounters a medium </a:t>
            </a:r>
            <a:r>
              <a:rPr lang="en-US" altLang="en-US" dirty="0">
                <a:solidFill>
                  <a:schemeClr val="accent5">
                    <a:lumMod val="50000"/>
                  </a:schemeClr>
                </a:solidFill>
                <a:latin typeface="Comic Sans MS" panose="030F0702030302020204" pitchFamily="66" charset="0"/>
                <a:ea typeface="+mn-ea"/>
              </a:rPr>
              <a:t>other than vacuum.</a:t>
            </a:r>
          </a:p>
        </p:txBody>
      </p:sp>
      <p:graphicFrame>
        <p:nvGraphicFramePr>
          <p:cNvPr id="89093" name="Object 4"/>
          <p:cNvGraphicFramePr>
            <a:graphicFrameLocks noChangeAspect="1"/>
          </p:cNvGraphicFramePr>
          <p:nvPr/>
        </p:nvGraphicFramePr>
        <p:xfrm>
          <a:off x="3767138" y="2692400"/>
          <a:ext cx="1241425" cy="1123950"/>
        </p:xfrm>
        <a:graphic>
          <a:graphicData uri="http://schemas.openxmlformats.org/presentationml/2006/ole">
            <mc:AlternateContent xmlns:mc="http://schemas.openxmlformats.org/markup-compatibility/2006">
              <mc:Choice xmlns:v="urn:schemas-microsoft-com:vml" Requires="v">
                <p:oleObj spid="_x0000_s2126" name="Equation" r:id="rId4" imgW="383760" imgH="466200" progId="Equation.DSMT4">
                  <p:embed/>
                </p:oleObj>
              </mc:Choice>
              <mc:Fallback>
                <p:oleObj name="Equation" r:id="rId4" imgW="383760" imgH="466200" progId="Equation.DSMT4">
                  <p:embed/>
                  <p:pic>
                    <p:nvPicPr>
                      <p:cNvPr id="8909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2692400"/>
                        <a:ext cx="12414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4" name="Text Box 5"/>
          <p:cNvSpPr txBox="1">
            <a:spLocks noChangeArrowheads="1"/>
          </p:cNvSpPr>
          <p:nvPr/>
        </p:nvSpPr>
        <p:spPr bwMode="auto">
          <a:xfrm>
            <a:off x="5554662" y="2890838"/>
            <a:ext cx="3682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504FF"/>
                </a:solidFill>
                <a:effectLst/>
                <a:uLnTx/>
                <a:uFillTx/>
                <a:latin typeface="Comic Sans MS" panose="030F0702030302020204" pitchFamily="66" charset="0"/>
                <a:ea typeface="MS PGothic" panose="020B0600070205080204" pitchFamily="34" charset="-128"/>
                <a:cs typeface="+mn-cs"/>
              </a:rPr>
              <a:t>n is the index of refraction of the medium   n≥1 </a:t>
            </a:r>
          </a:p>
        </p:txBody>
      </p:sp>
      <p:graphicFrame>
        <p:nvGraphicFramePr>
          <p:cNvPr id="89095" name="Object 6"/>
          <p:cNvGraphicFramePr>
            <a:graphicFrameLocks noChangeAspect="1"/>
          </p:cNvGraphicFramePr>
          <p:nvPr/>
        </p:nvGraphicFramePr>
        <p:xfrm>
          <a:off x="3436938" y="3952875"/>
          <a:ext cx="787400" cy="566738"/>
        </p:xfrm>
        <a:graphic>
          <a:graphicData uri="http://schemas.openxmlformats.org/presentationml/2006/ole">
            <mc:AlternateContent xmlns:mc="http://schemas.openxmlformats.org/markup-compatibility/2006">
              <mc:Choice xmlns:v="urn:schemas-microsoft-com:vml" Requires="v">
                <p:oleObj spid="_x0000_s2127" name="Equation" r:id="rId6" imgW="511920" imgH="292320" progId="Equation.DSMT4">
                  <p:embed/>
                </p:oleObj>
              </mc:Choice>
              <mc:Fallback>
                <p:oleObj name="Equation" r:id="rId6" imgW="511920" imgH="292320" progId="Equation.DSMT4">
                  <p:embed/>
                  <p:pic>
                    <p:nvPicPr>
                      <p:cNvPr id="8909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6938" y="3952875"/>
                        <a:ext cx="787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6" name="Rectangle 7"/>
          <p:cNvSpPr>
            <a:spLocks noChangeArrowheads="1"/>
          </p:cNvSpPr>
          <p:nvPr/>
        </p:nvSpPr>
        <p:spPr bwMode="auto">
          <a:xfrm>
            <a:off x="6607175" y="3609975"/>
            <a:ext cx="563563" cy="1866900"/>
          </a:xfrm>
          <a:prstGeom prst="rect">
            <a:avLst/>
          </a:prstGeom>
          <a:solidFill>
            <a:schemeClr val="accent1"/>
          </a:solidFill>
          <a:ln w="9525">
            <a:solidFill>
              <a:schemeClr val="tx1"/>
            </a:solidFill>
            <a:miter lim="800000"/>
            <a:headEnd/>
            <a:tailEnd/>
          </a:ln>
        </p:spPr>
        <p:txBody>
          <a:bodyPr wrap="none" anchor="ct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1513" name="Line 11"/>
          <p:cNvSpPr>
            <a:spLocks noChangeShapeType="1"/>
          </p:cNvSpPr>
          <p:nvPr/>
        </p:nvSpPr>
        <p:spPr bwMode="auto">
          <a:xfrm>
            <a:off x="5910263" y="4667250"/>
            <a:ext cx="403225" cy="0"/>
          </a:xfrm>
          <a:prstGeom prst="line">
            <a:avLst/>
          </a:prstGeom>
          <a:noFill/>
          <a:ln w="38100">
            <a:solidFill>
              <a:schemeClr val="tx1"/>
            </a:solidFill>
            <a:round/>
            <a:headEnd/>
            <a:tailEnd type="triangle" w="med" len="me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89098" name="Text Box 12"/>
          <p:cNvSpPr txBox="1">
            <a:spLocks noChangeArrowheads="1"/>
          </p:cNvSpPr>
          <p:nvPr/>
        </p:nvSpPr>
        <p:spPr bwMode="auto">
          <a:xfrm>
            <a:off x="5916613" y="4683125"/>
            <a:ext cx="303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c</a:t>
            </a:r>
          </a:p>
        </p:txBody>
      </p:sp>
      <p:sp>
        <p:nvSpPr>
          <p:cNvPr id="21515" name="Freeform 13"/>
          <p:cNvSpPr>
            <a:spLocks/>
          </p:cNvSpPr>
          <p:nvPr/>
        </p:nvSpPr>
        <p:spPr bwMode="auto">
          <a:xfrm>
            <a:off x="7148513" y="4051300"/>
            <a:ext cx="1016000" cy="419100"/>
          </a:xfrm>
          <a:custGeom>
            <a:avLst/>
            <a:gdLst>
              <a:gd name="T0" fmla="*/ 0 w 1050"/>
              <a:gd name="T1" fmla="*/ 2147483647 h 351"/>
              <a:gd name="T2" fmla="*/ 2147483647 w 1050"/>
              <a:gd name="T3" fmla="*/ 2147483647 h 351"/>
              <a:gd name="T4" fmla="*/ 2147483647 w 1050"/>
              <a:gd name="T5" fmla="*/ 2147483647 h 351"/>
              <a:gd name="T6" fmla="*/ 2147483647 w 1050"/>
              <a:gd name="T7" fmla="*/ 2147483647 h 351"/>
              <a:gd name="T8" fmla="*/ 2147483647 w 1050"/>
              <a:gd name="T9" fmla="*/ 2147483647 h 351"/>
              <a:gd name="T10" fmla="*/ 2147483647 w 1050"/>
              <a:gd name="T11" fmla="*/ 2147483647 h 351"/>
              <a:gd name="T12" fmla="*/ 2147483647 w 1050"/>
              <a:gd name="T13" fmla="*/ 2147483647 h 351"/>
              <a:gd name="T14" fmla="*/ 2147483647 w 1050"/>
              <a:gd name="T15" fmla="*/ 2147483647 h 351"/>
              <a:gd name="T16" fmla="*/ 2147483647 w 1050"/>
              <a:gd name="T17" fmla="*/ 2147483647 h 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0" h="351">
                <a:moveTo>
                  <a:pt x="0" y="271"/>
                </a:moveTo>
                <a:cubicBezTo>
                  <a:pt x="6" y="277"/>
                  <a:pt x="5" y="351"/>
                  <a:pt x="34" y="306"/>
                </a:cubicBezTo>
                <a:cubicBezTo>
                  <a:pt x="63" y="261"/>
                  <a:pt x="125" y="0"/>
                  <a:pt x="173" y="2"/>
                </a:cubicBezTo>
                <a:cubicBezTo>
                  <a:pt x="221" y="4"/>
                  <a:pt x="274" y="315"/>
                  <a:pt x="325" y="316"/>
                </a:cubicBezTo>
                <a:cubicBezTo>
                  <a:pt x="376" y="317"/>
                  <a:pt x="427" y="9"/>
                  <a:pt x="477" y="10"/>
                </a:cubicBezTo>
                <a:cubicBezTo>
                  <a:pt x="527" y="11"/>
                  <a:pt x="579" y="323"/>
                  <a:pt x="627" y="322"/>
                </a:cubicBezTo>
                <a:cubicBezTo>
                  <a:pt x="675" y="321"/>
                  <a:pt x="717" y="6"/>
                  <a:pt x="765" y="7"/>
                </a:cubicBezTo>
                <a:cubicBezTo>
                  <a:pt x="813" y="8"/>
                  <a:pt x="867" y="319"/>
                  <a:pt x="914" y="327"/>
                </a:cubicBezTo>
                <a:cubicBezTo>
                  <a:pt x="961" y="335"/>
                  <a:pt x="1022" y="112"/>
                  <a:pt x="1050" y="55"/>
                </a:cubicBezTo>
              </a:path>
            </a:pathLst>
          </a:custGeom>
          <a:noFill/>
          <a:ln w="38100" cmpd="sng">
            <a:solidFill>
              <a:srgbClr val="6223FF"/>
            </a:solidFill>
            <a:round/>
            <a:headEnd/>
            <a:tailEn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21516" name="Freeform 14"/>
          <p:cNvSpPr>
            <a:spLocks/>
          </p:cNvSpPr>
          <p:nvPr/>
        </p:nvSpPr>
        <p:spPr bwMode="auto">
          <a:xfrm>
            <a:off x="6599238" y="4060825"/>
            <a:ext cx="560387" cy="395288"/>
          </a:xfrm>
          <a:custGeom>
            <a:avLst/>
            <a:gdLst>
              <a:gd name="T0" fmla="*/ 0 w 578"/>
              <a:gd name="T1" fmla="*/ 2147483647 h 331"/>
              <a:gd name="T2" fmla="*/ 2147483647 w 578"/>
              <a:gd name="T3" fmla="*/ 2147483647 h 331"/>
              <a:gd name="T4" fmla="*/ 2147483647 w 578"/>
              <a:gd name="T5" fmla="*/ 2147483647 h 331"/>
              <a:gd name="T6" fmla="*/ 2147483647 w 578"/>
              <a:gd name="T7" fmla="*/ 2147483647 h 331"/>
              <a:gd name="T8" fmla="*/ 2147483647 w 578"/>
              <a:gd name="T9" fmla="*/ 2147483647 h 331"/>
              <a:gd name="T10" fmla="*/ 2147483647 w 578"/>
              <a:gd name="T11" fmla="*/ 2147483647 h 331"/>
              <a:gd name="T12" fmla="*/ 2147483647 w 578"/>
              <a:gd name="T13" fmla="*/ 0 h 331"/>
              <a:gd name="T14" fmla="*/ 2147483647 w 578"/>
              <a:gd name="T15" fmla="*/ 2147483647 h 331"/>
              <a:gd name="T16" fmla="*/ 2147483647 w 578"/>
              <a:gd name="T17" fmla="*/ 2147483647 h 331"/>
              <a:gd name="T18" fmla="*/ 2147483647 w 578"/>
              <a:gd name="T19" fmla="*/ 2147483647 h 331"/>
              <a:gd name="T20" fmla="*/ 2147483647 w 578"/>
              <a:gd name="T21" fmla="*/ 2147483647 h 331"/>
              <a:gd name="T22" fmla="*/ 2147483647 w 578"/>
              <a:gd name="T23" fmla="*/ 2147483647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8" h="331">
                <a:moveTo>
                  <a:pt x="0" y="115"/>
                </a:moveTo>
                <a:cubicBezTo>
                  <a:pt x="7" y="148"/>
                  <a:pt x="25" y="331"/>
                  <a:pt x="42" y="312"/>
                </a:cubicBezTo>
                <a:cubicBezTo>
                  <a:pt x="59" y="293"/>
                  <a:pt x="85" y="4"/>
                  <a:pt x="104" y="3"/>
                </a:cubicBezTo>
                <a:cubicBezTo>
                  <a:pt x="123" y="2"/>
                  <a:pt x="137" y="307"/>
                  <a:pt x="154" y="307"/>
                </a:cubicBezTo>
                <a:cubicBezTo>
                  <a:pt x="171" y="307"/>
                  <a:pt x="186" y="3"/>
                  <a:pt x="205" y="3"/>
                </a:cubicBezTo>
                <a:cubicBezTo>
                  <a:pt x="224" y="3"/>
                  <a:pt x="252" y="310"/>
                  <a:pt x="269" y="309"/>
                </a:cubicBezTo>
                <a:cubicBezTo>
                  <a:pt x="286" y="308"/>
                  <a:pt x="291" y="0"/>
                  <a:pt x="309" y="0"/>
                </a:cubicBezTo>
                <a:cubicBezTo>
                  <a:pt x="327" y="0"/>
                  <a:pt x="358" y="312"/>
                  <a:pt x="376" y="312"/>
                </a:cubicBezTo>
                <a:cubicBezTo>
                  <a:pt x="394" y="312"/>
                  <a:pt x="400" y="3"/>
                  <a:pt x="416" y="3"/>
                </a:cubicBezTo>
                <a:cubicBezTo>
                  <a:pt x="432" y="3"/>
                  <a:pt x="456" y="312"/>
                  <a:pt x="474" y="312"/>
                </a:cubicBezTo>
                <a:cubicBezTo>
                  <a:pt x="492" y="312"/>
                  <a:pt x="505" y="2"/>
                  <a:pt x="522" y="3"/>
                </a:cubicBezTo>
                <a:cubicBezTo>
                  <a:pt x="539" y="4"/>
                  <a:pt x="566" y="252"/>
                  <a:pt x="578" y="317"/>
                </a:cubicBezTo>
              </a:path>
            </a:pathLst>
          </a:custGeom>
          <a:noFill/>
          <a:ln w="38100" cmpd="sng">
            <a:solidFill>
              <a:srgbClr val="6223FF"/>
            </a:solidFill>
            <a:round/>
            <a:headEnd/>
            <a:tailEn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89101" name="Text Box 15"/>
          <p:cNvSpPr txBox="1">
            <a:spLocks noChangeArrowheads="1"/>
          </p:cNvSpPr>
          <p:nvPr/>
        </p:nvSpPr>
        <p:spPr bwMode="auto">
          <a:xfrm>
            <a:off x="6907213" y="510222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504FF"/>
                </a:solidFill>
                <a:effectLst/>
                <a:uLnTx/>
                <a:uFillTx/>
                <a:latin typeface="Comic Sans MS" panose="030F0702030302020204" pitchFamily="66" charset="0"/>
                <a:ea typeface="MS PGothic" panose="020B0600070205080204" pitchFamily="34" charset="-128"/>
                <a:cs typeface="+mn-cs"/>
              </a:rPr>
              <a:t>n</a:t>
            </a:r>
          </a:p>
        </p:txBody>
      </p:sp>
      <p:sp>
        <p:nvSpPr>
          <p:cNvPr id="89102" name="Text Box 16"/>
          <p:cNvSpPr txBox="1">
            <a:spLocks noChangeArrowheads="1"/>
          </p:cNvSpPr>
          <p:nvPr/>
        </p:nvSpPr>
        <p:spPr bwMode="auto">
          <a:xfrm>
            <a:off x="6759575" y="4654550"/>
            <a:ext cx="29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77F0E"/>
                </a:solidFill>
                <a:effectLst/>
                <a:uLnTx/>
                <a:uFillTx/>
                <a:latin typeface="Comic Sans MS" panose="030F0702030302020204" pitchFamily="66" charset="0"/>
                <a:ea typeface="MS PGothic" panose="020B0600070205080204" pitchFamily="34" charset="-128"/>
                <a:cs typeface="+mn-cs"/>
              </a:rPr>
              <a:t>v</a:t>
            </a:r>
          </a:p>
        </p:txBody>
      </p:sp>
      <p:sp>
        <p:nvSpPr>
          <p:cNvPr id="21519" name="Line 17"/>
          <p:cNvSpPr>
            <a:spLocks noChangeShapeType="1"/>
          </p:cNvSpPr>
          <p:nvPr/>
        </p:nvSpPr>
        <p:spPr bwMode="auto">
          <a:xfrm>
            <a:off x="6692900" y="4619625"/>
            <a:ext cx="401638" cy="0"/>
          </a:xfrm>
          <a:prstGeom prst="line">
            <a:avLst/>
          </a:prstGeom>
          <a:noFill/>
          <a:ln w="38100">
            <a:solidFill>
              <a:srgbClr val="0600B2"/>
            </a:solidFill>
            <a:round/>
            <a:headEnd/>
            <a:tailEnd type="triangle" w="med" len="me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graphicFrame>
        <p:nvGraphicFramePr>
          <p:cNvPr id="89104" name="Object 18"/>
          <p:cNvGraphicFramePr>
            <a:graphicFrameLocks noChangeAspect="1"/>
          </p:cNvGraphicFramePr>
          <p:nvPr/>
        </p:nvGraphicFramePr>
        <p:xfrm>
          <a:off x="3316288" y="4568825"/>
          <a:ext cx="1920875" cy="1073150"/>
        </p:xfrm>
        <a:graphic>
          <a:graphicData uri="http://schemas.openxmlformats.org/presentationml/2006/ole">
            <mc:AlternateContent xmlns:mc="http://schemas.openxmlformats.org/markup-compatibility/2006">
              <mc:Choice xmlns:v="urn:schemas-microsoft-com:vml" Requires="v">
                <p:oleObj spid="_x0000_s2128" name="Equation" r:id="rId8" imgW="886680" imgH="511920" progId="Equation.DSMT4">
                  <p:embed/>
                </p:oleObj>
              </mc:Choice>
              <mc:Fallback>
                <p:oleObj name="Equation" r:id="rId8" imgW="886680" imgH="511920" progId="Equation.DSMT4">
                  <p:embed/>
                  <p:pic>
                    <p:nvPicPr>
                      <p:cNvPr id="8910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6288" y="4568825"/>
                        <a:ext cx="19208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105" name="Text Box 19"/>
          <p:cNvSpPr txBox="1">
            <a:spLocks noChangeArrowheads="1"/>
          </p:cNvSpPr>
          <p:nvPr/>
        </p:nvSpPr>
        <p:spPr bwMode="auto">
          <a:xfrm>
            <a:off x="6759575" y="5756275"/>
            <a:ext cx="368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sng" strike="noStrike" kern="1200" cap="none" spc="0" normalizeH="0" baseline="0" noProof="0">
                <a:ln>
                  <a:noFill/>
                </a:ln>
                <a:solidFill>
                  <a:srgbClr val="FF2100"/>
                </a:solidFill>
                <a:effectLst/>
                <a:uLnTx/>
                <a:uFillTx/>
                <a:latin typeface="Comic Sans MS" panose="030F0702030302020204" pitchFamily="66" charset="0"/>
                <a:ea typeface="MS PGothic" panose="020B0600070205080204" pitchFamily="34" charset="-128"/>
                <a:cs typeface="+mn-cs"/>
              </a:rPr>
              <a:t>Frequency</a:t>
            </a:r>
            <a:r>
              <a:rPr kumimoji="0" lang="en-US" altLang="en-US" sz="24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is unchanged</a:t>
            </a:r>
          </a:p>
        </p:txBody>
      </p:sp>
      <p:sp>
        <p:nvSpPr>
          <p:cNvPr id="89106" name="Text Box 20"/>
          <p:cNvSpPr txBox="1">
            <a:spLocks noChangeArrowheads="1"/>
          </p:cNvSpPr>
          <p:nvPr/>
        </p:nvSpPr>
        <p:spPr bwMode="auto">
          <a:xfrm>
            <a:off x="5756275" y="3648075"/>
            <a:ext cx="395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l</a:t>
            </a:r>
            <a:r>
              <a:rPr kumimoji="0" lang="en-US" altLang="en-US" sz="1800" b="1" i="0" u="none" strike="noStrike" kern="1200" cap="none" spc="0" normalizeH="0" baseline="-2500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o</a:t>
            </a:r>
            <a:endParaRPr kumimoji="0" lang="en-US" altLang="en-US" sz="1800" b="1"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endParaRPr>
          </a:p>
        </p:txBody>
      </p:sp>
      <p:sp>
        <p:nvSpPr>
          <p:cNvPr id="89107" name="Text Box 21"/>
          <p:cNvSpPr txBox="1">
            <a:spLocks noChangeArrowheads="1"/>
          </p:cNvSpPr>
          <p:nvPr/>
        </p:nvSpPr>
        <p:spPr bwMode="auto">
          <a:xfrm>
            <a:off x="6759575" y="3668713"/>
            <a:ext cx="31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l</a:t>
            </a:r>
          </a:p>
        </p:txBody>
      </p:sp>
      <p:sp>
        <p:nvSpPr>
          <p:cNvPr id="89108" name="Text Box 22"/>
          <p:cNvSpPr txBox="1">
            <a:spLocks noChangeArrowheads="1"/>
          </p:cNvSpPr>
          <p:nvPr/>
        </p:nvSpPr>
        <p:spPr bwMode="auto">
          <a:xfrm>
            <a:off x="7913688" y="3763963"/>
            <a:ext cx="395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l</a:t>
            </a:r>
            <a:r>
              <a:rPr kumimoji="0" lang="en-US" altLang="en-US" sz="1800" b="1" i="0" u="none" strike="noStrike" kern="1200" cap="none" spc="0" normalizeH="0" baseline="-2500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o</a:t>
            </a:r>
            <a:endParaRPr kumimoji="0" lang="en-US" altLang="en-US" sz="1800" b="1"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endParaRPr>
          </a:p>
        </p:txBody>
      </p:sp>
      <p:graphicFrame>
        <p:nvGraphicFramePr>
          <p:cNvPr id="89109" name="Object 23"/>
          <p:cNvGraphicFramePr>
            <a:graphicFrameLocks noChangeAspect="1"/>
          </p:cNvGraphicFramePr>
          <p:nvPr/>
        </p:nvGraphicFramePr>
        <p:xfrm>
          <a:off x="4387850" y="4089400"/>
          <a:ext cx="922338" cy="354013"/>
        </p:xfrm>
        <a:graphic>
          <a:graphicData uri="http://schemas.openxmlformats.org/presentationml/2006/ole">
            <mc:AlternateContent xmlns:mc="http://schemas.openxmlformats.org/markup-compatibility/2006">
              <mc:Choice xmlns:v="urn:schemas-microsoft-com:vml" Requires="v">
                <p:oleObj spid="_x0000_s2129" name="Equation" r:id="rId10" imgW="447840" imgH="182520" progId="Equation.DSMT4">
                  <p:embed/>
                </p:oleObj>
              </mc:Choice>
              <mc:Fallback>
                <p:oleObj name="Equation" r:id="rId10" imgW="447840" imgH="182520" progId="Equation.DSMT4">
                  <p:embed/>
                  <p:pic>
                    <p:nvPicPr>
                      <p:cNvPr id="89109"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7850" y="4089400"/>
                        <a:ext cx="9223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021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552700" y="185738"/>
            <a:ext cx="6172200" cy="971550"/>
          </a:xfrm>
        </p:spPr>
        <p:txBody>
          <a:bodyPr/>
          <a:lstStyle/>
          <a:p>
            <a:pPr eaLnBrk="1" hangingPunct="1"/>
            <a:r>
              <a:rPr lang="en-US" altLang="en-US" sz="3300" dirty="0">
                <a:solidFill>
                  <a:schemeClr val="accent2"/>
                </a:solidFill>
              </a:rPr>
              <a:t>30-5 </a:t>
            </a:r>
            <a:r>
              <a:rPr lang="en-US" altLang="en-US" sz="3300" i="1" dirty="0">
                <a:solidFill>
                  <a:schemeClr val="accent2"/>
                </a:solidFill>
                <a:latin typeface="Times New Roman" panose="02020603050405020304" pitchFamily="18" charset="0"/>
              </a:rPr>
              <a:t>LC</a:t>
            </a:r>
            <a:r>
              <a:rPr lang="en-US" altLang="en-US" sz="3300" dirty="0">
                <a:solidFill>
                  <a:schemeClr val="accent2"/>
                </a:solidFill>
              </a:rPr>
              <a:t> Circuits and Electromagnetic Oscillations</a:t>
            </a:r>
          </a:p>
        </p:txBody>
      </p:sp>
      <p:sp>
        <p:nvSpPr>
          <p:cNvPr id="46083" name="Text Box 3"/>
          <p:cNvSpPr txBox="1">
            <a:spLocks noChangeArrowheads="1"/>
          </p:cNvSpPr>
          <p:nvPr/>
        </p:nvSpPr>
        <p:spPr bwMode="auto">
          <a:xfrm>
            <a:off x="1981200" y="1958192"/>
            <a:ext cx="6172200" cy="1061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Substituting shows that the equation can only be true for all times if the frequency is given by</a:t>
            </a:r>
          </a:p>
        </p:txBody>
      </p:sp>
      <p:sp>
        <p:nvSpPr>
          <p:cNvPr id="46084" name="Text Box 5"/>
          <p:cNvSpPr txBox="1">
            <a:spLocks noChangeArrowheads="1"/>
          </p:cNvSpPr>
          <p:nvPr/>
        </p:nvSpPr>
        <p:spPr bwMode="auto">
          <a:xfrm>
            <a:off x="2070500" y="3613174"/>
            <a:ext cx="5248275"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current is sinusoidal as well:</a:t>
            </a:r>
          </a:p>
        </p:txBody>
      </p:sp>
      <p:pic>
        <p:nvPicPr>
          <p:cNvPr id="46085" name="Picture 7" descr="30-14"/>
          <p:cNvPicPr>
            <a:picLocks noChangeAspect="1" noChangeArrowheads="1"/>
          </p:cNvPicPr>
          <p:nvPr/>
        </p:nvPicPr>
        <p:blipFill>
          <a:blip r:embed="rId2">
            <a:extLst>
              <a:ext uri="{28A0092B-C50C-407E-A947-70E740481C1C}">
                <a14:useLocalDpi xmlns:a14="http://schemas.microsoft.com/office/drawing/2010/main" val="0"/>
              </a:ext>
            </a:extLst>
          </a:blip>
          <a:srcRect r="66733"/>
          <a:stretch>
            <a:fillRect/>
          </a:stretch>
        </p:blipFill>
        <p:spPr bwMode="auto">
          <a:xfrm>
            <a:off x="3227240" y="2837199"/>
            <a:ext cx="2339480" cy="901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6" name="Picture 8" descr="30-15"/>
          <p:cNvPicPr>
            <a:picLocks noChangeAspect="1" noChangeArrowheads="1"/>
          </p:cNvPicPr>
          <p:nvPr/>
        </p:nvPicPr>
        <p:blipFill>
          <a:blip r:embed="rId3">
            <a:extLst>
              <a:ext uri="{28A0092B-C50C-407E-A947-70E740481C1C}">
                <a14:useLocalDpi xmlns:a14="http://schemas.microsoft.com/office/drawing/2010/main" val="0"/>
              </a:ext>
            </a:extLst>
          </a:blip>
          <a:srcRect r="49759"/>
          <a:stretch>
            <a:fillRect/>
          </a:stretch>
        </p:blipFill>
        <p:spPr bwMode="auto">
          <a:xfrm>
            <a:off x="2552700" y="4331687"/>
            <a:ext cx="3609768" cy="115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Figure_30_11"/>
          <p:cNvPicPr>
            <a:picLocks noChangeAspect="1" noChangeArrowheads="1"/>
          </p:cNvPicPr>
          <p:nvPr/>
        </p:nvPicPr>
        <p:blipFill>
          <a:blip r:embed="rId4" cstate="print">
            <a:extLst>
              <a:ext uri="{28A0092B-C50C-407E-A947-70E740481C1C}">
                <a14:useLocalDpi xmlns:a14="http://schemas.microsoft.com/office/drawing/2010/main" val="0"/>
              </a:ext>
            </a:extLst>
          </a:blip>
          <a:srcRect b="2617"/>
          <a:stretch>
            <a:fillRect/>
          </a:stretch>
        </p:blipFill>
        <p:spPr bwMode="auto">
          <a:xfrm>
            <a:off x="8377721" y="2089174"/>
            <a:ext cx="3384947"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238597" y="5629213"/>
            <a:ext cx="9260378" cy="646331"/>
          </a:xfrm>
          <a:prstGeom prst="rect">
            <a:avLst/>
          </a:prstGeom>
        </p:spPr>
        <p:txBody>
          <a:bodyPr wrap="square">
            <a:spAutoFit/>
          </a:body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3399"/>
                </a:solidFill>
                <a:effectLst/>
                <a:uLnTx/>
                <a:uFillTx/>
                <a:latin typeface="Comic Sans MS"/>
                <a:ea typeface="ＭＳ Ｐゴシック"/>
              </a:rPr>
              <a:t>The charge and current are both sinusoidal, but with different phases. The maximum current I</a:t>
            </a:r>
            <a:r>
              <a:rPr kumimoji="0" lang="en-US" altLang="en-US" sz="1800" b="1" i="0" u="none" strike="noStrike" kern="1200" cap="none" spc="0" normalizeH="0" baseline="-25000" noProof="0" dirty="0">
                <a:ln>
                  <a:noFill/>
                </a:ln>
                <a:solidFill>
                  <a:srgbClr val="333399"/>
                </a:solidFill>
                <a:effectLst/>
                <a:uLnTx/>
                <a:uFillTx/>
                <a:latin typeface="Comic Sans MS"/>
                <a:ea typeface="ＭＳ Ｐゴシック"/>
              </a:rPr>
              <a:t>0</a:t>
            </a:r>
            <a:r>
              <a:rPr kumimoji="0" lang="en-US" altLang="en-US" sz="1800" b="1" i="0" u="none" strike="noStrike" kern="1200" cap="none" spc="0" normalizeH="0" baseline="0" noProof="0" dirty="0">
                <a:ln>
                  <a:noFill/>
                </a:ln>
                <a:solidFill>
                  <a:srgbClr val="333399"/>
                </a:solidFill>
                <a:effectLst/>
                <a:uLnTx/>
                <a:uFillTx/>
                <a:latin typeface="Comic Sans MS"/>
                <a:ea typeface="ＭＳ Ｐゴシック"/>
              </a:rPr>
              <a:t>=</a:t>
            </a:r>
            <a:r>
              <a:rPr kumimoji="0" lang="el-GR" altLang="en-US" sz="1800" b="1" i="0" u="none" strike="noStrike" kern="1200" cap="none" spc="0" normalizeH="0" baseline="0" noProof="0" dirty="0">
                <a:ln>
                  <a:noFill/>
                </a:ln>
                <a:solidFill>
                  <a:srgbClr val="333399"/>
                </a:solidFill>
                <a:effectLst/>
                <a:uLnTx/>
                <a:uFillTx/>
                <a:latin typeface="Comic Sans MS"/>
                <a:ea typeface="ＭＳ Ｐゴシック"/>
              </a:rPr>
              <a:t>ω</a:t>
            </a:r>
            <a:r>
              <a:rPr kumimoji="0" lang="en-US" altLang="en-US" sz="1800" b="1" i="0" u="none" strike="noStrike" kern="1200" cap="none" spc="0" normalizeH="0" baseline="0" noProof="0" dirty="0">
                <a:ln>
                  <a:noFill/>
                </a:ln>
                <a:solidFill>
                  <a:srgbClr val="333399"/>
                </a:solidFill>
                <a:effectLst/>
                <a:uLnTx/>
                <a:uFillTx/>
                <a:latin typeface="Comic Sans MS"/>
                <a:ea typeface="ＭＳ Ｐゴシック"/>
              </a:rPr>
              <a:t>Q</a:t>
            </a:r>
            <a:r>
              <a:rPr kumimoji="0" lang="en-US" altLang="en-US" sz="1800" b="1" i="0" u="none" strike="noStrike" kern="1200" cap="none" spc="0" normalizeH="0" baseline="-25000" noProof="0" dirty="0">
                <a:ln>
                  <a:noFill/>
                </a:ln>
                <a:solidFill>
                  <a:srgbClr val="333399"/>
                </a:solidFill>
                <a:effectLst/>
                <a:uLnTx/>
                <a:uFillTx/>
                <a:latin typeface="Comic Sans MS"/>
                <a:ea typeface="ＭＳ Ｐゴシック"/>
              </a:rPr>
              <a:t>0</a:t>
            </a:r>
          </a:p>
        </p:txBody>
      </p:sp>
    </p:spTree>
    <p:extLst>
      <p:ext uri="{BB962C8B-B14F-4D97-AF65-F5344CB8AC3E}">
        <p14:creationId xmlns:p14="http://schemas.microsoft.com/office/powerpoint/2010/main" val="428629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Figure_30_12"/>
          <p:cNvPicPr>
            <a:picLocks noChangeAspect="1" noChangeArrowheads="1"/>
          </p:cNvPicPr>
          <p:nvPr/>
        </p:nvPicPr>
        <p:blipFill>
          <a:blip r:embed="rId3">
            <a:extLst>
              <a:ext uri="{28A0092B-C50C-407E-A947-70E740481C1C}">
                <a14:useLocalDpi xmlns:a14="http://schemas.microsoft.com/office/drawing/2010/main" val="0"/>
              </a:ext>
            </a:extLst>
          </a:blip>
          <a:srcRect b="3360"/>
          <a:stretch>
            <a:fillRect/>
          </a:stretch>
        </p:blipFill>
        <p:spPr bwMode="auto">
          <a:xfrm>
            <a:off x="3724275" y="4333876"/>
            <a:ext cx="43434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idx="4294967295"/>
          </p:nvPr>
        </p:nvSpPr>
        <p:spPr>
          <a:xfrm>
            <a:off x="1600201" y="17463"/>
            <a:ext cx="8080375" cy="1295400"/>
          </a:xfrm>
        </p:spPr>
        <p:txBody>
          <a:bodyPr/>
          <a:lstStyle/>
          <a:p>
            <a:pPr eaLnBrk="1" hangingPunct="1"/>
            <a:r>
              <a:rPr lang="en-US" altLang="en-US" sz="4000">
                <a:solidFill>
                  <a:schemeClr val="accent2"/>
                </a:solidFill>
              </a:rPr>
              <a:t>30-5 </a:t>
            </a:r>
            <a:r>
              <a:rPr lang="en-US" altLang="en-US" sz="4000" i="1">
                <a:solidFill>
                  <a:schemeClr val="accent2"/>
                </a:solidFill>
                <a:latin typeface="Times New Roman" panose="02020603050405020304" pitchFamily="18" charset="0"/>
              </a:rPr>
              <a:t>LC</a:t>
            </a:r>
            <a:r>
              <a:rPr lang="en-US" altLang="en-US" sz="4000">
                <a:solidFill>
                  <a:schemeClr val="accent2"/>
                </a:solidFill>
              </a:rPr>
              <a:t> Circuits and Electromagnetic Oscillations</a:t>
            </a:r>
          </a:p>
        </p:txBody>
      </p:sp>
      <p:sp>
        <p:nvSpPr>
          <p:cNvPr id="49156" name="Text Box 3"/>
          <p:cNvSpPr txBox="1">
            <a:spLocks noChangeArrowheads="1"/>
          </p:cNvSpPr>
          <p:nvPr/>
        </p:nvSpPr>
        <p:spPr bwMode="auto">
          <a:xfrm>
            <a:off x="545284" y="1707859"/>
            <a:ext cx="109644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total energy in the circuit is constant; it oscillates between the capacitor and the inductor:</a:t>
            </a:r>
          </a:p>
        </p:txBody>
      </p:sp>
      <p:pic>
        <p:nvPicPr>
          <p:cNvPr id="49157" name="Picture 7" descr="30-16"/>
          <p:cNvPicPr>
            <a:picLocks noChangeAspect="1" noChangeArrowheads="1"/>
          </p:cNvPicPr>
          <p:nvPr/>
        </p:nvPicPr>
        <p:blipFill>
          <a:blip r:embed="rId4">
            <a:extLst>
              <a:ext uri="{28A0092B-C50C-407E-A947-70E740481C1C}">
                <a14:useLocalDpi xmlns:a14="http://schemas.microsoft.com/office/drawing/2010/main" val="0"/>
              </a:ext>
            </a:extLst>
          </a:blip>
          <a:srcRect r="15013"/>
          <a:stretch>
            <a:fillRect/>
          </a:stretch>
        </p:blipFill>
        <p:spPr bwMode="auto">
          <a:xfrm>
            <a:off x="1936750" y="2755900"/>
            <a:ext cx="84709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Problem 34</a:t>
            </a:r>
          </a:p>
        </p:txBody>
      </p:sp>
      <p:sp>
        <p:nvSpPr>
          <p:cNvPr id="3" name="Content Placeholder 2"/>
          <p:cNvSpPr>
            <a:spLocks noGrp="1"/>
          </p:cNvSpPr>
          <p:nvPr>
            <p:ph idx="1"/>
          </p:nvPr>
        </p:nvSpPr>
        <p:spPr/>
        <p:txBody>
          <a:bodyPr/>
          <a:lstStyle/>
          <a:p>
            <a:pPr marL="0" marR="0" indent="0" algn="just">
              <a:lnSpc>
                <a:spcPct val="150000"/>
              </a:lnSpc>
              <a:spcBef>
                <a:spcPts val="1440"/>
              </a:spcBef>
              <a:spcAft>
                <a:spcPts val="1440"/>
              </a:spcAft>
              <a:buNone/>
              <a:tabLst>
                <a:tab pos="114300" algn="dec"/>
              </a:tabLst>
            </a:pPr>
            <a:r>
              <a:rPr lang="en-US" sz="2400" b="1" dirty="0">
                <a:solidFill>
                  <a:srgbClr val="000000"/>
                </a:solidFill>
                <a:latin typeface="+mj-lt"/>
                <a:ea typeface="Times New Roman" panose="02020603050405020304" pitchFamily="18" charset="0"/>
              </a:rPr>
              <a:t>34.</a:t>
            </a:r>
            <a:r>
              <a:rPr lang="en-US" sz="2400" dirty="0">
                <a:solidFill>
                  <a:srgbClr val="000000"/>
                </a:solidFill>
                <a:latin typeface="+mj-lt"/>
                <a:ea typeface="Times New Roman" panose="02020603050405020304" pitchFamily="18" charset="0"/>
              </a:rPr>
              <a:t>	</a:t>
            </a:r>
            <a:r>
              <a:rPr lang="en-US" sz="2400" spc="-25" dirty="0">
                <a:solidFill>
                  <a:srgbClr val="000000"/>
                </a:solidFill>
                <a:latin typeface="+mj-lt"/>
                <a:ea typeface="Times New Roman" panose="02020603050405020304" pitchFamily="18" charset="0"/>
              </a:rPr>
              <a:t>(II) A 425-pF capacitor is charged to 135 V and then quickly connected to a 175-mH inductor. Determine (</a:t>
            </a:r>
            <a:r>
              <a:rPr lang="en-US" sz="2400" i="1" spc="-25" dirty="0">
                <a:solidFill>
                  <a:srgbClr val="000000"/>
                </a:solidFill>
                <a:latin typeface="+mj-lt"/>
                <a:ea typeface="Times New Roman" panose="02020603050405020304" pitchFamily="18" charset="0"/>
              </a:rPr>
              <a:t>a</a:t>
            </a:r>
            <a:r>
              <a:rPr lang="en-US" sz="2400" spc="-25" dirty="0">
                <a:solidFill>
                  <a:srgbClr val="000000"/>
                </a:solidFill>
                <a:latin typeface="+mj-lt"/>
                <a:ea typeface="Times New Roman" panose="02020603050405020304" pitchFamily="18" charset="0"/>
              </a:rPr>
              <a:t>) the frequency of oscillation, (</a:t>
            </a:r>
            <a:r>
              <a:rPr lang="en-US" sz="2400" i="1" spc="-25" dirty="0">
                <a:solidFill>
                  <a:srgbClr val="000000"/>
                </a:solidFill>
                <a:latin typeface="+mj-lt"/>
                <a:ea typeface="Times New Roman" panose="02020603050405020304" pitchFamily="18" charset="0"/>
              </a:rPr>
              <a:t>b</a:t>
            </a:r>
            <a:r>
              <a:rPr lang="en-US" sz="2400" spc="-25" dirty="0">
                <a:solidFill>
                  <a:srgbClr val="000000"/>
                </a:solidFill>
                <a:latin typeface="+mj-lt"/>
                <a:ea typeface="Times New Roman" panose="02020603050405020304" pitchFamily="18" charset="0"/>
              </a:rPr>
              <a:t>) the peak value of the current, and (</a:t>
            </a:r>
            <a:r>
              <a:rPr lang="en-US" sz="2400" i="1" spc="-25" dirty="0">
                <a:solidFill>
                  <a:srgbClr val="000000"/>
                </a:solidFill>
                <a:latin typeface="+mj-lt"/>
                <a:ea typeface="Times New Roman" panose="02020603050405020304" pitchFamily="18" charset="0"/>
              </a:rPr>
              <a:t>c</a:t>
            </a:r>
            <a:r>
              <a:rPr lang="en-US" sz="2400" spc="-25" dirty="0">
                <a:solidFill>
                  <a:srgbClr val="000000"/>
                </a:solidFill>
                <a:latin typeface="+mj-lt"/>
                <a:ea typeface="Times New Roman" panose="02020603050405020304" pitchFamily="18" charset="0"/>
              </a:rPr>
              <a:t>) the maximum energy stored in the magnetic field of the inductor.</a:t>
            </a:r>
            <a:endParaRPr lang="en-US" sz="2400" dirty="0">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85331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descr="Figure_30_13"/>
          <p:cNvPicPr>
            <a:picLocks noChangeAspect="1" noChangeArrowheads="1"/>
          </p:cNvPicPr>
          <p:nvPr/>
        </p:nvPicPr>
        <p:blipFill>
          <a:blip r:embed="rId3" cstate="print">
            <a:extLst>
              <a:ext uri="{28A0092B-C50C-407E-A947-70E740481C1C}">
                <a14:useLocalDpi xmlns:a14="http://schemas.microsoft.com/office/drawing/2010/main" val="0"/>
              </a:ext>
            </a:extLst>
          </a:blip>
          <a:srcRect b="2812"/>
          <a:stretch>
            <a:fillRect/>
          </a:stretch>
        </p:blipFill>
        <p:spPr bwMode="auto">
          <a:xfrm>
            <a:off x="8287123" y="2156923"/>
            <a:ext cx="3672789" cy="2710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7" name="Rectangle 4"/>
          <p:cNvSpPr>
            <a:spLocks noGrp="1" noChangeArrowheads="1"/>
          </p:cNvSpPr>
          <p:nvPr>
            <p:ph type="title" idx="4294967295"/>
          </p:nvPr>
        </p:nvSpPr>
        <p:spPr>
          <a:xfrm>
            <a:off x="2577638" y="231717"/>
            <a:ext cx="5886450" cy="914400"/>
          </a:xfrm>
        </p:spPr>
        <p:txBody>
          <a:bodyPr/>
          <a:lstStyle/>
          <a:p>
            <a:pPr eaLnBrk="1" hangingPunct="1"/>
            <a:r>
              <a:rPr lang="en-US" altLang="en-US" sz="3300" dirty="0">
                <a:solidFill>
                  <a:schemeClr val="accent2"/>
                </a:solidFill>
              </a:rPr>
              <a:t>30-6 </a:t>
            </a:r>
            <a:r>
              <a:rPr lang="en-US" altLang="en-US" sz="3300" i="1" dirty="0">
                <a:solidFill>
                  <a:schemeClr val="accent2"/>
                </a:solidFill>
                <a:latin typeface="Times New Roman" panose="02020603050405020304" pitchFamily="18" charset="0"/>
              </a:rPr>
              <a:t>LC</a:t>
            </a:r>
            <a:r>
              <a:rPr lang="en-US" altLang="en-US" sz="3300" dirty="0">
                <a:solidFill>
                  <a:schemeClr val="accent2"/>
                </a:solidFill>
              </a:rPr>
              <a:t> Oscillations with Resistance (</a:t>
            </a:r>
            <a:r>
              <a:rPr lang="en-US" altLang="en-US" sz="3300" i="1" dirty="0">
                <a:solidFill>
                  <a:schemeClr val="accent2"/>
                </a:solidFill>
                <a:latin typeface="Times New Roman" panose="02020603050405020304" pitchFamily="18" charset="0"/>
              </a:rPr>
              <a:t>LRC</a:t>
            </a:r>
            <a:r>
              <a:rPr lang="en-US" altLang="en-US" sz="3300" dirty="0">
                <a:solidFill>
                  <a:schemeClr val="accent2"/>
                </a:solidFill>
              </a:rPr>
              <a:t> Circuit)</a:t>
            </a:r>
          </a:p>
        </p:txBody>
      </p:sp>
      <p:sp>
        <p:nvSpPr>
          <p:cNvPr id="52228" name="Text Box 5"/>
          <p:cNvSpPr txBox="1">
            <a:spLocks noChangeArrowheads="1"/>
          </p:cNvSpPr>
          <p:nvPr/>
        </p:nvSpPr>
        <p:spPr bwMode="auto">
          <a:xfrm>
            <a:off x="698961" y="2156923"/>
            <a:ext cx="679080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Any real circuit will have resistance added to the LC. Now the voltage drops around the circuit give</a:t>
            </a:r>
          </a:p>
        </p:txBody>
      </p:sp>
      <p:pic>
        <p:nvPicPr>
          <p:cNvPr id="5" name="Picture 8" descr="30-17"/>
          <p:cNvPicPr>
            <a:picLocks noChangeAspect="1" noChangeArrowheads="1"/>
          </p:cNvPicPr>
          <p:nvPr/>
        </p:nvPicPr>
        <p:blipFill>
          <a:blip r:embed="rId4">
            <a:extLst>
              <a:ext uri="{28A0092B-C50C-407E-A947-70E740481C1C}">
                <a14:useLocalDpi xmlns:a14="http://schemas.microsoft.com/office/drawing/2010/main" val="0"/>
              </a:ext>
            </a:extLst>
          </a:blip>
          <a:srcRect r="53777"/>
          <a:stretch>
            <a:fillRect/>
          </a:stretch>
        </p:blipFill>
        <p:spPr bwMode="auto">
          <a:xfrm>
            <a:off x="1379912" y="3204474"/>
            <a:ext cx="4518402" cy="1059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37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Figure_30_19"/>
          <p:cNvPicPr>
            <a:picLocks noChangeAspect="1" noChangeArrowheads="1"/>
          </p:cNvPicPr>
          <p:nvPr/>
        </p:nvPicPr>
        <p:blipFill>
          <a:blip r:embed="rId3">
            <a:extLst>
              <a:ext uri="{28A0092B-C50C-407E-A947-70E740481C1C}">
                <a14:useLocalDpi xmlns:a14="http://schemas.microsoft.com/office/drawing/2010/main" val="0"/>
              </a:ext>
            </a:extLst>
          </a:blip>
          <a:srcRect b="3802"/>
          <a:stretch>
            <a:fillRect/>
          </a:stretch>
        </p:blipFill>
        <p:spPr bwMode="auto">
          <a:xfrm>
            <a:off x="3309939" y="3644900"/>
            <a:ext cx="54514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1030777" y="1524001"/>
            <a:ext cx="941000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Analyzing the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LRC</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series AC circuit is complicated, as the voltages are not in phase – this means we cannot simply add them. Furthermore, the </a:t>
            </a:r>
            <a:r>
              <a:rPr kumimoji="0" lang="en-US" altLang="en-US" sz="28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mn-cs"/>
              </a:rPr>
              <a:t>reactances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depend on the frequency.</a:t>
            </a:r>
          </a:p>
        </p:txBody>
      </p:sp>
      <p:sp>
        <p:nvSpPr>
          <p:cNvPr id="53252" name="Rectangle 5"/>
          <p:cNvSpPr>
            <a:spLocks noGrp="1" noChangeArrowheads="1"/>
          </p:cNvSpPr>
          <p:nvPr>
            <p:ph type="title"/>
          </p:nvPr>
        </p:nvSpPr>
        <p:spPr>
          <a:xfrm>
            <a:off x="1312863" y="95250"/>
            <a:ext cx="8915400" cy="1143000"/>
          </a:xfrm>
        </p:spPr>
        <p:txBody>
          <a:bodyPr rtlCol="0">
            <a:normAutofit/>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30-8 LRC Series AC Circuit</a:t>
            </a:r>
          </a:p>
        </p:txBody>
      </p:sp>
    </p:spTree>
    <p:extLst>
      <p:ext uri="{BB962C8B-B14F-4D97-AF65-F5344CB8AC3E}">
        <p14:creationId xmlns:p14="http://schemas.microsoft.com/office/powerpoint/2010/main" val="184006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798022" y="1590676"/>
            <a:ext cx="101997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We find from the ratio of voltage to current that the effective resistance, called </a:t>
            </a:r>
            <a:r>
              <a:rPr kumimoji="0" lang="en-US" altLang="en-US" sz="32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the impedance</a:t>
            </a:r>
            <a:r>
              <a:rPr kumimoji="0" lang="en-US" altLang="en-US" sz="32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of the circuit is given by</a:t>
            </a:r>
          </a:p>
        </p:txBody>
      </p:sp>
      <p:sp>
        <p:nvSpPr>
          <p:cNvPr id="61443" name="Rectangle 6"/>
          <p:cNvSpPr>
            <a:spLocks noGrp="1" noChangeArrowheads="1"/>
          </p:cNvSpPr>
          <p:nvPr>
            <p:ph type="title"/>
          </p:nvPr>
        </p:nvSpPr>
        <p:spPr>
          <a:xfrm>
            <a:off x="1530350" y="163513"/>
            <a:ext cx="8915400" cy="1143000"/>
          </a:xfrm>
        </p:spPr>
        <p:txBody>
          <a:bodyPr rtlCol="0">
            <a:normAutofit/>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30-8 LRC Series AC Circuit</a:t>
            </a:r>
          </a:p>
        </p:txBody>
      </p:sp>
      <p:pic>
        <p:nvPicPr>
          <p:cNvPr id="11268" name="Picture 8" descr="30-28ab"/>
          <p:cNvPicPr>
            <a:picLocks noChangeAspect="1" noChangeArrowheads="1"/>
          </p:cNvPicPr>
          <p:nvPr/>
        </p:nvPicPr>
        <p:blipFill>
          <a:blip r:embed="rId2">
            <a:extLst>
              <a:ext uri="{28A0092B-C50C-407E-A947-70E740481C1C}">
                <a14:useLocalDpi xmlns:a14="http://schemas.microsoft.com/office/drawing/2010/main" val="0"/>
              </a:ext>
            </a:extLst>
          </a:blip>
          <a:srcRect r="54485"/>
          <a:stretch>
            <a:fillRect/>
          </a:stretch>
        </p:blipFill>
        <p:spPr bwMode="auto">
          <a:xfrm>
            <a:off x="4486276" y="3195638"/>
            <a:ext cx="37496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2"/>
          <p:cNvSpPr txBox="1">
            <a:spLocks noChangeArrowheads="1"/>
          </p:cNvSpPr>
          <p:nvPr/>
        </p:nvSpPr>
        <p:spPr bwMode="auto">
          <a:xfrm>
            <a:off x="3178175" y="5226050"/>
            <a:ext cx="664957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mn-cs"/>
              </a:rPr>
              <a:t>X</a:t>
            </a:r>
            <a:r>
              <a:rPr kumimoji="0" lang="en-US" altLang="en-US" sz="2800" b="0" i="0" u="none" strike="noStrike" kern="1200" cap="none" spc="0" normalizeH="0" baseline="-25000" noProof="0" dirty="0">
                <a:ln>
                  <a:noFill/>
                </a:ln>
                <a:solidFill>
                  <a:srgbClr val="7030A0"/>
                </a:solidFill>
                <a:effectLst/>
                <a:uLnTx/>
                <a:uFillTx/>
                <a:latin typeface="Comic Sans MS" panose="030F0702030302020204" pitchFamily="66" charset="0"/>
                <a:ea typeface="MS PGothic" panose="020B0600070205080204" pitchFamily="34" charset="-128"/>
                <a:cs typeface="+mn-cs"/>
              </a:rPr>
              <a:t>L</a:t>
            </a:r>
            <a:r>
              <a:rPr kumimoji="0" lang="en-US" altLang="en-US" sz="2800" b="0"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mn-cs"/>
              </a:rPr>
              <a:t>: reactance of the inductor=2</a:t>
            </a:r>
            <a:r>
              <a:rPr kumimoji="0" lang="el-GR" altLang="en-US" sz="2800" b="0"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mn-cs"/>
              </a:rPr>
              <a:t>π</a:t>
            </a:r>
            <a:r>
              <a:rPr kumimoji="0" lang="en-US" altLang="en-US" sz="2800" b="0" i="0" u="none" strike="noStrike" kern="1200" cap="none" spc="0" normalizeH="0" baseline="0" noProof="0" dirty="0" err="1">
                <a:ln>
                  <a:noFill/>
                </a:ln>
                <a:solidFill>
                  <a:srgbClr val="7030A0"/>
                </a:solidFill>
                <a:effectLst/>
                <a:uLnTx/>
                <a:uFillTx/>
                <a:latin typeface="Comic Sans MS" panose="030F0702030302020204" pitchFamily="66" charset="0"/>
                <a:ea typeface="MS PGothic" panose="020B0600070205080204" pitchFamily="34" charset="-128"/>
                <a:cs typeface="+mn-cs"/>
              </a:rPr>
              <a:t>fL</a:t>
            </a:r>
            <a:endParaRPr kumimoji="0" lang="en-US" altLang="en-US" sz="2800" b="0"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err="1">
                <a:ln>
                  <a:noFill/>
                </a:ln>
                <a:solidFill>
                  <a:srgbClr val="7030A0"/>
                </a:solidFill>
                <a:effectLst/>
                <a:uLnTx/>
                <a:uFillTx/>
                <a:latin typeface="Comic Sans MS" panose="030F0702030302020204" pitchFamily="66" charset="0"/>
                <a:ea typeface="MS PGothic" panose="020B0600070205080204" pitchFamily="34" charset="-128"/>
                <a:cs typeface="+mn-cs"/>
              </a:rPr>
              <a:t>X</a:t>
            </a:r>
            <a:r>
              <a:rPr kumimoji="0" lang="en-US" altLang="en-US" sz="2800" b="0" i="0" u="none" strike="noStrike" kern="1200" cap="none" spc="0" normalizeH="0" baseline="-25000" noProof="0" dirty="0" err="1">
                <a:ln>
                  <a:noFill/>
                </a:ln>
                <a:solidFill>
                  <a:srgbClr val="7030A0"/>
                </a:solidFill>
                <a:effectLst/>
                <a:uLnTx/>
                <a:uFillTx/>
                <a:latin typeface="Comic Sans MS" panose="030F0702030302020204" pitchFamily="66" charset="0"/>
                <a:ea typeface="MS PGothic" panose="020B0600070205080204" pitchFamily="34" charset="-128"/>
                <a:cs typeface="+mn-cs"/>
              </a:rPr>
              <a:t>c</a:t>
            </a:r>
            <a:r>
              <a:rPr kumimoji="0" lang="en-US" altLang="en-US" sz="2800" b="0"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mn-cs"/>
              </a:rPr>
              <a:t>: reactance of the capacitor=1/2</a:t>
            </a:r>
            <a:r>
              <a:rPr kumimoji="0" lang="el-GR" altLang="en-US" sz="2800" b="0"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mn-cs"/>
              </a:rPr>
              <a:t>π</a:t>
            </a:r>
            <a:r>
              <a:rPr kumimoji="0" lang="en-US" altLang="en-US" sz="2800" b="0" i="0" u="none" strike="noStrike" kern="1200" cap="none" spc="0" normalizeH="0" baseline="0" noProof="0" dirty="0" err="1">
                <a:ln>
                  <a:noFill/>
                </a:ln>
                <a:solidFill>
                  <a:srgbClr val="7030A0"/>
                </a:solidFill>
                <a:effectLst/>
                <a:uLnTx/>
                <a:uFillTx/>
                <a:latin typeface="Comic Sans MS" panose="030F0702030302020204" pitchFamily="66" charset="0"/>
                <a:ea typeface="MS PGothic" panose="020B0600070205080204" pitchFamily="34" charset="-128"/>
                <a:cs typeface="+mn-cs"/>
              </a:rPr>
              <a:t>fC</a:t>
            </a:r>
            <a:endParaRPr kumimoji="0" lang="en-US" altLang="en-US" sz="2800" b="0"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Z is in Ohms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70014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Problem 48</a:t>
            </a:r>
          </a:p>
        </p:txBody>
      </p:sp>
      <p:sp>
        <p:nvSpPr>
          <p:cNvPr id="3" name="Content Placeholder 2"/>
          <p:cNvSpPr>
            <a:spLocks noGrp="1"/>
          </p:cNvSpPr>
          <p:nvPr>
            <p:ph idx="1"/>
          </p:nvPr>
        </p:nvSpPr>
        <p:spPr/>
        <p:txBody>
          <a:bodyPr/>
          <a:lstStyle/>
          <a:p>
            <a:pPr marL="0" indent="0">
              <a:buNone/>
            </a:pPr>
            <a:r>
              <a:rPr lang="en-US" sz="3200" dirty="0"/>
              <a:t>48.	(I) A 10.0k</a:t>
            </a:r>
            <a:r>
              <a:rPr lang="el-GR" sz="3200" dirty="0"/>
              <a:t>Ω</a:t>
            </a:r>
            <a:r>
              <a:rPr lang="en-US" sz="3200" dirty="0"/>
              <a:t>  resistor is in series with a 26.0-mH inductor and an ac source. Calculate the impedance of the circuit if the source frequency is (a) 55.0 Hz; (b) 55,000 Hz.</a:t>
            </a:r>
          </a:p>
        </p:txBody>
      </p:sp>
    </p:spTree>
    <p:extLst>
      <p:ext uri="{BB962C8B-B14F-4D97-AF65-F5344CB8AC3E}">
        <p14:creationId xmlns:p14="http://schemas.microsoft.com/office/powerpoint/2010/main" val="3996468212"/>
      </p:ext>
    </p:extLst>
  </p:cSld>
  <p:clrMapOvr>
    <a:masterClrMapping/>
  </p:clrMapOvr>
</p:sld>
</file>

<file path=ppt/theme/theme1.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1521</Words>
  <Application>Microsoft Office PowerPoint</Application>
  <PresentationFormat>Widescreen</PresentationFormat>
  <Paragraphs>111</Paragraphs>
  <Slides>22</Slides>
  <Notes>10</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8" baseType="lpstr">
      <vt:lpstr>ＭＳ Ｐゴシック</vt:lpstr>
      <vt:lpstr>ＭＳ Ｐゴシック</vt:lpstr>
      <vt:lpstr>Apple Chancery</vt:lpstr>
      <vt:lpstr>Arial</vt:lpstr>
      <vt:lpstr>Calibri</vt:lpstr>
      <vt:lpstr>Cambria Math</vt:lpstr>
      <vt:lpstr>Comic Sans MS</vt:lpstr>
      <vt:lpstr>Osaka</vt:lpstr>
      <vt:lpstr>Symbol</vt:lpstr>
      <vt:lpstr>Times New Roman</vt:lpstr>
      <vt:lpstr>10_Blank Presentation</vt:lpstr>
      <vt:lpstr>1_Blank Presentation</vt:lpstr>
      <vt:lpstr>1_Office Theme</vt:lpstr>
      <vt:lpstr>2_Office Theme</vt:lpstr>
      <vt:lpstr>14_Blank Presentation</vt:lpstr>
      <vt:lpstr>Equation</vt:lpstr>
      <vt:lpstr>Chapter 31- Electromagnetic waves and Light</vt:lpstr>
      <vt:lpstr>30-5 LC Circuits and Electromagnetic Oscillations</vt:lpstr>
      <vt:lpstr>30-5 LC Circuits and Electromagnetic Oscillations</vt:lpstr>
      <vt:lpstr>30-5 LC Circuits and Electromagnetic Oscillations</vt:lpstr>
      <vt:lpstr>Problem 34</vt:lpstr>
      <vt:lpstr>30-6 LC Oscillations with Resistance (LRC Circuit)</vt:lpstr>
      <vt:lpstr>30-8 LRC Series AC Circuit</vt:lpstr>
      <vt:lpstr>30-8 LRC Series AC Circuit</vt:lpstr>
      <vt:lpstr>Problem 48</vt:lpstr>
      <vt:lpstr>Problem 49</vt:lpstr>
      <vt:lpstr>Chapter 31-Chapter 32 Electromagnetic waves</vt:lpstr>
      <vt:lpstr>31-3 Maxwell’s Equations</vt:lpstr>
      <vt:lpstr>31-4 Production of Electromagnetic Waves</vt:lpstr>
      <vt:lpstr>Induced Electric Fields</vt:lpstr>
      <vt:lpstr>31-5 Electromagnetic Waves, and Their Speed, Derived from Maxwell’s Equations</vt:lpstr>
      <vt:lpstr>31-5 Electromagnetic Waves, and Their Speed, Derived from Maxwell’s Equations</vt:lpstr>
      <vt:lpstr>Speed of EM Waves -- vacuum</vt:lpstr>
      <vt:lpstr>31-6 Light as an Electromagnetic Wave and the Electromagnetic Spectrum</vt:lpstr>
      <vt:lpstr>31-5 Electromagnetic Waves, and Their Speed, Derived from Maxwell’s Equations</vt:lpstr>
      <vt:lpstr>Problem 9</vt:lpstr>
      <vt:lpstr>What is light?</vt:lpstr>
      <vt:lpstr>Speed of Light in matter</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Inductance, Electromagnetic Oscillations, and AC Circuits</dc:title>
  <dc:creator>Amir, Fatima Zohra</dc:creator>
  <cp:lastModifiedBy>Amir, Fatima Zohra</cp:lastModifiedBy>
  <cp:revision>18</cp:revision>
  <cp:lastPrinted>2024-03-31T14:14:37Z</cp:lastPrinted>
  <dcterms:created xsi:type="dcterms:W3CDTF">2024-03-27T16:18:58Z</dcterms:created>
  <dcterms:modified xsi:type="dcterms:W3CDTF">2024-04-01T16:21:17Z</dcterms:modified>
</cp:coreProperties>
</file>