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20"/>
  </p:notesMasterIdLst>
  <p:handoutMasterIdLst>
    <p:handoutMasterId r:id="rId21"/>
  </p:handoutMasterIdLst>
  <p:sldIdLst>
    <p:sldId id="267" r:id="rId4"/>
    <p:sldId id="288" r:id="rId5"/>
    <p:sldId id="257" r:id="rId6"/>
    <p:sldId id="258" r:id="rId7"/>
    <p:sldId id="259" r:id="rId8"/>
    <p:sldId id="281" r:id="rId9"/>
    <p:sldId id="260" r:id="rId10"/>
    <p:sldId id="261" r:id="rId11"/>
    <p:sldId id="262" r:id="rId12"/>
    <p:sldId id="263" r:id="rId13"/>
    <p:sldId id="282" r:id="rId14"/>
    <p:sldId id="283" r:id="rId15"/>
    <p:sldId id="264" r:id="rId16"/>
    <p:sldId id="265" r:id="rId17"/>
    <p:sldId id="266" r:id="rId18"/>
    <p:sldId id="28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4660"/>
  </p:normalViewPr>
  <p:slideViewPr>
    <p:cSldViewPr snapToGrid="0">
      <p:cViewPr varScale="1">
        <p:scale>
          <a:sx n="69" d="100"/>
          <a:sy n="69" d="100"/>
        </p:scale>
        <p:origin x="5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517A97-F41B-4119-A5F7-8EA6CC3EAD96}" type="datetimeFigureOut">
              <a:rPr lang="en-US" smtClean="0"/>
              <a:t>3/27/2024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46A49C-66E4-4AA1-870C-EFC59B603929}" type="slidenum">
              <a:rPr lang="en-US" smtClean="0"/>
              <a:t>‹#›</a:t>
            </a:fld>
            <a:endParaRPr lang="en-US"/>
          </a:p>
        </p:txBody>
      </p:sp>
    </p:spTree>
    <p:extLst>
      <p:ext uri="{BB962C8B-B14F-4D97-AF65-F5344CB8AC3E}">
        <p14:creationId xmlns:p14="http://schemas.microsoft.com/office/powerpoint/2010/main" val="933645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54934F-DC6D-4EA1-AE13-711E8D38BEFB}" type="datetimeFigureOut">
              <a:rPr lang="en-US" smtClean="0"/>
              <a:t>3/27/2024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E317E0-5224-493B-BC1E-0075A9E5B864}" type="slidenum">
              <a:rPr lang="en-US" smtClean="0"/>
              <a:t>‹#›</a:t>
            </a:fld>
            <a:endParaRPr lang="en-US"/>
          </a:p>
        </p:txBody>
      </p:sp>
    </p:spTree>
    <p:extLst>
      <p:ext uri="{BB962C8B-B14F-4D97-AF65-F5344CB8AC3E}">
        <p14:creationId xmlns:p14="http://schemas.microsoft.com/office/powerpoint/2010/main" val="141450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816808" indent="-314157"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56629" indent="-251325"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59279" indent="-251325"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261930" indent="-251325"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764580" indent="-251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267232" indent="-251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769884" indent="-251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272534" indent="-251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1005303" eaLnBrk="1" fontAlgn="base" hangingPunct="1">
              <a:spcBef>
                <a:spcPct val="0"/>
              </a:spcBef>
              <a:spcAft>
                <a:spcPct val="0"/>
              </a:spcAft>
              <a:defRPr/>
            </a:pPr>
            <a:fld id="{373A4ACE-FA2B-43D1-8BDE-B5B648478F8F}" type="slidenum">
              <a:rPr lang="en-US" altLang="en-US">
                <a:solidFill>
                  <a:srgbClr val="000000"/>
                </a:solidFill>
                <a:latin typeface="Arial" panose="020B0604020202020204" pitchFamily="34" charset="0"/>
              </a:rPr>
              <a:pPr defTabSz="1005303" eaLnBrk="1" fontAlgn="base" hangingPunct="1">
                <a:spcBef>
                  <a:spcPct val="0"/>
                </a:spcBef>
                <a:spcAft>
                  <a:spcPct val="0"/>
                </a:spcAft>
                <a:defRPr/>
              </a:pPr>
              <a:t>1</a:t>
            </a:fld>
            <a:endParaRPr lang="en-US" altLang="en-US">
              <a:solidFill>
                <a:srgbClr val="000000"/>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Chapter 30 Opener. A spark plug in a car receives a high voltage, which produces a high enough electric field in the air across its gap to pull electrons off the atoms in the air–gasoline mixture and form a spark. The high voltage is produced, from the basic 12 V of the car battery, by an induction coil which is basically a transformer or mutual inductance. Any coil of wire has a self-inductance, and a changing current in it causes an emf to be induced. Such inductors are useful in many circuits.</a:t>
            </a:r>
          </a:p>
        </p:txBody>
      </p:sp>
    </p:spTree>
    <p:extLst>
      <p:ext uri="{BB962C8B-B14F-4D97-AF65-F5344CB8AC3E}">
        <p14:creationId xmlns:p14="http://schemas.microsoft.com/office/powerpoint/2010/main" val="18882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835702" indent="-321424"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285697" indent="-257138"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799975" indent="-257138"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314253" indent="-257138"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828531" indent="-2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342810" indent="-2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857090" indent="-2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371367" indent="-2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1028558" rtl="0" eaLnBrk="1" fontAlgn="base" latinLnBrk="0" hangingPunct="1">
              <a:lnSpc>
                <a:spcPct val="100000"/>
              </a:lnSpc>
              <a:spcBef>
                <a:spcPct val="0"/>
              </a:spcBef>
              <a:spcAft>
                <a:spcPct val="0"/>
              </a:spcAft>
              <a:buClrTx/>
              <a:buSzTx/>
              <a:buFontTx/>
              <a:buNone/>
              <a:tabLst/>
              <a:defRPr/>
            </a:pPr>
            <a:fld id="{9FB2296B-E4A8-4E2C-9ACE-AE81769AB97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pPr marL="0" marR="0" lvl="0" indent="0" algn="r" defTabSz="1028558"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50180" name="Rectangle 3"/>
              <p:cNvSpPr>
                <a:spLocks noGrp="1" noChangeArrowheads="1"/>
              </p:cNvSpPr>
              <p:nvPr>
                <p:ph type="body" idx="1"/>
              </p:nvPr>
            </p:nvSpPr>
            <p:spPr bwMode="auto">
              <a:noFill/>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Solution</a:t>
                </a:r>
                <a14:m>
                  <m:oMath xmlns:m="http://schemas.openxmlformats.org/officeDocument/2006/math">
                    <m:r>
                      <a:rPr lang="en-US" altLang="en-US" i="1" dirty="0" smtClean="0">
                        <a:latin typeface="Cambria Math" panose="02040503050406030204" pitchFamily="18" charset="0"/>
                      </a:rPr>
                      <m:t>: </m:t>
                    </m:r>
                    <m:r>
                      <a:rPr lang="en-US" altLang="en-US" i="1" dirty="0" smtClean="0">
                        <a:latin typeface="Cambria Math" panose="02040503050406030204" pitchFamily="18" charset="0"/>
                      </a:rPr>
                      <m:t>𝐴𝑠𝑠𝑢𝑚𝑖𝑛𝑔</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𝑎𝑙𝑙</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𝑡h𝑒</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𝑓𝑙𝑢𝑥</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𝑓𝑟𝑜𝑚</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𝑡h𝑒</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𝑠𝑜𝑙𝑒𝑛𝑜𝑖𝑑</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𝑠𝑡𝑎𝑦𝑠</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𝑤𝑖𝑡h𝑖𝑛</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𝑡h𝑒</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𝑠𝑒𝑐𝑜𝑛𝑑𝑎𝑟𝑦</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𝑐𝑜𝑖𝑙</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𝑡h𝑒</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𝑓𝑙𝑢𝑥</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𝑖𝑠</m:t>
                    </m:r>
                    <m:r>
                      <a:rPr lang="en-US" altLang="en-US" i="1" dirty="0" smtClean="0">
                        <a:latin typeface="Cambria Math" panose="02040503050406030204" pitchFamily="18" charset="0"/>
                      </a:rPr>
                      <m:t> </m:t>
                    </m:r>
                    <m:r>
                      <a:rPr lang="en-US" altLang="en-US" i="1" dirty="0" smtClean="0">
                        <a:latin typeface="Cambria Math" panose="02040503050406030204" pitchFamily="18" charset="0"/>
                      </a:rPr>
                      <m:t>𝐵𝐴</m:t>
                    </m:r>
                    <m:r>
                      <a:rPr lang="en-US" altLang="en-US" i="1" dirty="0" smtClean="0">
                        <a:latin typeface="Cambria Math" panose="02040503050406030204" pitchFamily="18" charset="0"/>
                      </a:rPr>
                      <m:t> = </m:t>
                    </m:r>
                    <m:r>
                      <a:rPr lang="el-GR" altLang="en-US" i="1" dirty="0" smtClean="0">
                        <a:latin typeface="Cambria Math" panose="02040503050406030204" pitchFamily="18" charset="0"/>
                        <a:cs typeface="Arial" panose="020B0604020202020204" pitchFamily="34" charset="0"/>
                      </a:rPr>
                      <m:t>𝜇</m:t>
                    </m:r>
                    <m:r>
                      <a:rPr lang="en-US" altLang="en-US" i="1" baseline="-25000" dirty="0" smtClean="0">
                        <a:latin typeface="Cambria Math" panose="02040503050406030204" pitchFamily="18" charset="0"/>
                        <a:cs typeface="Arial" panose="020B0604020202020204" pitchFamily="34" charset="0"/>
                      </a:rPr>
                      <m:t>0</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𝑁</m:t>
                    </m:r>
                    <m:r>
                      <a:rPr lang="en-US" altLang="en-US" i="1" baseline="-25000" dirty="0" smtClean="0">
                        <a:latin typeface="Cambria Math" panose="02040503050406030204" pitchFamily="18" charset="0"/>
                        <a:cs typeface="Arial" panose="020B0604020202020204" pitchFamily="34" charset="0"/>
                      </a:rPr>
                      <m:t>1</m:t>
                    </m:r>
                    <m:r>
                      <a:rPr lang="en-US" altLang="en-US" i="1" dirty="0" smtClean="0">
                        <a:latin typeface="Cambria Math" panose="02040503050406030204" pitchFamily="18" charset="0"/>
                        <a:cs typeface="Arial" panose="020B0604020202020204" pitchFamily="34" charset="0"/>
                      </a:rPr>
                      <m:t>/</m:t>
                    </m:r>
                    <m:r>
                      <a:rPr lang="en-US" altLang="en-US" i="1" dirty="0" smtClean="0">
                        <a:latin typeface="Cambria Math" panose="02040503050406030204" pitchFamily="18" charset="0"/>
                        <a:cs typeface="Arial" panose="020B0604020202020204" pitchFamily="34" charset="0"/>
                      </a:rPr>
                      <m:t>𝑙</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𝐼</m:t>
                    </m:r>
                    <m:r>
                      <a:rPr lang="en-US" altLang="en-US" i="1" baseline="-25000" dirty="0" smtClean="0">
                        <a:latin typeface="Cambria Math" panose="02040503050406030204" pitchFamily="18" charset="0"/>
                        <a:cs typeface="Arial" panose="020B0604020202020204" pitchFamily="34" charset="0"/>
                      </a:rPr>
                      <m:t>1</m:t>
                    </m:r>
                    <m:r>
                      <a:rPr lang="en-US" altLang="en-US" i="1" dirty="0" smtClean="0">
                        <a:latin typeface="Cambria Math" panose="02040503050406030204" pitchFamily="18" charset="0"/>
                        <a:cs typeface="Arial" panose="020B0604020202020204" pitchFamily="34" charset="0"/>
                      </a:rPr>
                      <m:t>𝐴</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𝑎𝑛𝑑</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𝑀</m:t>
                    </m:r>
                    <m:r>
                      <a:rPr lang="en-US" altLang="en-US" i="1" dirty="0" smtClean="0">
                        <a:latin typeface="Cambria Math" panose="02040503050406030204" pitchFamily="18" charset="0"/>
                        <a:cs typeface="Arial" panose="020B0604020202020204" pitchFamily="34" charset="0"/>
                      </a:rPr>
                      <m:t> = </m:t>
                    </m:r>
                    <m:r>
                      <a:rPr lang="el-GR" altLang="en-US" i="1" dirty="0" smtClean="0">
                        <a:latin typeface="Cambria Math" panose="02040503050406030204" pitchFamily="18" charset="0"/>
                        <a:cs typeface="Arial" panose="020B0604020202020204" pitchFamily="34" charset="0"/>
                      </a:rPr>
                      <m:t>𝜇</m:t>
                    </m:r>
                    <m:r>
                      <a:rPr lang="en-US" altLang="en-US" i="1" baseline="-25000" dirty="0" smtClean="0">
                        <a:latin typeface="Cambria Math" panose="02040503050406030204" pitchFamily="18" charset="0"/>
                        <a:cs typeface="Arial" panose="020B0604020202020204" pitchFamily="34" charset="0"/>
                      </a:rPr>
                      <m:t>0</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𝑁</m:t>
                    </m:r>
                    <m:r>
                      <a:rPr lang="en-US" altLang="en-US" i="1" baseline="-25000" dirty="0" smtClean="0">
                        <a:latin typeface="Cambria Math" panose="02040503050406030204" pitchFamily="18" charset="0"/>
                        <a:cs typeface="Arial" panose="020B0604020202020204" pitchFamily="34" charset="0"/>
                      </a:rPr>
                      <m:t>1</m:t>
                    </m:r>
                    <m:r>
                      <a:rPr lang="en-US" altLang="en-US" i="1" dirty="0" smtClean="0">
                        <a:latin typeface="Cambria Math" panose="02040503050406030204" pitchFamily="18" charset="0"/>
                        <a:cs typeface="Arial" panose="020B0604020202020204" pitchFamily="34" charset="0"/>
                      </a:rPr>
                      <m:t>𝑁</m:t>
                    </m:r>
                    <m:r>
                      <a:rPr lang="en-US" altLang="en-US" i="1" baseline="-25000" dirty="0" smtClean="0">
                        <a:latin typeface="Cambria Math" panose="02040503050406030204" pitchFamily="18" charset="0"/>
                        <a:cs typeface="Arial" panose="020B0604020202020204" pitchFamily="34" charset="0"/>
                      </a:rPr>
                      <m:t>2</m:t>
                    </m:r>
                    <m:r>
                      <a:rPr lang="en-US" altLang="en-US" i="1" dirty="0" smtClean="0">
                        <a:latin typeface="Cambria Math" panose="02040503050406030204" pitchFamily="18" charset="0"/>
                        <a:cs typeface="Arial" panose="020B0604020202020204" pitchFamily="34" charset="0"/>
                      </a:rPr>
                      <m:t>/</m:t>
                    </m:r>
                    <m:r>
                      <a:rPr lang="en-US" altLang="en-US" i="1" dirty="0" smtClean="0">
                        <a:latin typeface="Cambria Math" panose="02040503050406030204" pitchFamily="18" charset="0"/>
                        <a:cs typeface="Arial" panose="020B0604020202020204" pitchFamily="34" charset="0"/>
                      </a:rPr>
                      <m:t>𝑙</m:t>
                    </m:r>
                    <m:r>
                      <a:rPr lang="en-US" altLang="en-US" i="1" dirty="0" smtClean="0">
                        <a:latin typeface="Cambria Math" panose="02040503050406030204" pitchFamily="18" charset="0"/>
                        <a:cs typeface="Arial" panose="020B0604020202020204" pitchFamily="34" charset="0"/>
                      </a:rPr>
                      <m:t>) </m:t>
                    </m:r>
                    <m:r>
                      <a:rPr lang="en-US" altLang="en-US" i="1" dirty="0" smtClean="0">
                        <a:latin typeface="Cambria Math" panose="02040503050406030204" pitchFamily="18" charset="0"/>
                        <a:cs typeface="Arial" panose="020B0604020202020204" pitchFamily="34" charset="0"/>
                      </a:rPr>
                      <m:t>𝐴</m:t>
                    </m:r>
                    <m:r>
                      <a:rPr lang="en-US" altLang="en-US" i="1" dirty="0" smtClean="0">
                        <a:latin typeface="Cambria Math" panose="02040503050406030204" pitchFamily="18" charset="0"/>
                        <a:cs typeface="Arial" panose="020B0604020202020204" pitchFamily="34" charset="0"/>
                      </a:rPr>
                      <m:t>.</m:t>
                    </m:r>
                  </m:oMath>
                </a14:m>
                <a:endParaRPr lang="el-GR" altLang="en-US" dirty="0">
                  <a:latin typeface="Arial" panose="020B0604020202020204" pitchFamily="34" charset="0"/>
                  <a:cs typeface="Arial" panose="020B0604020202020204" pitchFamily="34" charset="0"/>
                </a:endParaRPr>
              </a:p>
            </p:txBody>
          </p:sp>
        </mc:Choice>
        <mc:Fallback xmlns="">
          <p:sp>
            <p:nvSpPr>
              <p:cNvPr id="5018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rPr>
                  <a:t>Solution</a:t>
                </a:r>
                <a:r>
                  <a:rPr lang="en-US" altLang="en-US" i="0" dirty="0" smtClean="0">
                    <a:latin typeface="Cambria Math" panose="02040503050406030204" pitchFamily="18" charset="0"/>
                  </a:rPr>
                  <a:t>: 𝐴𝑠𝑠𝑢𝑚𝑖𝑛𝑔 𝑎𝑙𝑙 𝑡ℎ𝑒 𝑓𝑙𝑢𝑥 𝑓𝑟𝑜𝑚 𝑡ℎ𝑒 𝑠𝑜𝑙𝑒𝑛𝑜𝑖𝑑 𝑠𝑡𝑎𝑦𝑠 𝑤𝑖𝑡ℎ𝑖𝑛 𝑡ℎ𝑒 𝑠𝑒𝑐𝑜𝑛𝑑𝑎𝑟𝑦 𝑐𝑜𝑖𝑙, 𝑡ℎ𝑒 𝑓𝑙𝑢𝑥 𝑖𝑠 𝐵𝐴 = </a:t>
                </a:r>
                <a:r>
                  <a:rPr lang="el-GR" altLang="en-US" i="0" dirty="0" smtClean="0">
                    <a:latin typeface="Cambria Math" panose="02040503050406030204" pitchFamily="18" charset="0"/>
                    <a:cs typeface="Arial" panose="020B0604020202020204" pitchFamily="34" charset="0"/>
                  </a:rPr>
                  <a:t>𝜇</a:t>
                </a:r>
                <a:r>
                  <a:rPr lang="en-US" altLang="en-US" i="0" baseline="-25000" dirty="0" smtClean="0">
                    <a:latin typeface="Cambria Math" panose="02040503050406030204" pitchFamily="18" charset="0"/>
                    <a:cs typeface="Arial" panose="020B0604020202020204" pitchFamily="34" charset="0"/>
                  </a:rPr>
                  <a:t>0</a:t>
                </a:r>
                <a:r>
                  <a:rPr lang="en-US" altLang="en-US" i="0" dirty="0" smtClean="0">
                    <a:latin typeface="Cambria Math" panose="02040503050406030204" pitchFamily="18" charset="0"/>
                    <a:cs typeface="Arial" panose="020B0604020202020204" pitchFamily="34" charset="0"/>
                  </a:rPr>
                  <a:t> (𝑁</a:t>
                </a:r>
                <a:r>
                  <a:rPr lang="en-US" altLang="en-US" i="0" baseline="-25000" dirty="0" smtClean="0">
                    <a:latin typeface="Cambria Math" panose="02040503050406030204" pitchFamily="18" charset="0"/>
                    <a:cs typeface="Arial" panose="020B0604020202020204" pitchFamily="34" charset="0"/>
                  </a:rPr>
                  <a:t>1</a:t>
                </a:r>
                <a:r>
                  <a:rPr lang="en-US" altLang="en-US" i="0" dirty="0" smtClean="0">
                    <a:latin typeface="Cambria Math" panose="02040503050406030204" pitchFamily="18" charset="0"/>
                    <a:cs typeface="Arial" panose="020B0604020202020204" pitchFamily="34" charset="0"/>
                  </a:rPr>
                  <a:t>/𝑙) 𝐼</a:t>
                </a:r>
                <a:r>
                  <a:rPr lang="en-US" altLang="en-US" i="0" baseline="-25000" dirty="0" smtClean="0">
                    <a:latin typeface="Cambria Math" panose="02040503050406030204" pitchFamily="18" charset="0"/>
                    <a:cs typeface="Arial" panose="020B0604020202020204" pitchFamily="34" charset="0"/>
                  </a:rPr>
                  <a:t>1</a:t>
                </a:r>
                <a:r>
                  <a:rPr lang="en-US" altLang="en-US" i="0" dirty="0" smtClean="0">
                    <a:latin typeface="Cambria Math" panose="02040503050406030204" pitchFamily="18" charset="0"/>
                    <a:cs typeface="Arial" panose="020B0604020202020204" pitchFamily="34" charset="0"/>
                  </a:rPr>
                  <a:t>𝐴, 𝑎𝑛𝑑 𝑀 = </a:t>
                </a:r>
                <a:r>
                  <a:rPr lang="el-GR" altLang="en-US" i="0" dirty="0" smtClean="0">
                    <a:latin typeface="Cambria Math" panose="02040503050406030204" pitchFamily="18" charset="0"/>
                    <a:cs typeface="Arial" panose="020B0604020202020204" pitchFamily="34" charset="0"/>
                  </a:rPr>
                  <a:t>𝜇</a:t>
                </a:r>
                <a:r>
                  <a:rPr lang="en-US" altLang="en-US" i="0" baseline="-25000" dirty="0" smtClean="0">
                    <a:latin typeface="Cambria Math" panose="02040503050406030204" pitchFamily="18" charset="0"/>
                    <a:cs typeface="Arial" panose="020B0604020202020204" pitchFamily="34" charset="0"/>
                  </a:rPr>
                  <a:t>0</a:t>
                </a:r>
                <a:r>
                  <a:rPr lang="en-US" altLang="en-US" i="0" dirty="0" smtClean="0">
                    <a:latin typeface="Cambria Math" panose="02040503050406030204" pitchFamily="18" charset="0"/>
                    <a:cs typeface="Arial" panose="020B0604020202020204" pitchFamily="34" charset="0"/>
                  </a:rPr>
                  <a:t> (𝑁</a:t>
                </a:r>
                <a:r>
                  <a:rPr lang="en-US" altLang="en-US" i="0" baseline="-25000" dirty="0" smtClean="0">
                    <a:latin typeface="Cambria Math" panose="02040503050406030204" pitchFamily="18" charset="0"/>
                    <a:cs typeface="Arial" panose="020B0604020202020204" pitchFamily="34" charset="0"/>
                  </a:rPr>
                  <a:t>1</a:t>
                </a:r>
                <a:r>
                  <a:rPr lang="en-US" altLang="en-US" i="0" dirty="0" smtClean="0">
                    <a:latin typeface="Cambria Math" panose="02040503050406030204" pitchFamily="18" charset="0"/>
                    <a:cs typeface="Arial" panose="020B0604020202020204" pitchFamily="34" charset="0"/>
                  </a:rPr>
                  <a:t>𝑁</a:t>
                </a:r>
                <a:r>
                  <a:rPr lang="en-US" altLang="en-US" i="0" baseline="-25000" dirty="0" smtClean="0">
                    <a:latin typeface="Cambria Math" panose="02040503050406030204" pitchFamily="18" charset="0"/>
                    <a:cs typeface="Arial" panose="020B0604020202020204" pitchFamily="34" charset="0"/>
                  </a:rPr>
                  <a:t>2</a:t>
                </a:r>
                <a:r>
                  <a:rPr lang="en-US" altLang="en-US" i="0" dirty="0" smtClean="0">
                    <a:latin typeface="Cambria Math" panose="02040503050406030204" pitchFamily="18" charset="0"/>
                    <a:cs typeface="Arial" panose="020B0604020202020204" pitchFamily="34" charset="0"/>
                  </a:rPr>
                  <a:t>/𝑙) 𝐴.</a:t>
                </a:r>
                <a:endParaRPr lang="el-GR" altLang="en-US" dirty="0" smtClean="0">
                  <a:latin typeface="Arial" panose="020B0604020202020204" pitchFamily="34" charset="0"/>
                  <a:cs typeface="Arial" panose="020B0604020202020204" pitchFamily="34" charset="0"/>
                </a:endParaRPr>
              </a:p>
            </p:txBody>
          </p:sp>
        </mc:Fallback>
      </mc:AlternateContent>
    </p:spTree>
    <p:extLst>
      <p:ext uri="{BB962C8B-B14F-4D97-AF65-F5344CB8AC3E}">
        <p14:creationId xmlns:p14="http://schemas.microsoft.com/office/powerpoint/2010/main" val="292652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851580" indent="-327531"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310125" indent="-262024"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834175" indent="-262024"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358224" indent="-262024"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882273" indent="-262024"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406323" indent="-262024"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930375" indent="-262024"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454423" indent="-262024"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1048101" eaLnBrk="1" fontAlgn="base" hangingPunct="1">
              <a:spcBef>
                <a:spcPct val="0"/>
              </a:spcBef>
              <a:spcAft>
                <a:spcPct val="0"/>
              </a:spcAft>
              <a:defRPr/>
            </a:pPr>
            <a:fld id="{861DD569-CD8E-42D1-971B-B7253E584391}" type="slidenum">
              <a:rPr lang="en-US" altLang="en-US">
                <a:solidFill>
                  <a:prstClr val="black"/>
                </a:solidFill>
                <a:latin typeface="Arial" panose="020B0604020202020204" pitchFamily="34" charset="0"/>
              </a:rPr>
              <a:pPr defTabSz="1048101" eaLnBrk="1" fontAlgn="base" hangingPunct="1">
                <a:spcBef>
                  <a:spcPct val="0"/>
                </a:spcBef>
                <a:spcAft>
                  <a:spcPct val="0"/>
                </a:spcAft>
                <a:defRPr/>
              </a:pPr>
              <a:t>3</a:t>
            </a:fld>
            <a:endParaRPr lang="en-US" altLang="en-US">
              <a:solidFill>
                <a:prstClr val="black"/>
              </a:solidFill>
              <a:latin typeface="Arial" panose="020B060402020202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Solution: The only difference is that the area A would be the area of the coil with turns rather than the area of the solenoid.</a:t>
            </a:r>
          </a:p>
        </p:txBody>
      </p:sp>
    </p:spTree>
    <p:extLst>
      <p:ext uri="{BB962C8B-B14F-4D97-AF65-F5344CB8AC3E}">
        <p14:creationId xmlns:p14="http://schemas.microsoft.com/office/powerpoint/2010/main" val="2902925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845279" indent="-325106"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300430" indent="-260085"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820600" indent="-260085"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340772" indent="-260085"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860944" indent="-26008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381116" indent="-26008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901289" indent="-26008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421460" indent="-26008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1040344" eaLnBrk="1" fontAlgn="base" hangingPunct="1">
              <a:spcBef>
                <a:spcPct val="0"/>
              </a:spcBef>
              <a:spcAft>
                <a:spcPct val="0"/>
              </a:spcAft>
              <a:defRPr/>
            </a:pPr>
            <a:fld id="{51462F01-B048-466F-8EFD-48C7231D3A31}" type="slidenum">
              <a:rPr lang="en-US" altLang="en-US">
                <a:solidFill>
                  <a:prstClr val="black"/>
                </a:solidFill>
                <a:latin typeface="Arial" panose="020B0604020202020204" pitchFamily="34" charset="0"/>
              </a:rPr>
              <a:pPr defTabSz="1040344" eaLnBrk="1" fontAlgn="base" hangingPunct="1">
                <a:spcBef>
                  <a:spcPct val="0"/>
                </a:spcBef>
                <a:spcAft>
                  <a:spcPct val="0"/>
                </a:spcAft>
                <a:defRPr/>
              </a:pPr>
              <a:t>5</a:t>
            </a:fld>
            <a:endParaRPr lang="en-US" altLang="en-US">
              <a:solidFill>
                <a:prstClr val="black"/>
              </a:solidFill>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rPr>
              <a:t>Solution: a. B = </a:t>
            </a:r>
            <a:r>
              <a:rPr lang="el-GR" altLang="en-US" dirty="0">
                <a:latin typeface="Arial" panose="020B0604020202020204" pitchFamily="34" charset="0"/>
                <a:cs typeface="Arial" panose="020B0604020202020204" pitchFamily="34" charset="0"/>
              </a:rPr>
              <a:t>μ</a:t>
            </a:r>
            <a:r>
              <a:rPr lang="en-US" altLang="en-US" baseline="-25000" dirty="0">
                <a:latin typeface="Arial" panose="020B0604020202020204" pitchFamily="34" charset="0"/>
                <a:cs typeface="Arial" panose="020B0604020202020204" pitchFamily="34" charset="0"/>
              </a:rPr>
              <a:t>0</a:t>
            </a:r>
            <a:r>
              <a:rPr lang="en-US" altLang="en-US" dirty="0">
                <a:latin typeface="Arial" panose="020B0604020202020204" pitchFamily="34" charset="0"/>
                <a:cs typeface="Arial" panose="020B0604020202020204" pitchFamily="34" charset="0"/>
              </a:rPr>
              <a:t>nI and is constant; the flux is </a:t>
            </a:r>
            <a:r>
              <a:rPr lang="el-GR" altLang="en-US" dirty="0">
                <a:latin typeface="Arial" panose="020B0604020202020204" pitchFamily="34" charset="0"/>
                <a:cs typeface="Arial" panose="020B0604020202020204" pitchFamily="34" charset="0"/>
              </a:rPr>
              <a:t>μ</a:t>
            </a:r>
            <a:r>
              <a:rPr lang="en-US" altLang="en-US" baseline="-25000" dirty="0">
                <a:latin typeface="Arial" panose="020B0604020202020204" pitchFamily="34" charset="0"/>
                <a:cs typeface="Arial" panose="020B0604020202020204" pitchFamily="34" charset="0"/>
              </a:rPr>
              <a:t>0</a:t>
            </a:r>
            <a:r>
              <a:rPr lang="en-US" altLang="en-US" dirty="0">
                <a:latin typeface="Arial" panose="020B0604020202020204" pitchFamily="34" charset="0"/>
                <a:cs typeface="Arial" panose="020B0604020202020204" pitchFamily="34" charset="0"/>
              </a:rPr>
              <a:t>NIA/l and the self-inductance is </a:t>
            </a:r>
            <a:r>
              <a:rPr lang="el-GR" altLang="en-US" dirty="0">
                <a:latin typeface="Arial" panose="020B0604020202020204" pitchFamily="34" charset="0"/>
                <a:cs typeface="Arial" panose="020B0604020202020204" pitchFamily="34" charset="0"/>
              </a:rPr>
              <a:t>μ</a:t>
            </a:r>
            <a:r>
              <a:rPr lang="en-US" altLang="en-US" baseline="-25000" dirty="0">
                <a:latin typeface="Arial" panose="020B0604020202020204" pitchFamily="34" charset="0"/>
                <a:cs typeface="Arial" panose="020B0604020202020204" pitchFamily="34" charset="0"/>
              </a:rPr>
              <a:t>0</a:t>
            </a:r>
            <a:r>
              <a:rPr lang="en-US" altLang="en-US" dirty="0">
                <a:latin typeface="Arial" panose="020B0604020202020204" pitchFamily="34" charset="0"/>
                <a:cs typeface="Arial" panose="020B0604020202020204" pitchFamily="34" charset="0"/>
              </a:rPr>
              <a:t>N</a:t>
            </a:r>
            <a:r>
              <a:rPr lang="en-US" altLang="en-US" baseline="30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A/l.</a:t>
            </a:r>
          </a:p>
          <a:p>
            <a:pPr eaLnBrk="1" hangingPunct="1">
              <a:spcBef>
                <a:spcPct val="0"/>
              </a:spcBef>
            </a:pPr>
            <a:r>
              <a:rPr lang="en-US" altLang="en-US" dirty="0">
                <a:latin typeface="Arial" panose="020B0604020202020204" pitchFamily="34" charset="0"/>
                <a:cs typeface="Arial" panose="020B0604020202020204" pitchFamily="34" charset="0"/>
              </a:rPr>
              <a:t>b. Plugging in the numbers gives L = 7.5 </a:t>
            </a:r>
            <a:r>
              <a:rPr lang="el-GR" altLang="en-US" dirty="0">
                <a:latin typeface="Arial" panose="020B0604020202020204" pitchFamily="34" charset="0"/>
                <a:cs typeface="Arial" panose="020B0604020202020204" pitchFamily="34" charset="0"/>
              </a:rPr>
              <a:t>μ</a:t>
            </a:r>
            <a:r>
              <a:rPr lang="en-US" altLang="en-US" dirty="0">
                <a:latin typeface="Arial" panose="020B0604020202020204" pitchFamily="34" charset="0"/>
                <a:cs typeface="Arial" panose="020B0604020202020204" pitchFamily="34" charset="0"/>
              </a:rPr>
              <a:t>H.</a:t>
            </a:r>
            <a:endParaRPr lang="el-G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26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63797" indent="-331371">
              <a:spcBef>
                <a:spcPct val="30000"/>
              </a:spcBef>
              <a:defRPr sz="1200">
                <a:solidFill>
                  <a:schemeClr val="tx1"/>
                </a:solidFill>
                <a:latin typeface="Calibri" panose="020F0502020204030204" pitchFamily="34" charset="0"/>
              </a:defRPr>
            </a:lvl2pPr>
            <a:lvl3pPr marL="1329207" indent="-264351">
              <a:spcBef>
                <a:spcPct val="30000"/>
              </a:spcBef>
              <a:defRPr sz="1200">
                <a:solidFill>
                  <a:schemeClr val="tx1"/>
                </a:solidFill>
                <a:latin typeface="Calibri" panose="020F0502020204030204" pitchFamily="34" charset="0"/>
              </a:defRPr>
            </a:lvl3pPr>
            <a:lvl4pPr marL="1861635" indent="-264351">
              <a:spcBef>
                <a:spcPct val="30000"/>
              </a:spcBef>
              <a:defRPr sz="1200">
                <a:solidFill>
                  <a:schemeClr val="tx1"/>
                </a:solidFill>
                <a:latin typeface="Calibri" panose="020F0502020204030204" pitchFamily="34" charset="0"/>
              </a:defRPr>
            </a:lvl4pPr>
            <a:lvl5pPr marL="2392199" indent="-264351">
              <a:spcBef>
                <a:spcPct val="30000"/>
              </a:spcBef>
              <a:defRPr sz="1200">
                <a:solidFill>
                  <a:schemeClr val="tx1"/>
                </a:solidFill>
                <a:latin typeface="Calibri" panose="020F0502020204030204" pitchFamily="34" charset="0"/>
              </a:defRPr>
            </a:lvl5pPr>
            <a:lvl6pPr marL="2928351" indent="-264351" eaLnBrk="0" fontAlgn="base" hangingPunct="0">
              <a:spcBef>
                <a:spcPct val="30000"/>
              </a:spcBef>
              <a:spcAft>
                <a:spcPct val="0"/>
              </a:spcAft>
              <a:defRPr sz="1200">
                <a:solidFill>
                  <a:schemeClr val="tx1"/>
                </a:solidFill>
                <a:latin typeface="Calibri" panose="020F0502020204030204" pitchFamily="34" charset="0"/>
              </a:defRPr>
            </a:lvl6pPr>
            <a:lvl7pPr marL="3464502" indent="-264351" eaLnBrk="0" fontAlgn="base" hangingPunct="0">
              <a:spcBef>
                <a:spcPct val="30000"/>
              </a:spcBef>
              <a:spcAft>
                <a:spcPct val="0"/>
              </a:spcAft>
              <a:defRPr sz="1200">
                <a:solidFill>
                  <a:schemeClr val="tx1"/>
                </a:solidFill>
                <a:latin typeface="Calibri" panose="020F0502020204030204" pitchFamily="34" charset="0"/>
              </a:defRPr>
            </a:lvl7pPr>
            <a:lvl8pPr marL="4000654" indent="-264351" eaLnBrk="0" fontAlgn="base" hangingPunct="0">
              <a:spcBef>
                <a:spcPct val="30000"/>
              </a:spcBef>
              <a:spcAft>
                <a:spcPct val="0"/>
              </a:spcAft>
              <a:defRPr sz="1200">
                <a:solidFill>
                  <a:schemeClr val="tx1"/>
                </a:solidFill>
                <a:latin typeface="Calibri" panose="020F0502020204030204" pitchFamily="34" charset="0"/>
              </a:defRPr>
            </a:lvl8pPr>
            <a:lvl9pPr marL="4536803" indent="-264351" eaLnBrk="0" fontAlgn="base" hangingPunct="0">
              <a:spcBef>
                <a:spcPct val="30000"/>
              </a:spcBef>
              <a:spcAft>
                <a:spcPct val="0"/>
              </a:spcAft>
              <a:defRPr sz="1200">
                <a:solidFill>
                  <a:schemeClr val="tx1"/>
                </a:solidFill>
                <a:latin typeface="Calibri" panose="020F0502020204030204" pitchFamily="34" charset="0"/>
              </a:defRPr>
            </a:lvl9pPr>
          </a:lstStyle>
          <a:p>
            <a:pPr defTabSz="1072302" fontAlgn="base">
              <a:spcBef>
                <a:spcPct val="0"/>
              </a:spcBef>
              <a:spcAft>
                <a:spcPct val="0"/>
              </a:spcAft>
              <a:defRPr/>
            </a:pPr>
            <a:fld id="{19BA8466-5917-42B7-BBDA-FE23D8B15446}" type="slidenum">
              <a:rPr lang="en-US" altLang="en-US">
                <a:solidFill>
                  <a:srgbClr val="000000"/>
                </a:solidFill>
                <a:latin typeface="Arial" panose="020B0604020202020204" pitchFamily="34" charset="0"/>
                <a:ea typeface="MS PGothic" panose="020B0600070205080204" pitchFamily="34" charset="-128"/>
              </a:rPr>
              <a:pPr defTabSz="1072302" fontAlgn="base">
                <a:spcBef>
                  <a:spcPct val="0"/>
                </a:spcBef>
                <a:spcAft>
                  <a:spcPct val="0"/>
                </a:spcAft>
                <a:defRPr/>
              </a:pPr>
              <a:t>13</a:t>
            </a:fld>
            <a:endParaRPr lang="en-US" altLang="en-US">
              <a:solidFill>
                <a:srgbClr val="000000"/>
              </a:solidFill>
              <a:latin typeface="Arial" panose="020B0604020202020204" pitchFamily="34" charset="0"/>
              <a:ea typeface="MS PGothic" panose="020B0600070205080204" pitchFamily="34"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30-6. (a) </a:t>
            </a:r>
            <a:r>
              <a:rPr lang="en-US" altLang="en-US" i="1">
                <a:latin typeface="Arial" panose="020B0604020202020204" pitchFamily="34" charset="0"/>
              </a:rPr>
              <a:t>LR </a:t>
            </a:r>
            <a:r>
              <a:rPr lang="en-US" altLang="en-US">
                <a:latin typeface="Arial" panose="020B0604020202020204" pitchFamily="34" charset="0"/>
              </a:rPr>
              <a:t>circuit; (b) growth of current when connected to battery.</a:t>
            </a:r>
          </a:p>
        </p:txBody>
      </p:sp>
    </p:spTree>
    <p:extLst>
      <p:ext uri="{BB962C8B-B14F-4D97-AF65-F5344CB8AC3E}">
        <p14:creationId xmlns:p14="http://schemas.microsoft.com/office/powerpoint/2010/main" val="254877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63797" indent="-331371">
              <a:spcBef>
                <a:spcPct val="30000"/>
              </a:spcBef>
              <a:defRPr sz="1200">
                <a:solidFill>
                  <a:schemeClr val="tx1"/>
                </a:solidFill>
                <a:latin typeface="Calibri" panose="020F0502020204030204" pitchFamily="34" charset="0"/>
              </a:defRPr>
            </a:lvl2pPr>
            <a:lvl3pPr marL="1329207" indent="-264351">
              <a:spcBef>
                <a:spcPct val="30000"/>
              </a:spcBef>
              <a:defRPr sz="1200">
                <a:solidFill>
                  <a:schemeClr val="tx1"/>
                </a:solidFill>
                <a:latin typeface="Calibri" panose="020F0502020204030204" pitchFamily="34" charset="0"/>
              </a:defRPr>
            </a:lvl3pPr>
            <a:lvl4pPr marL="1861635" indent="-264351">
              <a:spcBef>
                <a:spcPct val="30000"/>
              </a:spcBef>
              <a:defRPr sz="1200">
                <a:solidFill>
                  <a:schemeClr val="tx1"/>
                </a:solidFill>
                <a:latin typeface="Calibri" panose="020F0502020204030204" pitchFamily="34" charset="0"/>
              </a:defRPr>
            </a:lvl4pPr>
            <a:lvl5pPr marL="2392199" indent="-264351">
              <a:spcBef>
                <a:spcPct val="30000"/>
              </a:spcBef>
              <a:defRPr sz="1200">
                <a:solidFill>
                  <a:schemeClr val="tx1"/>
                </a:solidFill>
                <a:latin typeface="Calibri" panose="020F0502020204030204" pitchFamily="34" charset="0"/>
              </a:defRPr>
            </a:lvl5pPr>
            <a:lvl6pPr marL="2928351" indent="-264351" eaLnBrk="0" fontAlgn="base" hangingPunct="0">
              <a:spcBef>
                <a:spcPct val="30000"/>
              </a:spcBef>
              <a:spcAft>
                <a:spcPct val="0"/>
              </a:spcAft>
              <a:defRPr sz="1200">
                <a:solidFill>
                  <a:schemeClr val="tx1"/>
                </a:solidFill>
                <a:latin typeface="Calibri" panose="020F0502020204030204" pitchFamily="34" charset="0"/>
              </a:defRPr>
            </a:lvl6pPr>
            <a:lvl7pPr marL="3464502" indent="-264351" eaLnBrk="0" fontAlgn="base" hangingPunct="0">
              <a:spcBef>
                <a:spcPct val="30000"/>
              </a:spcBef>
              <a:spcAft>
                <a:spcPct val="0"/>
              </a:spcAft>
              <a:defRPr sz="1200">
                <a:solidFill>
                  <a:schemeClr val="tx1"/>
                </a:solidFill>
                <a:latin typeface="Calibri" panose="020F0502020204030204" pitchFamily="34" charset="0"/>
              </a:defRPr>
            </a:lvl7pPr>
            <a:lvl8pPr marL="4000654" indent="-264351" eaLnBrk="0" fontAlgn="base" hangingPunct="0">
              <a:spcBef>
                <a:spcPct val="30000"/>
              </a:spcBef>
              <a:spcAft>
                <a:spcPct val="0"/>
              </a:spcAft>
              <a:defRPr sz="1200">
                <a:solidFill>
                  <a:schemeClr val="tx1"/>
                </a:solidFill>
                <a:latin typeface="Calibri" panose="020F0502020204030204" pitchFamily="34" charset="0"/>
              </a:defRPr>
            </a:lvl8pPr>
            <a:lvl9pPr marL="4536803" indent="-264351" eaLnBrk="0" fontAlgn="base" hangingPunct="0">
              <a:spcBef>
                <a:spcPct val="30000"/>
              </a:spcBef>
              <a:spcAft>
                <a:spcPct val="0"/>
              </a:spcAft>
              <a:defRPr sz="1200">
                <a:solidFill>
                  <a:schemeClr val="tx1"/>
                </a:solidFill>
                <a:latin typeface="Calibri" panose="020F0502020204030204" pitchFamily="34" charset="0"/>
              </a:defRPr>
            </a:lvl9pPr>
          </a:lstStyle>
          <a:p>
            <a:pPr defTabSz="1072302" fontAlgn="base">
              <a:spcBef>
                <a:spcPct val="0"/>
              </a:spcBef>
              <a:spcAft>
                <a:spcPct val="0"/>
              </a:spcAft>
              <a:defRPr/>
            </a:pPr>
            <a:fld id="{80660C95-62E4-455D-9A23-6C93CD284CC6}" type="slidenum">
              <a:rPr lang="en-US" altLang="en-US">
                <a:solidFill>
                  <a:srgbClr val="000000"/>
                </a:solidFill>
                <a:latin typeface="Arial" panose="020B0604020202020204" pitchFamily="34" charset="0"/>
                <a:ea typeface="MS PGothic" panose="020B0600070205080204" pitchFamily="34" charset="-128"/>
              </a:rPr>
              <a:pPr defTabSz="1072302" fontAlgn="base">
                <a:spcBef>
                  <a:spcPct val="0"/>
                </a:spcBef>
                <a:spcAft>
                  <a:spcPct val="0"/>
                </a:spcAft>
                <a:defRPr/>
              </a:pPr>
              <a:t>15</a:t>
            </a:fld>
            <a:endParaRPr lang="en-US" altLang="en-US">
              <a:solidFill>
                <a:srgbClr val="000000"/>
              </a:solidFill>
              <a:latin typeface="Arial" panose="020B0604020202020204" pitchFamily="34" charset="0"/>
              <a:ea typeface="MS PGothic" panose="020B0600070205080204" pitchFamily="34" charset="-128"/>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30-7. The switch is flipped quickly so the battery is removed but we still have a circuit. The current at this moment (call it t = 0) is I</a:t>
            </a:r>
            <a:r>
              <a:rPr lang="en-US" altLang="en-US" baseline="-25000">
                <a:latin typeface="Arial" panose="020B0604020202020204" pitchFamily="34" charset="0"/>
              </a:rPr>
              <a:t>0</a:t>
            </a:r>
            <a:r>
              <a:rPr lang="en-US" altLang="en-US">
                <a:latin typeface="Arial" panose="020B0604020202020204" pitchFamily="34" charset="0"/>
              </a:rPr>
              <a:t>.</a:t>
            </a:r>
          </a:p>
          <a:p>
            <a:pPr eaLnBrk="1" hangingPunct="1">
              <a:spcBef>
                <a:spcPct val="0"/>
              </a:spcBef>
            </a:pPr>
            <a:r>
              <a:rPr lang="en-US" altLang="en-US">
                <a:latin typeface="Arial" panose="020B0604020202020204" pitchFamily="34" charset="0"/>
              </a:rPr>
              <a:t>Figure 30-8. Decay of the current in Fig. 30–7 in time after the battery is switched out of the circuit.</a:t>
            </a:r>
          </a:p>
        </p:txBody>
      </p:sp>
    </p:spTree>
    <p:extLst>
      <p:ext uri="{BB962C8B-B14F-4D97-AF65-F5344CB8AC3E}">
        <p14:creationId xmlns:p14="http://schemas.microsoft.com/office/powerpoint/2010/main" val="328551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FE2443-6026-40E6-8261-AAFE4021C75B}"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23542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E4B701-9DE2-4E7D-87A6-828B38746966}"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45018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490309-5C2F-46E4-A5B2-FF5056816FCF}"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521971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FC9792-A723-4742-ADE7-FD43AB473D64}"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04260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7ABFA7E-C1AB-4480-9BAF-8ECBEFA6B5FE}"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00249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225DDF6-C57A-4B71-B4AF-89CC818C8335}"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749030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87EA070-2C68-4DC6-A9D9-3AC61C229B71}"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001283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5D4D7D6-9830-4011-8460-69F952585DA0}"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37319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F02CD0E-18E6-43AC-971F-3585487DFE6D}"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824591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772AD73-05AB-4FBC-AEAA-BD2CBC0DFBB9}"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223404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C59BE62-F39B-46AD-BDB3-23AB084B81A9}"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83646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7B7F9D-6F5B-4C99-A54E-F78F3F1299CD}"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047443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27CFBDE-A640-449E-86B5-37E0758C9D8E}"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64807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AD871FA-2673-4CBC-BBCD-6A92D6EDA99F}"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477554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B5DA11A-2C4E-42E0-9BAC-1F4E417D3757}"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387689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E72E424-DF46-4CA8-B38B-6D3DD170DA61}"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082204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7E9E49F8-FF59-4DCA-B5EB-A0264D19618A}" type="slidenum">
              <a:rPr kumimoji="0" lang="en-US" altLang="en-US" sz="750" b="0" i="0" u="none" strike="noStrike" kern="1200" cap="none" spc="0" normalizeH="0" baseline="0" noProof="0" smtClean="0">
                <a:ln>
                  <a:noFill/>
                </a:ln>
                <a:solidFill>
                  <a:srgbClr val="000000"/>
                </a:solidFill>
                <a:effectLst/>
                <a:uLnTx/>
                <a:uFillTx/>
                <a:latin typeface="Comic Sans MS"/>
                <a:ea typeface="Osaka" pitchFamily="-84" charset="-128"/>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373284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6D2A6CD-2CA5-4746-AAF9-2654EBB3DF2A}"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333350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FB6E3E5-A637-4AF6-AEEF-2540FB662EC8}"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924028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2ED3154-6689-47AE-86FB-614C6158ECAE}"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501870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CED9AD5-04EA-461E-A165-C8E20A0119A4}"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9388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B9E3709-B4B5-445F-BF54-8D88FA84731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40496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6EB4AC-3CD0-4CB1-BEFE-9F6C6026E241}"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757801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954976FE-4E26-4B07-B2C1-B44B6531458A}"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4028008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1AF339B-BAEB-4582-BFAF-C57DE38203F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408246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3C05F799-2C3E-4F39-AC70-5725EAFBA351}"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326092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5A858617-8F84-4195-80F2-2A46F4AF4CCB}"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3691851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E6CF56B-8A79-46A9-BFCB-5AA2C883B4EF}"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72947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D0801AF-D368-4820-A925-6F014758C04E}"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2546091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4488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Slide Number Placeholder 5"/>
          <p:cNvSpPr>
            <a:spLocks noGrp="1"/>
          </p:cNvSpPr>
          <p:nvPr>
            <p:ph type="sldNum" sz="quarter" idx="12"/>
          </p:nvPr>
        </p:nvSpPr>
        <p:spPr/>
        <p:txBody>
          <a:bodyPr/>
          <a:lstStyle>
            <a:lvl1pPr eaLnBrk="1" hangingPunct="1">
              <a:defRPr>
                <a:ea typeface="Osaka" charset="0"/>
                <a:cs typeface="Osaka" charset="0"/>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E1698D83-ACCB-49D7-9D10-3F1DCED81D78}" type="slidenum">
              <a:rPr kumimoji="0" lang="en-US" sz="750" b="0" i="0" u="none" strike="noStrike" kern="1200" cap="none" spc="0" normalizeH="0" baseline="0" noProof="0">
                <a:ln>
                  <a:noFill/>
                </a:ln>
                <a:solidFill>
                  <a:srgbClr val="000000"/>
                </a:solidFill>
                <a:effectLst/>
                <a:uLnTx/>
                <a:uFillTx/>
                <a:latin typeface="Comic Sans M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ndParaRPr>
          </a:p>
        </p:txBody>
      </p:sp>
    </p:spTree>
    <p:extLst>
      <p:ext uri="{BB962C8B-B14F-4D97-AF65-F5344CB8AC3E}">
        <p14:creationId xmlns:p14="http://schemas.microsoft.com/office/powerpoint/2010/main" val="139700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1E78F6-BDBD-4B3C-93CA-C74619874D06}"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30912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8" name="Footer Placeholder 7"/>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9" name="Slide Number Placeholder 8"/>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944E9C-6723-4C08-B2BA-19174EDF93F2}"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658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5" name="Slide Number Placeholder 4"/>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8BF76AE-33A3-45FD-AE83-DEF9236CB217}"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95182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4" name="Slide Number Placeholder 3"/>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EC215-30BD-441D-9F01-C5B5E2D6C1AE}"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299288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D0CE41-C9A1-4647-94DF-0DC1ADDC22FC}"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180136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6" name="Footer Placeholder 5"/>
          <p:cNvSpPr>
            <a:spLocks noGrp="1"/>
          </p:cNvSpPr>
          <p:nvPr>
            <p:ph type="ftr" sz="quarter" idx="11"/>
          </p:nvPr>
        </p:nvSpPr>
        <p:spPr/>
        <p:txBody>
          <a:bodyPr/>
          <a:lstStyle>
            <a:lvl1pPr eaLnBrk="1" fontAlgn="auto" hangingPunct="1">
              <a:spcBef>
                <a:spcPts val="0"/>
              </a:spcBef>
              <a:spcAft>
                <a:spcPts val="0"/>
              </a:spcAft>
              <a:defRPr>
                <a:latin typeface="Comic Sans MS" pitchFamily="66" charset="0"/>
                <a:ea typeface="Osaka" pitchFamily="-8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pitchFamily="66" charset="0"/>
              <a:ea typeface="Osaka" pitchFamily="-84" charset="-128"/>
            </a:endParaRPr>
          </a:p>
        </p:txBody>
      </p:sp>
      <p:sp>
        <p:nvSpPr>
          <p:cNvPr id="7" name="Slide Number Placeholder 6"/>
          <p:cNvSpPr>
            <a:spLocks noGrp="1"/>
          </p:cNvSpPr>
          <p:nvPr>
            <p:ph type="sldNum" sz="quarter" idx="12"/>
          </p:nvPr>
        </p:nvSpPr>
        <p:spPr/>
        <p:txBody>
          <a:bodyPr/>
          <a:lstStyle>
            <a:lvl1pPr eaLnBrk="1" hangingPunct="1">
              <a:defRPr>
                <a:ea typeface="Osaka" pitchFamily="-8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EDCFD1-DC16-40E0-95CB-0318905A2E1D}" type="slidenum">
              <a:rPr kumimoji="0" lang="en-US" altLang="en-US" sz="750" b="0" i="0" u="none" strike="noStrike" kern="1200" cap="none" spc="0" normalizeH="0" baseline="0" noProof="0">
                <a:ln>
                  <a:noFill/>
                </a:ln>
                <a:solidFill>
                  <a:srgbClr val="000000"/>
                </a:solidFill>
                <a:effectLst/>
                <a:uLnTx/>
                <a:uFillTx/>
                <a:latin typeface="Comic Sans MS"/>
                <a:ea typeface="Osaka" pitchFamily="-84" charset="-128"/>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Osaka" pitchFamily="-84" charset="-128"/>
            </a:endParaRPr>
          </a:p>
        </p:txBody>
      </p:sp>
    </p:spTree>
    <p:extLst>
      <p:ext uri="{BB962C8B-B14F-4D97-AF65-F5344CB8AC3E}">
        <p14:creationId xmlns:p14="http://schemas.microsoft.com/office/powerpoint/2010/main" val="388333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750">
                <a:solidFill>
                  <a:srgbClr val="000000"/>
                </a:solidFill>
                <a:latin typeface="+mn-lt"/>
                <a:ea typeface="+mn-ea"/>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16543DD-38AB-4EC7-B2C1-0DFAA97FC5F4}" type="slidenum">
              <a:rPr kumimoji="0" lang="en-US" altLang="en-US" sz="7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3079"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3082"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89036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22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088" indent="-192088"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1pPr>
      <a:lvl2pPr marL="417513" indent="-160338"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788">
                <a:solidFill>
                  <a:srgbClr val="000000"/>
                </a:solidFill>
                <a:latin typeface="Comic Sans MS"/>
                <a:ea typeface="ＭＳ Ｐゴシック"/>
                <a:cs typeface="+mn-cs"/>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788">
                <a:solidFill>
                  <a:srgbClr val="000000"/>
                </a:solidFill>
                <a:latin typeface="Comic Sans MS"/>
                <a:ea typeface="ＭＳ Ｐゴシック"/>
                <a:cs typeface="+mn-cs"/>
              </a:defRPr>
            </a:lvl1p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750">
                <a:solidFill>
                  <a:srgbClr val="000000"/>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406A7918-BBF3-48EB-B36A-5EC3C6908CE3}" type="slidenum">
              <a:rPr kumimoji="0" lang="en-US" altLang="en-US" sz="75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0" fontAlgn="base" latinLnBrk="0" hangingPunct="0">
                <a:lnSpc>
                  <a:spcPct val="100000"/>
                </a:lnSpc>
                <a:spcBef>
                  <a:spcPct val="0"/>
                </a:spcBef>
                <a:spcAft>
                  <a:spcPct val="0"/>
                </a:spcAft>
                <a:buClrTx/>
                <a:buSzTx/>
                <a:buFontTx/>
                <a:buNone/>
                <a:tabLst/>
                <a:defRPr/>
              </a:pPr>
              <a:t>‹#›</a:t>
            </a:fld>
            <a:endParaRPr kumimoji="0" lang="en-US" alt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3" name="Picture 9"/>
          <p:cNvPicPr>
            <a:picLocks noChangeAspect="1" noChangeArrowheads="1"/>
          </p:cNvPicPr>
          <p:nvPr userDrawn="1"/>
        </p:nvPicPr>
        <p:blipFill>
          <a:blip r:embed="rId14"/>
          <a:srcRect/>
          <a:stretch>
            <a:fillRect/>
          </a:stretch>
        </p:blipFill>
        <p:spPr bwMode="auto">
          <a:xfrm>
            <a:off x="9956800" y="0"/>
            <a:ext cx="22352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5" name="Picture 11"/>
            <p:cNvPicPr>
              <a:picLocks noChangeAspect="1" noChangeArrowheads="1"/>
            </p:cNvPicPr>
            <p:nvPr userDrawn="1"/>
          </p:nvPicPr>
          <p:blipFill>
            <a:blip r:embed="rId15"/>
            <a:srcRect/>
            <a:stretch>
              <a:fillRect/>
            </a:stretch>
          </p:blipFill>
          <p:spPr bwMode="auto">
            <a:xfrm>
              <a:off x="96"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6" name="Picture 12"/>
            <p:cNvPicPr>
              <a:picLocks noChangeAspect="1" noChangeArrowheads="1"/>
            </p:cNvPicPr>
            <p:nvPr userDrawn="1"/>
          </p:nvPicPr>
          <p:blipFill>
            <a:blip r:embed="rId15"/>
            <a:srcRect/>
            <a:stretch>
              <a:fillRect/>
            </a:stretch>
          </p:blipFill>
          <p:spPr bwMode="auto">
            <a:xfrm>
              <a:off x="1008"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7" name="Picture 13"/>
            <p:cNvPicPr>
              <a:picLocks noChangeAspect="1" noChangeArrowheads="1"/>
            </p:cNvPicPr>
            <p:nvPr userDrawn="1"/>
          </p:nvPicPr>
          <p:blipFill>
            <a:blip r:embed="rId15"/>
            <a:srcRect/>
            <a:stretch>
              <a:fillRect/>
            </a:stretch>
          </p:blipFill>
          <p:spPr bwMode="auto">
            <a:xfrm>
              <a:off x="192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8" name="Picture 14"/>
            <p:cNvPicPr>
              <a:picLocks noChangeAspect="1" noChangeArrowheads="1"/>
            </p:cNvPicPr>
            <p:nvPr userDrawn="1"/>
          </p:nvPicPr>
          <p:blipFill>
            <a:blip r:embed="rId15"/>
            <a:srcRect/>
            <a:stretch>
              <a:fillRect/>
            </a:stretch>
          </p:blipFill>
          <p:spPr bwMode="auto">
            <a:xfrm>
              <a:off x="288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39" name="Picture 15"/>
            <p:cNvPicPr>
              <a:picLocks noChangeAspect="1" noChangeArrowheads="1"/>
            </p:cNvPicPr>
            <p:nvPr userDrawn="1"/>
          </p:nvPicPr>
          <p:blipFill>
            <a:blip r:embed="rId15"/>
            <a:srcRect/>
            <a:stretch>
              <a:fillRect/>
            </a:stretch>
          </p:blipFill>
          <p:spPr bwMode="auto">
            <a:xfrm>
              <a:off x="384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pic>
          <p:nvPicPr>
            <p:cNvPr id="1040" name="Picture 16"/>
            <p:cNvPicPr>
              <a:picLocks noChangeAspect="1" noChangeArrowheads="1"/>
            </p:cNvPicPr>
            <p:nvPr userDrawn="1"/>
          </p:nvPicPr>
          <p:blipFill>
            <a:blip r:embed="rId15"/>
            <a:srcRect/>
            <a:stretch>
              <a:fillRect/>
            </a:stretch>
          </p:blipFill>
          <p:spPr bwMode="auto">
            <a:xfrm>
              <a:off x="4800" y="1056"/>
              <a:ext cx="864" cy="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grpSp>
    </p:spTree>
    <p:extLst>
      <p:ext uri="{BB962C8B-B14F-4D97-AF65-F5344CB8AC3E}">
        <p14:creationId xmlns:p14="http://schemas.microsoft.com/office/powerpoint/2010/main" val="18389909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225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5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881" indent="-192881" algn="l" rtl="0" eaLnBrk="0" fontAlgn="base" hangingPunct="0">
        <a:spcBef>
          <a:spcPct val="20000"/>
        </a:spcBef>
        <a:spcAft>
          <a:spcPct val="0"/>
        </a:spcAft>
        <a:buChar char="•"/>
        <a:defRPr sz="1575">
          <a:solidFill>
            <a:schemeClr val="tx1"/>
          </a:solidFill>
          <a:latin typeface="+mn-lt"/>
          <a:ea typeface="MS PGothic" pitchFamily="34" charset="-128"/>
          <a:cs typeface="MS PGothic" charset="0"/>
        </a:defRPr>
      </a:lvl1pPr>
      <a:lvl2pPr marL="417910" indent="-160735"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25">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defTabSz="685800"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defTabSz="685800" eaLnBrk="0" fontAlgn="auto" hangingPunct="0">
              <a:spcBef>
                <a:spcPts val="0"/>
              </a:spcBef>
              <a:spcAft>
                <a:spcPts val="0"/>
              </a:spcAft>
              <a:defRPr sz="788">
                <a:solidFill>
                  <a:srgbClr val="000000"/>
                </a:solidFill>
                <a:latin typeface="Comic Sans MS"/>
                <a:ea typeface="ＭＳ Ｐゴシック"/>
                <a:cs typeface="+mn-cs"/>
              </a:defRPr>
            </a:lvl1pP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en-US" sz="788"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defTabSz="685800" eaLnBrk="0" fontAlgn="auto" hangingPunct="0">
              <a:spcBef>
                <a:spcPts val="0"/>
              </a:spcBef>
              <a:spcAft>
                <a:spcPts val="0"/>
              </a:spcAft>
              <a:defRPr sz="750">
                <a:solidFill>
                  <a:srgbClr val="000000"/>
                </a:solidFill>
                <a:latin typeface="+mn-lt"/>
                <a:ea typeface="+mn-ea"/>
              </a:defRPr>
            </a:lvl1pPr>
          </a:lstStyle>
          <a:p>
            <a:pPr marL="0" marR="0" lvl="0" indent="0" algn="r" defTabSz="685800" rtl="0" eaLnBrk="0" fontAlgn="auto" latinLnBrk="0" hangingPunct="0">
              <a:lnSpc>
                <a:spcPct val="100000"/>
              </a:lnSpc>
              <a:spcBef>
                <a:spcPts val="0"/>
              </a:spcBef>
              <a:spcAft>
                <a:spcPts val="0"/>
              </a:spcAft>
              <a:buClrTx/>
              <a:buSzTx/>
              <a:buFontTx/>
              <a:buNone/>
              <a:tabLst/>
              <a:defRPr/>
            </a:pPr>
            <a:fld id="{1DF62572-D24E-40FA-BC86-BF94459CF294}" type="slidenum">
              <a:rPr kumimoji="0" lang="en-US" sz="750" b="0" i="0" u="none" strike="noStrike" kern="1200" cap="none" spc="0" normalizeH="0" baseline="0" noProof="0">
                <a:ln>
                  <a:noFill/>
                </a:ln>
                <a:solidFill>
                  <a:srgbClr val="000000"/>
                </a:solidFill>
                <a:effectLst/>
                <a:uLnTx/>
                <a:uFillTx/>
                <a:latin typeface="Comic Sans MS"/>
                <a:ea typeface="ＭＳ Ｐゴシック"/>
              </a:rPr>
              <a:pPr marL="0" marR="0" lvl="0" indent="0" algn="r" defTabSz="685800" rtl="0" eaLnBrk="0" fontAlgn="auto" latinLnBrk="0" hangingPunct="0">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1"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6800" y="0"/>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8"/>
          <p:cNvGrpSpPr>
            <a:grpSpLocks/>
          </p:cNvGrpSpPr>
          <p:nvPr userDrawn="1"/>
        </p:nvGrpSpPr>
        <p:grpSpPr bwMode="auto">
          <a:xfrm>
            <a:off x="0" y="1447800"/>
            <a:ext cx="12192000" cy="228600"/>
            <a:chOff x="0" y="1056"/>
            <a:chExt cx="5760" cy="240"/>
          </a:xfrm>
        </p:grpSpPr>
        <p:sp>
          <p:nvSpPr>
            <p:cNvPr id="2" name="Rectangle 17"/>
            <p:cNvSpPr>
              <a:spLocks noChangeArrowheads="1"/>
            </p:cNvSpPr>
            <p:nvPr userDrawn="1"/>
          </p:nvSpPr>
          <p:spPr bwMode="auto">
            <a:xfrm>
              <a:off x="0" y="1056"/>
              <a:ext cx="5760" cy="240"/>
            </a:xfrm>
            <a:prstGeom prst="rect">
              <a:avLst/>
            </a:prstGeom>
            <a:solidFill>
              <a:schemeClr val="bg1"/>
            </a:solidFill>
            <a:ln>
              <a:noFill/>
            </a:ln>
            <a:extLst>
              <a:ext uri="{91240B29-F687-4f45-9708-019B960494DF}"/>
            </a:extLst>
          </p:spPr>
          <p:txBody>
            <a:bodyPr wrap="none" anchor="ctr"/>
            <a:lstStyle>
              <a:lvl1pPr eaLnBrk="0" hangingPunct="0">
                <a:defRPr>
                  <a:solidFill>
                    <a:schemeClr val="tx1"/>
                  </a:solidFill>
                  <a:latin typeface="Comic Sans MS" pitchFamily="66" charset="0"/>
                  <a:ea typeface="Osaka" pitchFamily="-84" charset="-128"/>
                </a:defRPr>
              </a:lvl1pPr>
              <a:lvl2pPr marL="742950" indent="-285750" eaLnBrk="0" hangingPunct="0">
                <a:defRPr>
                  <a:solidFill>
                    <a:schemeClr val="tx1"/>
                  </a:solidFill>
                  <a:latin typeface="Comic Sans MS" pitchFamily="66" charset="0"/>
                  <a:ea typeface="Osaka" pitchFamily="-84" charset="-128"/>
                </a:defRPr>
              </a:lvl2pPr>
              <a:lvl3pPr marL="1143000" indent="-228600" eaLnBrk="0" hangingPunct="0">
                <a:defRPr>
                  <a:solidFill>
                    <a:schemeClr val="tx1"/>
                  </a:solidFill>
                  <a:latin typeface="Comic Sans MS" pitchFamily="66" charset="0"/>
                  <a:ea typeface="Osaka" pitchFamily="-84" charset="-128"/>
                </a:defRPr>
              </a:lvl3pPr>
              <a:lvl4pPr marL="1600200" indent="-228600" eaLnBrk="0" hangingPunct="0">
                <a:defRPr>
                  <a:solidFill>
                    <a:schemeClr val="tx1"/>
                  </a:solidFill>
                  <a:latin typeface="Comic Sans MS" pitchFamily="66" charset="0"/>
                  <a:ea typeface="Osaka" pitchFamily="-84" charset="-128"/>
                </a:defRPr>
              </a:lvl4pPr>
              <a:lvl5pPr marL="2057400" indent="-228600" eaLnBrk="0" hangingPunct="0">
                <a:defRPr>
                  <a:solidFill>
                    <a:schemeClr val="tx1"/>
                  </a:solidFill>
                  <a:latin typeface="Comic Sans MS" pitchFamily="66" charset="0"/>
                  <a:ea typeface="Osaka" pitchFamily="-84" charset="-128"/>
                </a:defRPr>
              </a:lvl5pPr>
              <a:lvl6pPr marL="2514600" indent="-228600" eaLnBrk="0" fontAlgn="base" hangingPunct="0">
                <a:spcBef>
                  <a:spcPct val="0"/>
                </a:spcBef>
                <a:spcAft>
                  <a:spcPct val="0"/>
                </a:spcAft>
                <a:defRPr>
                  <a:solidFill>
                    <a:schemeClr val="tx1"/>
                  </a:solidFill>
                  <a:latin typeface="Comic Sans MS" pitchFamily="66" charset="0"/>
                  <a:ea typeface="Osaka" pitchFamily="-84" charset="-128"/>
                </a:defRPr>
              </a:lvl6pPr>
              <a:lvl7pPr marL="2971800" indent="-228600" eaLnBrk="0" fontAlgn="base" hangingPunct="0">
                <a:spcBef>
                  <a:spcPct val="0"/>
                </a:spcBef>
                <a:spcAft>
                  <a:spcPct val="0"/>
                </a:spcAft>
                <a:defRPr>
                  <a:solidFill>
                    <a:schemeClr val="tx1"/>
                  </a:solidFill>
                  <a:latin typeface="Comic Sans MS" pitchFamily="66" charset="0"/>
                  <a:ea typeface="Osaka" pitchFamily="-84" charset="-128"/>
                </a:defRPr>
              </a:lvl7pPr>
              <a:lvl8pPr marL="3429000" indent="-228600" eaLnBrk="0" fontAlgn="base" hangingPunct="0">
                <a:spcBef>
                  <a:spcPct val="0"/>
                </a:spcBef>
                <a:spcAft>
                  <a:spcPct val="0"/>
                </a:spcAft>
                <a:defRPr>
                  <a:solidFill>
                    <a:schemeClr val="tx1"/>
                  </a:solidFill>
                  <a:latin typeface="Comic Sans MS" pitchFamily="66" charset="0"/>
                  <a:ea typeface="Osaka" pitchFamily="-84" charset="-128"/>
                </a:defRPr>
              </a:lvl8pPr>
              <a:lvl9pPr marL="3886200" indent="-228600" eaLnBrk="0" fontAlgn="base" hangingPunct="0">
                <a:spcBef>
                  <a:spcPct val="0"/>
                </a:spcBef>
                <a:spcAft>
                  <a:spcPct val="0"/>
                </a:spcAft>
                <a:defRPr>
                  <a:solidFill>
                    <a:schemeClr val="tx1"/>
                  </a:solidFill>
                  <a:latin typeface="Comic Sans MS" pitchFamily="66" charset="0"/>
                  <a:ea typeface="Osaka" pitchFamily="-84" charset="-128"/>
                </a:defRPr>
              </a:lvl9pPr>
            </a:lstStyle>
            <a:p>
              <a:pPr marL="0" marR="0" lvl="0" indent="0" algn="l" defTabSz="685800" rtl="0" eaLnBrk="0" fontAlgn="auto" latinLnBrk="0" hangingPunct="0">
                <a:lnSpc>
                  <a:spcPct val="100000"/>
                </a:lnSpc>
                <a:spcBef>
                  <a:spcPts val="0"/>
                </a:spcBef>
                <a:spcAft>
                  <a:spcPts val="0"/>
                </a:spcAft>
                <a:buClrTx/>
                <a:buSzTx/>
                <a:buFontTx/>
                <a:buNone/>
                <a:tabLst/>
                <a:defRPr/>
              </a:pPr>
              <a:endParaRPr kumimoji="0" lang="en-US" altLang="en-US" sz="135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pic>
          <p:nvPicPr>
            <p:cNvPr id="1034"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6"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92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8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4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00" y="1056"/>
              <a:ext cx="8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691374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22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2pPr>
      <a:lvl3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3pPr>
      <a:lvl4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4pPr>
      <a:lvl5pPr algn="ctr" rtl="0" eaLnBrk="0" fontAlgn="base" hangingPunct="0">
        <a:spcBef>
          <a:spcPct val="0"/>
        </a:spcBef>
        <a:spcAft>
          <a:spcPct val="0"/>
        </a:spcAft>
        <a:defRPr sz="2200">
          <a:solidFill>
            <a:schemeClr val="tx2"/>
          </a:solidFill>
          <a:latin typeface="Comic Sans MS" charset="0"/>
          <a:ea typeface="MS PGothic" pitchFamily="34" charset="-128"/>
          <a:cs typeface="MS PGothic" charset="0"/>
        </a:defRPr>
      </a:lvl5pPr>
      <a:lvl6pPr marL="257175" algn="ctr" rtl="0" fontAlgn="base">
        <a:spcBef>
          <a:spcPct val="0"/>
        </a:spcBef>
        <a:spcAft>
          <a:spcPct val="0"/>
        </a:spcAft>
        <a:defRPr sz="2250">
          <a:solidFill>
            <a:schemeClr val="tx2"/>
          </a:solidFill>
          <a:latin typeface="Comic Sans MS" charset="0"/>
          <a:ea typeface="ＭＳ Ｐゴシック" charset="0"/>
          <a:cs typeface="ＭＳ Ｐゴシック" charset="0"/>
        </a:defRPr>
      </a:lvl6pPr>
      <a:lvl7pPr marL="514350" algn="ctr" rtl="0" fontAlgn="base">
        <a:spcBef>
          <a:spcPct val="0"/>
        </a:spcBef>
        <a:spcAft>
          <a:spcPct val="0"/>
        </a:spcAft>
        <a:defRPr sz="2250">
          <a:solidFill>
            <a:schemeClr val="tx2"/>
          </a:solidFill>
          <a:latin typeface="Comic Sans MS" charset="0"/>
          <a:ea typeface="ＭＳ Ｐゴシック" charset="0"/>
          <a:cs typeface="ＭＳ Ｐゴシック" charset="0"/>
        </a:defRPr>
      </a:lvl7pPr>
      <a:lvl8pPr marL="771525" algn="ctr" rtl="0" fontAlgn="base">
        <a:spcBef>
          <a:spcPct val="0"/>
        </a:spcBef>
        <a:spcAft>
          <a:spcPct val="0"/>
        </a:spcAft>
        <a:defRPr sz="2250">
          <a:solidFill>
            <a:schemeClr val="tx2"/>
          </a:solidFill>
          <a:latin typeface="Comic Sans MS" charset="0"/>
          <a:ea typeface="ＭＳ Ｐゴシック" charset="0"/>
          <a:cs typeface="ＭＳ Ｐゴシック" charset="0"/>
        </a:defRPr>
      </a:lvl8pPr>
      <a:lvl9pPr marL="1028700" algn="ctr" rtl="0" fontAlgn="base">
        <a:spcBef>
          <a:spcPct val="0"/>
        </a:spcBef>
        <a:spcAft>
          <a:spcPct val="0"/>
        </a:spcAft>
        <a:defRPr sz="2250">
          <a:solidFill>
            <a:schemeClr val="tx2"/>
          </a:solidFill>
          <a:latin typeface="Comic Sans MS" charset="0"/>
          <a:ea typeface="ＭＳ Ｐゴシック" charset="0"/>
          <a:cs typeface="ＭＳ Ｐゴシック" charset="0"/>
        </a:defRPr>
      </a:lvl9pPr>
    </p:titleStyle>
    <p:bodyStyle>
      <a:lvl1pPr marL="192088" indent="-192088" algn="l" rtl="0" eaLnBrk="0" fontAlgn="base" hangingPunct="0">
        <a:spcBef>
          <a:spcPct val="20000"/>
        </a:spcBef>
        <a:spcAft>
          <a:spcPct val="0"/>
        </a:spcAft>
        <a:buChar char="•"/>
        <a:defRPr sz="1500">
          <a:solidFill>
            <a:schemeClr val="tx1"/>
          </a:solidFill>
          <a:latin typeface="+mn-lt"/>
          <a:ea typeface="MS PGothic" pitchFamily="34" charset="-128"/>
          <a:cs typeface="MS PGothic" charset="0"/>
        </a:defRPr>
      </a:lvl1pPr>
      <a:lvl2pPr marL="417513" indent="-160338"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2pPr>
      <a:lvl3pPr marL="64293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3pPr>
      <a:lvl4pPr marL="900113"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4pPr>
      <a:lvl5pPr marL="1157288" indent="-128588" algn="l" rtl="0" eaLnBrk="0" fontAlgn="base" hangingPunct="0">
        <a:spcBef>
          <a:spcPct val="20000"/>
        </a:spcBef>
        <a:spcAft>
          <a:spcPct val="0"/>
        </a:spcAft>
        <a:buChar char="»"/>
        <a:defRPr sz="1100">
          <a:solidFill>
            <a:schemeClr val="tx1"/>
          </a:solidFill>
          <a:latin typeface="+mn-lt"/>
          <a:ea typeface="MS PGothic" pitchFamily="34" charset="-128"/>
          <a:cs typeface="MS PGothic" charset="0"/>
        </a:defRPr>
      </a:lvl5pPr>
      <a:lvl6pPr marL="1414463" indent="-128588" algn="l" rtl="0" fontAlgn="base">
        <a:spcBef>
          <a:spcPct val="20000"/>
        </a:spcBef>
        <a:spcAft>
          <a:spcPct val="0"/>
        </a:spcAft>
        <a:buChar char="»"/>
        <a:defRPr sz="1125">
          <a:solidFill>
            <a:schemeClr val="tx1"/>
          </a:solidFill>
          <a:latin typeface="+mn-lt"/>
          <a:ea typeface="+mn-ea"/>
        </a:defRPr>
      </a:lvl6pPr>
      <a:lvl7pPr marL="1671638" indent="-128588" algn="l" rtl="0" fontAlgn="base">
        <a:spcBef>
          <a:spcPct val="20000"/>
        </a:spcBef>
        <a:spcAft>
          <a:spcPct val="0"/>
        </a:spcAft>
        <a:buChar char="»"/>
        <a:defRPr sz="1125">
          <a:solidFill>
            <a:schemeClr val="tx1"/>
          </a:solidFill>
          <a:latin typeface="+mn-lt"/>
          <a:ea typeface="+mn-ea"/>
        </a:defRPr>
      </a:lvl7pPr>
      <a:lvl8pPr marL="1928813" indent="-128588" algn="l" rtl="0" fontAlgn="base">
        <a:spcBef>
          <a:spcPct val="20000"/>
        </a:spcBef>
        <a:spcAft>
          <a:spcPct val="0"/>
        </a:spcAft>
        <a:buChar char="»"/>
        <a:defRPr sz="1125">
          <a:solidFill>
            <a:schemeClr val="tx1"/>
          </a:solidFill>
          <a:latin typeface="+mn-lt"/>
          <a:ea typeface="+mn-ea"/>
        </a:defRPr>
      </a:lvl8pPr>
      <a:lvl9pPr marL="2185988" indent="-128588" algn="l" rtl="0" fontAlgn="base">
        <a:spcBef>
          <a:spcPct val="20000"/>
        </a:spcBef>
        <a:spcAft>
          <a:spcPct val="0"/>
        </a:spcAft>
        <a:buChar char="»"/>
        <a:defRPr sz="1125">
          <a:solidFill>
            <a:schemeClr val="tx1"/>
          </a:solidFill>
          <a:latin typeface="+mn-lt"/>
          <a:ea typeface="+mn-ea"/>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1979102" y="1714500"/>
            <a:ext cx="6858000" cy="1714500"/>
          </a:xfrm>
        </p:spPr>
        <p:txBody>
          <a:bodyPr/>
          <a:lstStyle/>
          <a:p>
            <a:pPr eaLnBrk="1" hangingPunct="1"/>
            <a:r>
              <a:rPr lang="en-US" altLang="en-US" sz="3600" dirty="0">
                <a:latin typeface="Comic Sans MS" panose="030F0702030302020204" pitchFamily="66" charset="0"/>
              </a:rPr>
              <a:t>Chapter 30</a:t>
            </a:r>
            <a:br>
              <a:rPr lang="en-US" altLang="en-US" sz="3600" dirty="0">
                <a:latin typeface="Comic Sans MS" panose="030F0702030302020204" pitchFamily="66" charset="0"/>
              </a:rPr>
            </a:br>
            <a:r>
              <a:rPr lang="en-US" altLang="en-US" sz="3600" dirty="0">
                <a:latin typeface="Comic Sans MS" panose="030F0702030302020204" pitchFamily="66" charset="0"/>
              </a:rPr>
              <a:t>Inductance, Electromagnetic Oscillations, and AC Circuits</a:t>
            </a:r>
          </a:p>
        </p:txBody>
      </p:sp>
      <p:pic>
        <p:nvPicPr>
          <p:cNvPr id="28675" name="Picture 8" descr="30_00CO"/>
          <p:cNvPicPr>
            <a:picLocks noChangeAspect="1" noChangeArrowheads="1"/>
          </p:cNvPicPr>
          <p:nvPr/>
        </p:nvPicPr>
        <p:blipFill>
          <a:blip r:embed="rId3" cstate="print">
            <a:extLst>
              <a:ext uri="{28A0092B-C50C-407E-A947-70E740481C1C}">
                <a14:useLocalDpi xmlns:a14="http://schemas.microsoft.com/office/drawing/2010/main" val="0"/>
              </a:ext>
            </a:extLst>
          </a:blip>
          <a:srcRect b="3667"/>
          <a:stretch>
            <a:fillRect/>
          </a:stretch>
        </p:blipFill>
        <p:spPr bwMode="auto">
          <a:xfrm>
            <a:off x="1282816" y="3615132"/>
            <a:ext cx="3811190" cy="2506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FEE06B7A-98AE-48B9-A725-E0C7A483C4DF}"/>
              </a:ext>
            </a:extLst>
          </p:cNvPr>
          <p:cNvSpPr txBox="1"/>
          <p:nvPr/>
        </p:nvSpPr>
        <p:spPr>
          <a:xfrm>
            <a:off x="5637402" y="3682767"/>
            <a:ext cx="6065239"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rPr>
              <a:t>No Homework</a:t>
            </a:r>
          </a:p>
          <a:p>
            <a:pPr marL="285750" indent="-285750">
              <a:buFont typeface="Arial" panose="020B0604020202020204" pitchFamily="34" charset="0"/>
              <a:buChar char="•"/>
            </a:pPr>
            <a:r>
              <a:rPr lang="en-US" sz="2400" b="1" dirty="0">
                <a:solidFill>
                  <a:srgbClr val="FF0000"/>
                </a:solidFill>
              </a:rPr>
              <a:t>Quiz on Friday</a:t>
            </a:r>
          </a:p>
          <a:p>
            <a:pPr marL="285750" indent="-285750">
              <a:buFont typeface="Arial" panose="020B0604020202020204" pitchFamily="34" charset="0"/>
              <a:buChar char="•"/>
            </a:pPr>
            <a:r>
              <a:rPr lang="en-US" sz="2400" b="1" dirty="0">
                <a:solidFill>
                  <a:srgbClr val="FF0000"/>
                </a:solidFill>
              </a:rPr>
              <a:t>Exam on Friday April 5</a:t>
            </a:r>
            <a:r>
              <a:rPr lang="en-US" sz="2400" b="1" baseline="30000" dirty="0">
                <a:solidFill>
                  <a:srgbClr val="FF0000"/>
                </a:solidFill>
              </a:rPr>
              <a:t>th</a:t>
            </a:r>
            <a:r>
              <a:rPr lang="en-US" sz="2400" b="1" dirty="0">
                <a:solidFill>
                  <a:srgbClr val="FF0000"/>
                </a:solidFill>
              </a:rPr>
              <a:t>, study guide posted</a:t>
            </a:r>
          </a:p>
        </p:txBody>
      </p:sp>
    </p:spTree>
    <p:extLst>
      <p:ext uri="{BB962C8B-B14F-4D97-AF65-F5344CB8AC3E}">
        <p14:creationId xmlns:p14="http://schemas.microsoft.com/office/powerpoint/2010/main" val="404723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Rot="1" noChangeAspect="1" noMove="1" noResize="1" noEditPoints="1" noAdjustHandles="1" noChangeArrowheads="1" noChangeShapeType="1" noTextEdit="1"/>
          </p:cNvSpPr>
          <p:nvPr/>
        </p:nvSpPr>
        <p:spPr bwMode="auto">
          <a:xfrm>
            <a:off x="3009900" y="2114551"/>
            <a:ext cx="6000750" cy="3259547"/>
          </a:xfrm>
          <a:prstGeom prst="rect">
            <a:avLst/>
          </a:prstGeom>
          <a:blipFill rotWithShape="1">
            <a:blip r:embed="rId2"/>
            <a:stretch>
              <a:fillRect l="-1523" t="-1403" r="-1295" b="-2945"/>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a:ln>
                  <a:noFill/>
                </a:ln>
                <a:noFill/>
                <a:effectLst/>
                <a:uLnTx/>
                <a:uFillTx/>
                <a:latin typeface="Comic Sans MS"/>
                <a:ea typeface="ＭＳ Ｐゴシック"/>
              </a:rPr>
              <a:t> </a:t>
            </a:r>
          </a:p>
        </p:txBody>
      </p:sp>
      <p:sp>
        <p:nvSpPr>
          <p:cNvPr id="34819" name="Rectangle 6"/>
          <p:cNvSpPr>
            <a:spLocks noGrp="1" noChangeArrowheads="1"/>
          </p:cNvSpPr>
          <p:nvPr>
            <p:ph type="title" idx="4294967295"/>
          </p:nvPr>
        </p:nvSpPr>
        <p:spPr>
          <a:xfrm>
            <a:off x="2066406" y="271203"/>
            <a:ext cx="6229350" cy="628650"/>
          </a:xfrm>
        </p:spPr>
        <p:txBody>
          <a:bodyPr/>
          <a:lstStyle/>
          <a:p>
            <a:pPr eaLnBrk="1" hangingPunct="1"/>
            <a:r>
              <a:rPr lang="en-US" altLang="en-US" sz="3300" dirty="0">
                <a:solidFill>
                  <a:schemeClr val="accent2"/>
                </a:solidFill>
              </a:rPr>
              <a:t>30-3 Energy Stored in a Magnetic Field</a:t>
            </a:r>
          </a:p>
        </p:txBody>
      </p:sp>
      <p:pic>
        <p:nvPicPr>
          <p:cNvPr id="34820" name="Picture 8" descr="30-7"/>
          <p:cNvPicPr>
            <a:picLocks noChangeAspect="1" noChangeArrowheads="1"/>
          </p:cNvPicPr>
          <p:nvPr/>
        </p:nvPicPr>
        <p:blipFill>
          <a:blip r:embed="rId3">
            <a:extLst>
              <a:ext uri="{28A0092B-C50C-407E-A947-70E740481C1C}">
                <a14:useLocalDpi xmlns:a14="http://schemas.microsoft.com/office/drawing/2010/main" val="0"/>
              </a:ext>
            </a:extLst>
          </a:blip>
          <a:srcRect r="53781"/>
          <a:stretch>
            <a:fillRect/>
          </a:stretch>
        </p:blipFill>
        <p:spPr bwMode="auto">
          <a:xfrm>
            <a:off x="4106354" y="5450015"/>
            <a:ext cx="3827072" cy="861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9080632" y="2114551"/>
            <a:ext cx="2922662" cy="1844801"/>
          </a:xfrm>
          <a:prstGeom prst="rect">
            <a:avLst/>
          </a:prstGeom>
        </p:spPr>
      </p:pic>
      <p:sp>
        <p:nvSpPr>
          <p:cNvPr id="3" name="TextBox 2"/>
          <p:cNvSpPr txBox="1"/>
          <p:nvPr/>
        </p:nvSpPr>
        <p:spPr>
          <a:xfrm>
            <a:off x="9592056" y="3959352"/>
            <a:ext cx="241123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mic Sans MS"/>
                <a:ea typeface="MS PGothic" panose="020B0600070205080204" pitchFamily="34" charset="-128"/>
              </a:rPr>
              <a:t>Picture of inductors</a:t>
            </a:r>
          </a:p>
        </p:txBody>
      </p:sp>
    </p:spTree>
    <p:extLst>
      <p:ext uri="{BB962C8B-B14F-4D97-AF65-F5344CB8AC3E}">
        <p14:creationId xmlns:p14="http://schemas.microsoft.com/office/powerpoint/2010/main" val="220494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Problem 15</a:t>
            </a:r>
          </a:p>
        </p:txBody>
      </p:sp>
      <p:sp>
        <p:nvSpPr>
          <p:cNvPr id="3" name="Content Placeholder 2"/>
          <p:cNvSpPr>
            <a:spLocks noGrp="1"/>
          </p:cNvSpPr>
          <p:nvPr>
            <p:ph idx="1"/>
          </p:nvPr>
        </p:nvSpPr>
        <p:spPr/>
        <p:txBody>
          <a:bodyPr/>
          <a:lstStyle/>
          <a:p>
            <a:pPr marL="0" marR="0" indent="0" algn="just">
              <a:lnSpc>
                <a:spcPct val="150000"/>
              </a:lnSpc>
              <a:spcBef>
                <a:spcPts val="1440"/>
              </a:spcBef>
              <a:spcAft>
                <a:spcPts val="1440"/>
              </a:spcAft>
              <a:buNone/>
              <a:tabLst>
                <a:tab pos="114300" algn="dec"/>
              </a:tabLst>
            </a:pPr>
            <a:r>
              <a:rPr lang="en-US" sz="2800" b="1" dirty="0">
                <a:solidFill>
                  <a:srgbClr val="000000"/>
                </a:solidFill>
                <a:latin typeface="Comic Sans MS" panose="030F0702030302020204" pitchFamily="66" charset="0"/>
                <a:ea typeface="Times New Roman" panose="02020603050405020304" pitchFamily="18" charset="0"/>
              </a:rPr>
              <a:t>15.</a:t>
            </a:r>
            <a:r>
              <a:rPr lang="en-US" sz="2800" dirty="0">
                <a:solidFill>
                  <a:srgbClr val="000000"/>
                </a:solidFill>
                <a:latin typeface="Comic Sans MS" panose="030F0702030302020204" pitchFamily="66" charset="0"/>
                <a:ea typeface="Times New Roman" panose="02020603050405020304" pitchFamily="18" charset="0"/>
              </a:rPr>
              <a:t> (I) The magnetic field inside an air-filled solenoid 38.0 cm long and 2.10 cm in diameter is 0.600 T. Approximately how much energy is stored in this field?</a:t>
            </a:r>
            <a:endParaRPr lang="en-US" sz="2800" dirty="0">
              <a:latin typeface="Comic Sans MS" panose="030F0702030302020204" pitchFamily="66"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0937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0000"/>
                </a:solidFill>
              </a:rPr>
              <a:t>Problem 18</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marR="0" indent="0" algn="just">
                  <a:lnSpc>
                    <a:spcPct val="150000"/>
                  </a:lnSpc>
                  <a:spcBef>
                    <a:spcPts val="1440"/>
                  </a:spcBef>
                  <a:spcAft>
                    <a:spcPts val="1440"/>
                  </a:spcAft>
                  <a:buNone/>
                  <a:tabLst>
                    <a:tab pos="114300" algn="dec"/>
                  </a:tabLst>
                </a:pPr>
                <a:r>
                  <a:rPr lang="en-US" sz="2800" b="1" dirty="0">
                    <a:solidFill>
                      <a:srgbClr val="000000"/>
                    </a:solidFill>
                    <a:ea typeface="Times New Roman" panose="02020603050405020304" pitchFamily="18" charset="0"/>
                  </a:rPr>
                  <a:t>18.</a:t>
                </a:r>
                <a:r>
                  <a:rPr lang="en-US" sz="2800" dirty="0">
                    <a:solidFill>
                      <a:srgbClr val="000000"/>
                    </a:solidFill>
                    <a:ea typeface="Times New Roman" panose="02020603050405020304" pitchFamily="18" charset="0"/>
                  </a:rPr>
                  <a:t>	(II) Calculate the magnetic and electric energy densities at the surface of a 3.0-mm-diameter copper wire carrying a 15-A current (</a:t>
                </a:r>
                <a:r>
                  <a:rPr lang="el-GR" sz="2800" dirty="0">
                    <a:solidFill>
                      <a:srgbClr val="000000"/>
                    </a:solidFill>
                    <a:ea typeface="Times New Roman" panose="02020603050405020304" pitchFamily="18" charset="0"/>
                  </a:rPr>
                  <a:t>ρ</a:t>
                </a:r>
                <a:r>
                  <a:rPr lang="en-US" sz="2800" baseline="-25000" dirty="0">
                    <a:solidFill>
                      <a:srgbClr val="000000"/>
                    </a:solidFill>
                    <a:ea typeface="Times New Roman" panose="02020603050405020304" pitchFamily="18" charset="0"/>
                  </a:rPr>
                  <a:t>Cu</a:t>
                </a:r>
                <a:r>
                  <a:rPr lang="en-US" sz="2800" dirty="0">
                    <a:solidFill>
                      <a:srgbClr val="000000"/>
                    </a:solidFill>
                    <a:ea typeface="Times New Roman" panose="02020603050405020304" pitchFamily="18" charset="0"/>
                  </a:rPr>
                  <a:t>=1.68</a:t>
                </a:r>
                <a14:m>
                  <m:oMath xmlns:m="http://schemas.openxmlformats.org/officeDocument/2006/math">
                    <m:r>
                      <a:rPr lang="en-US" sz="2800" i="1" smtClean="0">
                        <a:solidFill>
                          <a:srgbClr val="000000"/>
                        </a:solidFill>
                        <a:latin typeface="Cambria Math" panose="02040503050406030204" pitchFamily="18" charset="0"/>
                        <a:ea typeface="Cambria Math" panose="02040503050406030204" pitchFamily="18" charset="0"/>
                      </a:rPr>
                      <m:t>×</m:t>
                    </m:r>
                    <m:sSup>
                      <m:sSupPr>
                        <m:ctrlPr>
                          <a:rPr lang="en-US" sz="2800" i="1" smtClean="0">
                            <a:solidFill>
                              <a:srgbClr val="000000"/>
                            </a:solidFill>
                            <a:latin typeface="Cambria Math" panose="02040503050406030204" pitchFamily="18" charset="0"/>
                            <a:ea typeface="Cambria Math" panose="02040503050406030204" pitchFamily="18" charset="0"/>
                          </a:rPr>
                        </m:ctrlPr>
                      </m:sSupPr>
                      <m:e>
                        <m:r>
                          <a:rPr lang="en-US" sz="2800" b="0" i="1" smtClean="0">
                            <a:solidFill>
                              <a:srgbClr val="000000"/>
                            </a:solidFill>
                            <a:latin typeface="Cambria Math" panose="02040503050406030204" pitchFamily="18" charset="0"/>
                            <a:ea typeface="Cambria Math" panose="02040503050406030204" pitchFamily="18" charset="0"/>
                          </a:rPr>
                          <m:t>10</m:t>
                        </m:r>
                      </m:e>
                      <m:sup>
                        <m:r>
                          <a:rPr lang="en-US" sz="2800" b="0" i="1" smtClean="0">
                            <a:solidFill>
                              <a:srgbClr val="000000"/>
                            </a:solidFill>
                            <a:latin typeface="Cambria Math" panose="02040503050406030204" pitchFamily="18" charset="0"/>
                            <a:ea typeface="Cambria Math" panose="02040503050406030204" pitchFamily="18" charset="0"/>
                          </a:rPr>
                          <m:t>−8</m:t>
                        </m:r>
                      </m:sup>
                    </m:sSup>
                  </m:oMath>
                </a14:m>
                <a:r>
                  <a:rPr lang="el-GR" sz="2800" dirty="0">
                    <a:solidFill>
                      <a:srgbClr val="000000"/>
                    </a:solidFill>
                    <a:ea typeface="Times New Roman" panose="02020603050405020304" pitchFamily="18" charset="0"/>
                  </a:rPr>
                  <a:t>Ω</a:t>
                </a:r>
                <a:r>
                  <a:rPr lang="en-US" sz="2800" dirty="0">
                    <a:solidFill>
                      <a:srgbClr val="000000"/>
                    </a:solidFill>
                    <a:ea typeface="Times New Roman" panose="02020603050405020304" pitchFamily="18" charset="0"/>
                  </a:rPr>
                  <a:t>m).</a:t>
                </a:r>
                <a:endParaRPr lang="en-US" sz="2800" dirty="0">
                  <a:ea typeface="Times New Roman" panose="020206030504050203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76" r="-1176"/>
                </a:stretch>
              </a:blipFill>
            </p:spPr>
            <p:txBody>
              <a:bodyPr/>
              <a:lstStyle/>
              <a:p>
                <a:r>
                  <a:rPr lang="en-US">
                    <a:noFill/>
                  </a:rPr>
                  <a:t> </a:t>
                </a:r>
              </a:p>
            </p:txBody>
          </p:sp>
        </mc:Fallback>
      </mc:AlternateContent>
    </p:spTree>
    <p:extLst>
      <p:ext uri="{BB962C8B-B14F-4D97-AF65-F5344CB8AC3E}">
        <p14:creationId xmlns:p14="http://schemas.microsoft.com/office/powerpoint/2010/main" val="214928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Figure_30_06"/>
          <p:cNvPicPr>
            <a:picLocks noChangeAspect="1" noChangeArrowheads="1"/>
          </p:cNvPicPr>
          <p:nvPr/>
        </p:nvPicPr>
        <p:blipFill>
          <a:blip r:embed="rId3" cstate="print">
            <a:extLst>
              <a:ext uri="{28A0092B-C50C-407E-A947-70E740481C1C}">
                <a14:useLocalDpi xmlns:a14="http://schemas.microsoft.com/office/drawing/2010/main" val="0"/>
              </a:ext>
            </a:extLst>
          </a:blip>
          <a:srcRect b="8109"/>
          <a:stretch>
            <a:fillRect/>
          </a:stretch>
        </p:blipFill>
        <p:spPr bwMode="auto">
          <a:xfrm>
            <a:off x="7507432" y="1845989"/>
            <a:ext cx="3457055" cy="464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Text Box 3"/>
          <p:cNvSpPr txBox="1">
            <a:spLocks noChangeArrowheads="1"/>
          </p:cNvSpPr>
          <p:nvPr/>
        </p:nvSpPr>
        <p:spPr bwMode="auto">
          <a:xfrm>
            <a:off x="515645" y="2278251"/>
            <a:ext cx="6659278" cy="2192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circuit consisting of an inductor and a resistor will begin with most of the voltage drop across the inductor, as the current is changing rapidly. With time, the current will increase less and less, until all the voltage is across the resistor.</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An inductor slows down the change in current</a:t>
            </a:r>
          </a:p>
        </p:txBody>
      </p:sp>
      <p:sp>
        <p:nvSpPr>
          <p:cNvPr id="35844" name="Rectangle 5"/>
          <p:cNvSpPr>
            <a:spLocks noGrp="1" noChangeArrowheads="1"/>
          </p:cNvSpPr>
          <p:nvPr>
            <p:ph type="title" idx="4294967295"/>
          </p:nvPr>
        </p:nvSpPr>
        <p:spPr>
          <a:xfrm>
            <a:off x="2244306" y="184390"/>
            <a:ext cx="6172200" cy="628650"/>
          </a:xfrm>
        </p:spPr>
        <p:txBody>
          <a:bodyPr/>
          <a:lstStyle/>
          <a:p>
            <a:pPr eaLnBrk="1" hangingPunct="1"/>
            <a:r>
              <a:rPr lang="en-US" altLang="en-US" sz="3300" dirty="0">
                <a:solidFill>
                  <a:schemeClr val="accent2"/>
                </a:solidFill>
              </a:rPr>
              <a:t>30-4 </a:t>
            </a:r>
            <a:r>
              <a:rPr lang="en-US" altLang="en-US" sz="3300" i="1" dirty="0">
                <a:solidFill>
                  <a:schemeClr val="accent2"/>
                </a:solidFill>
              </a:rPr>
              <a:t>LR</a:t>
            </a:r>
            <a:r>
              <a:rPr lang="en-US" altLang="en-US" sz="3300" dirty="0">
                <a:solidFill>
                  <a:schemeClr val="accent2"/>
                </a:solidFill>
              </a:rPr>
              <a:t> Circuits</a:t>
            </a:r>
          </a:p>
        </p:txBody>
      </p:sp>
    </p:spTree>
    <p:extLst>
      <p:ext uri="{BB962C8B-B14F-4D97-AF65-F5344CB8AC3E}">
        <p14:creationId xmlns:p14="http://schemas.microsoft.com/office/powerpoint/2010/main" val="274067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idx="4294967295"/>
          </p:nvPr>
        </p:nvSpPr>
        <p:spPr>
          <a:xfrm>
            <a:off x="2667000" y="857250"/>
            <a:ext cx="6172200" cy="628650"/>
          </a:xfrm>
        </p:spPr>
        <p:txBody>
          <a:bodyPr/>
          <a:lstStyle/>
          <a:p>
            <a:pPr eaLnBrk="1" hangingPunct="1">
              <a:defRPr/>
            </a:pPr>
            <a:r>
              <a:rPr lang="en-US" altLang="en-US" sz="3300" dirty="0">
                <a:solidFill>
                  <a:schemeClr val="accent2"/>
                </a:solidFill>
                <a:latin typeface="+mn-lt"/>
                <a:cs typeface="+mj-cs"/>
              </a:rPr>
              <a:t>30-4 </a:t>
            </a:r>
            <a:r>
              <a:rPr lang="en-US" altLang="en-US" sz="3300" i="1" dirty="0">
                <a:solidFill>
                  <a:schemeClr val="accent2"/>
                </a:solidFill>
                <a:latin typeface="+mn-lt"/>
                <a:cs typeface="+mj-cs"/>
              </a:rPr>
              <a:t>LR</a:t>
            </a:r>
            <a:r>
              <a:rPr lang="en-US" altLang="en-US" sz="3300" dirty="0">
                <a:solidFill>
                  <a:schemeClr val="accent2"/>
                </a:solidFill>
                <a:latin typeface="+mn-lt"/>
                <a:cs typeface="+mj-cs"/>
              </a:rPr>
              <a:t> Circuits</a:t>
            </a:r>
          </a:p>
        </p:txBody>
      </p:sp>
      <p:sp>
        <p:nvSpPr>
          <p:cNvPr id="37891" name="Text Box 5"/>
          <p:cNvSpPr txBox="1">
            <a:spLocks noChangeArrowheads="1"/>
          </p:cNvSpPr>
          <p:nvPr/>
        </p:nvSpPr>
        <p:spPr bwMode="auto">
          <a:xfrm>
            <a:off x="2724150" y="2026444"/>
            <a:ext cx="65722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sum of potential differences around the loop gives</a:t>
            </a:r>
          </a:p>
        </p:txBody>
      </p:sp>
      <p:sp>
        <p:nvSpPr>
          <p:cNvPr id="37892" name="Text Box 7"/>
          <p:cNvSpPr txBox="1">
            <a:spLocks noChangeArrowheads="1"/>
          </p:cNvSpPr>
          <p:nvPr/>
        </p:nvSpPr>
        <p:spPr bwMode="auto">
          <a:xfrm>
            <a:off x="2838450" y="3257550"/>
            <a:ext cx="62293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Integrating gives the current as a function of time:</a:t>
            </a:r>
          </a:p>
        </p:txBody>
      </p:sp>
      <p:sp>
        <p:nvSpPr>
          <p:cNvPr id="47109" name="Text Box 9"/>
          <p:cNvSpPr txBox="1">
            <a:spLocks noChangeArrowheads="1"/>
          </p:cNvSpPr>
          <p:nvPr/>
        </p:nvSpPr>
        <p:spPr bwMode="auto">
          <a:xfrm>
            <a:off x="3026571" y="4561285"/>
            <a:ext cx="6098381"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2100">
                <a:solidFill>
                  <a:schemeClr val="tx1"/>
                </a:solidFill>
                <a:latin typeface="Comic Sans MS" pitchFamily="66" charset="0"/>
                <a:ea typeface="MS PGothic" pitchFamily="34" charset="-128"/>
              </a:defRPr>
            </a:lvl1pPr>
            <a:lvl2pPr marL="742950" indent="-285750" eaLnBrk="0" hangingPunct="0">
              <a:spcBef>
                <a:spcPct val="20000"/>
              </a:spcBef>
              <a:buChar char="–"/>
              <a:defRPr>
                <a:solidFill>
                  <a:schemeClr val="tx1"/>
                </a:solidFill>
                <a:latin typeface="Comic Sans MS" pitchFamily="66" charset="0"/>
                <a:ea typeface="MS PGothic" pitchFamily="34" charset="-128"/>
              </a:defRPr>
            </a:lvl2pPr>
            <a:lvl3pPr marL="1143000" indent="-228600" eaLnBrk="0" hangingPunct="0">
              <a:spcBef>
                <a:spcPct val="20000"/>
              </a:spcBef>
              <a:buChar char="•"/>
              <a:defRPr sz="1500">
                <a:solidFill>
                  <a:schemeClr val="tx1"/>
                </a:solidFill>
                <a:latin typeface="Comic Sans MS" pitchFamily="66" charset="0"/>
                <a:ea typeface="MS PGothic" pitchFamily="34" charset="-128"/>
              </a:defRPr>
            </a:lvl3pPr>
            <a:lvl4pPr marL="1600200" indent="-228600" eaLnBrk="0" hangingPunct="0">
              <a:spcBef>
                <a:spcPct val="20000"/>
              </a:spcBef>
              <a:buChar char="–"/>
              <a:defRPr sz="1500">
                <a:solidFill>
                  <a:schemeClr val="tx1"/>
                </a:solidFill>
                <a:latin typeface="Comic Sans MS" pitchFamily="66" charset="0"/>
                <a:ea typeface="MS PGothic" pitchFamily="34" charset="-128"/>
              </a:defRPr>
            </a:lvl4pPr>
            <a:lvl5pPr marL="2057400" indent="-228600" eaLnBrk="0" hangingPunct="0">
              <a:spcBef>
                <a:spcPct val="20000"/>
              </a:spcBef>
              <a:buChar char="»"/>
              <a:defRPr sz="1500">
                <a:solidFill>
                  <a:schemeClr val="tx1"/>
                </a:solidFill>
                <a:latin typeface="Comic Sans MS" pitchFamily="66" charset="0"/>
                <a:ea typeface="MS PGothic" pitchFamily="34" charset="-128"/>
              </a:defRPr>
            </a:lvl5pPr>
            <a:lvl6pPr marL="2514600" indent="-228600" eaLnBrk="0" fontAlgn="base" hangingPunct="0">
              <a:spcBef>
                <a:spcPct val="20000"/>
              </a:spcBef>
              <a:spcAft>
                <a:spcPct val="0"/>
              </a:spcAft>
              <a:buChar char="»"/>
              <a:defRPr sz="1500">
                <a:solidFill>
                  <a:schemeClr val="tx1"/>
                </a:solidFill>
                <a:latin typeface="Comic Sans MS" pitchFamily="66" charset="0"/>
                <a:ea typeface="MS PGothic" pitchFamily="34" charset="-128"/>
              </a:defRPr>
            </a:lvl6pPr>
            <a:lvl7pPr marL="2971800" indent="-228600" eaLnBrk="0" fontAlgn="base" hangingPunct="0">
              <a:spcBef>
                <a:spcPct val="20000"/>
              </a:spcBef>
              <a:spcAft>
                <a:spcPct val="0"/>
              </a:spcAft>
              <a:buChar char="»"/>
              <a:defRPr sz="1500">
                <a:solidFill>
                  <a:schemeClr val="tx1"/>
                </a:solidFill>
                <a:latin typeface="Comic Sans MS" pitchFamily="66" charset="0"/>
                <a:ea typeface="MS PGothic" pitchFamily="34" charset="-128"/>
              </a:defRPr>
            </a:lvl7pPr>
            <a:lvl8pPr marL="3429000" indent="-228600" eaLnBrk="0" fontAlgn="base" hangingPunct="0">
              <a:spcBef>
                <a:spcPct val="20000"/>
              </a:spcBef>
              <a:spcAft>
                <a:spcPct val="0"/>
              </a:spcAft>
              <a:buChar char="»"/>
              <a:defRPr sz="1500">
                <a:solidFill>
                  <a:schemeClr val="tx1"/>
                </a:solidFill>
                <a:latin typeface="Comic Sans MS" pitchFamily="66" charset="0"/>
                <a:ea typeface="MS PGothic" pitchFamily="34" charset="-128"/>
              </a:defRPr>
            </a:lvl8pPr>
            <a:lvl9pPr marL="3886200" indent="-228600" eaLnBrk="0" fontAlgn="base" hangingPunct="0">
              <a:spcBef>
                <a:spcPct val="20000"/>
              </a:spcBef>
              <a:spcAft>
                <a:spcPct val="0"/>
              </a:spcAft>
              <a:buChar char="»"/>
              <a:defRPr sz="1500">
                <a:solidFill>
                  <a:schemeClr val="tx1"/>
                </a:solidFill>
                <a:latin typeface="Comic Sans MS" pitchFamily="66" charset="0"/>
                <a:ea typeface="MS PGothic"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a:ea typeface="MS PGothic" pitchFamily="34" charset="-128"/>
              </a:rPr>
              <a:t>The time constant of an </a:t>
            </a:r>
            <a:r>
              <a:rPr kumimoji="0" lang="en-US" altLang="en-US" sz="2100" b="1" i="1" u="none" strike="noStrike" kern="1200" cap="none" spc="0" normalizeH="0" baseline="0" noProof="0" dirty="0">
                <a:ln>
                  <a:noFill/>
                </a:ln>
                <a:solidFill>
                  <a:srgbClr val="333399"/>
                </a:solidFill>
                <a:effectLst/>
                <a:uLnTx/>
                <a:uFillTx/>
                <a:latin typeface="Comic Sans MS"/>
                <a:ea typeface="MS PGothic" pitchFamily="34" charset="-128"/>
              </a:rPr>
              <a:t>LR</a:t>
            </a:r>
            <a:r>
              <a:rPr kumimoji="0" lang="en-US" altLang="en-US" sz="2100" b="1" i="0" u="none" strike="noStrike" kern="1200" cap="none" spc="0" normalizeH="0" baseline="0" noProof="0" dirty="0">
                <a:ln>
                  <a:noFill/>
                </a:ln>
                <a:solidFill>
                  <a:srgbClr val="333399"/>
                </a:solidFill>
                <a:effectLst/>
                <a:uLnTx/>
                <a:uFillTx/>
                <a:latin typeface="Comic Sans MS"/>
                <a:ea typeface="MS PGothic" pitchFamily="34" charset="-128"/>
              </a:rPr>
              <a:t> circuit is</a:t>
            </a:r>
          </a:p>
        </p:txBody>
      </p:sp>
      <p:pic>
        <p:nvPicPr>
          <p:cNvPr id="37894" name="Picture 11" descr="30-8"/>
          <p:cNvPicPr>
            <a:picLocks noChangeAspect="1" noChangeArrowheads="1"/>
          </p:cNvPicPr>
          <p:nvPr/>
        </p:nvPicPr>
        <p:blipFill>
          <a:blip r:embed="rId2">
            <a:extLst>
              <a:ext uri="{28A0092B-C50C-407E-A947-70E740481C1C}">
                <a14:useLocalDpi xmlns:a14="http://schemas.microsoft.com/office/drawing/2010/main" val="0"/>
              </a:ext>
            </a:extLst>
          </a:blip>
          <a:srcRect r="70335"/>
          <a:stretch>
            <a:fillRect/>
          </a:stretch>
        </p:blipFill>
        <p:spPr bwMode="auto">
          <a:xfrm>
            <a:off x="4979195" y="2632474"/>
            <a:ext cx="1757363" cy="565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7895" name="Group 17"/>
          <p:cNvGrpSpPr>
            <a:grpSpLocks/>
          </p:cNvGrpSpPr>
          <p:nvPr/>
        </p:nvGrpSpPr>
        <p:grpSpPr bwMode="auto">
          <a:xfrm>
            <a:off x="4900019" y="3861241"/>
            <a:ext cx="2220515" cy="628650"/>
            <a:chOff x="2254" y="2292"/>
            <a:chExt cx="1250" cy="452"/>
          </a:xfrm>
        </p:grpSpPr>
        <p:pic>
          <p:nvPicPr>
            <p:cNvPr id="37899" name="Picture 12" descr="30-9"/>
            <p:cNvPicPr>
              <a:picLocks noChangeAspect="1" noChangeArrowheads="1"/>
            </p:cNvPicPr>
            <p:nvPr/>
          </p:nvPicPr>
          <p:blipFill>
            <a:blip r:embed="rId3">
              <a:extLst>
                <a:ext uri="{28A0092B-C50C-407E-A947-70E740481C1C}">
                  <a14:useLocalDpi xmlns:a14="http://schemas.microsoft.com/office/drawing/2010/main" val="0"/>
                </a:ext>
              </a:extLst>
            </a:blip>
            <a:srcRect r="67905"/>
            <a:stretch>
              <a:fillRect/>
            </a:stretch>
          </p:blipFill>
          <p:spPr bwMode="auto">
            <a:xfrm>
              <a:off x="2254" y="2292"/>
              <a:ext cx="1250" cy="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00" name="Text Box 14"/>
            <p:cNvSpPr txBox="1">
              <a:spLocks noChangeArrowheads="1"/>
            </p:cNvSpPr>
            <p:nvPr/>
          </p:nvSpPr>
          <p:spPr bwMode="auto">
            <a:xfrm>
              <a:off x="3375" y="2413"/>
              <a:ext cx="11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05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grpSp>
      <p:grpSp>
        <p:nvGrpSpPr>
          <p:cNvPr id="37896" name="Group 16"/>
          <p:cNvGrpSpPr>
            <a:grpSpLocks/>
          </p:cNvGrpSpPr>
          <p:nvPr/>
        </p:nvGrpSpPr>
        <p:grpSpPr bwMode="auto">
          <a:xfrm>
            <a:off x="5258993" y="4914900"/>
            <a:ext cx="1197769" cy="814388"/>
            <a:chOff x="2377" y="3197"/>
            <a:chExt cx="1006" cy="684"/>
          </a:xfrm>
        </p:grpSpPr>
        <p:pic>
          <p:nvPicPr>
            <p:cNvPr id="37897" name="Picture 13" descr="30-10"/>
            <p:cNvPicPr>
              <a:picLocks noChangeAspect="1" noChangeArrowheads="1"/>
            </p:cNvPicPr>
            <p:nvPr/>
          </p:nvPicPr>
          <p:blipFill>
            <a:blip r:embed="rId4">
              <a:extLst>
                <a:ext uri="{28A0092B-C50C-407E-A947-70E740481C1C}">
                  <a14:useLocalDpi xmlns:a14="http://schemas.microsoft.com/office/drawing/2010/main" val="0"/>
                </a:ext>
              </a:extLst>
            </a:blip>
            <a:srcRect r="83501"/>
            <a:stretch>
              <a:fillRect/>
            </a:stretch>
          </p:blipFill>
          <p:spPr bwMode="auto">
            <a:xfrm>
              <a:off x="2377" y="3197"/>
              <a:ext cx="1006" cy="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8" name="Text Box 15"/>
            <p:cNvSpPr txBox="1">
              <a:spLocks noChangeArrowheads="1"/>
            </p:cNvSpPr>
            <p:nvPr/>
          </p:nvSpPr>
          <p:spPr bwMode="auto">
            <a:xfrm>
              <a:off x="3167" y="3461"/>
              <a:ext cx="116"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grpSp>
    </p:spTree>
    <p:extLst>
      <p:ext uri="{BB962C8B-B14F-4D97-AF65-F5344CB8AC3E}">
        <p14:creationId xmlns:p14="http://schemas.microsoft.com/office/powerpoint/2010/main" val="119660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914401" y="1813962"/>
            <a:ext cx="1073173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If the circuit is then shorted across the battery, the current will gradually decay away:</a:t>
            </a:r>
          </a:p>
        </p:txBody>
      </p:sp>
      <p:sp>
        <p:nvSpPr>
          <p:cNvPr id="38915" name="Rectangle 10"/>
          <p:cNvSpPr>
            <a:spLocks noGrp="1" noChangeArrowheads="1"/>
          </p:cNvSpPr>
          <p:nvPr>
            <p:ph type="title" idx="4294967295"/>
          </p:nvPr>
        </p:nvSpPr>
        <p:spPr>
          <a:xfrm>
            <a:off x="2608811" y="391738"/>
            <a:ext cx="6172200" cy="628650"/>
          </a:xfrm>
        </p:spPr>
        <p:txBody>
          <a:bodyPr/>
          <a:lstStyle/>
          <a:p>
            <a:pPr eaLnBrk="1" hangingPunct="1"/>
            <a:r>
              <a:rPr lang="en-US" altLang="en-US" sz="3600" dirty="0">
                <a:solidFill>
                  <a:schemeClr val="accent2"/>
                </a:solidFill>
              </a:rPr>
              <a:t>30-4 </a:t>
            </a:r>
            <a:r>
              <a:rPr lang="en-US" altLang="en-US" sz="3600" i="1" dirty="0">
                <a:solidFill>
                  <a:schemeClr val="accent2"/>
                </a:solidFill>
                <a:latin typeface="Times New Roman" panose="02020603050405020304" pitchFamily="18" charset="0"/>
              </a:rPr>
              <a:t>LR</a:t>
            </a:r>
            <a:r>
              <a:rPr lang="en-US" altLang="en-US" sz="3600" dirty="0">
                <a:solidFill>
                  <a:schemeClr val="accent2"/>
                </a:solidFill>
              </a:rPr>
              <a:t> Circuits</a:t>
            </a:r>
          </a:p>
        </p:txBody>
      </p:sp>
      <p:pic>
        <p:nvPicPr>
          <p:cNvPr id="38916" name="Picture 14" descr="Figure_30_07"/>
          <p:cNvPicPr>
            <a:picLocks noChangeAspect="1" noChangeArrowheads="1"/>
          </p:cNvPicPr>
          <p:nvPr/>
        </p:nvPicPr>
        <p:blipFill>
          <a:blip r:embed="rId3" cstate="print">
            <a:extLst>
              <a:ext uri="{28A0092B-C50C-407E-A947-70E740481C1C}">
                <a14:useLocalDpi xmlns:a14="http://schemas.microsoft.com/office/drawing/2010/main" val="0"/>
              </a:ext>
            </a:extLst>
          </a:blip>
          <a:srcRect b="4843"/>
          <a:stretch>
            <a:fillRect/>
          </a:stretch>
        </p:blipFill>
        <p:spPr bwMode="auto">
          <a:xfrm>
            <a:off x="1487979" y="3677649"/>
            <a:ext cx="4258889" cy="2406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7" name="Picture 15" descr="Figure_30_08"/>
          <p:cNvPicPr>
            <a:picLocks noChangeAspect="1" noChangeArrowheads="1"/>
          </p:cNvPicPr>
          <p:nvPr/>
        </p:nvPicPr>
        <p:blipFill>
          <a:blip r:embed="rId4" cstate="print">
            <a:extLst>
              <a:ext uri="{28A0092B-C50C-407E-A947-70E740481C1C}">
                <a14:useLocalDpi xmlns:a14="http://schemas.microsoft.com/office/drawing/2010/main" val="0"/>
              </a:ext>
            </a:extLst>
          </a:blip>
          <a:srcRect b="2600"/>
          <a:stretch>
            <a:fillRect/>
          </a:stretch>
        </p:blipFill>
        <p:spPr bwMode="auto">
          <a:xfrm>
            <a:off x="7101208" y="3428999"/>
            <a:ext cx="2959725" cy="25894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9" name="Picture 16" descr="30-11"/>
          <p:cNvPicPr>
            <a:picLocks noChangeAspect="1" noChangeArrowheads="1"/>
          </p:cNvPicPr>
          <p:nvPr/>
        </p:nvPicPr>
        <p:blipFill>
          <a:blip r:embed="rId5">
            <a:extLst>
              <a:ext uri="{28A0092B-C50C-407E-A947-70E740481C1C}">
                <a14:useLocalDpi xmlns:a14="http://schemas.microsoft.com/office/drawing/2010/main" val="0"/>
              </a:ext>
            </a:extLst>
          </a:blip>
          <a:srcRect r="79445"/>
          <a:stretch>
            <a:fillRect/>
          </a:stretch>
        </p:blipFill>
        <p:spPr bwMode="auto">
          <a:xfrm>
            <a:off x="4390149" y="2341022"/>
            <a:ext cx="2261375" cy="774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93545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Problem 24</a:t>
            </a:r>
          </a:p>
        </p:txBody>
      </p:sp>
      <p:sp>
        <p:nvSpPr>
          <p:cNvPr id="3" name="Content Placeholder 2"/>
          <p:cNvSpPr>
            <a:spLocks noGrp="1"/>
          </p:cNvSpPr>
          <p:nvPr>
            <p:ph idx="1"/>
          </p:nvPr>
        </p:nvSpPr>
        <p:spPr/>
        <p:txBody>
          <a:bodyPr/>
          <a:lstStyle/>
          <a:p>
            <a:r>
              <a:rPr lang="en-US" sz="3200" dirty="0"/>
              <a:t>24.	(II) It takes 2.56 </a:t>
            </a:r>
            <a:r>
              <a:rPr lang="en-US" sz="3200" dirty="0" err="1"/>
              <a:t>ms</a:t>
            </a:r>
            <a:r>
              <a:rPr lang="en-US" sz="3200" dirty="0"/>
              <a:t> for the current in an LR circuit to increase from zero to 0.75 its maximum value. Determine (a) the time constant of the circuit, (b) the resistance of the circuit if L=31mH</a:t>
            </a:r>
          </a:p>
        </p:txBody>
      </p:sp>
    </p:spTree>
    <p:extLst>
      <p:ext uri="{BB962C8B-B14F-4D97-AF65-F5344CB8AC3E}">
        <p14:creationId xmlns:p14="http://schemas.microsoft.com/office/powerpoint/2010/main" val="38401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Figure_30_02"/>
          <p:cNvPicPr>
            <a:picLocks noChangeAspect="1" noChangeArrowheads="1"/>
          </p:cNvPicPr>
          <p:nvPr/>
        </p:nvPicPr>
        <p:blipFill>
          <a:blip r:embed="rId4" cstate="print">
            <a:extLst>
              <a:ext uri="{28A0092B-C50C-407E-A947-70E740481C1C}">
                <a14:useLocalDpi xmlns:a14="http://schemas.microsoft.com/office/drawing/2010/main" val="0"/>
              </a:ext>
            </a:extLst>
          </a:blip>
          <a:srcRect b="3526"/>
          <a:stretch>
            <a:fillRect/>
          </a:stretch>
        </p:blipFill>
        <p:spPr bwMode="auto">
          <a:xfrm>
            <a:off x="1009735" y="3502152"/>
            <a:ext cx="4117181" cy="234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Rectangle 4"/>
          <p:cNvSpPr>
            <a:spLocks noGrp="1" noChangeArrowheads="1"/>
          </p:cNvSpPr>
          <p:nvPr>
            <p:ph type="title" idx="4294967295"/>
          </p:nvPr>
        </p:nvSpPr>
        <p:spPr>
          <a:xfrm>
            <a:off x="2750127" y="356200"/>
            <a:ext cx="6172200" cy="628650"/>
          </a:xfrm>
        </p:spPr>
        <p:txBody>
          <a:bodyPr/>
          <a:lstStyle/>
          <a:p>
            <a:pPr eaLnBrk="1" hangingPunct="1">
              <a:defRPr/>
            </a:pPr>
            <a:r>
              <a:rPr lang="en-US" altLang="en-US" sz="3300" dirty="0">
                <a:solidFill>
                  <a:schemeClr val="accent2"/>
                </a:solidFill>
                <a:latin typeface="+mn-lt"/>
                <a:cs typeface="+mj-cs"/>
              </a:rPr>
              <a:t>30-1 Mutual Inductance</a:t>
            </a:r>
          </a:p>
        </p:txBody>
      </p:sp>
      <p:sp>
        <p:nvSpPr>
          <p:cNvPr id="7172" name="Text Box 5"/>
          <p:cNvSpPr txBox="1">
            <a:spLocks noChangeArrowheads="1"/>
          </p:cNvSpPr>
          <p:nvPr/>
        </p:nvSpPr>
        <p:spPr bwMode="auto">
          <a:xfrm>
            <a:off x="662472" y="1657351"/>
            <a:ext cx="10487609" cy="1742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Example 30-1: Solenoid and coil.</a:t>
            </a:r>
          </a:p>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A long thin solenoid of length </a:t>
            </a:r>
            <a:r>
              <a:rPr kumimoji="0" lang="en-US" altLang="en-US" sz="1950" b="1" i="1" u="none" strike="noStrike" kern="1200" cap="none" spc="0" normalizeH="0" baseline="0" noProof="0" dirty="0">
                <a:ln>
                  <a:noFill/>
                </a:ln>
                <a:solidFill>
                  <a:srgbClr val="FFFFFF"/>
                </a:solidFill>
                <a:effectLst/>
                <a:uLnTx/>
                <a:uFillTx/>
                <a:latin typeface="Comic Sans MS"/>
                <a:ea typeface="MS PGothic" pitchFamily="34" charset="-128"/>
              </a:rPr>
              <a:t>l</a:t>
            </a: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 and cross-sectional area </a:t>
            </a:r>
            <a:r>
              <a:rPr kumimoji="0" lang="en-US" altLang="en-US" sz="1950" b="1" i="1" u="none" strike="noStrike" kern="1200" cap="none" spc="0" normalizeH="0" baseline="0" noProof="0" dirty="0">
                <a:ln>
                  <a:noFill/>
                </a:ln>
                <a:solidFill>
                  <a:srgbClr val="333399"/>
                </a:solidFill>
                <a:effectLst/>
                <a:uLnTx/>
                <a:uFillTx/>
                <a:latin typeface="Comic Sans MS"/>
                <a:ea typeface="MS PGothic" pitchFamily="34" charset="-128"/>
              </a:rPr>
              <a:t>A</a:t>
            </a: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 contains </a:t>
            </a:r>
            <a:r>
              <a:rPr kumimoji="0" lang="en-US" altLang="en-US" sz="1950" b="1" i="1" u="none" strike="noStrike" kern="1200" cap="none" spc="0" normalizeH="0" baseline="0" noProof="0" dirty="0">
                <a:ln>
                  <a:noFill/>
                </a:ln>
                <a:solidFill>
                  <a:srgbClr val="333399"/>
                </a:solidFill>
                <a:effectLst/>
                <a:uLnTx/>
                <a:uFillTx/>
                <a:latin typeface="Comic Sans MS"/>
                <a:ea typeface="MS PGothic" pitchFamily="34" charset="-128"/>
              </a:rPr>
              <a:t>N</a:t>
            </a:r>
            <a:r>
              <a:rPr kumimoji="0" lang="en-US" altLang="en-US" sz="1950" b="1" i="0" u="none" strike="noStrike" kern="1200" cap="none" spc="0" normalizeH="0" baseline="-25000" noProof="0" dirty="0">
                <a:ln>
                  <a:noFill/>
                </a:ln>
                <a:solidFill>
                  <a:srgbClr val="333399"/>
                </a:solidFill>
                <a:effectLst/>
                <a:uLnTx/>
                <a:uFillTx/>
                <a:latin typeface="Comic Sans MS"/>
                <a:ea typeface="MS PGothic" pitchFamily="34" charset="-128"/>
              </a:rPr>
              <a:t>1</a:t>
            </a: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 closely packed turns of wire. Wrapped around it is an insulated coil of </a:t>
            </a:r>
            <a:r>
              <a:rPr kumimoji="0" lang="en-US" altLang="en-US" sz="1950" b="1" i="1" u="none" strike="noStrike" kern="1200" cap="none" spc="0" normalizeH="0" baseline="0" noProof="0" dirty="0">
                <a:ln>
                  <a:noFill/>
                </a:ln>
                <a:solidFill>
                  <a:srgbClr val="333399"/>
                </a:solidFill>
                <a:effectLst/>
                <a:uLnTx/>
                <a:uFillTx/>
                <a:latin typeface="Comic Sans MS"/>
                <a:ea typeface="MS PGothic" pitchFamily="34" charset="-128"/>
              </a:rPr>
              <a:t>N</a:t>
            </a:r>
            <a:r>
              <a:rPr kumimoji="0" lang="en-US" altLang="en-US" sz="1950" b="1" i="0" u="none" strike="noStrike" kern="1200" cap="none" spc="0" normalizeH="0" baseline="-25000" noProof="0" dirty="0">
                <a:ln>
                  <a:noFill/>
                </a:ln>
                <a:solidFill>
                  <a:srgbClr val="333399"/>
                </a:solidFill>
                <a:effectLst/>
                <a:uLnTx/>
                <a:uFillTx/>
                <a:latin typeface="Comic Sans MS"/>
                <a:ea typeface="MS PGothic" pitchFamily="34" charset="-128"/>
              </a:rPr>
              <a:t>2</a:t>
            </a:r>
            <a:r>
              <a:rPr kumimoji="0" lang="en-US" altLang="en-US" sz="1950" b="1" i="0" u="none" strike="noStrike" kern="1200" cap="none" spc="0" normalizeH="0" baseline="0" noProof="0" dirty="0">
                <a:ln>
                  <a:noFill/>
                </a:ln>
                <a:solidFill>
                  <a:srgbClr val="333399"/>
                </a:solidFill>
                <a:effectLst/>
                <a:uLnTx/>
                <a:uFillTx/>
                <a:latin typeface="Comic Sans MS"/>
                <a:ea typeface="MS PGothic" pitchFamily="34" charset="-128"/>
              </a:rPr>
              <a:t> turns. Assume all the flux from coil 1 (the solenoid) passes through coil 2, and calculate the mutual inductance.</a:t>
            </a:r>
          </a:p>
        </p:txBody>
      </p:sp>
      <p:graphicFrame>
        <p:nvGraphicFramePr>
          <p:cNvPr id="37893" name="Object 2"/>
          <p:cNvGraphicFramePr>
            <a:graphicFrameLocks noChangeAspect="1"/>
          </p:cNvGraphicFramePr>
          <p:nvPr/>
        </p:nvGraphicFramePr>
        <p:xfrm>
          <a:off x="4392261" y="2114551"/>
          <a:ext cx="171450" cy="273844"/>
        </p:xfrm>
        <a:graphic>
          <a:graphicData uri="http://schemas.openxmlformats.org/presentationml/2006/ole">
            <mc:AlternateContent xmlns:mc="http://schemas.openxmlformats.org/markup-compatibility/2006">
              <mc:Choice xmlns:v="urn:schemas-microsoft-com:vml" Requires="v">
                <p:oleObj spid="_x0000_s3077" name="Equation" r:id="rId5" imgW="190417" imgH="304668" progId="Equation.DSMT4">
                  <p:embed/>
                </p:oleObj>
              </mc:Choice>
              <mc:Fallback>
                <p:oleObj name="Equation" r:id="rId5" imgW="190417" imgH="304668" progId="Equation.DSMT4">
                  <p:embed/>
                  <p:pic>
                    <p:nvPicPr>
                      <p:cNvPr id="3789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261" y="2114551"/>
                        <a:ext cx="171450" cy="2738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 name="TextBox 2"/>
          <p:cNvSpPr txBox="1"/>
          <p:nvPr/>
        </p:nvSpPr>
        <p:spPr>
          <a:xfrm>
            <a:off x="6583680" y="4745736"/>
            <a:ext cx="1847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73612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667000" y="857250"/>
            <a:ext cx="6172200" cy="628650"/>
          </a:xfrm>
        </p:spPr>
        <p:txBody>
          <a:bodyPr/>
          <a:lstStyle/>
          <a:p>
            <a:pPr eaLnBrk="1" hangingPunct="1"/>
            <a:r>
              <a:rPr lang="en-US" altLang="en-US" sz="3300">
                <a:solidFill>
                  <a:schemeClr val="accent2"/>
                </a:solidFill>
              </a:rPr>
              <a:t>30-1 Mutual Inductance</a:t>
            </a:r>
          </a:p>
        </p:txBody>
      </p:sp>
      <p:sp>
        <p:nvSpPr>
          <p:cNvPr id="38915" name="Text Box 3"/>
          <p:cNvSpPr txBox="1">
            <a:spLocks noChangeArrowheads="1"/>
          </p:cNvSpPr>
          <p:nvPr/>
        </p:nvSpPr>
        <p:spPr bwMode="auto">
          <a:xfrm>
            <a:off x="819081" y="1873427"/>
            <a:ext cx="10793799"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Conceptual Example 30-2: Reversing the coils.</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How would Example 30–1 change if the coil with N</a:t>
            </a:r>
            <a:r>
              <a:rPr kumimoji="0" lang="en-US" altLang="en-US" sz="2800" b="1" i="0" u="none" strike="noStrike" kern="1200" cap="none" spc="0" normalizeH="0" baseline="-25000" noProof="0" dirty="0">
                <a:ln>
                  <a:noFill/>
                </a:ln>
                <a:solidFill>
                  <a:srgbClr val="333399"/>
                </a:solidFill>
                <a:effectLst/>
                <a:uLnTx/>
                <a:uFillTx/>
                <a:latin typeface="Comic Sans MS" panose="030F0702030302020204" pitchFamily="66" charset="0"/>
                <a:ea typeface="MS PGothic" panose="020B0600070205080204" pitchFamily="34" charset="-128"/>
              </a:rPr>
              <a:t>2</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turns was inside the solenoid rather than outside the solenoid?</a:t>
            </a:r>
          </a:p>
        </p:txBody>
      </p:sp>
    </p:spTree>
    <p:extLst>
      <p:ext uri="{BB962C8B-B14F-4D97-AF65-F5344CB8AC3E}">
        <p14:creationId xmlns:p14="http://schemas.microsoft.com/office/powerpoint/2010/main" val="222828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905069" y="2124076"/>
            <a:ext cx="914614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a:ea typeface="MS PGothic" pitchFamily="34" charset="-128"/>
              </a:rPr>
              <a:t>A changing current in a coil will also induce an </a:t>
            </a:r>
            <a:r>
              <a:rPr kumimoji="0" lang="en-US" altLang="en-US" sz="2100" b="1" i="0" u="none" strike="noStrike" kern="1200" cap="none" spc="0" normalizeH="0" baseline="0" noProof="0" dirty="0" err="1">
                <a:ln>
                  <a:noFill/>
                </a:ln>
                <a:solidFill>
                  <a:srgbClr val="333399"/>
                </a:solidFill>
                <a:effectLst/>
                <a:uLnTx/>
                <a:uFillTx/>
                <a:latin typeface="Comic Sans MS"/>
                <a:ea typeface="MS PGothic" pitchFamily="34" charset="-128"/>
              </a:rPr>
              <a:t>emf</a:t>
            </a:r>
            <a:r>
              <a:rPr kumimoji="0" lang="en-US" altLang="en-US" sz="2100" b="1" i="0" u="none" strike="noStrike" kern="1200" cap="none" spc="0" normalizeH="0" baseline="0" noProof="0" dirty="0">
                <a:ln>
                  <a:noFill/>
                </a:ln>
                <a:solidFill>
                  <a:srgbClr val="333399"/>
                </a:solidFill>
                <a:effectLst/>
                <a:uLnTx/>
                <a:uFillTx/>
                <a:latin typeface="Comic Sans MS"/>
                <a:ea typeface="MS PGothic" pitchFamily="34" charset="-128"/>
              </a:rPr>
              <a:t> in itself:</a:t>
            </a:r>
          </a:p>
        </p:txBody>
      </p:sp>
      <p:sp>
        <p:nvSpPr>
          <p:cNvPr id="9219" name="Text Box 6"/>
          <p:cNvSpPr txBox="1">
            <a:spLocks noChangeArrowheads="1"/>
          </p:cNvSpPr>
          <p:nvPr/>
        </p:nvSpPr>
        <p:spPr bwMode="auto">
          <a:xfrm>
            <a:off x="3120966" y="4521237"/>
            <a:ext cx="554355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ea typeface="MS PGothic" pitchFamily="34" charset="-128"/>
              </a:defRPr>
            </a:lvl1pPr>
            <a:lvl2pPr marL="742950" indent="-285750" eaLnBrk="0" hangingPunct="0">
              <a:defRPr sz="2800" b="1">
                <a:solidFill>
                  <a:schemeClr val="tx1"/>
                </a:solidFill>
                <a:latin typeface="Arial" pitchFamily="34" charset="0"/>
                <a:ea typeface="MS PGothic" pitchFamily="34" charset="-128"/>
              </a:defRPr>
            </a:lvl2pPr>
            <a:lvl3pPr marL="1143000" indent="-228600" eaLnBrk="0" hangingPunct="0">
              <a:defRPr sz="2800" b="1">
                <a:solidFill>
                  <a:schemeClr val="tx1"/>
                </a:solidFill>
                <a:latin typeface="Arial" pitchFamily="34" charset="0"/>
                <a:ea typeface="MS PGothic" pitchFamily="34" charset="-128"/>
              </a:defRPr>
            </a:lvl3pPr>
            <a:lvl4pPr marL="1600200" indent="-228600" eaLnBrk="0" hangingPunct="0">
              <a:defRPr sz="2800" b="1">
                <a:solidFill>
                  <a:schemeClr val="tx1"/>
                </a:solidFill>
                <a:latin typeface="Arial" pitchFamily="34" charset="0"/>
                <a:ea typeface="MS PGothic" pitchFamily="34" charset="-128"/>
              </a:defRPr>
            </a:lvl4pPr>
            <a:lvl5pPr marL="2057400" indent="-228600" eaLnBrk="0" hangingPunct="0">
              <a:defRPr sz="28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chemeClr val="tx1"/>
                </a:solidFill>
                <a:latin typeface="Arial" pitchFamily="34" charset="0"/>
                <a:ea typeface="MS PGothic"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a:ea typeface="MS PGothic" pitchFamily="34" charset="-128"/>
              </a:rPr>
              <a:t>Here, </a:t>
            </a:r>
            <a:r>
              <a:rPr kumimoji="0" lang="en-US" altLang="en-US" sz="2100" b="1" i="1" u="none" strike="noStrike" kern="1200" cap="none" spc="0" normalizeH="0" baseline="0" noProof="0" dirty="0">
                <a:ln>
                  <a:noFill/>
                </a:ln>
                <a:solidFill>
                  <a:srgbClr val="333399"/>
                </a:solidFill>
                <a:effectLst/>
                <a:uLnTx/>
                <a:uFillTx/>
                <a:latin typeface="Comic Sans MS"/>
                <a:ea typeface="MS PGothic" pitchFamily="34" charset="-128"/>
              </a:rPr>
              <a:t>L</a:t>
            </a:r>
            <a:r>
              <a:rPr kumimoji="0" lang="en-US" altLang="en-US" sz="2100" b="1" i="0" u="none" strike="noStrike" kern="1200" cap="none" spc="0" normalizeH="0" baseline="0" noProof="0" dirty="0">
                <a:ln>
                  <a:noFill/>
                </a:ln>
                <a:solidFill>
                  <a:srgbClr val="333399"/>
                </a:solidFill>
                <a:effectLst/>
                <a:uLnTx/>
                <a:uFillTx/>
                <a:latin typeface="Comic Sans MS"/>
                <a:ea typeface="MS PGothic" pitchFamily="34" charset="-128"/>
              </a:rPr>
              <a:t> is called the self-inductance:</a:t>
            </a:r>
          </a:p>
        </p:txBody>
      </p:sp>
      <p:sp>
        <p:nvSpPr>
          <p:cNvPr id="40964" name="Rectangle 7"/>
          <p:cNvSpPr>
            <a:spLocks noGrp="1" noChangeArrowheads="1"/>
          </p:cNvSpPr>
          <p:nvPr>
            <p:ph type="title" idx="4294967295"/>
          </p:nvPr>
        </p:nvSpPr>
        <p:spPr>
          <a:xfrm>
            <a:off x="2667000" y="857250"/>
            <a:ext cx="6172200" cy="628650"/>
          </a:xfrm>
        </p:spPr>
        <p:txBody>
          <a:bodyPr/>
          <a:lstStyle/>
          <a:p>
            <a:pPr eaLnBrk="1" hangingPunct="1"/>
            <a:r>
              <a:rPr lang="en-US" altLang="en-US" sz="3300">
                <a:solidFill>
                  <a:schemeClr val="accent2"/>
                </a:solidFill>
              </a:rPr>
              <a:t>30-2 Self-Inductance</a:t>
            </a:r>
          </a:p>
        </p:txBody>
      </p:sp>
      <p:pic>
        <p:nvPicPr>
          <p:cNvPr id="40965" name="Picture 10" descr="30-4"/>
          <p:cNvPicPr>
            <a:picLocks noChangeAspect="1" noChangeArrowheads="1"/>
          </p:cNvPicPr>
          <p:nvPr/>
        </p:nvPicPr>
        <p:blipFill>
          <a:blip r:embed="rId2">
            <a:extLst>
              <a:ext uri="{28A0092B-C50C-407E-A947-70E740481C1C}">
                <a14:useLocalDpi xmlns:a14="http://schemas.microsoft.com/office/drawing/2010/main" val="0"/>
              </a:ext>
            </a:extLst>
          </a:blip>
          <a:srcRect r="77225"/>
          <a:stretch>
            <a:fillRect/>
          </a:stretch>
        </p:blipFill>
        <p:spPr bwMode="auto">
          <a:xfrm>
            <a:off x="5116116" y="4936736"/>
            <a:ext cx="2343151" cy="95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6" name="Picture 11" descr="30-5"/>
          <p:cNvPicPr>
            <a:picLocks noChangeAspect="1" noChangeArrowheads="1"/>
          </p:cNvPicPr>
          <p:nvPr/>
        </p:nvPicPr>
        <p:blipFill>
          <a:blip r:embed="rId3">
            <a:extLst>
              <a:ext uri="{28A0092B-C50C-407E-A947-70E740481C1C}">
                <a14:useLocalDpi xmlns:a14="http://schemas.microsoft.com/office/drawing/2010/main" val="0"/>
              </a:ext>
            </a:extLst>
          </a:blip>
          <a:srcRect r="58170"/>
          <a:stretch>
            <a:fillRect/>
          </a:stretch>
        </p:blipFill>
        <p:spPr bwMode="auto">
          <a:xfrm>
            <a:off x="4300538" y="3005088"/>
            <a:ext cx="4288497" cy="10387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973216" y="6064898"/>
            <a:ext cx="300755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omic Sans MS"/>
                <a:ea typeface="ＭＳ Ｐゴシック"/>
              </a:rPr>
              <a:t>The unit of L is Henry</a:t>
            </a:r>
          </a:p>
        </p:txBody>
      </p:sp>
    </p:spTree>
    <p:extLst>
      <p:ext uri="{BB962C8B-B14F-4D97-AF65-F5344CB8AC3E}">
        <p14:creationId xmlns:p14="http://schemas.microsoft.com/office/powerpoint/2010/main" val="16319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a:xfrm>
            <a:off x="2667000" y="857250"/>
            <a:ext cx="6172200" cy="628650"/>
          </a:xfrm>
        </p:spPr>
        <p:txBody>
          <a:bodyPr/>
          <a:lstStyle/>
          <a:p>
            <a:pPr eaLnBrk="1" hangingPunct="1"/>
            <a:r>
              <a:rPr lang="en-US" altLang="en-US" sz="3300">
                <a:solidFill>
                  <a:schemeClr val="accent2"/>
                </a:solidFill>
              </a:rPr>
              <a:t>30-2 Self-Inductance</a:t>
            </a:r>
          </a:p>
        </p:txBody>
      </p:sp>
      <p:sp>
        <p:nvSpPr>
          <p:cNvPr id="41987" name="Text Box 5"/>
          <p:cNvSpPr txBox="1">
            <a:spLocks noChangeArrowheads="1"/>
          </p:cNvSpPr>
          <p:nvPr/>
        </p:nvSpPr>
        <p:spPr bwMode="auto">
          <a:xfrm>
            <a:off x="561330" y="1794554"/>
            <a:ext cx="10859525" cy="2354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21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15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15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Example 30-3: Solenoid inductance.</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Determine a formula for the self-inductance </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L</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of a tightly wrapped and long solenoid containing </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N</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turns of wire in its length </a:t>
            </a:r>
            <a:r>
              <a:rPr kumimoji="0" lang="en-US" altLang="en-US" sz="2100" b="1" i="1" u="none" strike="noStrike" kern="1200" cap="none" spc="0" normalizeH="0" baseline="0" noProof="0" dirty="0">
                <a:ln>
                  <a:noFill/>
                </a:ln>
                <a:solidFill>
                  <a:srgbClr val="FFFFFF"/>
                </a:solidFill>
                <a:effectLst/>
                <a:uLnTx/>
                <a:uFillTx/>
                <a:latin typeface="Comic Sans MS" panose="030F0702030302020204" pitchFamily="66" charset="0"/>
                <a:ea typeface="MS PGothic" panose="020B0600070205080204" pitchFamily="34" charset="-128"/>
              </a:rPr>
              <a:t>l</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and whose cross-sectional area is </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(b) Calculate the value of </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L</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if </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N</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100, </a:t>
            </a:r>
            <a:r>
              <a:rPr kumimoji="0" lang="en-US" altLang="en-US" sz="2100" b="1" i="1" u="none" strike="noStrike" kern="1200" cap="none" spc="0" normalizeH="0" baseline="0" noProof="0" dirty="0">
                <a:ln>
                  <a:noFill/>
                </a:ln>
                <a:solidFill>
                  <a:srgbClr val="FFFFFF"/>
                </a:solidFill>
                <a:effectLst/>
                <a:uLnTx/>
                <a:uFillTx/>
                <a:latin typeface="Comic Sans MS" panose="030F0702030302020204" pitchFamily="66" charset="0"/>
                <a:ea typeface="MS PGothic" panose="020B0600070205080204" pitchFamily="34" charset="-128"/>
              </a:rPr>
              <a:t>l</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5.0 cm, </a:t>
            </a:r>
            <a:r>
              <a:rPr kumimoji="0" lang="en-US" altLang="en-US" sz="21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0.30 cm</a:t>
            </a:r>
            <a:r>
              <a:rPr kumimoji="0" lang="en-US" altLang="en-US" sz="2100" b="1" i="0" u="none"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rPr>
              <a:t>2</a:t>
            </a: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and the solenoid is air filled.</a:t>
            </a:r>
          </a:p>
        </p:txBody>
      </p:sp>
      <p:graphicFrame>
        <p:nvGraphicFramePr>
          <p:cNvPr id="41988" name="Object 2"/>
          <p:cNvGraphicFramePr>
            <a:graphicFrameLocks noChangeAspect="1"/>
          </p:cNvGraphicFramePr>
          <p:nvPr/>
        </p:nvGraphicFramePr>
        <p:xfrm>
          <a:off x="6939255" y="2638042"/>
          <a:ext cx="167138" cy="267420"/>
        </p:xfrm>
        <a:graphic>
          <a:graphicData uri="http://schemas.openxmlformats.org/presentationml/2006/ole">
            <mc:AlternateContent xmlns:mc="http://schemas.openxmlformats.org/markup-compatibility/2006">
              <mc:Choice xmlns:v="urn:schemas-microsoft-com:vml" Requires="v">
                <p:oleObj spid="_x0000_s1050" name="Equation" r:id="rId4" imgW="190417" imgH="304668" progId="Equation.DSMT4">
                  <p:embed/>
                </p:oleObj>
              </mc:Choice>
              <mc:Fallback>
                <p:oleObj name="Equation" r:id="rId4" imgW="190417" imgH="304668" progId="Equation.DSMT4">
                  <p:embed/>
                  <p:pic>
                    <p:nvPicPr>
                      <p:cNvPr id="4198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9255" y="2638042"/>
                        <a:ext cx="167138" cy="2674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1989" name="Object 3"/>
          <p:cNvGraphicFramePr>
            <a:graphicFrameLocks noChangeAspect="1"/>
          </p:cNvGraphicFramePr>
          <p:nvPr/>
        </p:nvGraphicFramePr>
        <p:xfrm>
          <a:off x="5919654" y="3429000"/>
          <a:ext cx="142875" cy="228600"/>
        </p:xfrm>
        <a:graphic>
          <a:graphicData uri="http://schemas.openxmlformats.org/presentationml/2006/ole">
            <mc:AlternateContent xmlns:mc="http://schemas.openxmlformats.org/markup-compatibility/2006">
              <mc:Choice xmlns:v="urn:schemas-microsoft-com:vml" Requires="v">
                <p:oleObj spid="_x0000_s1051" name="Equation" r:id="rId6" imgW="190417" imgH="304668" progId="Equation.DSMT4">
                  <p:embed/>
                </p:oleObj>
              </mc:Choice>
              <mc:Fallback>
                <p:oleObj name="Equation" r:id="rId6" imgW="190417" imgH="304668" progId="Equation.DSMT4">
                  <p:embed/>
                  <p:pic>
                    <p:nvPicPr>
                      <p:cNvPr id="4198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654" y="3429000"/>
                        <a:ext cx="142875" cy="228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28873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7" y="2477808"/>
            <a:ext cx="10326254" cy="2554545"/>
          </a:xfrm>
          <a:prstGeom prst="rect">
            <a:avLst/>
          </a:prstGeom>
        </p:spPr>
        <p:txBody>
          <a:bodyPr wrap="square">
            <a:spAutoFit/>
          </a:bodyPr>
          <a:lstStyle/>
          <a:p>
            <a:r>
              <a:rPr lang="en-US" sz="4000" dirty="0"/>
              <a:t>(I) How many turns of wire would be required to make a 130-mH inductance out of a 30.0-cm-long air-filled coil with a diameter of 4.2 cm?</a:t>
            </a:r>
          </a:p>
        </p:txBody>
      </p:sp>
      <p:sp>
        <p:nvSpPr>
          <p:cNvPr id="4" name="Rectangle 3"/>
          <p:cNvSpPr/>
          <p:nvPr/>
        </p:nvSpPr>
        <p:spPr>
          <a:xfrm>
            <a:off x="3855260" y="655130"/>
            <a:ext cx="2560316" cy="707886"/>
          </a:xfrm>
          <a:prstGeom prst="rect">
            <a:avLst/>
          </a:prstGeom>
        </p:spPr>
        <p:txBody>
          <a:bodyPr wrap="none">
            <a:spAutoFit/>
          </a:bodyPr>
          <a:lstStyle/>
          <a:p>
            <a:r>
              <a:rPr lang="en-US" altLang="en-US" sz="4000" kern="0" dirty="0">
                <a:solidFill>
                  <a:srgbClr val="7030A0"/>
                </a:solidFill>
                <a:ea typeface="MS PGothic" pitchFamily="34" charset="-128"/>
              </a:rPr>
              <a:t>Problem 6</a:t>
            </a:r>
            <a:endParaRPr lang="en-US" dirty="0"/>
          </a:p>
        </p:txBody>
      </p:sp>
    </p:spTree>
    <p:extLst>
      <p:ext uri="{BB962C8B-B14F-4D97-AF65-F5344CB8AC3E}">
        <p14:creationId xmlns:p14="http://schemas.microsoft.com/office/powerpoint/2010/main" val="366744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492267" y="2301691"/>
            <a:ext cx="8846051"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99">
                    <a:lumMod val="75000"/>
                  </a:srgbClr>
                </a:solidFill>
                <a:effectLst/>
                <a:uLnTx/>
                <a:uFillTx/>
                <a:latin typeface="Comic Sans MS" panose="030F0702030302020204" pitchFamily="66" charset="0"/>
                <a:ea typeface="MS PGothic" panose="020B0600070205080204" pitchFamily="34" charset="-128"/>
              </a:rPr>
              <a:t>8.(II) An air-filled cylindrical inductor has 2800 turns, and it is 2.5 cm in diameter and 21.7 cm long. (a) What is its inductance? (b) How many turns would you need to generate the same inductance if the core were filled with iron of magnetic permeability 1200 times that of free space?</a:t>
            </a:r>
          </a:p>
        </p:txBody>
      </p:sp>
      <p:sp>
        <p:nvSpPr>
          <p:cNvPr id="43011" name="Title 2"/>
          <p:cNvSpPr>
            <a:spLocks noGrp="1"/>
          </p:cNvSpPr>
          <p:nvPr>
            <p:ph type="title"/>
          </p:nvPr>
        </p:nvSpPr>
        <p:spPr/>
        <p:txBody>
          <a:bodyPr/>
          <a:lstStyle/>
          <a:p>
            <a:r>
              <a:rPr lang="en-US" altLang="en-US" sz="4000" dirty="0">
                <a:solidFill>
                  <a:srgbClr val="7030A0"/>
                </a:solidFill>
              </a:rPr>
              <a:t>Problem 8</a:t>
            </a:r>
          </a:p>
        </p:txBody>
      </p:sp>
    </p:spTree>
    <p:extLst>
      <p:ext uri="{BB962C8B-B14F-4D97-AF65-F5344CB8AC3E}">
        <p14:creationId xmlns:p14="http://schemas.microsoft.com/office/powerpoint/2010/main" val="90572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E88CE5-0443-4F14-B839-E97547CB7C54}"/>
              </a:ext>
            </a:extLst>
          </p:cNvPr>
          <p:cNvSpPr/>
          <p:nvPr/>
        </p:nvSpPr>
        <p:spPr>
          <a:xfrm>
            <a:off x="1025652" y="566062"/>
            <a:ext cx="811792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mic Sans MS"/>
                <a:ea typeface="ＭＳ Ｐゴシック"/>
              </a:rPr>
              <a:t>Inductors Explained - The basics how inductors work working principle</a:t>
            </a:r>
          </a:p>
        </p:txBody>
      </p:sp>
      <p:pic>
        <p:nvPicPr>
          <p:cNvPr id="5" name="Picture 4">
            <a:extLst>
              <a:ext uri="{FF2B5EF4-FFF2-40B4-BE49-F238E27FC236}">
                <a16:creationId xmlns:a16="http://schemas.microsoft.com/office/drawing/2014/main" id="{AF4303C2-E8CB-4892-B974-CDE6341BC1BF}"/>
              </a:ext>
            </a:extLst>
          </p:cNvPr>
          <p:cNvPicPr>
            <a:picLocks noChangeAspect="1"/>
          </p:cNvPicPr>
          <p:nvPr/>
        </p:nvPicPr>
        <p:blipFill>
          <a:blip r:embed="rId2"/>
          <a:stretch>
            <a:fillRect/>
          </a:stretch>
        </p:blipFill>
        <p:spPr>
          <a:xfrm>
            <a:off x="446669" y="1746372"/>
            <a:ext cx="8008435" cy="4436509"/>
          </a:xfrm>
          <a:prstGeom prst="rect">
            <a:avLst/>
          </a:prstGeom>
        </p:spPr>
      </p:pic>
      <p:sp>
        <p:nvSpPr>
          <p:cNvPr id="6" name="Rectangle 5">
            <a:extLst>
              <a:ext uri="{FF2B5EF4-FFF2-40B4-BE49-F238E27FC236}">
                <a16:creationId xmlns:a16="http://schemas.microsoft.com/office/drawing/2014/main" id="{7ED2D154-3C2E-44D3-9564-3CF47265ACFB}"/>
              </a:ext>
            </a:extLst>
          </p:cNvPr>
          <p:cNvSpPr/>
          <p:nvPr/>
        </p:nvSpPr>
        <p:spPr>
          <a:xfrm>
            <a:off x="2126169" y="6323094"/>
            <a:ext cx="60773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https://www.youtube.com/watch?v=KSylo01n5FY&amp;t=6s</a:t>
            </a:r>
          </a:p>
        </p:txBody>
      </p:sp>
    </p:spTree>
    <p:extLst>
      <p:ext uri="{BB962C8B-B14F-4D97-AF65-F5344CB8AC3E}">
        <p14:creationId xmlns:p14="http://schemas.microsoft.com/office/powerpoint/2010/main" val="350352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3562" y="1486900"/>
            <a:ext cx="7952578" cy="4473325"/>
          </a:xfrm>
          <a:prstGeom prst="rect">
            <a:avLst/>
          </a:prstGeom>
        </p:spPr>
      </p:pic>
      <p:sp>
        <p:nvSpPr>
          <p:cNvPr id="3" name="TextBox 2"/>
          <p:cNvSpPr txBox="1"/>
          <p:nvPr/>
        </p:nvSpPr>
        <p:spPr>
          <a:xfrm>
            <a:off x="2684518" y="6115303"/>
            <a:ext cx="520693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rPr>
              <a:t>https://www.youtube.com/watch?v=VSMGnmQApA0</a:t>
            </a:r>
          </a:p>
        </p:txBody>
      </p:sp>
      <p:sp>
        <p:nvSpPr>
          <p:cNvPr id="4" name="Title 3"/>
          <p:cNvSpPr>
            <a:spLocks noGrp="1"/>
          </p:cNvSpPr>
          <p:nvPr>
            <p:ph type="title"/>
          </p:nvPr>
        </p:nvSpPr>
        <p:spPr>
          <a:xfrm>
            <a:off x="304800" y="228600"/>
            <a:ext cx="9448800" cy="918556"/>
          </a:xfrm>
        </p:spPr>
        <p:txBody>
          <a:bodyPr/>
          <a:lstStyle/>
          <a:p>
            <a:r>
              <a:rPr lang="en-US" dirty="0"/>
              <a:t>How inductors work?</a:t>
            </a:r>
          </a:p>
        </p:txBody>
      </p:sp>
    </p:spTree>
    <p:extLst>
      <p:ext uri="{BB962C8B-B14F-4D97-AF65-F5344CB8AC3E}">
        <p14:creationId xmlns:p14="http://schemas.microsoft.com/office/powerpoint/2010/main" val="113005931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890</Words>
  <Application>Microsoft Office PowerPoint</Application>
  <PresentationFormat>Widescreen</PresentationFormat>
  <Paragraphs>60</Paragraphs>
  <Slides>16</Slides>
  <Notes>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8" baseType="lpstr">
      <vt:lpstr>ＭＳ Ｐゴシック</vt:lpstr>
      <vt:lpstr>ＭＳ Ｐゴシック</vt:lpstr>
      <vt:lpstr>Arial</vt:lpstr>
      <vt:lpstr>Calibri</vt:lpstr>
      <vt:lpstr>Cambria Math</vt:lpstr>
      <vt:lpstr>Comic Sans MS</vt:lpstr>
      <vt:lpstr>Osaka</vt:lpstr>
      <vt:lpstr>Times New Roman</vt:lpstr>
      <vt:lpstr>Blank Presentation</vt:lpstr>
      <vt:lpstr>1_Blank Presentation</vt:lpstr>
      <vt:lpstr>14_Blank Presentation</vt:lpstr>
      <vt:lpstr>Equation</vt:lpstr>
      <vt:lpstr>Chapter 30 Inductance, Electromagnetic Oscillations, and AC Circuits</vt:lpstr>
      <vt:lpstr>30-1 Mutual Inductance</vt:lpstr>
      <vt:lpstr>30-1 Mutual Inductance</vt:lpstr>
      <vt:lpstr>30-2 Self-Inductance</vt:lpstr>
      <vt:lpstr>30-2 Self-Inductance</vt:lpstr>
      <vt:lpstr>PowerPoint Presentation</vt:lpstr>
      <vt:lpstr>Problem 8</vt:lpstr>
      <vt:lpstr>PowerPoint Presentation</vt:lpstr>
      <vt:lpstr>How inductors work?</vt:lpstr>
      <vt:lpstr>30-3 Energy Stored in a Magnetic Field</vt:lpstr>
      <vt:lpstr>Problem 15</vt:lpstr>
      <vt:lpstr>Problem 18</vt:lpstr>
      <vt:lpstr>30-4 LR Circuits</vt:lpstr>
      <vt:lpstr>30-4 LR Circuits</vt:lpstr>
      <vt:lpstr>30-4 LR Circuits</vt:lpstr>
      <vt:lpstr>Problem 24</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 Inductance, Electromagnetic Oscillations, and AC Circuits</dc:title>
  <dc:creator>Amir, Fatima Zohra</dc:creator>
  <cp:lastModifiedBy>Amir, Fatima Zohra</cp:lastModifiedBy>
  <cp:revision>13</cp:revision>
  <cp:lastPrinted>2024-03-26T14:58:18Z</cp:lastPrinted>
  <dcterms:created xsi:type="dcterms:W3CDTF">2024-03-25T16:49:12Z</dcterms:created>
  <dcterms:modified xsi:type="dcterms:W3CDTF">2024-03-27T16:25:54Z</dcterms:modified>
</cp:coreProperties>
</file>