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12"/>
  </p:notesMasterIdLst>
  <p:sldIdLst>
    <p:sldId id="291" r:id="rId4"/>
    <p:sldId id="357" r:id="rId5"/>
    <p:sldId id="358"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6181F-0F41-4304-A916-241ECD50AA4F}"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2072D-DBFD-4BB0-BD23-0BDDE374CA7D}" type="slidenum">
              <a:rPr lang="en-US" smtClean="0"/>
              <a:t>‹#›</a:t>
            </a:fld>
            <a:endParaRPr lang="en-US"/>
          </a:p>
        </p:txBody>
      </p:sp>
    </p:spTree>
    <p:extLst>
      <p:ext uri="{BB962C8B-B14F-4D97-AF65-F5344CB8AC3E}">
        <p14:creationId xmlns:p14="http://schemas.microsoft.com/office/powerpoint/2010/main" val="192093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2655">
              <a:defRPr>
                <a:solidFill>
                  <a:schemeClr val="tx1"/>
                </a:solidFill>
                <a:latin typeface="Comic Sans MS" panose="030F0702030302020204" pitchFamily="66" charset="0"/>
                <a:ea typeface="MS PGothic" panose="020B0600070205080204" pitchFamily="34" charset="-128"/>
              </a:defRPr>
            </a:lvl1pPr>
            <a:lvl2pPr marL="919473" indent="-352138" defTabSz="1102655">
              <a:defRPr>
                <a:solidFill>
                  <a:schemeClr val="tx1"/>
                </a:solidFill>
                <a:latin typeface="Comic Sans MS" panose="030F0702030302020204" pitchFamily="66" charset="0"/>
                <a:ea typeface="MS PGothic" panose="020B0600070205080204" pitchFamily="34" charset="-128"/>
              </a:defRPr>
            </a:lvl2pPr>
            <a:lvl3pPr marL="1419223" indent="-279221" defTabSz="1102655">
              <a:defRPr>
                <a:solidFill>
                  <a:schemeClr val="tx1"/>
                </a:solidFill>
                <a:latin typeface="Comic Sans MS" panose="030F0702030302020204" pitchFamily="66" charset="0"/>
                <a:ea typeface="MS PGothic" panose="020B0600070205080204" pitchFamily="34" charset="-128"/>
              </a:defRPr>
            </a:lvl3pPr>
            <a:lvl4pPr marL="1988338" indent="-279221" defTabSz="1102655">
              <a:defRPr>
                <a:solidFill>
                  <a:schemeClr val="tx1"/>
                </a:solidFill>
                <a:latin typeface="Comic Sans MS" panose="030F0702030302020204" pitchFamily="66" charset="0"/>
                <a:ea typeface="MS PGothic" panose="020B0600070205080204" pitchFamily="34" charset="-128"/>
              </a:defRPr>
            </a:lvl4pPr>
            <a:lvl5pPr marL="2555672" indent="-279221" defTabSz="1102655">
              <a:defRPr>
                <a:solidFill>
                  <a:schemeClr val="tx1"/>
                </a:solidFill>
                <a:latin typeface="Comic Sans MS" panose="030F0702030302020204" pitchFamily="66" charset="0"/>
                <a:ea typeface="MS PGothic" panose="020B0600070205080204" pitchFamily="34" charset="-128"/>
              </a:defRPr>
            </a:lvl5pPr>
            <a:lvl6pPr marL="3067874" indent="-279221" defTabSz="110265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80074" indent="-279221" defTabSz="110265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92278" indent="-279221" defTabSz="110265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04477" indent="-279221" defTabSz="110265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r" defTabSz="1102655" rtl="0" eaLnBrk="1" fontAlgn="base" latinLnBrk="0" hangingPunct="1">
              <a:lnSpc>
                <a:spcPct val="100000"/>
              </a:lnSpc>
              <a:spcBef>
                <a:spcPct val="0"/>
              </a:spcBef>
              <a:spcAft>
                <a:spcPct val="0"/>
              </a:spcAft>
              <a:buClrTx/>
              <a:buSzTx/>
              <a:buFontTx/>
              <a:buNone/>
              <a:tabLst/>
              <a:defRPr/>
            </a:pPr>
            <a:fld id="{E67DC46D-C33A-468C-8703-2F466CE39DF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102655"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29 opener. One of the great laws of physics is Faraday’s law of induction, which says that a changing magnetic flux produces an induced emf. This photo shows a bar magnet moving inside a coil of wire, and the galvanometer registers an induced current. This phenomenon of electromagnetic induction is the basis for many practical devices, including generators, alternators, transformers, tape recording, and computer memory.</a:t>
            </a:r>
          </a:p>
        </p:txBody>
      </p:sp>
    </p:spTree>
    <p:extLst>
      <p:ext uri="{BB962C8B-B14F-4D97-AF65-F5344CB8AC3E}">
        <p14:creationId xmlns:p14="http://schemas.microsoft.com/office/powerpoint/2010/main" val="371753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33674">
              <a:defRPr>
                <a:solidFill>
                  <a:schemeClr val="tx1"/>
                </a:solidFill>
                <a:latin typeface="Calibri" panose="020F0502020204030204" pitchFamily="34" charset="0"/>
                <a:ea typeface="MS PGothic" panose="020B0600070205080204" pitchFamily="34" charset="-128"/>
              </a:defRPr>
            </a:lvl1pPr>
            <a:lvl2pPr marL="926426" indent="-352503" defTabSz="1133674">
              <a:defRPr>
                <a:solidFill>
                  <a:schemeClr val="tx1"/>
                </a:solidFill>
                <a:latin typeface="Calibri" panose="020F0502020204030204" pitchFamily="34" charset="0"/>
                <a:ea typeface="MS PGothic" panose="020B0600070205080204" pitchFamily="34" charset="-128"/>
              </a:defRPr>
            </a:lvl2pPr>
            <a:lvl3pPr marL="1431263" indent="-276333" defTabSz="1133674">
              <a:defRPr>
                <a:solidFill>
                  <a:schemeClr val="tx1"/>
                </a:solidFill>
                <a:latin typeface="Calibri" panose="020F0502020204030204" pitchFamily="34" charset="0"/>
                <a:ea typeface="MS PGothic" panose="020B0600070205080204" pitchFamily="34" charset="-128"/>
              </a:defRPr>
            </a:lvl3pPr>
            <a:lvl4pPr marL="2005186" indent="-276333" defTabSz="1133674">
              <a:defRPr>
                <a:solidFill>
                  <a:schemeClr val="tx1"/>
                </a:solidFill>
                <a:latin typeface="Calibri" panose="020F0502020204030204" pitchFamily="34" charset="0"/>
                <a:ea typeface="MS PGothic" panose="020B0600070205080204" pitchFamily="34" charset="-128"/>
              </a:defRPr>
            </a:lvl4pPr>
            <a:lvl5pPr marL="2580879" indent="-276333" defTabSz="1133674">
              <a:defRPr>
                <a:solidFill>
                  <a:schemeClr val="tx1"/>
                </a:solidFill>
                <a:latin typeface="Calibri" panose="020F0502020204030204" pitchFamily="34" charset="0"/>
                <a:ea typeface="MS PGothic" panose="020B0600070205080204" pitchFamily="34" charset="-128"/>
              </a:defRPr>
            </a:lvl5pPr>
            <a:lvl6pPr marL="3091033"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601187"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111341"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621492"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1133674" rtl="0" eaLnBrk="1" fontAlgn="base" latinLnBrk="0" hangingPunct="1">
              <a:lnSpc>
                <a:spcPct val="100000"/>
              </a:lnSpc>
              <a:spcBef>
                <a:spcPct val="0"/>
              </a:spcBef>
              <a:spcAft>
                <a:spcPct val="0"/>
              </a:spcAft>
              <a:buClrTx/>
              <a:buSzTx/>
              <a:buFontTx/>
              <a:buNone/>
              <a:tabLst/>
              <a:defRPr/>
            </a:pPr>
            <a:fld id="{E44FBF6F-7D71-41AE-88D9-D938489A123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133674"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29-15. An ac generator.</a:t>
            </a:r>
          </a:p>
        </p:txBody>
      </p:sp>
    </p:spTree>
    <p:extLst>
      <p:ext uri="{BB962C8B-B14F-4D97-AF65-F5344CB8AC3E}">
        <p14:creationId xmlns:p14="http://schemas.microsoft.com/office/powerpoint/2010/main" val="88625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33674">
              <a:defRPr>
                <a:solidFill>
                  <a:schemeClr val="tx1"/>
                </a:solidFill>
                <a:latin typeface="Calibri" panose="020F0502020204030204" pitchFamily="34" charset="0"/>
                <a:ea typeface="MS PGothic" panose="020B0600070205080204" pitchFamily="34" charset="-128"/>
              </a:defRPr>
            </a:lvl1pPr>
            <a:lvl2pPr marL="926426" indent="-352503" defTabSz="1133674">
              <a:defRPr>
                <a:solidFill>
                  <a:schemeClr val="tx1"/>
                </a:solidFill>
                <a:latin typeface="Calibri" panose="020F0502020204030204" pitchFamily="34" charset="0"/>
                <a:ea typeface="MS PGothic" panose="020B0600070205080204" pitchFamily="34" charset="-128"/>
              </a:defRPr>
            </a:lvl2pPr>
            <a:lvl3pPr marL="1431263" indent="-276333" defTabSz="1133674">
              <a:defRPr>
                <a:solidFill>
                  <a:schemeClr val="tx1"/>
                </a:solidFill>
                <a:latin typeface="Calibri" panose="020F0502020204030204" pitchFamily="34" charset="0"/>
                <a:ea typeface="MS PGothic" panose="020B0600070205080204" pitchFamily="34" charset="-128"/>
              </a:defRPr>
            </a:lvl3pPr>
            <a:lvl4pPr marL="2005186" indent="-276333" defTabSz="1133674">
              <a:defRPr>
                <a:solidFill>
                  <a:schemeClr val="tx1"/>
                </a:solidFill>
                <a:latin typeface="Calibri" panose="020F0502020204030204" pitchFamily="34" charset="0"/>
                <a:ea typeface="MS PGothic" panose="020B0600070205080204" pitchFamily="34" charset="-128"/>
              </a:defRPr>
            </a:lvl4pPr>
            <a:lvl5pPr marL="2580879" indent="-276333" defTabSz="1133674">
              <a:defRPr>
                <a:solidFill>
                  <a:schemeClr val="tx1"/>
                </a:solidFill>
                <a:latin typeface="Calibri" panose="020F0502020204030204" pitchFamily="34" charset="0"/>
                <a:ea typeface="MS PGothic" panose="020B0600070205080204" pitchFamily="34" charset="-128"/>
              </a:defRPr>
            </a:lvl5pPr>
            <a:lvl6pPr marL="3091033"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601187"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111341"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621492" indent="-276333" defTabSz="113367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1133674" rtl="0" eaLnBrk="1" fontAlgn="base" latinLnBrk="0" hangingPunct="1">
              <a:lnSpc>
                <a:spcPct val="100000"/>
              </a:lnSpc>
              <a:spcBef>
                <a:spcPct val="0"/>
              </a:spcBef>
              <a:spcAft>
                <a:spcPct val="0"/>
              </a:spcAft>
              <a:buClrTx/>
              <a:buSzTx/>
              <a:buFontTx/>
              <a:buNone/>
              <a:tabLst/>
              <a:defRPr/>
            </a:pPr>
            <a:fld id="{19B42E57-D6FF-40D8-A382-48D1D7A5ACD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133674"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29-16. An ac generator produces an alternating current. The output emf E = E</a:t>
            </a:r>
            <a:r>
              <a:rPr lang="en-US" altLang="en-US" baseline="-25000"/>
              <a:t>0</a:t>
            </a:r>
            <a:r>
              <a:rPr lang="en-US" altLang="en-US"/>
              <a:t> sin </a:t>
            </a:r>
            <a:r>
              <a:rPr lang="el-GR" altLang="en-US" i="1">
                <a:cs typeface="Arial" panose="020B0604020202020204" pitchFamily="34" charset="0"/>
              </a:rPr>
              <a:t>ω</a:t>
            </a:r>
            <a:r>
              <a:rPr lang="en-US" altLang="en-US" i="1">
                <a:cs typeface="Arial" panose="020B0604020202020204" pitchFamily="34" charset="0"/>
              </a:rPr>
              <a:t>t</a:t>
            </a:r>
            <a:r>
              <a:rPr lang="en-US" altLang="en-US">
                <a:cs typeface="Arial" panose="020B0604020202020204" pitchFamily="34" charset="0"/>
              </a:rPr>
              <a:t>,</a:t>
            </a:r>
            <a:r>
              <a:rPr lang="en-US" altLang="en-US"/>
              <a:t> where E</a:t>
            </a:r>
            <a:r>
              <a:rPr lang="en-US" altLang="en-US" baseline="-25000"/>
              <a:t>0</a:t>
            </a:r>
            <a:r>
              <a:rPr lang="en-US" altLang="en-US"/>
              <a:t> = NAB</a:t>
            </a:r>
            <a:r>
              <a:rPr lang="el-GR" altLang="en-US" i="1">
                <a:cs typeface="Arial" panose="020B0604020202020204" pitchFamily="34" charset="0"/>
              </a:rPr>
              <a:t>ω</a:t>
            </a:r>
            <a:r>
              <a:rPr lang="en-US" altLang="en-US">
                <a:cs typeface="Arial" panose="020B0604020202020204" pitchFamily="34" charset="0"/>
              </a:rPr>
              <a:t>.</a:t>
            </a:r>
            <a:endParaRPr lang="el-GR" altLang="en-US">
              <a:cs typeface="Arial" panose="020B0604020202020204" pitchFamily="34" charset="0"/>
            </a:endParaRPr>
          </a:p>
        </p:txBody>
      </p:sp>
    </p:spTree>
    <p:extLst>
      <p:ext uri="{BB962C8B-B14F-4D97-AF65-F5344CB8AC3E}">
        <p14:creationId xmlns:p14="http://schemas.microsoft.com/office/powerpoint/2010/main" val="169198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886359" indent="-338734">
              <a:defRPr sz="1200">
                <a:solidFill>
                  <a:schemeClr val="tx1"/>
                </a:solidFill>
                <a:latin typeface="Calibri" charset="0"/>
                <a:ea typeface="ＭＳ Ｐゴシック" charset="0"/>
              </a:defRPr>
            </a:lvl2pPr>
            <a:lvl3pPr marL="1366232" indent="-269107">
              <a:defRPr sz="1200">
                <a:solidFill>
                  <a:schemeClr val="tx1"/>
                </a:solidFill>
                <a:latin typeface="Calibri" charset="0"/>
                <a:ea typeface="ＭＳ Ｐゴシック" charset="0"/>
              </a:defRPr>
            </a:lvl3pPr>
            <a:lvl4pPr marL="1913856" indent="-269107">
              <a:defRPr sz="1200">
                <a:solidFill>
                  <a:schemeClr val="tx1"/>
                </a:solidFill>
                <a:latin typeface="Calibri" charset="0"/>
                <a:ea typeface="ＭＳ Ｐゴシック" charset="0"/>
              </a:defRPr>
            </a:lvl4pPr>
            <a:lvl5pPr marL="2461479" indent="-269107">
              <a:defRPr sz="1200">
                <a:solidFill>
                  <a:schemeClr val="tx1"/>
                </a:solidFill>
                <a:latin typeface="Calibri" charset="0"/>
                <a:ea typeface="ＭＳ Ｐゴシック" charset="0"/>
              </a:defRPr>
            </a:lvl5pPr>
            <a:lvl6pPr marL="3003457" indent="-269107" eaLnBrk="0" fontAlgn="base" hangingPunct="0">
              <a:spcBef>
                <a:spcPct val="30000"/>
              </a:spcBef>
              <a:spcAft>
                <a:spcPct val="0"/>
              </a:spcAft>
              <a:defRPr sz="1200">
                <a:solidFill>
                  <a:schemeClr val="tx1"/>
                </a:solidFill>
                <a:latin typeface="Calibri" charset="0"/>
                <a:ea typeface="ＭＳ Ｐゴシック" charset="0"/>
              </a:defRPr>
            </a:lvl6pPr>
            <a:lvl7pPr marL="3545431" indent="-269107" eaLnBrk="0" fontAlgn="base" hangingPunct="0">
              <a:spcBef>
                <a:spcPct val="30000"/>
              </a:spcBef>
              <a:spcAft>
                <a:spcPct val="0"/>
              </a:spcAft>
              <a:defRPr sz="1200">
                <a:solidFill>
                  <a:schemeClr val="tx1"/>
                </a:solidFill>
                <a:latin typeface="Calibri" charset="0"/>
                <a:ea typeface="ＭＳ Ｐゴシック" charset="0"/>
              </a:defRPr>
            </a:lvl7pPr>
            <a:lvl8pPr marL="4087411" indent="-269107" eaLnBrk="0" fontAlgn="base" hangingPunct="0">
              <a:spcBef>
                <a:spcPct val="30000"/>
              </a:spcBef>
              <a:spcAft>
                <a:spcPct val="0"/>
              </a:spcAft>
              <a:defRPr sz="1200">
                <a:solidFill>
                  <a:schemeClr val="tx1"/>
                </a:solidFill>
                <a:latin typeface="Calibri" charset="0"/>
                <a:ea typeface="ＭＳ Ｐゴシック" charset="0"/>
              </a:defRPr>
            </a:lvl8pPr>
            <a:lvl9pPr marL="4629387" indent="-269107" eaLnBrk="0" fontAlgn="base" hangingPunct="0">
              <a:spcBef>
                <a:spcPct val="30000"/>
              </a:spcBef>
              <a:spcAft>
                <a:spcPct val="0"/>
              </a:spcAft>
              <a:defRPr sz="1200">
                <a:solidFill>
                  <a:schemeClr val="tx1"/>
                </a:solidFill>
                <a:latin typeface="Calibri" charset="0"/>
                <a:ea typeface="ＭＳ Ｐゴシック" charset="0"/>
              </a:defRPr>
            </a:lvl9pPr>
          </a:lstStyle>
          <a:p>
            <a:pPr marL="0" marR="0" lvl="0" indent="0" algn="r" defTabSz="1083953" rtl="0" eaLnBrk="1" fontAlgn="base" latinLnBrk="0" hangingPunct="1">
              <a:lnSpc>
                <a:spcPct val="100000"/>
              </a:lnSpc>
              <a:spcBef>
                <a:spcPct val="0"/>
              </a:spcBef>
              <a:spcAft>
                <a:spcPct val="0"/>
              </a:spcAft>
              <a:buClrTx/>
              <a:buSzTx/>
              <a:buFontTx/>
              <a:buNone/>
              <a:tabLst/>
              <a:defRPr/>
            </a:pPr>
            <a:fld id="{9964D835-F160-BB4C-923B-245452D7400E}" type="slidenum">
              <a:rPr kumimoji="0" lang="en-US" sz="1200" b="0" i="0" u="none" strike="noStrike" kern="1200" cap="none" spc="0" normalizeH="0" baseline="0" noProof="0">
                <a:ln>
                  <a:noFill/>
                </a:ln>
                <a:solidFill>
                  <a:srgbClr val="000000"/>
                </a:solidFill>
                <a:effectLst/>
                <a:uLnTx/>
                <a:uFillTx/>
                <a:latin typeface="Arial" charset="0"/>
                <a:ea typeface="MS PGothic" charset="0"/>
                <a:cs typeface="+mn-cs"/>
              </a:rPr>
              <a:pPr marL="0" marR="0" lvl="0" indent="0" algn="r" defTabSz="108395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S PGothic" charset="0"/>
              <a:cs typeface="+mn-cs"/>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Solution: N = E</a:t>
            </a:r>
            <a:r>
              <a:rPr lang="en-US" baseline="-25000" dirty="0">
                <a:latin typeface="Calibri" charset="0"/>
              </a:rPr>
              <a:t>0</a:t>
            </a:r>
            <a:r>
              <a:rPr lang="en-US" dirty="0">
                <a:latin typeface="Calibri" charset="0"/>
              </a:rPr>
              <a:t>/BA</a:t>
            </a:r>
            <a:r>
              <a:rPr lang="el-GR" dirty="0">
                <a:latin typeface="Calibri" charset="0"/>
                <a:cs typeface="Arial" charset="0"/>
              </a:rPr>
              <a:t>ω</a:t>
            </a:r>
            <a:r>
              <a:rPr lang="en-US" dirty="0">
                <a:latin typeface="Calibri" charset="0"/>
                <a:cs typeface="Arial" charset="0"/>
              </a:rPr>
              <a:t> = 150 turns. Remember to convert 60 Hz to angular units.</a:t>
            </a:r>
            <a:endParaRPr lang="el-GR" dirty="0">
              <a:latin typeface="Calibri" charset="0"/>
              <a:cs typeface="Arial" charset="0"/>
            </a:endParaRPr>
          </a:p>
        </p:txBody>
      </p:sp>
    </p:spTree>
    <p:extLst>
      <p:ext uri="{BB962C8B-B14F-4D97-AF65-F5344CB8AC3E}">
        <p14:creationId xmlns:p14="http://schemas.microsoft.com/office/powerpoint/2010/main" val="277850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6075">
              <a:defRPr>
                <a:solidFill>
                  <a:schemeClr val="tx1"/>
                </a:solidFill>
                <a:latin typeface="Calibri" panose="020F0502020204030204" pitchFamily="34" charset="0"/>
                <a:ea typeface="MS PGothic" panose="020B0600070205080204" pitchFamily="34" charset="-128"/>
              </a:defRPr>
            </a:lvl1pPr>
            <a:lvl2pPr marL="938824" indent="-356046" defTabSz="1146075">
              <a:defRPr>
                <a:solidFill>
                  <a:schemeClr val="tx1"/>
                </a:solidFill>
                <a:latin typeface="Calibri" panose="020F0502020204030204" pitchFamily="34" charset="0"/>
                <a:ea typeface="MS PGothic" panose="020B0600070205080204" pitchFamily="34" charset="-128"/>
              </a:defRPr>
            </a:lvl2pPr>
            <a:lvl3pPr marL="1448976" indent="-279875" defTabSz="1146075">
              <a:defRPr>
                <a:solidFill>
                  <a:schemeClr val="tx1"/>
                </a:solidFill>
                <a:latin typeface="Calibri" panose="020F0502020204030204" pitchFamily="34" charset="0"/>
                <a:ea typeface="MS PGothic" panose="020B0600070205080204" pitchFamily="34" charset="-128"/>
              </a:defRPr>
            </a:lvl3pPr>
            <a:lvl4pPr marL="2029986" indent="-279875" defTabSz="1146075">
              <a:defRPr>
                <a:solidFill>
                  <a:schemeClr val="tx1"/>
                </a:solidFill>
                <a:latin typeface="Calibri" panose="020F0502020204030204" pitchFamily="34" charset="0"/>
                <a:ea typeface="MS PGothic" panose="020B0600070205080204" pitchFamily="34" charset="-128"/>
              </a:defRPr>
            </a:lvl4pPr>
            <a:lvl5pPr marL="2610992" indent="-279875" defTabSz="1146075">
              <a:defRPr>
                <a:solidFill>
                  <a:schemeClr val="tx1"/>
                </a:solidFill>
                <a:latin typeface="Calibri" panose="020F0502020204030204" pitchFamily="34" charset="0"/>
                <a:ea typeface="MS PGothic" panose="020B0600070205080204" pitchFamily="34" charset="-128"/>
              </a:defRPr>
            </a:lvl5pPr>
            <a:lvl6pPr marL="3121146" indent="-279875" defTabSz="11460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631298" indent="-279875" defTabSz="11460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141452" indent="-279875" defTabSz="11460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651605" indent="-279875" defTabSz="11460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1146075" rtl="0" eaLnBrk="1" fontAlgn="base" latinLnBrk="0" hangingPunct="1">
              <a:lnSpc>
                <a:spcPct val="100000"/>
              </a:lnSpc>
              <a:spcBef>
                <a:spcPct val="0"/>
              </a:spcBef>
              <a:spcAft>
                <a:spcPct val="0"/>
              </a:spcAft>
              <a:buClrTx/>
              <a:buSzTx/>
              <a:buFontTx/>
              <a:buNone/>
              <a:tabLst/>
              <a:defRPr/>
            </a:pPr>
            <a:fld id="{17E828C8-45AC-4A78-A0D3-D6DDEABF2BD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146075"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29-24. Step-up transformer (N</a:t>
            </a:r>
            <a:r>
              <a:rPr lang="en-US" altLang="en-US" baseline="-25000"/>
              <a:t>P</a:t>
            </a:r>
            <a:r>
              <a:rPr lang="en-US" altLang="en-US"/>
              <a:t> = 4, N</a:t>
            </a:r>
            <a:r>
              <a:rPr lang="en-US" altLang="en-US" baseline="-25000"/>
              <a:t>S</a:t>
            </a:r>
            <a:r>
              <a:rPr lang="en-US" altLang="en-US"/>
              <a:t> = 12).</a:t>
            </a:r>
          </a:p>
        </p:txBody>
      </p:sp>
    </p:spTree>
    <p:extLst>
      <p:ext uri="{BB962C8B-B14F-4D97-AF65-F5344CB8AC3E}">
        <p14:creationId xmlns:p14="http://schemas.microsoft.com/office/powerpoint/2010/main" val="150383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6D2A6CD-2CA5-4746-AAF9-2654EBB3DF2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18258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E6CF56B-8A79-46A9-BFCB-5AA2C883B4E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51697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D0801AF-D368-4820-A925-6F014758C04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192810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698D83-ACCB-49D7-9D10-3F1DCED81D7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65356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B2AF745-2252-C045-B0D3-D116ED0D5BB3}"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50020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7268749-113D-0140-B7CC-83A06F1F19A1}"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25245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394236A-E36E-E645-B979-ED4B5EE2E3E4}"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279312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7E43A63B-C509-F14A-89EE-3D64B6F8D89B}"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26152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E82B90B-6E3C-E44F-AB40-02B768D839DE}"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614886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FE73C9F-4395-1D42-A952-71B80582F63B}"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630893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638D3E5-5D51-5F4A-A6E3-E99FEF66070E}"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77301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FB6E3E5-A637-4AF6-AEEF-2540FB662EC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998130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7F70B5E-DF4F-1140-8AB8-8A424071116A}"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769094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A48C377-23F9-0949-BEA0-E46091E30AE2}"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208150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565F846-B92E-1E45-AAF8-CF4367798DF4}"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540081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8EA55E1-18E4-BA45-9DA3-4A048EAA22DC}"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75208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85ED48F0-5500-7649-8D47-899EBFED69DE}" type="slidenum">
              <a:rPr kumimoji="0" lang="en-US" sz="750" b="0" i="0" u="none" strike="noStrike" kern="1200" cap="none" spc="0" normalizeH="0" baseline="0" noProof="0" smtClean="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543749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9607A1-2C3D-47C3-AF01-55032E2248B6}"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824153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5DA802-6679-4573-8CA0-1F2BDC6192FC}"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531958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DBA74E-4224-460D-871E-C00EFA9B2CC2}"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64864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6C37F2-926F-45CD-B6D5-6CE60573B78F}"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595727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9D344E-4B3E-4C96-BFBC-CB028538951A}"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97345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2ED3154-6689-47AE-86FB-614C6158ECA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840762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27056A-2B1D-4301-A4CB-BF8FA3B3DA1D}"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177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ED2340-653B-4AA5-89A2-AEDC5B9873EB}"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25779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758509-0A73-49FB-9872-8D128903D771}"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02323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54F7DC-A9AD-4DDB-B4F4-20B43EE009AB}"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3839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7A0A2-B92D-4702-B443-539414762907}"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615158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499311-C864-495C-92EC-08A26B0CEFC0}"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844705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9EBA85-23F6-492D-A4D1-F3931B801883}"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62953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CED9AD5-04EA-461E-A165-C8E20A0119A4}"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95581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B9E3709-B4B5-445F-BF54-8D88FA84731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28390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54976FE-4E26-4B07-B2C1-B44B6531458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9638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AF339B-BAEB-4582-BFAF-C57DE38203F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24515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C05F799-2C3E-4F39-AC70-5725EAFBA351}"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95137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A858617-8F84-4195-80F2-2A46F4AF4CCB}"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44404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685800" eaLnBrk="0" fontAlgn="auto" hangingPunct="0">
              <a:spcBef>
                <a:spcPts val="0"/>
              </a:spcBef>
              <a:spcAft>
                <a:spcPts val="0"/>
              </a:spcAft>
              <a:defRPr sz="750">
                <a:solidFill>
                  <a:srgbClr val="000000"/>
                </a:solidFill>
                <a:latin typeface="+mn-lt"/>
                <a:ea typeface="+mn-ea"/>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1DF62572-D24E-40FA-BC86-BF94459CF294}" type="slidenum">
              <a:rPr kumimoji="0" lang="en-US" sz="7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581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22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088" indent="-192088"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1pPr>
      <a:lvl2pPr marL="417513" indent="-160338"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788">
                <a:solidFill>
                  <a:srgbClr val="000000"/>
                </a:solidFill>
                <a:latin typeface="Comic Sans MS"/>
                <a:ea typeface="ＭＳ Ｐゴシック"/>
                <a:cs typeface="+mn-cs"/>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788">
                <a:solidFill>
                  <a:srgbClr val="000000"/>
                </a:solidFill>
                <a:latin typeface="Comic Sans MS"/>
                <a:ea typeface="ＭＳ Ｐゴシック"/>
                <a:cs typeface="+mn-cs"/>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750">
                <a:solidFill>
                  <a:srgbClr val="000000"/>
                </a:solidFill>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0D34586D-6DAD-E94B-BED4-C676533809C5}" type="slidenum">
              <a:rPr kumimoji="0" lang="en-US" sz="7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pic>
          <p:nvPicPr>
            <p:cNvPr id="1035"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6"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7"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8"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3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pic>
          <p:nvPicPr>
            <p:cNvPr id="1040"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grpSp>
    </p:spTree>
    <p:extLst>
      <p:ext uri="{BB962C8B-B14F-4D97-AF65-F5344CB8AC3E}">
        <p14:creationId xmlns:p14="http://schemas.microsoft.com/office/powerpoint/2010/main" val="16702335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225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881" indent="-192881" algn="l" rtl="0" eaLnBrk="0" fontAlgn="base" hangingPunct="0">
        <a:spcBef>
          <a:spcPct val="20000"/>
        </a:spcBef>
        <a:spcAft>
          <a:spcPct val="0"/>
        </a:spcAft>
        <a:buChar char="•"/>
        <a:defRPr sz="1575">
          <a:solidFill>
            <a:schemeClr val="tx1"/>
          </a:solidFill>
          <a:latin typeface="+mn-lt"/>
          <a:ea typeface="MS PGothic" pitchFamily="34" charset="-128"/>
          <a:cs typeface="MS PGothic" charset="0"/>
        </a:defRPr>
      </a:lvl1pPr>
      <a:lvl2pPr marL="417910" indent="-160735"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50">
                <a:solidFill>
                  <a:srgbClr val="000000"/>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50">
                <a:solidFill>
                  <a:srgbClr val="000000"/>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50">
                <a:solidFill>
                  <a:srgbClr val="000000"/>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74F03A-952F-4CA7-BF66-33F7D2F6C2B6}"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56" name="Group 18"/>
          <p:cNvGrpSpPr>
            <a:grpSpLocks/>
          </p:cNvGrpSpPr>
          <p:nvPr userDrawn="1"/>
        </p:nvGrpSpPr>
        <p:grpSpPr bwMode="auto">
          <a:xfrm>
            <a:off x="0" y="1447800"/>
            <a:ext cx="12192000" cy="228600"/>
            <a:chOff x="0" y="1056"/>
            <a:chExt cx="5760" cy="240"/>
          </a:xfrm>
        </p:grpSpPr>
        <p:sp>
          <p:nvSpPr>
            <p:cNvPr id="2057"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Comic Sans MS" pitchFamily="66" charset="0"/>
                  <a:ea typeface="MS PGothic" pitchFamily="34" charset="-128"/>
                </a:defRPr>
              </a:lvl1pPr>
              <a:lvl2pPr marL="742950" indent="-285750">
                <a:defRPr>
                  <a:solidFill>
                    <a:schemeClr val="tx1"/>
                  </a:solidFill>
                  <a:latin typeface="Comic Sans MS" pitchFamily="66" charset="0"/>
                  <a:ea typeface="MS PGothic" pitchFamily="34" charset="-128"/>
                </a:defRPr>
              </a:lvl2pPr>
              <a:lvl3pPr marL="1143000" indent="-228600">
                <a:defRPr>
                  <a:solidFill>
                    <a:schemeClr val="tx1"/>
                  </a:solidFill>
                  <a:latin typeface="Comic Sans MS" pitchFamily="66" charset="0"/>
                  <a:ea typeface="MS PGothic" pitchFamily="34" charset="-128"/>
                </a:defRPr>
              </a:lvl3pPr>
              <a:lvl4pPr marL="1600200" indent="-228600">
                <a:defRPr>
                  <a:solidFill>
                    <a:schemeClr val="tx1"/>
                  </a:solidFill>
                  <a:latin typeface="Comic Sans MS" pitchFamily="66" charset="0"/>
                  <a:ea typeface="MS PGothic" pitchFamily="34" charset="-128"/>
                </a:defRPr>
              </a:lvl4pPr>
              <a:lvl5pPr marL="2057400" indent="-228600">
                <a:defRPr>
                  <a:solidFill>
                    <a:schemeClr val="tx1"/>
                  </a:solidFill>
                  <a:latin typeface="Comic Sans MS" pitchFamily="66" charset="0"/>
                  <a:ea typeface="MS PGothic" pitchFamily="34" charset="-128"/>
                </a:defRPr>
              </a:lvl5pPr>
              <a:lvl6pPr marL="2514600" indent="-228600" fontAlgn="base">
                <a:spcBef>
                  <a:spcPct val="0"/>
                </a:spcBef>
                <a:spcAft>
                  <a:spcPct val="0"/>
                </a:spcAft>
                <a:defRPr>
                  <a:solidFill>
                    <a:schemeClr val="tx1"/>
                  </a:solidFill>
                  <a:latin typeface="Comic Sans MS" pitchFamily="66" charset="0"/>
                  <a:ea typeface="MS PGothic" pitchFamily="34" charset="-128"/>
                </a:defRPr>
              </a:lvl6pPr>
              <a:lvl7pPr marL="2971800" indent="-228600" fontAlgn="base">
                <a:spcBef>
                  <a:spcPct val="0"/>
                </a:spcBef>
                <a:spcAft>
                  <a:spcPct val="0"/>
                </a:spcAft>
                <a:defRPr>
                  <a:solidFill>
                    <a:schemeClr val="tx1"/>
                  </a:solidFill>
                  <a:latin typeface="Comic Sans MS" pitchFamily="66" charset="0"/>
                  <a:ea typeface="MS PGothic" pitchFamily="34" charset="-128"/>
                </a:defRPr>
              </a:lvl7pPr>
              <a:lvl8pPr marL="3429000" indent="-228600" fontAlgn="base">
                <a:spcBef>
                  <a:spcPct val="0"/>
                </a:spcBef>
                <a:spcAft>
                  <a:spcPct val="0"/>
                </a:spcAft>
                <a:defRPr>
                  <a:solidFill>
                    <a:schemeClr val="tx1"/>
                  </a:solidFill>
                  <a:latin typeface="Comic Sans MS" pitchFamily="66" charset="0"/>
                  <a:ea typeface="MS PGothic" pitchFamily="34" charset="-128"/>
                </a:defRPr>
              </a:lvl8pPr>
              <a:lvl9pPr marL="3886200" indent="-228600" fontAlgn="base">
                <a:spcBef>
                  <a:spcPct val="0"/>
                </a:spcBef>
                <a:spcAft>
                  <a:spcPct val="0"/>
                </a:spcAft>
                <a:defRPr>
                  <a:solidFill>
                    <a:schemeClr val="tx1"/>
                  </a:solidFill>
                  <a:latin typeface="Comic Sans MS" pitchFamily="66" charset="0"/>
                  <a:ea typeface="MS PGothic"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88449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9kgzA0Vd8S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a:xfrm>
            <a:off x="1982788" y="258763"/>
            <a:ext cx="6254750" cy="857250"/>
          </a:xfrm>
        </p:spPr>
        <p:txBody>
          <a:bodyPr/>
          <a:lstStyle/>
          <a:p>
            <a:pPr eaLnBrk="1" hangingPunct="1">
              <a:defRPr/>
            </a:pPr>
            <a:r>
              <a:rPr lang="en-US" altLang="en-US" sz="3300" dirty="0">
                <a:solidFill>
                  <a:schemeClr val="accent6"/>
                </a:solidFill>
                <a:ea typeface="+mj-ea"/>
              </a:rPr>
              <a:t>Chapter 29:Electromagnetic Induction and Faraday’s Law</a:t>
            </a:r>
          </a:p>
        </p:txBody>
      </p:sp>
      <p:pic>
        <p:nvPicPr>
          <p:cNvPr id="86019" name="Picture 8" descr="29_00CO"/>
          <p:cNvPicPr>
            <a:picLocks noChangeAspect="1" noChangeArrowheads="1"/>
          </p:cNvPicPr>
          <p:nvPr/>
        </p:nvPicPr>
        <p:blipFill>
          <a:blip r:embed="rId3">
            <a:extLst>
              <a:ext uri="{28A0092B-C50C-407E-A947-70E740481C1C}">
                <a14:useLocalDpi xmlns:a14="http://schemas.microsoft.com/office/drawing/2010/main" val="0"/>
              </a:ext>
            </a:extLst>
          </a:blip>
          <a:srcRect b="2869"/>
          <a:stretch>
            <a:fillRect/>
          </a:stretch>
        </p:blipFill>
        <p:spPr bwMode="auto">
          <a:xfrm>
            <a:off x="244569" y="1843549"/>
            <a:ext cx="5284788"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C09FF08-FBF2-9A4E-1FBB-849D4FEA3266}"/>
              </a:ext>
            </a:extLst>
          </p:cNvPr>
          <p:cNvSpPr txBox="1"/>
          <p:nvPr/>
        </p:nvSpPr>
        <p:spPr>
          <a:xfrm>
            <a:off x="5849659" y="3013501"/>
            <a:ext cx="60977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omic Sans MS"/>
                <a:ea typeface="ＭＳ Ｐゴシック"/>
              </a:rPr>
              <a:t>Study Guide posted, exam on Friday April 11th</a:t>
            </a:r>
          </a:p>
        </p:txBody>
      </p:sp>
    </p:spTree>
    <p:extLst>
      <p:ext uri="{BB962C8B-B14F-4D97-AF65-F5344CB8AC3E}">
        <p14:creationId xmlns:p14="http://schemas.microsoft.com/office/powerpoint/2010/main" val="2548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descr="Figure_29_15"/>
          <p:cNvPicPr>
            <a:picLocks noChangeAspect="1" noChangeArrowheads="1"/>
          </p:cNvPicPr>
          <p:nvPr/>
        </p:nvPicPr>
        <p:blipFill>
          <a:blip r:embed="rId3">
            <a:extLst>
              <a:ext uri="{28A0092B-C50C-407E-A947-70E740481C1C}">
                <a14:useLocalDpi xmlns:a14="http://schemas.microsoft.com/office/drawing/2010/main" val="0"/>
              </a:ext>
            </a:extLst>
          </a:blip>
          <a:srcRect b="2452"/>
          <a:stretch>
            <a:fillRect/>
          </a:stretch>
        </p:blipFill>
        <p:spPr bwMode="auto">
          <a:xfrm>
            <a:off x="6521450" y="2990850"/>
            <a:ext cx="331311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540328" y="1795463"/>
            <a:ext cx="101498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One of the application of the induced emf is a generator. A generator is the opposite of a motor – it transforms mechanical energy into electrical energy. This is an ac generator:</a:t>
            </a:r>
          </a:p>
        </p:txBody>
      </p:sp>
      <p:sp>
        <p:nvSpPr>
          <p:cNvPr id="62468" name="Text Box 5"/>
          <p:cNvSpPr txBox="1">
            <a:spLocks noChangeArrowheads="1"/>
          </p:cNvSpPr>
          <p:nvPr/>
        </p:nvSpPr>
        <p:spPr bwMode="auto">
          <a:xfrm>
            <a:off x="667543" y="2990850"/>
            <a:ext cx="40814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axle is rotated by an external force such as falling water or steam. The brushes are in constant electrical contact with the slip rings.</a:t>
            </a:r>
            <a:r>
              <a:rPr kumimoji="0" lang="en-US" sz="1800" b="0" i="0" u="none" strike="noStrike" kern="1200" cap="none" spc="0" normalizeH="0" baseline="0" noProof="0" dirty="0">
                <a:ln>
                  <a:noFill/>
                </a:ln>
                <a:solidFill>
                  <a:srgbClr val="000000"/>
                </a:solidFill>
                <a:effectLst/>
                <a:uLnTx/>
                <a:uFillTx/>
                <a:latin typeface="Comic Sans MS"/>
                <a:ea typeface="MS PGothic" panose="020B0600070205080204" pitchFamily="34" charset="-128"/>
                <a:hlinkClick r:id="rId4"/>
              </a:rPr>
              <a:t> </a:t>
            </a:r>
            <a:endParaRPr kumimoji="0" lang="en-US" sz="1800" b="0" i="0" u="none" strike="noStrike" kern="1200" cap="none" spc="0" normalizeH="0" baseline="0" noProof="0" dirty="0">
              <a:ln>
                <a:noFill/>
              </a:ln>
              <a:solidFill>
                <a:srgbClr val="000000"/>
              </a:solidFill>
              <a:effectLst/>
              <a:uLnTx/>
              <a:uFillTx/>
              <a:latin typeface="Comic Sans MS"/>
              <a:ea typeface="MS PGothic" panose="020B0600070205080204" pitchFamily="34" charset="-128"/>
            </a:endParaRPr>
          </a:p>
        </p:txBody>
      </p:sp>
      <p:sp>
        <p:nvSpPr>
          <p:cNvPr id="25605" name="Rectangle 6"/>
          <p:cNvSpPr>
            <a:spLocks noGrp="1" noChangeArrowheads="1"/>
          </p:cNvSpPr>
          <p:nvPr>
            <p:ph type="title" idx="4294967295"/>
          </p:nvPr>
        </p:nvSpPr>
        <p:spPr>
          <a:xfrm>
            <a:off x="2708275" y="327025"/>
            <a:ext cx="5314950" cy="857250"/>
          </a:xfrm>
        </p:spPr>
        <p:txBody>
          <a:bodyPr/>
          <a:lstStyle/>
          <a:p>
            <a:pPr eaLnBrk="1" hangingPunct="1">
              <a:defRPr/>
            </a:pPr>
            <a:r>
              <a:rPr lang="en-US" altLang="en-US" sz="3300" dirty="0">
                <a:solidFill>
                  <a:schemeClr val="accent6"/>
                </a:solidFill>
                <a:cs typeface="+mj-cs"/>
              </a:rPr>
              <a:t>29-4 Electric Generators</a:t>
            </a:r>
          </a:p>
        </p:txBody>
      </p:sp>
    </p:spTree>
    <p:extLst>
      <p:ext uri="{BB962C8B-B14F-4D97-AF65-F5344CB8AC3E}">
        <p14:creationId xmlns:p14="http://schemas.microsoft.com/office/powerpoint/2010/main" val="81810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2" descr="Figure_29_16"/>
          <p:cNvPicPr>
            <a:picLocks noChangeAspect="1" noChangeArrowheads="1"/>
          </p:cNvPicPr>
          <p:nvPr/>
        </p:nvPicPr>
        <p:blipFill>
          <a:blip r:embed="rId3">
            <a:extLst>
              <a:ext uri="{28A0092B-C50C-407E-A947-70E740481C1C}">
                <a14:useLocalDpi xmlns:a14="http://schemas.microsoft.com/office/drawing/2010/main" val="0"/>
              </a:ext>
            </a:extLst>
          </a:blip>
          <a:srcRect b="3259"/>
          <a:stretch>
            <a:fillRect/>
          </a:stretch>
        </p:blipFill>
        <p:spPr bwMode="auto">
          <a:xfrm>
            <a:off x="6353175" y="4164013"/>
            <a:ext cx="3879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Grp="1" noChangeArrowheads="1"/>
          </p:cNvSpPr>
          <p:nvPr>
            <p:ph type="title" idx="4294967295"/>
          </p:nvPr>
        </p:nvSpPr>
        <p:spPr>
          <a:xfrm>
            <a:off x="2692400" y="393700"/>
            <a:ext cx="5314950" cy="857250"/>
          </a:xfrm>
        </p:spPr>
        <p:txBody>
          <a:bodyPr/>
          <a:lstStyle/>
          <a:p>
            <a:pPr eaLnBrk="1" hangingPunct="1">
              <a:defRPr/>
            </a:pPr>
            <a:r>
              <a:rPr lang="en-US" altLang="en-US" sz="3300" dirty="0">
                <a:solidFill>
                  <a:schemeClr val="accent6"/>
                </a:solidFill>
                <a:cs typeface="+mj-cs"/>
              </a:rPr>
              <a:t>29-4 Electric Generators</a:t>
            </a:r>
          </a:p>
        </p:txBody>
      </p:sp>
      <p:sp>
        <p:nvSpPr>
          <p:cNvPr id="64516" name="Text Box 5"/>
          <p:cNvSpPr txBox="1">
            <a:spLocks noChangeArrowheads="1"/>
          </p:cNvSpPr>
          <p:nvPr/>
        </p:nvSpPr>
        <p:spPr bwMode="auto">
          <a:xfrm>
            <a:off x="2060575" y="1660525"/>
            <a:ext cx="796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If the loop is rotating with constant angular velocity </a:t>
            </a:r>
            <a:r>
              <a:rPr kumimoji="0" lang="el-GR"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ω</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the induced emf is sinusoidal:</a:t>
            </a:r>
            <a:endParaRPr kumimoji="0" lang="el-GR"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endParaRPr>
          </a:p>
        </p:txBody>
      </p:sp>
      <p:sp>
        <p:nvSpPr>
          <p:cNvPr id="64517" name="Text Box 9"/>
          <p:cNvSpPr txBox="1">
            <a:spLocks noChangeArrowheads="1"/>
          </p:cNvSpPr>
          <p:nvPr/>
        </p:nvSpPr>
        <p:spPr bwMode="auto">
          <a:xfrm>
            <a:off x="2795588" y="3584575"/>
            <a:ext cx="5257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For a coil of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N</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loops, </a:t>
            </a:r>
          </a:p>
        </p:txBody>
      </p:sp>
      <p:pic>
        <p:nvPicPr>
          <p:cNvPr id="64518" name="Picture 13" descr="29-4"/>
          <p:cNvPicPr>
            <a:picLocks noChangeAspect="1" noChangeArrowheads="1"/>
          </p:cNvPicPr>
          <p:nvPr/>
        </p:nvPicPr>
        <p:blipFill>
          <a:blip r:embed="rId4">
            <a:extLst>
              <a:ext uri="{28A0092B-C50C-407E-A947-70E740481C1C}">
                <a14:useLocalDpi xmlns:a14="http://schemas.microsoft.com/office/drawing/2010/main" val="0"/>
              </a:ext>
            </a:extLst>
          </a:blip>
          <a:srcRect r="68231"/>
          <a:stretch>
            <a:fillRect/>
          </a:stretch>
        </p:blipFill>
        <p:spPr bwMode="auto">
          <a:xfrm>
            <a:off x="2768600" y="3927475"/>
            <a:ext cx="23780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4" descr="p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2779713"/>
            <a:ext cx="43116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2924175" y="4746427"/>
            <a:ext cx="1589282" cy="392415"/>
          </a:xfrm>
          <a:prstGeom prst="rect">
            <a:avLst/>
          </a:prstGeom>
          <a:blipFill rotWithShape="1">
            <a:blip r:embed="rId6"/>
            <a:stretch>
              <a:fillRect/>
            </a:stretch>
          </a:blipFill>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a:ln>
                  <a:noFill/>
                </a:ln>
                <a:noFill/>
                <a:effectLst/>
                <a:uLnTx/>
                <a:uFillTx/>
                <a:latin typeface="Comic Sans MS"/>
                <a:ea typeface="ＭＳ Ｐゴシック"/>
              </a:rPr>
              <a:t> </a:t>
            </a:r>
          </a:p>
        </p:txBody>
      </p:sp>
    </p:spTree>
    <p:extLst>
      <p:ext uri="{BB962C8B-B14F-4D97-AF65-F5344CB8AC3E}">
        <p14:creationId xmlns:p14="http://schemas.microsoft.com/office/powerpoint/2010/main" val="371045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idx="4294967295"/>
          </p:nvPr>
        </p:nvSpPr>
        <p:spPr>
          <a:xfrm>
            <a:off x="2139142" y="371995"/>
            <a:ext cx="5909310" cy="857250"/>
          </a:xfrm>
        </p:spPr>
        <p:txBody>
          <a:bodyPr/>
          <a:lstStyle/>
          <a:p>
            <a:pPr eaLnBrk="1" hangingPunct="1">
              <a:defRPr/>
            </a:pPr>
            <a:r>
              <a:rPr lang="en-US" altLang="en-US" sz="3600" dirty="0">
                <a:solidFill>
                  <a:schemeClr val="accent6"/>
                </a:solidFill>
                <a:cs typeface="+mj-cs"/>
              </a:rPr>
              <a:t>29-4 Electric Generators</a:t>
            </a:r>
          </a:p>
        </p:txBody>
      </p:sp>
      <p:sp>
        <p:nvSpPr>
          <p:cNvPr id="34819" name="Text Box 5"/>
          <p:cNvSpPr txBox="1">
            <a:spLocks noChangeArrowheads="1"/>
          </p:cNvSpPr>
          <p:nvPr/>
        </p:nvSpPr>
        <p:spPr bwMode="auto">
          <a:xfrm>
            <a:off x="399011" y="1982450"/>
            <a:ext cx="11496501"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100">
                <a:solidFill>
                  <a:schemeClr val="tx1"/>
                </a:solidFill>
                <a:latin typeface="Comic Sans MS" charset="0"/>
                <a:ea typeface="MS PGothic" charset="0"/>
                <a:cs typeface="MS PGothic" charset="0"/>
              </a:defRPr>
            </a:lvl1pPr>
            <a:lvl2pPr marL="742950" indent="-285750">
              <a:defRPr>
                <a:solidFill>
                  <a:schemeClr val="tx1"/>
                </a:solidFill>
                <a:latin typeface="Comic Sans MS" charset="0"/>
                <a:ea typeface="MS PGothic" charset="0"/>
                <a:cs typeface="MS PGothic" charset="0"/>
              </a:defRPr>
            </a:lvl2pPr>
            <a:lvl3pPr marL="1143000" indent="-228600">
              <a:defRPr sz="1500">
                <a:solidFill>
                  <a:schemeClr val="tx1"/>
                </a:solidFill>
                <a:latin typeface="Comic Sans MS" charset="0"/>
                <a:ea typeface="MS PGothic" charset="0"/>
                <a:cs typeface="MS PGothic" charset="0"/>
              </a:defRPr>
            </a:lvl3pPr>
            <a:lvl4pPr marL="1600200" indent="-228600">
              <a:defRPr sz="1500">
                <a:solidFill>
                  <a:schemeClr val="tx1"/>
                </a:solidFill>
                <a:latin typeface="Comic Sans MS" charset="0"/>
                <a:ea typeface="MS PGothic" charset="0"/>
                <a:cs typeface="MS PGothic" charset="0"/>
              </a:defRPr>
            </a:lvl4pPr>
            <a:lvl5pPr marL="2057400" indent="-228600">
              <a:defRPr sz="1500">
                <a:solidFill>
                  <a:schemeClr val="tx1"/>
                </a:solidFill>
                <a:latin typeface="Comic Sans MS" charset="0"/>
                <a:ea typeface="MS PGothic" charset="0"/>
                <a:cs typeface="MS PGothic" charset="0"/>
              </a:defRPr>
            </a:lvl5pPr>
            <a:lvl6pPr marL="2514600" indent="-228600" eaLnBrk="0" hangingPunct="0">
              <a:defRPr sz="1500">
                <a:solidFill>
                  <a:schemeClr val="tx1"/>
                </a:solidFill>
                <a:latin typeface="Comic Sans MS" charset="0"/>
                <a:ea typeface="MS PGothic" charset="0"/>
                <a:cs typeface="MS PGothic" charset="0"/>
              </a:defRPr>
            </a:lvl6pPr>
            <a:lvl7pPr marL="2971800" indent="-228600" eaLnBrk="0" hangingPunct="0">
              <a:defRPr sz="1500">
                <a:solidFill>
                  <a:schemeClr val="tx1"/>
                </a:solidFill>
                <a:latin typeface="Comic Sans MS" charset="0"/>
                <a:ea typeface="MS PGothic" charset="0"/>
                <a:cs typeface="MS PGothic" charset="0"/>
              </a:defRPr>
            </a:lvl7pPr>
            <a:lvl8pPr marL="3429000" indent="-228600" eaLnBrk="0" hangingPunct="0">
              <a:defRPr sz="1500">
                <a:solidFill>
                  <a:schemeClr val="tx1"/>
                </a:solidFill>
                <a:latin typeface="Comic Sans MS" charset="0"/>
                <a:ea typeface="MS PGothic" charset="0"/>
                <a:cs typeface="MS PGothic" charset="0"/>
              </a:defRPr>
            </a:lvl8pPr>
            <a:lvl9pPr marL="3886200" indent="-228600" eaLnBrk="0" hangingPunct="0">
              <a:defRPr sz="1500">
                <a:solidFill>
                  <a:schemeClr val="tx1"/>
                </a:solidFill>
                <a:latin typeface="Comic Sans MS" charset="0"/>
                <a:ea typeface="MS PGothic" charset="0"/>
                <a:cs typeface="MS PGothic"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Example 29-9: An ac generator.</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The armature of a 60-Hz ac generator rotates in a 0.15-T magnetic field. If the area of the coil is 2.0 x 10</a:t>
            </a:r>
            <a:r>
              <a:rPr kumimoji="0" lang="en-US" sz="2800" b="1" i="0" u="none" strike="noStrike" kern="1200" cap="none" spc="0" normalizeH="0" baseline="30000" noProof="0" dirty="0">
                <a:ln>
                  <a:noFill/>
                </a:ln>
                <a:solidFill>
                  <a:srgbClr val="333399"/>
                </a:solidFill>
                <a:effectLst/>
                <a:uLnTx/>
                <a:uFillTx/>
                <a:latin typeface="Comic Sans MS" charset="0"/>
                <a:ea typeface="MS PGothic" charset="0"/>
              </a:rPr>
              <a:t>-2</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 m</a:t>
            </a:r>
            <a:r>
              <a:rPr kumimoji="0" lang="en-US" sz="2800" b="1" i="0" u="none" strike="noStrike" kern="1200" cap="none" spc="0" normalizeH="0" baseline="30000" noProof="0" dirty="0">
                <a:ln>
                  <a:noFill/>
                </a:ln>
                <a:solidFill>
                  <a:srgbClr val="333399"/>
                </a:solidFill>
                <a:effectLst/>
                <a:uLnTx/>
                <a:uFillTx/>
                <a:latin typeface="Comic Sans MS" charset="0"/>
                <a:ea typeface="MS PGothic" charset="0"/>
              </a:rPr>
              <a:t>2</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 how many loops must the coil contain if the peak output is to be </a:t>
            </a:r>
            <a:r>
              <a:rPr kumimoji="0" lang="en-US" sz="2800" b="1" i="0" u="none" strike="noStrike" kern="1200" cap="none" spc="0" normalizeH="0" baseline="0" noProof="0" dirty="0">
                <a:ln>
                  <a:noFill/>
                </a:ln>
                <a:solidFill>
                  <a:srgbClr val="333399"/>
                </a:solidFill>
                <a:effectLst/>
                <a:uLnTx/>
                <a:uFillTx/>
                <a:latin typeface="Vladimir Script" charset="0"/>
                <a:ea typeface="MS PGothic" charset="0"/>
              </a:rPr>
              <a:t>E</a:t>
            </a:r>
            <a:r>
              <a:rPr kumimoji="0" lang="en-US" sz="2800" b="1" i="0" u="none" strike="noStrike" kern="1200" cap="none" spc="0" normalizeH="0" baseline="-25000" noProof="0" dirty="0">
                <a:ln>
                  <a:noFill/>
                </a:ln>
                <a:solidFill>
                  <a:srgbClr val="333399"/>
                </a:solidFill>
                <a:effectLst/>
                <a:uLnTx/>
                <a:uFillTx/>
                <a:latin typeface="Arial" charset="0"/>
                <a:ea typeface="MS PGothic" charset="0"/>
              </a:rPr>
              <a:t>0</a:t>
            </a:r>
            <a:r>
              <a:rPr kumimoji="0" lang="en-US" sz="2800" b="1" i="0" u="none" strike="noStrike" kern="1200" cap="none" spc="0" normalizeH="0" baseline="0" noProof="0" dirty="0">
                <a:ln>
                  <a:noFill/>
                </a:ln>
                <a:solidFill>
                  <a:srgbClr val="333399"/>
                </a:solidFill>
                <a:effectLst/>
                <a:uLnTx/>
                <a:uFillTx/>
                <a:latin typeface="Arial" charset="0"/>
                <a:ea typeface="MS PGothic" charset="0"/>
              </a:rPr>
              <a:t> </a:t>
            </a:r>
            <a:r>
              <a:rPr kumimoji="0" lang="en-US" sz="2800" b="1" i="0" u="none" strike="noStrike" kern="1200" cap="none" spc="0" normalizeH="0" baseline="0" noProof="0" dirty="0">
                <a:ln>
                  <a:noFill/>
                </a:ln>
                <a:solidFill>
                  <a:srgbClr val="333399"/>
                </a:solidFill>
                <a:effectLst/>
                <a:uLnTx/>
                <a:uFillTx/>
                <a:latin typeface="Comic Sans MS" charset="0"/>
                <a:ea typeface="MS PGothic" charset="0"/>
              </a:rPr>
              <a:t>= 170 V?</a:t>
            </a:r>
          </a:p>
        </p:txBody>
      </p:sp>
    </p:spTree>
    <p:extLst>
      <p:ext uri="{BB962C8B-B14F-4D97-AF65-F5344CB8AC3E}">
        <p14:creationId xmlns:p14="http://schemas.microsoft.com/office/powerpoint/2010/main" val="40986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300" dirty="0">
                <a:solidFill>
                  <a:srgbClr val="2D2D8A"/>
                </a:solidFill>
                <a:cs typeface="+mj-cs"/>
              </a:rPr>
              <a:t>29-6 Transformers and Transmission of Power</a:t>
            </a:r>
            <a:endParaRPr lang="en-US" dirty="0"/>
          </a:p>
        </p:txBody>
      </p:sp>
      <p:sp>
        <p:nvSpPr>
          <p:cNvPr id="5" name="Rectangle 4"/>
          <p:cNvSpPr/>
          <p:nvPr/>
        </p:nvSpPr>
        <p:spPr>
          <a:xfrm>
            <a:off x="3205648" y="6320043"/>
            <a:ext cx="56477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https://www.youtube.com/watch?v=7RtBUEZbKmI</a:t>
            </a:r>
          </a:p>
        </p:txBody>
      </p:sp>
      <p:pic>
        <p:nvPicPr>
          <p:cNvPr id="6" name="Picture 5"/>
          <p:cNvPicPr>
            <a:picLocks noChangeAspect="1"/>
          </p:cNvPicPr>
          <p:nvPr/>
        </p:nvPicPr>
        <p:blipFill>
          <a:blip r:embed="rId2"/>
          <a:stretch>
            <a:fillRect/>
          </a:stretch>
        </p:blipFill>
        <p:spPr>
          <a:xfrm>
            <a:off x="1884658" y="1438102"/>
            <a:ext cx="7868942" cy="4426280"/>
          </a:xfrm>
          <a:prstGeom prst="rect">
            <a:avLst/>
          </a:prstGeom>
        </p:spPr>
      </p:pic>
    </p:spTree>
    <p:extLst>
      <p:ext uri="{BB962C8B-B14F-4D97-AF65-F5344CB8AC3E}">
        <p14:creationId xmlns:p14="http://schemas.microsoft.com/office/powerpoint/2010/main" val="108163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868219" y="2114550"/>
            <a:ext cx="9293370"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transformer is a device for increasing or decreasing an ac voltage</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transformer consists of two coils, either interwoven or linked by an iron core. A changing </a:t>
            </a:r>
            <a:r>
              <a:rPr kumimoji="0" lang="en-US" altLang="en-US" sz="21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in one induces an </a:t>
            </a:r>
            <a:r>
              <a:rPr kumimoji="0" lang="en-US" altLang="en-US" sz="21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in the other.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ratio of the </a:t>
            </a:r>
            <a:r>
              <a:rPr kumimoji="0" lang="en-US" altLang="en-US" sz="21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emfs</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is equal to the ratio of the number of turns in each coil: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This is the transformer equation</a:t>
            </a:r>
          </a:p>
        </p:txBody>
      </p:sp>
      <p:sp>
        <p:nvSpPr>
          <p:cNvPr id="29699" name="Rectangle 6"/>
          <p:cNvSpPr>
            <a:spLocks noGrp="1" noChangeArrowheads="1"/>
          </p:cNvSpPr>
          <p:nvPr>
            <p:ph type="title" idx="4294967295"/>
          </p:nvPr>
        </p:nvSpPr>
        <p:spPr>
          <a:xfrm>
            <a:off x="2711450" y="295275"/>
            <a:ext cx="5648325" cy="857250"/>
          </a:xfrm>
        </p:spPr>
        <p:txBody>
          <a:bodyPr/>
          <a:lstStyle/>
          <a:p>
            <a:pPr eaLnBrk="1" hangingPunct="1">
              <a:defRPr/>
            </a:pPr>
            <a:r>
              <a:rPr lang="en-US" altLang="en-US" sz="3300" dirty="0">
                <a:solidFill>
                  <a:schemeClr val="accent6"/>
                </a:solidFill>
                <a:cs typeface="+mj-cs"/>
              </a:rPr>
              <a:t>29-6 Transformers and Transmission of Power</a:t>
            </a:r>
          </a:p>
        </p:txBody>
      </p:sp>
      <p:pic>
        <p:nvPicPr>
          <p:cNvPr id="66564" name="Picture 8" descr="29-5"/>
          <p:cNvPicPr>
            <a:picLocks noChangeAspect="1" noChangeArrowheads="1"/>
          </p:cNvPicPr>
          <p:nvPr/>
        </p:nvPicPr>
        <p:blipFill>
          <a:blip r:embed="rId2">
            <a:extLst>
              <a:ext uri="{28A0092B-C50C-407E-A947-70E740481C1C}">
                <a14:useLocalDpi xmlns:a14="http://schemas.microsoft.com/office/drawing/2010/main" val="0"/>
              </a:ext>
            </a:extLst>
          </a:blip>
          <a:srcRect r="81111"/>
          <a:stretch>
            <a:fillRect/>
          </a:stretch>
        </p:blipFill>
        <p:spPr bwMode="auto">
          <a:xfrm>
            <a:off x="4038600" y="5381625"/>
            <a:ext cx="218757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Box 1"/>
          <p:cNvSpPr txBox="1">
            <a:spLocks noChangeArrowheads="1"/>
          </p:cNvSpPr>
          <p:nvPr/>
        </p:nvSpPr>
        <p:spPr bwMode="auto">
          <a:xfrm>
            <a:off x="7413625" y="5324475"/>
            <a:ext cx="18938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rPr>
              <a:t>p: Primary</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rPr>
              <a:t>s: Secondary</a:t>
            </a:r>
          </a:p>
        </p:txBody>
      </p:sp>
    </p:spTree>
    <p:extLst>
      <p:ext uri="{BB962C8B-B14F-4D97-AF65-F5344CB8AC3E}">
        <p14:creationId xmlns:p14="http://schemas.microsoft.com/office/powerpoint/2010/main" val="308083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descr="Figure_29_24"/>
          <p:cNvPicPr>
            <a:picLocks noChangeAspect="1" noChangeArrowheads="1"/>
          </p:cNvPicPr>
          <p:nvPr/>
        </p:nvPicPr>
        <p:blipFill>
          <a:blip r:embed="rId3">
            <a:extLst>
              <a:ext uri="{28A0092B-C50C-407E-A947-70E740481C1C}">
                <a14:useLocalDpi xmlns:a14="http://schemas.microsoft.com/office/drawing/2010/main" val="0"/>
              </a:ext>
            </a:extLst>
          </a:blip>
          <a:srcRect b="2689"/>
          <a:stretch>
            <a:fillRect/>
          </a:stretch>
        </p:blipFill>
        <p:spPr bwMode="auto">
          <a:xfrm>
            <a:off x="6261100" y="2060575"/>
            <a:ext cx="412115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290513" y="2160588"/>
            <a:ext cx="53086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457200" marR="0" lvl="0" indent="-457200" algn="l" defTabSz="6858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is a step-up transformer It is designed so that all the current produced by the magnetic flux is in the primary coil.</a:t>
            </a:r>
          </a:p>
          <a:p>
            <a:pPr marL="342900" marR="0" lvl="0" indent="-342900" algn="l" defTabSz="6858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emf in the secondary coil is larger than the emf in the primary and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N</a:t>
            </a:r>
            <a:r>
              <a:rPr kumimoji="0" lang="en-US" altLang="en-US" sz="2400" b="1" i="0" u="none" strike="noStrike" kern="1200" cap="none" spc="0" normalizeH="0" baseline="-25000" noProof="0" dirty="0">
                <a:ln>
                  <a:noFill/>
                </a:ln>
                <a:solidFill>
                  <a:srgbClr val="FF0000"/>
                </a:solidFill>
                <a:effectLst/>
                <a:uLnTx/>
                <a:uFillTx/>
                <a:latin typeface="Comic Sans MS" panose="030F0702030302020204" pitchFamily="66" charset="0"/>
                <a:ea typeface="MS PGothic" panose="020B0600070205080204" pitchFamily="34" charset="-128"/>
              </a:rPr>
              <a:t>s</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&gt; N</a:t>
            </a:r>
            <a:r>
              <a:rPr kumimoji="0" lang="en-US" altLang="en-US" sz="2400" b="1" i="0" u="none" strike="noStrike" kern="1200" cap="none" spc="0" normalizeH="0" baseline="-25000" noProof="0" dirty="0">
                <a:ln>
                  <a:noFill/>
                </a:ln>
                <a:solidFill>
                  <a:srgbClr val="FF0000"/>
                </a:solidFill>
                <a:effectLst/>
                <a:uLnTx/>
                <a:uFillTx/>
                <a:latin typeface="Comic Sans MS" panose="030F0702030302020204" pitchFamily="66" charset="0"/>
                <a:ea typeface="MS PGothic" panose="020B0600070205080204" pitchFamily="34" charset="-128"/>
              </a:rPr>
              <a:t>p</a:t>
            </a:r>
          </a:p>
        </p:txBody>
      </p:sp>
      <p:sp>
        <p:nvSpPr>
          <p:cNvPr id="30724" name="Rectangle 5"/>
          <p:cNvSpPr>
            <a:spLocks noGrp="1" noChangeArrowheads="1"/>
          </p:cNvSpPr>
          <p:nvPr>
            <p:ph type="title" idx="4294967295"/>
          </p:nvPr>
        </p:nvSpPr>
        <p:spPr>
          <a:xfrm>
            <a:off x="2792413" y="304800"/>
            <a:ext cx="5314950" cy="857250"/>
          </a:xfrm>
        </p:spPr>
        <p:txBody>
          <a:bodyPr/>
          <a:lstStyle/>
          <a:p>
            <a:pPr eaLnBrk="1" hangingPunct="1">
              <a:defRPr/>
            </a:pPr>
            <a:r>
              <a:rPr lang="en-US" altLang="en-US" sz="3300" dirty="0">
                <a:solidFill>
                  <a:schemeClr val="accent6"/>
                </a:solidFill>
                <a:cs typeface="+mj-cs"/>
              </a:rPr>
              <a:t>29-6 Transformers and Transmission of Power</a:t>
            </a:r>
          </a:p>
        </p:txBody>
      </p:sp>
    </p:spTree>
    <p:extLst>
      <p:ext uri="{BB962C8B-B14F-4D97-AF65-F5344CB8AC3E}">
        <p14:creationId xmlns:p14="http://schemas.microsoft.com/office/powerpoint/2010/main" val="355382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1446213" y="1917700"/>
            <a:ext cx="8489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Energy must be conserved; therefore, in the absence of losses, the ratio of the currents must be the inverse of the ratio of turns:</a:t>
            </a:r>
          </a:p>
        </p:txBody>
      </p:sp>
      <p:sp>
        <p:nvSpPr>
          <p:cNvPr id="31747" name="Rectangle 6"/>
          <p:cNvSpPr>
            <a:spLocks noGrp="1" noChangeArrowheads="1"/>
          </p:cNvSpPr>
          <p:nvPr>
            <p:ph type="title" idx="4294967295"/>
          </p:nvPr>
        </p:nvSpPr>
        <p:spPr>
          <a:xfrm>
            <a:off x="2895600" y="304800"/>
            <a:ext cx="5314950" cy="857250"/>
          </a:xfrm>
        </p:spPr>
        <p:txBody>
          <a:bodyPr/>
          <a:lstStyle/>
          <a:p>
            <a:pPr eaLnBrk="1" hangingPunct="1">
              <a:defRPr/>
            </a:pPr>
            <a:r>
              <a:rPr lang="en-US" altLang="en-US" sz="3300" dirty="0">
                <a:solidFill>
                  <a:schemeClr val="accent6"/>
                </a:solidFill>
                <a:cs typeface="+mj-cs"/>
              </a:rPr>
              <a:t>29-6 Transformers and Transmission of Power</a:t>
            </a:r>
          </a:p>
        </p:txBody>
      </p:sp>
      <p:pic>
        <p:nvPicPr>
          <p:cNvPr id="69636" name="Picture 8" descr="29-6"/>
          <p:cNvPicPr>
            <a:picLocks noChangeAspect="1" noChangeArrowheads="1"/>
          </p:cNvPicPr>
          <p:nvPr/>
        </p:nvPicPr>
        <p:blipFill>
          <a:blip r:embed="rId2">
            <a:extLst>
              <a:ext uri="{28A0092B-C50C-407E-A947-70E740481C1C}">
                <a14:useLocalDpi xmlns:a14="http://schemas.microsoft.com/office/drawing/2010/main" val="0"/>
              </a:ext>
            </a:extLst>
          </a:blip>
          <a:srcRect l="13333" t="33990" r="68123"/>
          <a:stretch>
            <a:fillRect/>
          </a:stretch>
        </p:blipFill>
        <p:spPr bwMode="auto">
          <a:xfrm>
            <a:off x="3783013" y="3303588"/>
            <a:ext cx="3167062"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1"/>
          <p:cNvSpPr txBox="1">
            <a:spLocks noChangeArrowheads="1"/>
          </p:cNvSpPr>
          <p:nvPr/>
        </p:nvSpPr>
        <p:spPr bwMode="auto">
          <a:xfrm>
            <a:off x="1579563" y="5027613"/>
            <a:ext cx="90693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Because of conservation of energy,  the power output cannot be greater than the power input</a:t>
            </a:r>
          </a:p>
        </p:txBody>
      </p:sp>
    </p:spTree>
    <p:extLst>
      <p:ext uri="{BB962C8B-B14F-4D97-AF65-F5344CB8AC3E}">
        <p14:creationId xmlns:p14="http://schemas.microsoft.com/office/powerpoint/2010/main" val="3928086512"/>
      </p:ext>
    </p:extLst>
  </p:cSld>
  <p:clrMapOvr>
    <a:masterClrMapping/>
  </p:clrMapOvr>
</p:sld>
</file>

<file path=ppt/theme/theme1.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510</Words>
  <Application>Microsoft Office PowerPoint</Application>
  <PresentationFormat>Widescreen</PresentationFormat>
  <Paragraphs>37</Paragraphs>
  <Slides>8</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Aptos</vt:lpstr>
      <vt:lpstr>Arial</vt:lpstr>
      <vt:lpstr>Calibri</vt:lpstr>
      <vt:lpstr>Comic Sans MS</vt:lpstr>
      <vt:lpstr>Osaka</vt:lpstr>
      <vt:lpstr>Vladimir Script</vt:lpstr>
      <vt:lpstr>14_Blank Presentation</vt:lpstr>
      <vt:lpstr>11_Blank Presentation</vt:lpstr>
      <vt:lpstr>7_Blank Presentation</vt:lpstr>
      <vt:lpstr>Chapter 29:Electromagnetic Induction and Faraday’s Law</vt:lpstr>
      <vt:lpstr>29-4 Electric Generators</vt:lpstr>
      <vt:lpstr>29-4 Electric Generators</vt:lpstr>
      <vt:lpstr>29-4 Electric Generators</vt:lpstr>
      <vt:lpstr>29-6 Transformers and Transmission of Power</vt:lpstr>
      <vt:lpstr>29-6 Transformers and Transmission of Power</vt:lpstr>
      <vt:lpstr>29-6 Transformers and Transmission of Power</vt:lpstr>
      <vt:lpstr>29-6 Transformers and Transmission of Power</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Amir, Fatima Zohra</dc:creator>
  <cp:lastModifiedBy>Amir, Fatima Zohra</cp:lastModifiedBy>
  <cp:revision>1</cp:revision>
  <dcterms:created xsi:type="dcterms:W3CDTF">2025-04-02T17:10:53Z</dcterms:created>
  <dcterms:modified xsi:type="dcterms:W3CDTF">2025-04-02T17:13:49Z</dcterms:modified>
</cp:coreProperties>
</file>