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23"/>
  </p:notesMasterIdLst>
  <p:handoutMasterIdLst>
    <p:handoutMasterId r:id="rId24"/>
  </p:handoutMasterIdLst>
  <p:sldIdLst>
    <p:sldId id="27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6.wmf"/><Relationship Id="rId1" Type="http://schemas.openxmlformats.org/officeDocument/2006/relationships/image" Target="../media/image12.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8DC2F73-A2BF-4CA4-847B-CDDA1A75F1E5}" type="datetimeFigureOut">
              <a:rPr lang="en-US" smtClean="0"/>
              <a:t>3/20/2024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8E53EE5-F57F-4A5C-951B-EB9A5F87A001}" type="slidenum">
              <a:rPr lang="en-US" smtClean="0"/>
              <a:t>‹#›</a:t>
            </a:fld>
            <a:endParaRPr lang="en-US"/>
          </a:p>
        </p:txBody>
      </p:sp>
    </p:spTree>
    <p:extLst>
      <p:ext uri="{BB962C8B-B14F-4D97-AF65-F5344CB8AC3E}">
        <p14:creationId xmlns:p14="http://schemas.microsoft.com/office/powerpoint/2010/main" val="1633565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FE9579-4A8F-44D7-B782-AE26403C6385}" type="datetimeFigureOut">
              <a:rPr lang="en-US" smtClean="0"/>
              <a:t>3/20/2024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3ACFA3-D21D-48B6-9CB7-8B7F255BFDB5}" type="slidenum">
              <a:rPr lang="en-US" smtClean="0"/>
              <a:t>‹#›</a:t>
            </a:fld>
            <a:endParaRPr lang="en-US"/>
          </a:p>
        </p:txBody>
      </p:sp>
    </p:spTree>
    <p:extLst>
      <p:ext uri="{BB962C8B-B14F-4D97-AF65-F5344CB8AC3E}">
        <p14:creationId xmlns:p14="http://schemas.microsoft.com/office/powerpoint/2010/main" val="191457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2095">
              <a:defRPr>
                <a:solidFill>
                  <a:schemeClr val="tx1"/>
                </a:solidFill>
                <a:latin typeface="Comic Sans MS" panose="030F0702030302020204" pitchFamily="66" charset="0"/>
                <a:ea typeface="MS PGothic" panose="020B0600070205080204" pitchFamily="34" charset="-128"/>
              </a:defRPr>
            </a:lvl1pPr>
            <a:lvl2pPr marL="902329" indent="-345572" defTabSz="1082095">
              <a:defRPr>
                <a:solidFill>
                  <a:schemeClr val="tx1"/>
                </a:solidFill>
                <a:latin typeface="Comic Sans MS" panose="030F0702030302020204" pitchFamily="66" charset="0"/>
                <a:ea typeface="MS PGothic" panose="020B0600070205080204" pitchFamily="34" charset="-128"/>
              </a:defRPr>
            </a:lvl2pPr>
            <a:lvl3pPr marL="1392761" indent="-274015" defTabSz="1082095">
              <a:defRPr>
                <a:solidFill>
                  <a:schemeClr val="tx1"/>
                </a:solidFill>
                <a:latin typeface="Comic Sans MS" panose="030F0702030302020204" pitchFamily="66" charset="0"/>
                <a:ea typeface="MS PGothic" panose="020B0600070205080204" pitchFamily="34" charset="-128"/>
              </a:defRPr>
            </a:lvl3pPr>
            <a:lvl4pPr marL="1951264" indent="-274015" defTabSz="1082095">
              <a:defRPr>
                <a:solidFill>
                  <a:schemeClr val="tx1"/>
                </a:solidFill>
                <a:latin typeface="Comic Sans MS" panose="030F0702030302020204" pitchFamily="66" charset="0"/>
                <a:ea typeface="MS PGothic" panose="020B0600070205080204" pitchFamily="34" charset="-128"/>
              </a:defRPr>
            </a:lvl4pPr>
            <a:lvl5pPr marL="2508020" indent="-274015" defTabSz="1082095">
              <a:defRPr>
                <a:solidFill>
                  <a:schemeClr val="tx1"/>
                </a:solidFill>
                <a:latin typeface="Comic Sans MS" panose="030F0702030302020204" pitchFamily="66" charset="0"/>
                <a:ea typeface="MS PGothic" panose="020B0600070205080204" pitchFamily="34" charset="-128"/>
              </a:defRPr>
            </a:lvl5pPr>
            <a:lvl6pPr marL="3010671" indent="-274015" defTabSz="108209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13321" indent="-274015" defTabSz="108209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15974" indent="-274015" defTabSz="108209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18623" indent="-274015" defTabSz="108209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E67DC46D-C33A-468C-8703-2F466CE39DF6}" type="slidenum">
              <a:rPr lang="en-US" altLang="en-US">
                <a:solidFill>
                  <a:srgbClr val="000000"/>
                </a:solidFill>
                <a:latin typeface="Arial" panose="020B0604020202020204" pitchFamily="34" charset="0"/>
              </a:rPr>
              <a:pPr fontAlgn="base">
                <a:spcBef>
                  <a:spcPct val="0"/>
                </a:spcBef>
                <a:spcAft>
                  <a:spcPct val="0"/>
                </a:spcAft>
                <a:defRPr/>
              </a:pPr>
              <a:t>1</a:t>
            </a:fld>
            <a:endParaRPr lang="en-US" altLang="en-US">
              <a:solidFill>
                <a:srgbClr val="000000"/>
              </a:solidFill>
              <a:latin typeface="Arial" panose="020B0604020202020204"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29 opener. One of the great laws of physics is Faraday’s law of induction, which says that a changing magnetic flux produces an induced emf. This photo shows a bar magnet moving inside a coil of wire, and the galvanometer registers an induced current. This phenomenon of electromagnetic induction is the basis for many practical devices, including generators, alternators, transformers, tape recording, and computer memory.</a:t>
            </a:r>
          </a:p>
        </p:txBody>
      </p:sp>
    </p:spTree>
    <p:extLst>
      <p:ext uri="{BB962C8B-B14F-4D97-AF65-F5344CB8AC3E}">
        <p14:creationId xmlns:p14="http://schemas.microsoft.com/office/powerpoint/2010/main" val="779721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58094">
              <a:defRPr>
                <a:solidFill>
                  <a:schemeClr val="tx1"/>
                </a:solidFill>
                <a:latin typeface="Comic Sans MS" panose="030F0702030302020204" pitchFamily="66" charset="0"/>
                <a:ea typeface="MS PGothic" panose="020B0600070205080204" pitchFamily="34" charset="-128"/>
              </a:defRPr>
            </a:lvl1pPr>
            <a:lvl2pPr marL="962137" indent="-365436" defTabSz="1158094">
              <a:defRPr>
                <a:solidFill>
                  <a:schemeClr val="tx1"/>
                </a:solidFill>
                <a:latin typeface="Comic Sans MS" panose="030F0702030302020204" pitchFamily="66" charset="0"/>
                <a:ea typeface="MS PGothic" panose="020B0600070205080204" pitchFamily="34" charset="-128"/>
              </a:defRPr>
            </a:lvl2pPr>
            <a:lvl3pPr marL="1484691" indent="-291289" defTabSz="1158094">
              <a:defRPr>
                <a:solidFill>
                  <a:schemeClr val="tx1"/>
                </a:solidFill>
                <a:latin typeface="Comic Sans MS" panose="030F0702030302020204" pitchFamily="66" charset="0"/>
                <a:ea typeface="MS PGothic" panose="020B0600070205080204" pitchFamily="34" charset="-128"/>
              </a:defRPr>
            </a:lvl3pPr>
            <a:lvl4pPr marL="2084925" indent="-291289" defTabSz="1158094">
              <a:defRPr>
                <a:solidFill>
                  <a:schemeClr val="tx1"/>
                </a:solidFill>
                <a:latin typeface="Comic Sans MS" panose="030F0702030302020204" pitchFamily="66" charset="0"/>
                <a:ea typeface="MS PGothic" panose="020B0600070205080204" pitchFamily="34" charset="-128"/>
              </a:defRPr>
            </a:lvl4pPr>
            <a:lvl5pPr marL="2679859" indent="-291289" defTabSz="1158094">
              <a:defRPr>
                <a:solidFill>
                  <a:schemeClr val="tx1"/>
                </a:solidFill>
                <a:latin typeface="Comic Sans MS" panose="030F0702030302020204" pitchFamily="66" charset="0"/>
                <a:ea typeface="MS PGothic" panose="020B0600070205080204" pitchFamily="34" charset="-128"/>
              </a:defRPr>
            </a:lvl5pPr>
            <a:lvl6pPr marL="3188290" indent="-291289" defTabSz="11580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696720" indent="-291289" defTabSz="11580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205152" indent="-291289" defTabSz="11580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713584" indent="-291289" defTabSz="115809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E697C0C8-FB77-41F5-8DD4-30CC9675CCDE}" type="slidenum">
              <a:rPr lang="en-US" altLang="en-US">
                <a:solidFill>
                  <a:srgbClr val="000000"/>
                </a:solidFill>
                <a:latin typeface="Arial" panose="020B0604020202020204" pitchFamily="34" charset="0"/>
              </a:rPr>
              <a:pPr fontAlgn="base">
                <a:spcBef>
                  <a:spcPct val="0"/>
                </a:spcBef>
                <a:spcAft>
                  <a:spcPct val="0"/>
                </a:spcAft>
                <a:defRPr/>
              </a:pPr>
              <a:t>17</a:t>
            </a:fld>
            <a:endParaRPr lang="en-US" altLang="en-US">
              <a:solidFill>
                <a:srgbClr val="000000"/>
              </a:solidFill>
              <a:latin typeface="Arial" panose="020B0604020202020204"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a. The flux goes from BA to zero in 0.100 s, so </a:t>
            </a:r>
            <a:r>
              <a:rPr lang="en-US" altLang="en-US">
                <a:sym typeface="Symbol" panose="05050102010706020507" pitchFamily="18" charset="2"/>
              </a:rPr>
              <a:t>  </a:t>
            </a:r>
            <a:r>
              <a:rPr lang="el-GR" altLang="en-US">
                <a:latin typeface="Times New Roman" panose="02020603050405020304" pitchFamily="18" charset="0"/>
                <a:cs typeface="Times New Roman" panose="02020603050405020304" pitchFamily="18" charset="0"/>
              </a:rPr>
              <a:t>Φ</a:t>
            </a:r>
            <a:r>
              <a:rPr lang="el-GR" altLang="en-US" b="1" baseline="-25000">
                <a:latin typeface="Times New Roman" panose="02020603050405020304" pitchFamily="18" charset="0"/>
                <a:cs typeface="Times New Roman" panose="02020603050405020304" pitchFamily="18" charset="0"/>
              </a:rPr>
              <a:t>B</a:t>
            </a:r>
            <a:r>
              <a:rPr lang="en-US" altLang="en-US">
                <a:cs typeface="Arial" panose="020B0604020202020204" pitchFamily="34" charset="0"/>
              </a:rPr>
              <a:t>/</a:t>
            </a:r>
            <a:r>
              <a:rPr lang="en-US" altLang="en-US">
                <a:cs typeface="Arial" panose="020B0604020202020204" pitchFamily="34" charset="0"/>
                <a:sym typeface="Symbol" panose="05050102010706020507" pitchFamily="18" charset="2"/>
              </a:rPr>
              <a:t>  </a:t>
            </a:r>
            <a:r>
              <a:rPr lang="en-US" altLang="en-US">
                <a:cs typeface="Arial" panose="020B0604020202020204" pitchFamily="34" charset="0"/>
              </a:rPr>
              <a:t>t = BA/t = -1.50 x 10</a:t>
            </a:r>
            <a:r>
              <a:rPr lang="en-US" altLang="en-US" baseline="30000">
                <a:cs typeface="Arial" panose="020B0604020202020204" pitchFamily="34" charset="0"/>
              </a:rPr>
              <a:t>-2</a:t>
            </a:r>
            <a:r>
              <a:rPr lang="en-US" altLang="en-US">
                <a:cs typeface="Arial" panose="020B0604020202020204" pitchFamily="34" charset="0"/>
              </a:rPr>
              <a:t> Wb/s.</a:t>
            </a:r>
          </a:p>
          <a:p>
            <a:pPr eaLnBrk="1" hangingPunct="1">
              <a:spcBef>
                <a:spcPct val="0"/>
              </a:spcBef>
            </a:pPr>
            <a:r>
              <a:rPr lang="en-US" altLang="en-US">
                <a:cs typeface="Arial" panose="020B0604020202020204" pitchFamily="34" charset="0"/>
              </a:rPr>
              <a:t>b. The emf is –N </a:t>
            </a:r>
            <a:r>
              <a:rPr lang="en-US" altLang="en-US">
                <a:sym typeface="Symbol" panose="05050102010706020507" pitchFamily="18" charset="2"/>
              </a:rPr>
              <a:t>  </a:t>
            </a:r>
            <a:r>
              <a:rPr lang="el-GR" altLang="en-US">
                <a:latin typeface="Times New Roman" panose="02020603050405020304" pitchFamily="18" charset="0"/>
                <a:cs typeface="Times New Roman" panose="02020603050405020304" pitchFamily="18" charset="0"/>
              </a:rPr>
              <a:t>Φ</a:t>
            </a:r>
            <a:r>
              <a:rPr lang="el-GR" altLang="en-US" b="1" baseline="-25000">
                <a:latin typeface="Times New Roman" panose="02020603050405020304" pitchFamily="18" charset="0"/>
                <a:cs typeface="Times New Roman" panose="02020603050405020304" pitchFamily="18" charset="0"/>
              </a:rPr>
              <a:t>B</a:t>
            </a:r>
            <a:r>
              <a:rPr lang="en-US" altLang="en-US">
                <a:cs typeface="Arial" panose="020B0604020202020204" pitchFamily="34" charset="0"/>
              </a:rPr>
              <a:t>/</a:t>
            </a:r>
            <a:r>
              <a:rPr lang="en-US" altLang="en-US">
                <a:cs typeface="Arial" panose="020B0604020202020204" pitchFamily="34" charset="0"/>
                <a:sym typeface="Symbol" panose="05050102010706020507" pitchFamily="18" charset="2"/>
              </a:rPr>
              <a:t>  d</a:t>
            </a:r>
            <a:r>
              <a:rPr lang="en-US" altLang="en-US">
                <a:cs typeface="Arial" panose="020B0604020202020204" pitchFamily="34" charset="0"/>
              </a:rPr>
              <a:t>t = 1.50 V. The current is emf/R = 15.0 mA.</a:t>
            </a:r>
          </a:p>
          <a:p>
            <a:pPr eaLnBrk="1" hangingPunct="1">
              <a:spcBef>
                <a:spcPct val="0"/>
              </a:spcBef>
            </a:pPr>
            <a:r>
              <a:rPr lang="en-US" altLang="en-US">
                <a:cs typeface="Arial" panose="020B0604020202020204" pitchFamily="34" charset="0"/>
              </a:rPr>
              <a:t>c. E = Pt = I</a:t>
            </a:r>
            <a:r>
              <a:rPr lang="en-US" altLang="en-US" baseline="30000">
                <a:cs typeface="Arial" panose="020B0604020202020204" pitchFamily="34" charset="0"/>
              </a:rPr>
              <a:t>2</a:t>
            </a:r>
            <a:r>
              <a:rPr lang="en-US" altLang="en-US">
                <a:cs typeface="Arial" panose="020B0604020202020204" pitchFamily="34" charset="0"/>
              </a:rPr>
              <a:t>Rt = 2.25 x 10</a:t>
            </a:r>
            <a:r>
              <a:rPr lang="en-US" altLang="en-US" baseline="30000">
                <a:cs typeface="Arial" panose="020B0604020202020204" pitchFamily="34" charset="0"/>
              </a:rPr>
              <a:t>-3</a:t>
            </a:r>
            <a:r>
              <a:rPr lang="en-US" altLang="en-US">
                <a:cs typeface="Arial" panose="020B0604020202020204" pitchFamily="34" charset="0"/>
              </a:rPr>
              <a:t> J.</a:t>
            </a:r>
          </a:p>
          <a:p>
            <a:pPr eaLnBrk="1" hangingPunct="1">
              <a:spcBef>
                <a:spcPct val="0"/>
              </a:spcBef>
            </a:pPr>
            <a:r>
              <a:rPr lang="en-US" altLang="en-US">
                <a:cs typeface="Arial" panose="020B0604020202020204" pitchFamily="34" charset="0"/>
              </a:rPr>
              <a:t>d. F = W/d = 0.0450 N.</a:t>
            </a:r>
            <a:endParaRPr lang="el-GR" altLang="en-US">
              <a:cs typeface="Arial" panose="020B0604020202020204" pitchFamily="34" charset="0"/>
            </a:endParaRPr>
          </a:p>
        </p:txBody>
      </p:sp>
    </p:spTree>
    <p:extLst>
      <p:ext uri="{BB962C8B-B14F-4D97-AF65-F5344CB8AC3E}">
        <p14:creationId xmlns:p14="http://schemas.microsoft.com/office/powerpoint/2010/main" val="444703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49269">
              <a:defRPr>
                <a:solidFill>
                  <a:schemeClr val="tx1"/>
                </a:solidFill>
                <a:latin typeface="Comic Sans MS" panose="030F0702030302020204" pitchFamily="66" charset="0"/>
                <a:ea typeface="MS PGothic" panose="020B0600070205080204" pitchFamily="34" charset="-128"/>
              </a:defRPr>
            </a:lvl1pPr>
            <a:lvl2pPr marL="955075" indent="-361906" defTabSz="1149269">
              <a:defRPr>
                <a:solidFill>
                  <a:schemeClr val="tx1"/>
                </a:solidFill>
                <a:latin typeface="Comic Sans MS" panose="030F0702030302020204" pitchFamily="66" charset="0"/>
                <a:ea typeface="MS PGothic" panose="020B0600070205080204" pitchFamily="34" charset="-128"/>
              </a:defRPr>
            </a:lvl2pPr>
            <a:lvl3pPr marL="1474099" indent="-289523" defTabSz="1149269">
              <a:defRPr>
                <a:solidFill>
                  <a:schemeClr val="tx1"/>
                </a:solidFill>
                <a:latin typeface="Comic Sans MS" panose="030F0702030302020204" pitchFamily="66" charset="0"/>
                <a:ea typeface="MS PGothic" panose="020B0600070205080204" pitchFamily="34" charset="-128"/>
              </a:defRPr>
            </a:lvl3pPr>
            <a:lvl4pPr marL="2067268" indent="-289523" defTabSz="1149269">
              <a:defRPr>
                <a:solidFill>
                  <a:schemeClr val="tx1"/>
                </a:solidFill>
                <a:latin typeface="Comic Sans MS" panose="030F0702030302020204" pitchFamily="66" charset="0"/>
                <a:ea typeface="MS PGothic" panose="020B0600070205080204" pitchFamily="34" charset="-128"/>
              </a:defRPr>
            </a:lvl4pPr>
            <a:lvl5pPr marL="2660439" indent="-289523" defTabSz="1149269">
              <a:defRPr>
                <a:solidFill>
                  <a:schemeClr val="tx1"/>
                </a:solidFill>
                <a:latin typeface="Comic Sans MS" panose="030F0702030302020204" pitchFamily="66" charset="0"/>
                <a:ea typeface="MS PGothic" panose="020B0600070205080204" pitchFamily="34" charset="-128"/>
              </a:defRPr>
            </a:lvl5pPr>
            <a:lvl6pPr marL="3168871" indent="-289523" defTabSz="114926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677304" indent="-289523" defTabSz="114926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185733" indent="-289523" defTabSz="114926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694165" indent="-289523" defTabSz="114926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135D4E20-C37F-4EC6-89ED-EBE9E31DDD8B}" type="slidenum">
              <a:rPr lang="en-US" altLang="en-US">
                <a:solidFill>
                  <a:srgbClr val="000000"/>
                </a:solidFill>
                <a:latin typeface="Arial" panose="020B0604020202020204" pitchFamily="34" charset="0"/>
              </a:rPr>
              <a:pPr fontAlgn="base">
                <a:spcBef>
                  <a:spcPct val="0"/>
                </a:spcBef>
                <a:spcAft>
                  <a:spcPct val="0"/>
                </a:spcAft>
                <a:defRPr/>
              </a:pPr>
              <a:t>18</a:t>
            </a:fld>
            <a:endParaRPr lang="en-US" altLang="en-US">
              <a:solidFill>
                <a:srgbClr val="000000"/>
              </a:solidFill>
              <a:latin typeface="Arial" panose="020B0604020202020204"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Figure 29-12a. A conducting rod is moved to the right on a U-shaped conductor in a uniform magnetic field B that points out of the page. The induced current is clockwise.</a:t>
            </a:r>
          </a:p>
        </p:txBody>
      </p:sp>
    </p:spTree>
    <p:extLst>
      <p:ext uri="{BB962C8B-B14F-4D97-AF65-F5344CB8AC3E}">
        <p14:creationId xmlns:p14="http://schemas.microsoft.com/office/powerpoint/2010/main" val="811331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49269">
              <a:defRPr>
                <a:solidFill>
                  <a:schemeClr val="tx1"/>
                </a:solidFill>
                <a:latin typeface="Comic Sans MS" panose="030F0702030302020204" pitchFamily="66" charset="0"/>
                <a:ea typeface="MS PGothic" panose="020B0600070205080204" pitchFamily="34" charset="-128"/>
              </a:defRPr>
            </a:lvl1pPr>
            <a:lvl2pPr marL="955075" indent="-361906" defTabSz="1149269">
              <a:defRPr>
                <a:solidFill>
                  <a:schemeClr val="tx1"/>
                </a:solidFill>
                <a:latin typeface="Comic Sans MS" panose="030F0702030302020204" pitchFamily="66" charset="0"/>
                <a:ea typeface="MS PGothic" panose="020B0600070205080204" pitchFamily="34" charset="-128"/>
              </a:defRPr>
            </a:lvl2pPr>
            <a:lvl3pPr marL="1474099" indent="-289523" defTabSz="1149269">
              <a:defRPr>
                <a:solidFill>
                  <a:schemeClr val="tx1"/>
                </a:solidFill>
                <a:latin typeface="Comic Sans MS" panose="030F0702030302020204" pitchFamily="66" charset="0"/>
                <a:ea typeface="MS PGothic" panose="020B0600070205080204" pitchFamily="34" charset="-128"/>
              </a:defRPr>
            </a:lvl3pPr>
            <a:lvl4pPr marL="2067268" indent="-289523" defTabSz="1149269">
              <a:defRPr>
                <a:solidFill>
                  <a:schemeClr val="tx1"/>
                </a:solidFill>
                <a:latin typeface="Comic Sans MS" panose="030F0702030302020204" pitchFamily="66" charset="0"/>
                <a:ea typeface="MS PGothic" panose="020B0600070205080204" pitchFamily="34" charset="-128"/>
              </a:defRPr>
            </a:lvl4pPr>
            <a:lvl5pPr marL="2660439" indent="-289523" defTabSz="1149269">
              <a:defRPr>
                <a:solidFill>
                  <a:schemeClr val="tx1"/>
                </a:solidFill>
                <a:latin typeface="Comic Sans MS" panose="030F0702030302020204" pitchFamily="66" charset="0"/>
                <a:ea typeface="MS PGothic" panose="020B0600070205080204" pitchFamily="34" charset="-128"/>
              </a:defRPr>
            </a:lvl5pPr>
            <a:lvl6pPr marL="3168871" indent="-289523" defTabSz="114926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677304" indent="-289523" defTabSz="114926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185733" indent="-289523" defTabSz="114926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694165" indent="-289523" defTabSz="1149269"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3AC2F982-005B-4685-905B-85D01617ADA1}" type="slidenum">
              <a:rPr lang="en-US" altLang="en-US">
                <a:solidFill>
                  <a:srgbClr val="000000"/>
                </a:solidFill>
                <a:latin typeface="Arial" panose="020B0604020202020204" pitchFamily="34" charset="0"/>
              </a:rPr>
              <a:pPr fontAlgn="base">
                <a:spcBef>
                  <a:spcPct val="0"/>
                </a:spcBef>
                <a:spcAft>
                  <a:spcPct val="0"/>
                </a:spcAft>
                <a:defRPr/>
              </a:pPr>
              <a:t>19</a:t>
            </a:fld>
            <a:endParaRPr lang="en-US" altLang="en-US">
              <a:solidFill>
                <a:srgbClr val="000000"/>
              </a:solidFill>
              <a:latin typeface="Arial" panose="020B0604020202020204"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5924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8161">
              <a:defRPr>
                <a:solidFill>
                  <a:schemeClr val="tx1"/>
                </a:solidFill>
                <a:latin typeface="Comic Sans MS" panose="030F0702030302020204" pitchFamily="66" charset="0"/>
                <a:ea typeface="MS PGothic" panose="020B0600070205080204" pitchFamily="34" charset="-128"/>
              </a:defRPr>
            </a:lvl1pPr>
            <a:lvl2pPr marL="938923" indent="-358465" defTabSz="1128161">
              <a:defRPr>
                <a:solidFill>
                  <a:schemeClr val="tx1"/>
                </a:solidFill>
                <a:latin typeface="Comic Sans MS" panose="030F0702030302020204" pitchFamily="66" charset="0"/>
                <a:ea typeface="MS PGothic" panose="020B0600070205080204" pitchFamily="34" charset="-128"/>
              </a:defRPr>
            </a:lvl2pPr>
            <a:lvl3pPr marL="1448415" indent="-283861" defTabSz="1128161">
              <a:defRPr>
                <a:solidFill>
                  <a:schemeClr val="tx1"/>
                </a:solidFill>
                <a:latin typeface="Comic Sans MS" panose="030F0702030302020204" pitchFamily="66" charset="0"/>
                <a:ea typeface="MS PGothic" panose="020B0600070205080204" pitchFamily="34" charset="-128"/>
              </a:defRPr>
            </a:lvl3pPr>
            <a:lvl4pPr marL="2032512" indent="-283861" defTabSz="1128161">
              <a:defRPr>
                <a:solidFill>
                  <a:schemeClr val="tx1"/>
                </a:solidFill>
                <a:latin typeface="Comic Sans MS" panose="030F0702030302020204" pitchFamily="66" charset="0"/>
                <a:ea typeface="MS PGothic" panose="020B0600070205080204" pitchFamily="34" charset="-128"/>
              </a:defRPr>
            </a:lvl4pPr>
            <a:lvl5pPr marL="2612971" indent="-283861" defTabSz="1128161">
              <a:defRPr>
                <a:solidFill>
                  <a:schemeClr val="tx1"/>
                </a:solidFill>
                <a:latin typeface="Comic Sans MS" panose="030F0702030302020204" pitchFamily="66" charset="0"/>
                <a:ea typeface="MS PGothic" panose="020B0600070205080204" pitchFamily="34" charset="-128"/>
              </a:defRPr>
            </a:lvl5pPr>
            <a:lvl6pPr marL="3137021" indent="-283861" defTabSz="112816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661071" indent="-283861" defTabSz="112816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185119" indent="-283861" defTabSz="112816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709170" indent="-283861" defTabSz="1128161"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23AA5238-75D7-4218-8F71-A171BFD38B3C}" type="slidenum">
              <a:rPr lang="en-US" altLang="en-US">
                <a:solidFill>
                  <a:srgbClr val="000000"/>
                </a:solidFill>
                <a:latin typeface="Arial" panose="020B0604020202020204" pitchFamily="34" charset="0"/>
              </a:rPr>
              <a:pPr fontAlgn="base">
                <a:spcBef>
                  <a:spcPct val="0"/>
                </a:spcBef>
                <a:spcAft>
                  <a:spcPct val="0"/>
                </a:spcAft>
                <a:defRPr/>
              </a:pPr>
              <a:t>3</a:t>
            </a:fld>
            <a:endParaRPr lang="en-US" altLang="en-US">
              <a:solidFill>
                <a:srgbClr val="000000"/>
              </a:solidFill>
              <a:latin typeface="Arial" panose="020B0604020202020204"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29-1. Faraday’s experiment to induce an emf.</a:t>
            </a:r>
          </a:p>
        </p:txBody>
      </p:sp>
    </p:spTree>
    <p:extLst>
      <p:ext uri="{BB962C8B-B14F-4D97-AF65-F5344CB8AC3E}">
        <p14:creationId xmlns:p14="http://schemas.microsoft.com/office/powerpoint/2010/main" val="44934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3960">
              <a:defRPr>
                <a:solidFill>
                  <a:schemeClr val="tx1"/>
                </a:solidFill>
                <a:latin typeface="Comic Sans MS" panose="030F0702030302020204" pitchFamily="66" charset="0"/>
                <a:ea typeface="MS PGothic" panose="020B0600070205080204" pitchFamily="34" charset="-128"/>
              </a:defRPr>
            </a:lvl1pPr>
            <a:lvl2pPr marL="926829" indent="-353077" defTabSz="1113960">
              <a:defRPr>
                <a:solidFill>
                  <a:schemeClr val="tx1"/>
                </a:solidFill>
                <a:latin typeface="Comic Sans MS" panose="030F0702030302020204" pitchFamily="66" charset="0"/>
                <a:ea typeface="MS PGothic" panose="020B0600070205080204" pitchFamily="34" charset="-128"/>
              </a:defRPr>
            </a:lvl2pPr>
            <a:lvl3pPr marL="1431730" indent="-278931" defTabSz="1113960">
              <a:defRPr>
                <a:solidFill>
                  <a:schemeClr val="tx1"/>
                </a:solidFill>
                <a:latin typeface="Comic Sans MS" panose="030F0702030302020204" pitchFamily="66" charset="0"/>
                <a:ea typeface="MS PGothic" panose="020B0600070205080204" pitchFamily="34" charset="-128"/>
              </a:defRPr>
            </a:lvl3pPr>
            <a:lvl4pPr marL="2009011" indent="-278931" defTabSz="1113960">
              <a:defRPr>
                <a:solidFill>
                  <a:schemeClr val="tx1"/>
                </a:solidFill>
                <a:latin typeface="Comic Sans MS" panose="030F0702030302020204" pitchFamily="66" charset="0"/>
                <a:ea typeface="MS PGothic" panose="020B0600070205080204" pitchFamily="34" charset="-128"/>
              </a:defRPr>
            </a:lvl4pPr>
            <a:lvl5pPr marL="2582762" indent="-278931" defTabSz="1113960">
              <a:defRPr>
                <a:solidFill>
                  <a:schemeClr val="tx1"/>
                </a:solidFill>
                <a:latin typeface="Comic Sans MS" panose="030F0702030302020204" pitchFamily="66" charset="0"/>
                <a:ea typeface="MS PGothic" panose="020B0600070205080204" pitchFamily="34" charset="-128"/>
              </a:defRPr>
            </a:lvl5pPr>
            <a:lvl6pPr marL="3091194" indent="-278931" defTabSz="111396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99625" indent="-278931" defTabSz="111396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108058" indent="-278931" defTabSz="111396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616487" indent="-278931" defTabSz="111396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AFB8F29B-2482-481F-AE4A-1012280940AC}" type="slidenum">
              <a:rPr lang="en-US" altLang="en-US">
                <a:solidFill>
                  <a:srgbClr val="000000"/>
                </a:solidFill>
                <a:latin typeface="Arial" panose="020B0604020202020204" pitchFamily="34" charset="0"/>
              </a:rPr>
              <a:pPr fontAlgn="base">
                <a:spcBef>
                  <a:spcPct val="0"/>
                </a:spcBef>
                <a:spcAft>
                  <a:spcPct val="0"/>
                </a:spcAft>
                <a:defRPr/>
              </a:pPr>
              <a:t>4</a:t>
            </a:fld>
            <a:endParaRPr lang="en-US" altLang="en-US">
              <a:solidFill>
                <a:srgbClr val="000000"/>
              </a:solidFill>
              <a:latin typeface="Arial" panose="020B0604020202020204" pitchFamily="34"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29-2. (a) A current is induced when a magnet is moved toward a coil, momentarily increasing the magnetic field through the coil. (b) The induced current is opposite when the magnet is moved away from the coil ( decreases). Note that the galvanometer zero is at the center of the scale and the needle deflects left or right, depending on the direction of the current. In (c), no current is induced if the magnet does not move relative to the coil. It is the relative motion that counts here: the magnet can be held steady and the coil moved, which also induces an emf.</a:t>
            </a:r>
          </a:p>
        </p:txBody>
      </p:sp>
    </p:spTree>
    <p:extLst>
      <p:ext uri="{BB962C8B-B14F-4D97-AF65-F5344CB8AC3E}">
        <p14:creationId xmlns:p14="http://schemas.microsoft.com/office/powerpoint/2010/main" val="13556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36910">
              <a:defRPr>
                <a:solidFill>
                  <a:schemeClr val="tx1"/>
                </a:solidFill>
                <a:latin typeface="Comic Sans MS" panose="030F0702030302020204" pitchFamily="66" charset="0"/>
                <a:ea typeface="MS PGothic" panose="020B0600070205080204" pitchFamily="34" charset="-128"/>
              </a:defRPr>
            </a:lvl1pPr>
            <a:lvl2pPr marL="944482" indent="-360138" defTabSz="1136910">
              <a:defRPr>
                <a:solidFill>
                  <a:schemeClr val="tx1"/>
                </a:solidFill>
                <a:latin typeface="Comic Sans MS" panose="030F0702030302020204" pitchFamily="66" charset="0"/>
                <a:ea typeface="MS PGothic" panose="020B0600070205080204" pitchFamily="34" charset="-128"/>
              </a:defRPr>
            </a:lvl2pPr>
            <a:lvl3pPr marL="1459975" indent="-285994" defTabSz="1136910">
              <a:defRPr>
                <a:solidFill>
                  <a:schemeClr val="tx1"/>
                </a:solidFill>
                <a:latin typeface="Comic Sans MS" panose="030F0702030302020204" pitchFamily="66" charset="0"/>
                <a:ea typeface="MS PGothic" panose="020B0600070205080204" pitchFamily="34" charset="-128"/>
              </a:defRPr>
            </a:lvl3pPr>
            <a:lvl4pPr marL="2047850" indent="-285994" defTabSz="1136910">
              <a:defRPr>
                <a:solidFill>
                  <a:schemeClr val="tx1"/>
                </a:solidFill>
                <a:latin typeface="Comic Sans MS" panose="030F0702030302020204" pitchFamily="66" charset="0"/>
                <a:ea typeface="MS PGothic" panose="020B0600070205080204" pitchFamily="34" charset="-128"/>
              </a:defRPr>
            </a:lvl4pPr>
            <a:lvl5pPr marL="2632193" indent="-285994" defTabSz="1136910">
              <a:defRPr>
                <a:solidFill>
                  <a:schemeClr val="tx1"/>
                </a:solidFill>
                <a:latin typeface="Comic Sans MS" panose="030F0702030302020204" pitchFamily="66" charset="0"/>
                <a:ea typeface="MS PGothic" panose="020B0600070205080204" pitchFamily="34" charset="-128"/>
              </a:defRPr>
            </a:lvl5pPr>
            <a:lvl6pPr marL="3140624" indent="-285994" defTabSz="113691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649058" indent="-285994" defTabSz="113691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157487" indent="-285994" defTabSz="113691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665918" indent="-285994" defTabSz="113691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CCD60AEB-3118-4E8B-83BF-7572285D3C20}" type="slidenum">
              <a:rPr lang="en-US" altLang="en-US">
                <a:solidFill>
                  <a:srgbClr val="000000"/>
                </a:solidFill>
                <a:latin typeface="Arial" panose="020B0604020202020204" pitchFamily="34" charset="0"/>
              </a:rPr>
              <a:pPr fontAlgn="base">
                <a:spcBef>
                  <a:spcPct val="0"/>
                </a:spcBef>
                <a:spcAft>
                  <a:spcPct val="0"/>
                </a:spcAft>
                <a:defRPr/>
              </a:pPr>
              <a:t>7</a:t>
            </a:fld>
            <a:endParaRPr lang="en-US" altLang="en-US">
              <a:solidFill>
                <a:srgbClr val="000000"/>
              </a:solidFill>
              <a:latin typeface="Arial" panose="020B0604020202020204"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Figure 29-3. Determining the flux through a flat loop of wire. This loop is square, of side l and area A = l</a:t>
            </a:r>
            <a:r>
              <a:rPr lang="en-US" altLang="en-US" baseline="30000" dirty="0"/>
              <a:t>2</a:t>
            </a:r>
            <a:r>
              <a:rPr lang="en-US" altLang="en-US" dirty="0"/>
              <a:t>.</a:t>
            </a:r>
          </a:p>
        </p:txBody>
      </p:sp>
    </p:spTree>
    <p:extLst>
      <p:ext uri="{BB962C8B-B14F-4D97-AF65-F5344CB8AC3E}">
        <p14:creationId xmlns:p14="http://schemas.microsoft.com/office/powerpoint/2010/main" val="3842332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36910">
              <a:defRPr>
                <a:solidFill>
                  <a:schemeClr val="tx1"/>
                </a:solidFill>
                <a:latin typeface="Comic Sans MS" panose="030F0702030302020204" pitchFamily="66" charset="0"/>
                <a:ea typeface="MS PGothic" panose="020B0600070205080204" pitchFamily="34" charset="-128"/>
              </a:defRPr>
            </a:lvl1pPr>
            <a:lvl2pPr marL="944482" indent="-360138" defTabSz="1136910">
              <a:defRPr>
                <a:solidFill>
                  <a:schemeClr val="tx1"/>
                </a:solidFill>
                <a:latin typeface="Comic Sans MS" panose="030F0702030302020204" pitchFamily="66" charset="0"/>
                <a:ea typeface="MS PGothic" panose="020B0600070205080204" pitchFamily="34" charset="-128"/>
              </a:defRPr>
            </a:lvl2pPr>
            <a:lvl3pPr marL="1459975" indent="-285994" defTabSz="1136910">
              <a:defRPr>
                <a:solidFill>
                  <a:schemeClr val="tx1"/>
                </a:solidFill>
                <a:latin typeface="Comic Sans MS" panose="030F0702030302020204" pitchFamily="66" charset="0"/>
                <a:ea typeface="MS PGothic" panose="020B0600070205080204" pitchFamily="34" charset="-128"/>
              </a:defRPr>
            </a:lvl3pPr>
            <a:lvl4pPr marL="2047850" indent="-285994" defTabSz="1136910">
              <a:defRPr>
                <a:solidFill>
                  <a:schemeClr val="tx1"/>
                </a:solidFill>
                <a:latin typeface="Comic Sans MS" panose="030F0702030302020204" pitchFamily="66" charset="0"/>
                <a:ea typeface="MS PGothic" panose="020B0600070205080204" pitchFamily="34" charset="-128"/>
              </a:defRPr>
            </a:lvl4pPr>
            <a:lvl5pPr marL="2632193" indent="-285994" defTabSz="1136910">
              <a:defRPr>
                <a:solidFill>
                  <a:schemeClr val="tx1"/>
                </a:solidFill>
                <a:latin typeface="Comic Sans MS" panose="030F0702030302020204" pitchFamily="66" charset="0"/>
                <a:ea typeface="MS PGothic" panose="020B0600070205080204" pitchFamily="34" charset="-128"/>
              </a:defRPr>
            </a:lvl5pPr>
            <a:lvl6pPr marL="3140624" indent="-285994" defTabSz="113691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649058" indent="-285994" defTabSz="113691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157487" indent="-285994" defTabSz="113691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665918" indent="-285994" defTabSz="113691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19D9CB32-4082-496B-98C1-83496A72FD44}" type="slidenum">
              <a:rPr lang="en-US" altLang="en-US">
                <a:solidFill>
                  <a:srgbClr val="000000"/>
                </a:solidFill>
                <a:latin typeface="Arial" panose="020B0604020202020204" pitchFamily="34" charset="0"/>
              </a:rPr>
              <a:pPr fontAlgn="base">
                <a:spcBef>
                  <a:spcPct val="0"/>
                </a:spcBef>
                <a:spcAft>
                  <a:spcPct val="0"/>
                </a:spcAft>
                <a:defRPr/>
              </a:pPr>
              <a:t>8</a:t>
            </a:fld>
            <a:endParaRPr lang="en-US" altLang="en-US">
              <a:solidFill>
                <a:srgbClr val="000000"/>
              </a:solidFill>
              <a:latin typeface="Arial" panose="020B0604020202020204" pitchFamily="34"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29-4. Magnetic flux </a:t>
            </a:r>
            <a:r>
              <a:rPr lang="el-GR" altLang="en-US">
                <a:cs typeface="Arial" panose="020B0604020202020204" pitchFamily="34" charset="0"/>
              </a:rPr>
              <a:t>Φ</a:t>
            </a:r>
            <a:r>
              <a:rPr lang="en-US" altLang="en-US" baseline="-25000">
                <a:cs typeface="Arial" panose="020B0604020202020204" pitchFamily="34" charset="0"/>
              </a:rPr>
              <a:t>B</a:t>
            </a:r>
            <a:r>
              <a:rPr lang="en-US" altLang="en-US"/>
              <a:t> is proportional to the number of lines of B that pass through the loop.</a:t>
            </a:r>
          </a:p>
        </p:txBody>
      </p:sp>
    </p:spTree>
    <p:extLst>
      <p:ext uri="{BB962C8B-B14F-4D97-AF65-F5344CB8AC3E}">
        <p14:creationId xmlns:p14="http://schemas.microsoft.com/office/powerpoint/2010/main" val="322075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3985">
              <a:defRPr>
                <a:solidFill>
                  <a:schemeClr val="tx1"/>
                </a:solidFill>
                <a:latin typeface="Comic Sans MS" panose="030F0702030302020204" pitchFamily="66" charset="0"/>
                <a:ea typeface="MS PGothic" panose="020B0600070205080204" pitchFamily="34" charset="-128"/>
              </a:defRPr>
            </a:lvl1pPr>
            <a:lvl2pPr marL="933745" indent="-356044" defTabSz="1123985">
              <a:defRPr>
                <a:solidFill>
                  <a:schemeClr val="tx1"/>
                </a:solidFill>
                <a:latin typeface="Comic Sans MS" panose="030F0702030302020204" pitchFamily="66" charset="0"/>
                <a:ea typeface="MS PGothic" panose="020B0600070205080204" pitchFamily="34" charset="-128"/>
              </a:defRPr>
            </a:lvl2pPr>
            <a:lvl3pPr marL="1443377" indent="-282742" defTabSz="1123985">
              <a:defRPr>
                <a:solidFill>
                  <a:schemeClr val="tx1"/>
                </a:solidFill>
                <a:latin typeface="Comic Sans MS" panose="030F0702030302020204" pitchFamily="66" charset="0"/>
                <a:ea typeface="MS PGothic" panose="020B0600070205080204" pitchFamily="34" charset="-128"/>
              </a:defRPr>
            </a:lvl3pPr>
            <a:lvl4pPr marL="2024568" indent="-282742" defTabSz="1123985">
              <a:defRPr>
                <a:solidFill>
                  <a:schemeClr val="tx1"/>
                </a:solidFill>
                <a:latin typeface="Comic Sans MS" panose="030F0702030302020204" pitchFamily="66" charset="0"/>
                <a:ea typeface="MS PGothic" panose="020B0600070205080204" pitchFamily="34" charset="-128"/>
              </a:defRPr>
            </a:lvl4pPr>
            <a:lvl5pPr marL="2602266" indent="-282742" defTabSz="1123985">
              <a:defRPr>
                <a:solidFill>
                  <a:schemeClr val="tx1"/>
                </a:solidFill>
                <a:latin typeface="Comic Sans MS" panose="030F0702030302020204" pitchFamily="66" charset="0"/>
                <a:ea typeface="MS PGothic" panose="020B0600070205080204" pitchFamily="34" charset="-128"/>
              </a:defRPr>
            </a:lvl5pPr>
            <a:lvl6pPr marL="3104918" indent="-282742" defTabSz="11239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607570" indent="-282742" defTabSz="11239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110220" indent="-282742" defTabSz="11239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612870" indent="-282742" defTabSz="11239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9F16A877-94FE-4579-8982-5D47023299BD}" type="slidenum">
              <a:rPr lang="en-US" altLang="en-US">
                <a:solidFill>
                  <a:srgbClr val="000000"/>
                </a:solidFill>
                <a:latin typeface="Arial" panose="020B0604020202020204" pitchFamily="34" charset="0"/>
              </a:rPr>
              <a:pPr fontAlgn="base">
                <a:spcBef>
                  <a:spcPct val="0"/>
                </a:spcBef>
                <a:spcAft>
                  <a:spcPct val="0"/>
                </a:spcAft>
                <a:defRPr/>
              </a:pPr>
              <a:t>9</a:t>
            </a:fld>
            <a:endParaRPr lang="en-US" altLang="en-US">
              <a:solidFill>
                <a:srgbClr val="000000"/>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Assuming the field is zero outside A</a:t>
            </a:r>
            <a:r>
              <a:rPr lang="en-US" altLang="en-US" baseline="-25000"/>
              <a:t>2</a:t>
            </a:r>
            <a:r>
              <a:rPr lang="en-US" altLang="en-US"/>
              <a:t>, the flux is BA</a:t>
            </a:r>
            <a:r>
              <a:rPr lang="en-US" altLang="en-US" baseline="-25000"/>
              <a:t>2</a:t>
            </a:r>
            <a:r>
              <a:rPr lang="en-US" altLang="en-US"/>
              <a:t>.</a:t>
            </a:r>
          </a:p>
        </p:txBody>
      </p:sp>
    </p:spTree>
    <p:extLst>
      <p:ext uri="{BB962C8B-B14F-4D97-AF65-F5344CB8AC3E}">
        <p14:creationId xmlns:p14="http://schemas.microsoft.com/office/powerpoint/2010/main" val="26342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3985">
              <a:defRPr>
                <a:solidFill>
                  <a:schemeClr val="tx1"/>
                </a:solidFill>
                <a:latin typeface="Comic Sans MS" panose="030F0702030302020204" pitchFamily="66" charset="0"/>
                <a:ea typeface="MS PGothic" panose="020B0600070205080204" pitchFamily="34" charset="-128"/>
              </a:defRPr>
            </a:lvl1pPr>
            <a:lvl2pPr marL="933745" indent="-356044" defTabSz="1123985">
              <a:defRPr>
                <a:solidFill>
                  <a:schemeClr val="tx1"/>
                </a:solidFill>
                <a:latin typeface="Comic Sans MS" panose="030F0702030302020204" pitchFamily="66" charset="0"/>
                <a:ea typeface="MS PGothic" panose="020B0600070205080204" pitchFamily="34" charset="-128"/>
              </a:defRPr>
            </a:lvl2pPr>
            <a:lvl3pPr marL="1443377" indent="-282742" defTabSz="1123985">
              <a:defRPr>
                <a:solidFill>
                  <a:schemeClr val="tx1"/>
                </a:solidFill>
                <a:latin typeface="Comic Sans MS" panose="030F0702030302020204" pitchFamily="66" charset="0"/>
                <a:ea typeface="MS PGothic" panose="020B0600070205080204" pitchFamily="34" charset="-128"/>
              </a:defRPr>
            </a:lvl3pPr>
            <a:lvl4pPr marL="2024568" indent="-282742" defTabSz="1123985">
              <a:defRPr>
                <a:solidFill>
                  <a:schemeClr val="tx1"/>
                </a:solidFill>
                <a:latin typeface="Comic Sans MS" panose="030F0702030302020204" pitchFamily="66" charset="0"/>
                <a:ea typeface="MS PGothic" panose="020B0600070205080204" pitchFamily="34" charset="-128"/>
              </a:defRPr>
            </a:lvl4pPr>
            <a:lvl5pPr marL="2602266" indent="-282742" defTabSz="1123985">
              <a:defRPr>
                <a:solidFill>
                  <a:schemeClr val="tx1"/>
                </a:solidFill>
                <a:latin typeface="Comic Sans MS" panose="030F0702030302020204" pitchFamily="66" charset="0"/>
                <a:ea typeface="MS PGothic" panose="020B0600070205080204" pitchFamily="34" charset="-128"/>
              </a:defRPr>
            </a:lvl5pPr>
            <a:lvl6pPr marL="3104918" indent="-282742" defTabSz="11239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607570" indent="-282742" defTabSz="11239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110220" indent="-282742" defTabSz="11239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612870" indent="-282742" defTabSz="11239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E5912A2D-6C4C-4FCB-A5A5-51BCF022ECEF}" type="slidenum">
              <a:rPr lang="en-US" altLang="en-US">
                <a:solidFill>
                  <a:srgbClr val="000000"/>
                </a:solidFill>
                <a:latin typeface="Arial" panose="020B0604020202020204" pitchFamily="34" charset="0"/>
              </a:rPr>
              <a:pPr fontAlgn="base">
                <a:spcBef>
                  <a:spcPct val="0"/>
                </a:spcBef>
                <a:spcAft>
                  <a:spcPct val="0"/>
                </a:spcAft>
                <a:defRPr/>
              </a:pPr>
              <a:t>12</a:t>
            </a:fld>
            <a:endParaRPr lang="en-US" altLang="en-US">
              <a:solidFill>
                <a:srgbClr val="000000"/>
              </a:solidFill>
              <a:latin typeface="Arial" panose="020B0604020202020204"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a. The flux is BA = 4.0 x 10</a:t>
            </a:r>
            <a:r>
              <a:rPr lang="en-US" altLang="en-US" baseline="30000"/>
              <a:t>-4</a:t>
            </a:r>
            <a:r>
              <a:rPr lang="en-US" altLang="en-US"/>
              <a:t> Wb.</a:t>
            </a:r>
          </a:p>
          <a:p>
            <a:pPr eaLnBrk="1" hangingPunct="1">
              <a:spcBef>
                <a:spcPct val="0"/>
              </a:spcBef>
            </a:pPr>
            <a:r>
              <a:rPr lang="en-US" altLang="en-US"/>
              <a:t>b. The flux is BA cos </a:t>
            </a:r>
            <a:r>
              <a:rPr lang="el-GR" altLang="en-US">
                <a:latin typeface="Times New Roman" panose="02020603050405020304" pitchFamily="18" charset="0"/>
                <a:cs typeface="Times New Roman" panose="02020603050405020304" pitchFamily="18" charset="0"/>
              </a:rPr>
              <a:t>θ</a:t>
            </a:r>
            <a:r>
              <a:rPr lang="en-US" altLang="en-US"/>
              <a:t> = 3.5 x 10</a:t>
            </a:r>
            <a:r>
              <a:rPr lang="en-US" altLang="en-US" baseline="30000"/>
              <a:t>-4</a:t>
            </a:r>
            <a:r>
              <a:rPr lang="en-US" altLang="en-US"/>
              <a:t> Wb.</a:t>
            </a:r>
          </a:p>
          <a:p>
            <a:pPr eaLnBrk="1" hangingPunct="1">
              <a:spcBef>
                <a:spcPct val="0"/>
              </a:spcBef>
            </a:pPr>
            <a:r>
              <a:rPr lang="en-US" altLang="en-US"/>
              <a:t>c. The emf is </a:t>
            </a:r>
            <a:r>
              <a:rPr lang="el-GR" altLang="en-US">
                <a:cs typeface="Arial" panose="020B0604020202020204" pitchFamily="34" charset="0"/>
              </a:rPr>
              <a:t>ΔΦ</a:t>
            </a:r>
            <a:r>
              <a:rPr lang="en-US" altLang="en-US" baseline="-25000">
                <a:cs typeface="Arial" panose="020B0604020202020204" pitchFamily="34" charset="0"/>
              </a:rPr>
              <a:t>B</a:t>
            </a:r>
            <a:r>
              <a:rPr lang="en-US" altLang="en-US">
                <a:cs typeface="Arial" panose="020B0604020202020204" pitchFamily="34" charset="0"/>
              </a:rPr>
              <a:t>/</a:t>
            </a:r>
            <a:r>
              <a:rPr lang="el-GR" altLang="en-US">
                <a:cs typeface="Arial" panose="020B0604020202020204" pitchFamily="34" charset="0"/>
              </a:rPr>
              <a:t>Δ</a:t>
            </a:r>
            <a:r>
              <a:rPr lang="en-US" altLang="en-US">
                <a:cs typeface="Arial" panose="020B0604020202020204" pitchFamily="34" charset="0"/>
              </a:rPr>
              <a:t>t = 3.6 x 10</a:t>
            </a:r>
            <a:r>
              <a:rPr lang="en-US" altLang="en-US" baseline="30000">
                <a:cs typeface="Arial" panose="020B0604020202020204" pitchFamily="34" charset="0"/>
              </a:rPr>
              <a:t>-4</a:t>
            </a:r>
            <a:r>
              <a:rPr lang="en-US" altLang="en-US">
                <a:cs typeface="Arial" panose="020B0604020202020204" pitchFamily="34" charset="0"/>
              </a:rPr>
              <a:t> V; then I = emf/R = 30 mA.</a:t>
            </a:r>
            <a:endParaRPr lang="el-GR" altLang="en-US">
              <a:cs typeface="Arial" panose="020B0604020202020204" pitchFamily="34" charset="0"/>
            </a:endParaRPr>
          </a:p>
        </p:txBody>
      </p:sp>
    </p:spTree>
    <p:extLst>
      <p:ext uri="{BB962C8B-B14F-4D97-AF65-F5344CB8AC3E}">
        <p14:creationId xmlns:p14="http://schemas.microsoft.com/office/powerpoint/2010/main" val="804606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3985">
              <a:defRPr>
                <a:solidFill>
                  <a:schemeClr val="tx1"/>
                </a:solidFill>
                <a:latin typeface="Comic Sans MS" panose="030F0702030302020204" pitchFamily="66" charset="0"/>
                <a:ea typeface="MS PGothic" panose="020B0600070205080204" pitchFamily="34" charset="-128"/>
              </a:defRPr>
            </a:lvl1pPr>
            <a:lvl2pPr marL="931999" indent="-354299" defTabSz="1123985">
              <a:defRPr>
                <a:solidFill>
                  <a:schemeClr val="tx1"/>
                </a:solidFill>
                <a:latin typeface="Comic Sans MS" panose="030F0702030302020204" pitchFamily="66" charset="0"/>
                <a:ea typeface="MS PGothic" panose="020B0600070205080204" pitchFamily="34" charset="-128"/>
              </a:defRPr>
            </a:lvl2pPr>
            <a:lvl3pPr marL="1441632" indent="-280997" defTabSz="1123985">
              <a:defRPr>
                <a:solidFill>
                  <a:schemeClr val="tx1"/>
                </a:solidFill>
                <a:latin typeface="Comic Sans MS" panose="030F0702030302020204" pitchFamily="66" charset="0"/>
                <a:ea typeface="MS PGothic" panose="020B0600070205080204" pitchFamily="34" charset="-128"/>
              </a:defRPr>
            </a:lvl3pPr>
            <a:lvl4pPr marL="2022822" indent="-280997" defTabSz="1123985">
              <a:defRPr>
                <a:solidFill>
                  <a:schemeClr val="tx1"/>
                </a:solidFill>
                <a:latin typeface="Comic Sans MS" panose="030F0702030302020204" pitchFamily="66" charset="0"/>
                <a:ea typeface="MS PGothic" panose="020B0600070205080204" pitchFamily="34" charset="-128"/>
              </a:defRPr>
            </a:lvl4pPr>
            <a:lvl5pPr marL="2600521" indent="-280997" defTabSz="1123985">
              <a:defRPr>
                <a:solidFill>
                  <a:schemeClr val="tx1"/>
                </a:solidFill>
                <a:latin typeface="Comic Sans MS" panose="030F0702030302020204" pitchFamily="66" charset="0"/>
                <a:ea typeface="MS PGothic" panose="020B0600070205080204" pitchFamily="34" charset="-128"/>
              </a:defRPr>
            </a:lvl5pPr>
            <a:lvl6pPr marL="3103173" indent="-280997" defTabSz="11239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605823" indent="-280997" defTabSz="11239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108472" indent="-280997" defTabSz="11239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611127" indent="-280997" defTabSz="11239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3B8B6FAF-934C-440D-99CA-680E14D215A4}" type="slidenum">
              <a:rPr lang="en-US" altLang="en-US">
                <a:solidFill>
                  <a:srgbClr val="000000"/>
                </a:solidFill>
                <a:latin typeface="Arial" panose="020B0604020202020204" pitchFamily="34" charset="0"/>
              </a:rPr>
              <a:pPr fontAlgn="base">
                <a:spcBef>
                  <a:spcPct val="0"/>
                </a:spcBef>
                <a:spcAft>
                  <a:spcPct val="0"/>
                </a:spcAft>
                <a:defRPr/>
              </a:pPr>
              <a:t>14</a:t>
            </a:fld>
            <a:endParaRPr lang="en-US" altLang="en-US">
              <a:solidFill>
                <a:srgbClr val="000000"/>
              </a:solidFill>
              <a:latin typeface="Arial" panose="020B0604020202020204"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29-6. A current can be induced by changing the area of the coil, even though </a:t>
            </a:r>
            <a:r>
              <a:rPr lang="en-US" altLang="en-US" i="1"/>
              <a:t>B </a:t>
            </a:r>
            <a:r>
              <a:rPr lang="en-US" altLang="en-US"/>
              <a:t>doesn’t change. Here the area is reduced by pulling on its sides: the </a:t>
            </a:r>
            <a:r>
              <a:rPr lang="en-US" altLang="en-US" i="1"/>
              <a:t>flux </a:t>
            </a:r>
            <a:r>
              <a:rPr lang="en-US" altLang="en-US"/>
              <a:t>through the coil is reduced as we go from (a) to (b). Here the brief induced current acts in the direction shown so as to try to maintain the original flux (</a:t>
            </a:r>
            <a:r>
              <a:rPr lang="el-GR" altLang="en-US">
                <a:cs typeface="Arial" panose="020B0604020202020204" pitchFamily="34" charset="0"/>
              </a:rPr>
              <a:t>Φ</a:t>
            </a:r>
            <a:r>
              <a:rPr lang="en-US" altLang="en-US">
                <a:cs typeface="Arial" panose="020B0604020202020204" pitchFamily="34" charset="0"/>
              </a:rPr>
              <a:t> = BA)</a:t>
            </a:r>
            <a:r>
              <a:rPr lang="en-US" altLang="en-US"/>
              <a:t> by producing its own magnetic field into the page. That is, as the area </a:t>
            </a:r>
            <a:r>
              <a:rPr lang="en-US" altLang="en-US" i="1"/>
              <a:t>A </a:t>
            </a:r>
            <a:r>
              <a:rPr lang="en-US" altLang="en-US"/>
              <a:t>decreases, the current acts to increase </a:t>
            </a:r>
            <a:r>
              <a:rPr lang="en-US" altLang="en-US" i="1"/>
              <a:t>B </a:t>
            </a:r>
            <a:r>
              <a:rPr lang="en-US" altLang="en-US"/>
              <a:t>in the original (inward) direction.</a:t>
            </a:r>
          </a:p>
        </p:txBody>
      </p:sp>
    </p:spTree>
    <p:extLst>
      <p:ext uri="{BB962C8B-B14F-4D97-AF65-F5344CB8AC3E}">
        <p14:creationId xmlns:p14="http://schemas.microsoft.com/office/powerpoint/2010/main" val="3070076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3985">
              <a:defRPr>
                <a:solidFill>
                  <a:schemeClr val="tx1"/>
                </a:solidFill>
                <a:latin typeface="Comic Sans MS" panose="030F0702030302020204" pitchFamily="66" charset="0"/>
                <a:ea typeface="MS PGothic" panose="020B0600070205080204" pitchFamily="34" charset="-128"/>
              </a:defRPr>
            </a:lvl1pPr>
            <a:lvl2pPr marL="931999" indent="-354299" defTabSz="1123985">
              <a:defRPr>
                <a:solidFill>
                  <a:schemeClr val="tx1"/>
                </a:solidFill>
                <a:latin typeface="Comic Sans MS" panose="030F0702030302020204" pitchFamily="66" charset="0"/>
                <a:ea typeface="MS PGothic" panose="020B0600070205080204" pitchFamily="34" charset="-128"/>
              </a:defRPr>
            </a:lvl2pPr>
            <a:lvl3pPr marL="1441632" indent="-280997" defTabSz="1123985">
              <a:defRPr>
                <a:solidFill>
                  <a:schemeClr val="tx1"/>
                </a:solidFill>
                <a:latin typeface="Comic Sans MS" panose="030F0702030302020204" pitchFamily="66" charset="0"/>
                <a:ea typeface="MS PGothic" panose="020B0600070205080204" pitchFamily="34" charset="-128"/>
              </a:defRPr>
            </a:lvl3pPr>
            <a:lvl4pPr marL="2022822" indent="-280997" defTabSz="1123985">
              <a:defRPr>
                <a:solidFill>
                  <a:schemeClr val="tx1"/>
                </a:solidFill>
                <a:latin typeface="Comic Sans MS" panose="030F0702030302020204" pitchFamily="66" charset="0"/>
                <a:ea typeface="MS PGothic" panose="020B0600070205080204" pitchFamily="34" charset="-128"/>
              </a:defRPr>
            </a:lvl4pPr>
            <a:lvl5pPr marL="2600521" indent="-280997" defTabSz="1123985">
              <a:defRPr>
                <a:solidFill>
                  <a:schemeClr val="tx1"/>
                </a:solidFill>
                <a:latin typeface="Comic Sans MS" panose="030F0702030302020204" pitchFamily="66" charset="0"/>
                <a:ea typeface="MS PGothic" panose="020B0600070205080204" pitchFamily="34" charset="-128"/>
              </a:defRPr>
            </a:lvl5pPr>
            <a:lvl6pPr marL="3103173" indent="-280997" defTabSz="11239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605823" indent="-280997" defTabSz="11239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108472" indent="-280997" defTabSz="11239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611127" indent="-280997" defTabSz="112398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4E98C4F3-F284-4CC3-8F2E-7377F4DC528B}" type="slidenum">
              <a:rPr lang="en-US" altLang="en-US">
                <a:solidFill>
                  <a:srgbClr val="000000"/>
                </a:solidFill>
                <a:latin typeface="Arial" panose="020B0604020202020204" pitchFamily="34" charset="0"/>
              </a:rPr>
              <a:pPr fontAlgn="base">
                <a:spcBef>
                  <a:spcPct val="0"/>
                </a:spcBef>
                <a:spcAft>
                  <a:spcPct val="0"/>
                </a:spcAft>
                <a:defRPr/>
              </a:pPr>
              <a:t>15</a:t>
            </a:fld>
            <a:endParaRPr lang="en-US" altLang="en-US">
              <a:solidFill>
                <a:srgbClr val="000000"/>
              </a:solidFill>
              <a:latin typeface="Arial" panose="020B0604020202020204"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29-7. A current can be induced by rotating a coil in a magnetic field. The flux through the coil changes from (a) to (b) because </a:t>
            </a:r>
            <a:r>
              <a:rPr lang="el-GR" altLang="en-US">
                <a:latin typeface="Times New Roman" panose="02020603050405020304" pitchFamily="18" charset="0"/>
                <a:cs typeface="Times New Roman" panose="02020603050405020304" pitchFamily="18" charset="0"/>
              </a:rPr>
              <a:t>θ</a:t>
            </a:r>
            <a:r>
              <a:rPr lang="en-US" altLang="en-US"/>
              <a:t> (in Eq. 29–1a, </a:t>
            </a:r>
            <a:r>
              <a:rPr lang="el-GR" altLang="en-US">
                <a:cs typeface="Arial" panose="020B0604020202020204" pitchFamily="34" charset="0"/>
              </a:rPr>
              <a:t>Φ</a:t>
            </a:r>
            <a:r>
              <a:rPr lang="en-US" altLang="en-US">
                <a:cs typeface="Arial" panose="020B0604020202020204" pitchFamily="34" charset="0"/>
              </a:rPr>
              <a:t> = BA cos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a:t>
            </a:r>
            <a:r>
              <a:rPr lang="en-US" altLang="en-US"/>
              <a:t> went from 0° (cos </a:t>
            </a:r>
            <a:r>
              <a:rPr lang="el-GR" altLang="en-US">
                <a:latin typeface="Times New Roman" panose="02020603050405020304" pitchFamily="18" charset="0"/>
                <a:cs typeface="Times New Roman" panose="02020603050405020304" pitchFamily="18" charset="0"/>
              </a:rPr>
              <a:t>θ</a:t>
            </a:r>
            <a:r>
              <a:rPr lang="en-US" altLang="en-US"/>
              <a:t> = 1) to 90° (cos </a:t>
            </a:r>
            <a:r>
              <a:rPr lang="el-GR" altLang="en-US">
                <a:latin typeface="Times New Roman" panose="02020603050405020304" pitchFamily="18" charset="0"/>
                <a:cs typeface="Times New Roman" panose="02020603050405020304" pitchFamily="18" charset="0"/>
              </a:rPr>
              <a:t>θ</a:t>
            </a:r>
            <a:r>
              <a:rPr lang="en-US" altLang="en-US"/>
              <a:t> = 0).</a:t>
            </a:r>
          </a:p>
        </p:txBody>
      </p:sp>
    </p:spTree>
    <p:extLst>
      <p:ext uri="{BB962C8B-B14F-4D97-AF65-F5344CB8AC3E}">
        <p14:creationId xmlns:p14="http://schemas.microsoft.com/office/powerpoint/2010/main" val="65476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E92DBF-69B6-44E8-BDEF-8344B0D92DB5}"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52756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E67709-2386-4573-8965-70FD915B4089}"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672525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610868-3180-4206-BFD0-E67773902EBD}"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536251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DC9CC2-FE9A-4269-A5C1-4C669ADD1652}"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569425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5174A7-5FD1-438E-A7A6-6313C438E5B4}"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681701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E44317-1F7F-456F-A9C8-DE80DE38B234}"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745908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9D8AC1-A227-4A7D-B229-532FC6BE2A9B}"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98200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BA53A6-7E85-4BEA-9C48-ED994AA6A186}"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6377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3E6B0F-AAD3-4450-AB5D-0962BDCE16C6}"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4157032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5304EC-9640-45CD-B657-F021456724A2}"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4211743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25693E-7EBB-4830-AD3D-299B553C5834}"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57251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8B6765-58D0-49B1-B918-4DABC1D56E6A}"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92398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4D02D7-AC50-4FE3-B082-CDDB4C9C8E4D}"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4217498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6F89C8E-36D7-433E-954F-B16E59495ED6}"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181460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D9A502-403D-4712-B1C4-8FA9BB3D88A6}"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479405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10EBB9-3E47-4E80-99F6-E63A7965AAC2}"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887549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45F26-EDD3-4496-8F73-52764E07CCFF}"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4251838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9607A1-2C3D-47C3-AF01-55032E2248B6}"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348064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5DA802-6679-4573-8CA0-1F2BDC6192FC}"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93607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DBA74E-4224-460D-871E-C00EFA9B2CC2}"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682487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6C37F2-926F-45CD-B6D5-6CE60573B78F}"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796163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9D344E-4B3E-4C96-BFBC-CB028538951A}"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081265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9595AC-E32C-4EEA-B307-A2C032CEACBD}"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013250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27056A-2B1D-4301-A4CB-BF8FA3B3DA1D}"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411630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ED2340-653B-4AA5-89A2-AEDC5B9873EB}"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360884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758509-0A73-49FB-9872-8D128903D771}"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523949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54F7DC-A9AD-4DDB-B4F4-20B43EE009AB}"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424022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F7A0A2-B92D-4702-B443-539414762907}"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891851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499311-C864-495C-92EC-08A26B0CEFC0}"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536884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9EBA85-23F6-492D-A4D1-F3931B801883}"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83556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04AB81-787A-407F-8295-A50A983A71DE}"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38635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F9B8A1-0457-46E4-A774-74F4A3FBBEC4}"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77490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EBE64F-183B-4B9A-A750-E301B40916D5}"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75525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D09749-304F-4AA6-BD5C-DA11C3509458}"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61620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6DD91D-7493-4590-AB51-ED870D8B3837}"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11677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C90736-8624-412D-8629-AE29470326AC}" type="slidenum">
              <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28943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a:solidFill>
                  <a:srgbClr val="000000"/>
                </a:solidFill>
                <a:latin typeface="Comic Sans MS"/>
                <a:ea typeface="ＭＳ Ｐゴシック"/>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a:solidFill>
                  <a:srgbClr val="000000"/>
                </a:solidFill>
                <a:latin typeface="Comic Sans MS"/>
                <a:ea typeface="ＭＳ Ｐゴシック"/>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50">
                <a:solidFill>
                  <a:srgbClr val="000000"/>
                </a:solidFill>
                <a:latin typeface="+mn-lt"/>
                <a:ea typeface="MS PGothic" panose="020B0600070205080204" pitchFamily="34" charset="-128"/>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EBFED00E-CB78-4822-AEBA-4A1F850B3E74}" type="slidenum">
              <a:rPr kumimoji="0" lang="en-US" altLang="en-US" sz="1050" b="0" i="0" u="none" strike="noStrike" kern="1200" cap="none" spc="0" normalizeH="0" baseline="0" noProof="0">
                <a:ln>
                  <a:noFill/>
                </a:ln>
                <a:solidFill>
                  <a:srgbClr val="000000"/>
                </a:solidFill>
                <a:effectLst/>
                <a:uLnTx/>
                <a:uFillTx/>
                <a:latin typeface="Comic Sans MS"/>
                <a:ea typeface="MS PGothic" panose="020B0600070205080204" pitchFamily="34" charset="-128"/>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MS PGothic" panose="020B0600070205080204" pitchFamily="34" charset="-128"/>
            </a:endParaRPr>
          </a:p>
        </p:txBody>
      </p:sp>
      <p:pic>
        <p:nvPicPr>
          <p:cNvPr id="1033" name="Picture 9"/>
          <p:cNvPicPr>
            <a:picLocks noChangeAspect="1" noChangeArrowheads="1"/>
          </p:cNvPicPr>
          <p:nvPr userDrawn="1"/>
        </p:nvPicPr>
        <p:blipFill>
          <a:blip r:embed="rId14"/>
          <a:srcRect/>
          <a:stretch>
            <a:fillRect/>
          </a:stretch>
        </p:blipFill>
        <p:spPr bwMode="auto">
          <a:xfrm>
            <a:off x="9956800" y="0"/>
            <a:ext cx="2235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3080"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5" name="Picture 11"/>
            <p:cNvPicPr>
              <a:picLocks noChangeAspect="1" noChangeArrowheads="1"/>
            </p:cNvPicPr>
            <p:nvPr userDrawn="1"/>
          </p:nvPicPr>
          <p:blipFill>
            <a:blip r:embed="rId15"/>
            <a:srcRect/>
            <a:stretch>
              <a:fillRect/>
            </a:stretch>
          </p:blipFill>
          <p:spPr bwMode="auto">
            <a:xfrm>
              <a:off x="96"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6" name="Picture 12"/>
            <p:cNvPicPr>
              <a:picLocks noChangeAspect="1" noChangeArrowheads="1"/>
            </p:cNvPicPr>
            <p:nvPr userDrawn="1"/>
          </p:nvPicPr>
          <p:blipFill>
            <a:blip r:embed="rId15"/>
            <a:srcRect/>
            <a:stretch>
              <a:fillRect/>
            </a:stretch>
          </p:blipFill>
          <p:spPr bwMode="auto">
            <a:xfrm>
              <a:off x="1008"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7" name="Picture 13"/>
            <p:cNvPicPr>
              <a:picLocks noChangeAspect="1" noChangeArrowheads="1"/>
            </p:cNvPicPr>
            <p:nvPr userDrawn="1"/>
          </p:nvPicPr>
          <p:blipFill>
            <a:blip r:embed="rId15"/>
            <a:srcRect/>
            <a:stretch>
              <a:fillRect/>
            </a:stretch>
          </p:blipFill>
          <p:spPr bwMode="auto">
            <a:xfrm>
              <a:off x="192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8" name="Picture 14"/>
            <p:cNvPicPr>
              <a:picLocks noChangeAspect="1" noChangeArrowheads="1"/>
            </p:cNvPicPr>
            <p:nvPr userDrawn="1"/>
          </p:nvPicPr>
          <p:blipFill>
            <a:blip r:embed="rId15"/>
            <a:srcRect/>
            <a:stretch>
              <a:fillRect/>
            </a:stretch>
          </p:blipFill>
          <p:spPr bwMode="auto">
            <a:xfrm>
              <a:off x="288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9" name="Picture 15"/>
            <p:cNvPicPr>
              <a:picLocks noChangeAspect="1" noChangeArrowheads="1"/>
            </p:cNvPicPr>
            <p:nvPr userDrawn="1"/>
          </p:nvPicPr>
          <p:blipFill>
            <a:blip r:embed="rId15"/>
            <a:srcRect/>
            <a:stretch>
              <a:fillRect/>
            </a:stretch>
          </p:blipFill>
          <p:spPr bwMode="auto">
            <a:xfrm>
              <a:off x="384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40" name="Picture 16"/>
            <p:cNvPicPr>
              <a:picLocks noChangeAspect="1" noChangeArrowheads="1"/>
            </p:cNvPicPr>
            <p:nvPr userDrawn="1"/>
          </p:nvPicPr>
          <p:blipFill>
            <a:blip r:embed="rId15"/>
            <a:srcRect/>
            <a:stretch>
              <a:fillRect/>
            </a:stretch>
          </p:blipFill>
          <p:spPr bwMode="auto">
            <a:xfrm>
              <a:off x="480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143046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9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sz="1500">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788">
                <a:solidFill>
                  <a:srgbClr val="000000"/>
                </a:solidFill>
                <a:latin typeface="Comic Sans MS"/>
                <a:ea typeface="ＭＳ Ｐゴシック"/>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788">
                <a:solidFill>
                  <a:srgbClr val="000000"/>
                </a:solidFill>
                <a:latin typeface="Comic Sans MS"/>
                <a:ea typeface="ＭＳ Ｐゴシック"/>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750">
                <a:solidFill>
                  <a:srgbClr val="000000"/>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2A9CFC-FF24-40DB-B6EF-A460AE2FCF98}" type="slidenum">
              <a:rPr kumimoji="0" lang="en-US" altLang="en-US" sz="7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3" name="Picture 9"/>
          <p:cNvPicPr>
            <a:picLocks noChangeAspect="1" noChangeArrowheads="1"/>
          </p:cNvPicPr>
          <p:nvPr userDrawn="1"/>
        </p:nvPicPr>
        <p:blipFill>
          <a:blip r:embed="rId14"/>
          <a:srcRect/>
          <a:stretch>
            <a:fillRect/>
          </a:stretch>
        </p:blipFill>
        <p:spPr bwMode="auto">
          <a:xfrm>
            <a:off x="9956800" y="0"/>
            <a:ext cx="2235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4104"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5" name="Picture 11"/>
            <p:cNvPicPr>
              <a:picLocks noChangeAspect="1" noChangeArrowheads="1"/>
            </p:cNvPicPr>
            <p:nvPr userDrawn="1"/>
          </p:nvPicPr>
          <p:blipFill>
            <a:blip r:embed="rId15"/>
            <a:srcRect/>
            <a:stretch>
              <a:fillRect/>
            </a:stretch>
          </p:blipFill>
          <p:spPr bwMode="auto">
            <a:xfrm>
              <a:off x="96"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6" name="Picture 12"/>
            <p:cNvPicPr>
              <a:picLocks noChangeAspect="1" noChangeArrowheads="1"/>
            </p:cNvPicPr>
            <p:nvPr userDrawn="1"/>
          </p:nvPicPr>
          <p:blipFill>
            <a:blip r:embed="rId15"/>
            <a:srcRect/>
            <a:stretch>
              <a:fillRect/>
            </a:stretch>
          </p:blipFill>
          <p:spPr bwMode="auto">
            <a:xfrm>
              <a:off x="1008"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7" name="Picture 13"/>
            <p:cNvPicPr>
              <a:picLocks noChangeAspect="1" noChangeArrowheads="1"/>
            </p:cNvPicPr>
            <p:nvPr userDrawn="1"/>
          </p:nvPicPr>
          <p:blipFill>
            <a:blip r:embed="rId15"/>
            <a:srcRect/>
            <a:stretch>
              <a:fillRect/>
            </a:stretch>
          </p:blipFill>
          <p:spPr bwMode="auto">
            <a:xfrm>
              <a:off x="192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8" name="Picture 14"/>
            <p:cNvPicPr>
              <a:picLocks noChangeAspect="1" noChangeArrowheads="1"/>
            </p:cNvPicPr>
            <p:nvPr userDrawn="1"/>
          </p:nvPicPr>
          <p:blipFill>
            <a:blip r:embed="rId15"/>
            <a:srcRect/>
            <a:stretch>
              <a:fillRect/>
            </a:stretch>
          </p:blipFill>
          <p:spPr bwMode="auto">
            <a:xfrm>
              <a:off x="288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9" name="Picture 15"/>
            <p:cNvPicPr>
              <a:picLocks noChangeAspect="1" noChangeArrowheads="1"/>
            </p:cNvPicPr>
            <p:nvPr userDrawn="1"/>
          </p:nvPicPr>
          <p:blipFill>
            <a:blip r:embed="rId15"/>
            <a:srcRect/>
            <a:stretch>
              <a:fillRect/>
            </a:stretch>
          </p:blipFill>
          <p:spPr bwMode="auto">
            <a:xfrm>
              <a:off x="384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40" name="Picture 16"/>
            <p:cNvPicPr>
              <a:picLocks noChangeAspect="1" noChangeArrowheads="1"/>
            </p:cNvPicPr>
            <p:nvPr userDrawn="1"/>
          </p:nvPicPr>
          <p:blipFill>
            <a:blip r:embed="rId15"/>
            <a:srcRect/>
            <a:stretch>
              <a:fillRect/>
            </a:stretch>
          </p:blipFill>
          <p:spPr bwMode="auto">
            <a:xfrm>
              <a:off x="480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5157366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2200">
          <a:solidFill>
            <a:schemeClr val="tx2"/>
          </a:solidFill>
          <a:latin typeface="+mj-lt"/>
          <a:ea typeface="MS PGothic" pitchFamily="34" charset="-128"/>
          <a:cs typeface="+mj-cs"/>
        </a:defRPr>
      </a:lvl1pPr>
      <a:lvl2pPr algn="ctr" rtl="0" eaLnBrk="0" fontAlgn="base" hangingPunct="0">
        <a:spcBef>
          <a:spcPct val="0"/>
        </a:spcBef>
        <a:spcAft>
          <a:spcPct val="0"/>
        </a:spcAft>
        <a:defRPr sz="22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22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22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2200">
          <a:solidFill>
            <a:schemeClr val="tx2"/>
          </a:solidFill>
          <a:latin typeface="Comic Sans MS" charset="0"/>
          <a:ea typeface="MS PGothic" pitchFamily="34" charset="-128"/>
          <a:cs typeface="ＭＳ Ｐゴシック" charset="0"/>
        </a:defRPr>
      </a:lvl5pPr>
      <a:lvl6pPr marL="257175" algn="ctr" rtl="0" fontAlgn="base">
        <a:spcBef>
          <a:spcPct val="0"/>
        </a:spcBef>
        <a:spcAft>
          <a:spcPct val="0"/>
        </a:spcAft>
        <a:defRPr sz="2250">
          <a:solidFill>
            <a:schemeClr val="tx2"/>
          </a:solidFill>
          <a:latin typeface="Comic Sans MS" charset="0"/>
          <a:ea typeface="ＭＳ Ｐゴシック" charset="0"/>
          <a:cs typeface="ＭＳ Ｐゴシック" charset="0"/>
        </a:defRPr>
      </a:lvl6pPr>
      <a:lvl7pPr marL="514350" algn="ctr" rtl="0" fontAlgn="base">
        <a:spcBef>
          <a:spcPct val="0"/>
        </a:spcBef>
        <a:spcAft>
          <a:spcPct val="0"/>
        </a:spcAft>
        <a:defRPr sz="2250">
          <a:solidFill>
            <a:schemeClr val="tx2"/>
          </a:solidFill>
          <a:latin typeface="Comic Sans MS" charset="0"/>
          <a:ea typeface="ＭＳ Ｐゴシック" charset="0"/>
          <a:cs typeface="ＭＳ Ｐゴシック" charset="0"/>
        </a:defRPr>
      </a:lvl7pPr>
      <a:lvl8pPr marL="771525" algn="ctr" rtl="0" fontAlgn="base">
        <a:spcBef>
          <a:spcPct val="0"/>
        </a:spcBef>
        <a:spcAft>
          <a:spcPct val="0"/>
        </a:spcAft>
        <a:defRPr sz="2250">
          <a:solidFill>
            <a:schemeClr val="tx2"/>
          </a:solidFill>
          <a:latin typeface="Comic Sans MS" charset="0"/>
          <a:ea typeface="ＭＳ Ｐゴシック" charset="0"/>
          <a:cs typeface="ＭＳ Ｐゴシック" charset="0"/>
        </a:defRPr>
      </a:lvl8pPr>
      <a:lvl9pPr marL="1028700" algn="ctr" rtl="0" fontAlgn="base">
        <a:spcBef>
          <a:spcPct val="0"/>
        </a:spcBef>
        <a:spcAft>
          <a:spcPct val="0"/>
        </a:spcAft>
        <a:defRPr sz="2250">
          <a:solidFill>
            <a:schemeClr val="tx2"/>
          </a:solidFill>
          <a:latin typeface="Comic Sans MS" charset="0"/>
          <a:ea typeface="ＭＳ Ｐゴシック" charset="0"/>
          <a:cs typeface="ＭＳ Ｐゴシック" charset="0"/>
        </a:defRPr>
      </a:lvl9pPr>
    </p:titleStyle>
    <p:bodyStyle>
      <a:lvl1pPr marL="192088" indent="-192088" algn="l" rtl="0" eaLnBrk="0" fontAlgn="base" hangingPunct="0">
        <a:spcBef>
          <a:spcPct val="20000"/>
        </a:spcBef>
        <a:spcAft>
          <a:spcPct val="0"/>
        </a:spcAft>
        <a:buChar char="•"/>
        <a:defRPr sz="1500">
          <a:solidFill>
            <a:schemeClr val="tx1"/>
          </a:solidFill>
          <a:latin typeface="+mn-lt"/>
          <a:ea typeface="MS PGothic" pitchFamily="34" charset="-128"/>
          <a:cs typeface="+mn-cs"/>
        </a:defRPr>
      </a:lvl1pPr>
      <a:lvl2pPr marL="417513" indent="-160338" algn="l" rtl="0" eaLnBrk="0" fontAlgn="base" hangingPunct="0">
        <a:spcBef>
          <a:spcPct val="20000"/>
        </a:spcBef>
        <a:spcAft>
          <a:spcPct val="0"/>
        </a:spcAft>
        <a:buChar char="–"/>
        <a:defRPr>
          <a:solidFill>
            <a:schemeClr val="tx1"/>
          </a:solidFill>
          <a:latin typeface="+mn-lt"/>
          <a:ea typeface="MS PGothic" pitchFamily="34" charset="-128"/>
        </a:defRPr>
      </a:lvl2pPr>
      <a:lvl3pPr marL="642938" indent="-128588" algn="l" rtl="0" eaLnBrk="0" fontAlgn="base" hangingPunct="0">
        <a:spcBef>
          <a:spcPct val="20000"/>
        </a:spcBef>
        <a:spcAft>
          <a:spcPct val="0"/>
        </a:spcAft>
        <a:buChar char="•"/>
        <a:defRPr sz="1100">
          <a:solidFill>
            <a:schemeClr val="tx1"/>
          </a:solidFill>
          <a:latin typeface="+mn-lt"/>
          <a:ea typeface="MS PGothic" pitchFamily="34" charset="-128"/>
        </a:defRPr>
      </a:lvl3pPr>
      <a:lvl4pPr marL="900113" indent="-128588" algn="l" rtl="0" eaLnBrk="0" fontAlgn="base" hangingPunct="0">
        <a:spcBef>
          <a:spcPct val="20000"/>
        </a:spcBef>
        <a:spcAft>
          <a:spcPct val="0"/>
        </a:spcAft>
        <a:buChar char="–"/>
        <a:defRPr sz="1100">
          <a:solidFill>
            <a:schemeClr val="tx1"/>
          </a:solidFill>
          <a:latin typeface="+mn-lt"/>
          <a:ea typeface="MS PGothic" pitchFamily="34" charset="-128"/>
        </a:defRPr>
      </a:lvl4pPr>
      <a:lvl5pPr marL="1157288" indent="-128588" algn="l" rtl="0" eaLnBrk="0" fontAlgn="base" hangingPunct="0">
        <a:spcBef>
          <a:spcPct val="20000"/>
        </a:spcBef>
        <a:spcAft>
          <a:spcPct val="0"/>
        </a:spcAft>
        <a:buChar char="»"/>
        <a:defRPr sz="1100">
          <a:solidFill>
            <a:schemeClr val="tx1"/>
          </a:solidFill>
          <a:latin typeface="+mn-lt"/>
          <a:ea typeface="MS PGothic" pitchFamily="34" charset="-128"/>
        </a:defRPr>
      </a:lvl5pPr>
      <a:lvl6pPr marL="1414463" indent="-128588" algn="l" rtl="0" fontAlgn="base">
        <a:spcBef>
          <a:spcPct val="20000"/>
        </a:spcBef>
        <a:spcAft>
          <a:spcPct val="0"/>
        </a:spcAft>
        <a:buChar char="»"/>
        <a:defRPr sz="1125">
          <a:solidFill>
            <a:schemeClr val="tx1"/>
          </a:solidFill>
          <a:latin typeface="+mn-lt"/>
          <a:ea typeface="+mn-ea"/>
        </a:defRPr>
      </a:lvl6pPr>
      <a:lvl7pPr marL="1671638" indent="-128588" algn="l" rtl="0" fontAlgn="base">
        <a:spcBef>
          <a:spcPct val="20000"/>
        </a:spcBef>
        <a:spcAft>
          <a:spcPct val="0"/>
        </a:spcAft>
        <a:buChar char="»"/>
        <a:defRPr sz="1125">
          <a:solidFill>
            <a:schemeClr val="tx1"/>
          </a:solidFill>
          <a:latin typeface="+mn-lt"/>
          <a:ea typeface="+mn-ea"/>
        </a:defRPr>
      </a:lvl7pPr>
      <a:lvl8pPr marL="1928813" indent="-128588" algn="l" rtl="0" fontAlgn="base">
        <a:spcBef>
          <a:spcPct val="20000"/>
        </a:spcBef>
        <a:spcAft>
          <a:spcPct val="0"/>
        </a:spcAft>
        <a:buChar char="»"/>
        <a:defRPr sz="1125">
          <a:solidFill>
            <a:schemeClr val="tx1"/>
          </a:solidFill>
          <a:latin typeface="+mn-lt"/>
          <a:ea typeface="+mn-ea"/>
        </a:defRPr>
      </a:lvl8pPr>
      <a:lvl9pPr marL="2185988" indent="-128588" algn="l" rtl="0" fontAlgn="base">
        <a:spcBef>
          <a:spcPct val="20000"/>
        </a:spcBef>
        <a:spcAft>
          <a:spcPct val="0"/>
        </a:spcAft>
        <a:buChar char="»"/>
        <a:defRPr sz="1125">
          <a:solidFill>
            <a:schemeClr val="tx1"/>
          </a:solidFill>
          <a:latin typeface="+mn-lt"/>
          <a:ea typeface="+mn-ea"/>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50">
                <a:solidFill>
                  <a:srgbClr val="000000"/>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50">
                <a:solidFill>
                  <a:srgbClr val="000000"/>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50">
                <a:solidFill>
                  <a:srgbClr val="000000"/>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74F03A-952F-4CA7-BF66-33F7D2F6C2B6}"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3" name="Picture 9"/>
          <p:cNvPicPr>
            <a:picLocks noChangeAspect="1" noChangeArrowheads="1"/>
          </p:cNvPicPr>
          <p:nvPr userDrawn="1"/>
        </p:nvPicPr>
        <p:blipFill>
          <a:blip r:embed="rId14"/>
          <a:srcRect/>
          <a:stretch>
            <a:fillRect/>
          </a:stretch>
        </p:blipFill>
        <p:spPr bwMode="auto">
          <a:xfrm>
            <a:off x="9956800" y="0"/>
            <a:ext cx="2235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056" name="Group 18"/>
          <p:cNvGrpSpPr>
            <a:grpSpLocks/>
          </p:cNvGrpSpPr>
          <p:nvPr userDrawn="1"/>
        </p:nvGrpSpPr>
        <p:grpSpPr bwMode="auto">
          <a:xfrm>
            <a:off x="0" y="1447800"/>
            <a:ext cx="12192000" cy="228600"/>
            <a:chOff x="0" y="1056"/>
            <a:chExt cx="5760" cy="240"/>
          </a:xfrm>
        </p:grpSpPr>
        <p:sp>
          <p:nvSpPr>
            <p:cNvPr id="2057"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Comic Sans MS" pitchFamily="66" charset="0"/>
                  <a:ea typeface="MS PGothic" pitchFamily="34" charset="-128"/>
                </a:defRPr>
              </a:lvl1pPr>
              <a:lvl2pPr marL="742950" indent="-285750">
                <a:defRPr>
                  <a:solidFill>
                    <a:schemeClr val="tx1"/>
                  </a:solidFill>
                  <a:latin typeface="Comic Sans MS" pitchFamily="66" charset="0"/>
                  <a:ea typeface="MS PGothic" pitchFamily="34" charset="-128"/>
                </a:defRPr>
              </a:lvl2pPr>
              <a:lvl3pPr marL="1143000" indent="-228600">
                <a:defRPr>
                  <a:solidFill>
                    <a:schemeClr val="tx1"/>
                  </a:solidFill>
                  <a:latin typeface="Comic Sans MS" pitchFamily="66" charset="0"/>
                  <a:ea typeface="MS PGothic" pitchFamily="34" charset="-128"/>
                </a:defRPr>
              </a:lvl3pPr>
              <a:lvl4pPr marL="1600200" indent="-228600">
                <a:defRPr>
                  <a:solidFill>
                    <a:schemeClr val="tx1"/>
                  </a:solidFill>
                  <a:latin typeface="Comic Sans MS" pitchFamily="66" charset="0"/>
                  <a:ea typeface="MS PGothic" pitchFamily="34" charset="-128"/>
                </a:defRPr>
              </a:lvl4pPr>
              <a:lvl5pPr marL="2057400" indent="-228600">
                <a:defRPr>
                  <a:solidFill>
                    <a:schemeClr val="tx1"/>
                  </a:solidFill>
                  <a:latin typeface="Comic Sans MS" pitchFamily="66" charset="0"/>
                  <a:ea typeface="MS PGothic" pitchFamily="34" charset="-128"/>
                </a:defRPr>
              </a:lvl5pPr>
              <a:lvl6pPr marL="2514600" indent="-228600" fontAlgn="base">
                <a:spcBef>
                  <a:spcPct val="0"/>
                </a:spcBef>
                <a:spcAft>
                  <a:spcPct val="0"/>
                </a:spcAft>
                <a:defRPr>
                  <a:solidFill>
                    <a:schemeClr val="tx1"/>
                  </a:solidFill>
                  <a:latin typeface="Comic Sans MS" pitchFamily="66" charset="0"/>
                  <a:ea typeface="MS PGothic" pitchFamily="34" charset="-128"/>
                </a:defRPr>
              </a:lvl6pPr>
              <a:lvl7pPr marL="2971800" indent="-228600" fontAlgn="base">
                <a:spcBef>
                  <a:spcPct val="0"/>
                </a:spcBef>
                <a:spcAft>
                  <a:spcPct val="0"/>
                </a:spcAft>
                <a:defRPr>
                  <a:solidFill>
                    <a:schemeClr val="tx1"/>
                  </a:solidFill>
                  <a:latin typeface="Comic Sans MS" pitchFamily="66" charset="0"/>
                  <a:ea typeface="MS PGothic" pitchFamily="34" charset="-128"/>
                </a:defRPr>
              </a:lvl7pPr>
              <a:lvl8pPr marL="3429000" indent="-228600" fontAlgn="base">
                <a:spcBef>
                  <a:spcPct val="0"/>
                </a:spcBef>
                <a:spcAft>
                  <a:spcPct val="0"/>
                </a:spcAft>
                <a:defRPr>
                  <a:solidFill>
                    <a:schemeClr val="tx1"/>
                  </a:solidFill>
                  <a:latin typeface="Comic Sans MS" pitchFamily="66" charset="0"/>
                  <a:ea typeface="MS PGothic" pitchFamily="34" charset="-128"/>
                </a:defRPr>
              </a:lvl8pPr>
              <a:lvl9pPr marL="3886200" indent="-228600" fontAlgn="base">
                <a:spcBef>
                  <a:spcPct val="0"/>
                </a:spcBef>
                <a:spcAft>
                  <a:spcPct val="0"/>
                </a:spcAft>
                <a:defRPr>
                  <a:solidFill>
                    <a:schemeClr val="tx1"/>
                  </a:solidFill>
                  <a:latin typeface="Comic Sans MS" pitchFamily="66" charset="0"/>
                  <a:ea typeface="MS PGothic" pitchFamily="34"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5" name="Picture 11"/>
            <p:cNvPicPr>
              <a:picLocks noChangeAspect="1" noChangeArrowheads="1"/>
            </p:cNvPicPr>
            <p:nvPr userDrawn="1"/>
          </p:nvPicPr>
          <p:blipFill>
            <a:blip r:embed="rId15"/>
            <a:srcRect/>
            <a:stretch>
              <a:fillRect/>
            </a:stretch>
          </p:blipFill>
          <p:spPr bwMode="auto">
            <a:xfrm>
              <a:off x="96"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6" name="Picture 12"/>
            <p:cNvPicPr>
              <a:picLocks noChangeAspect="1" noChangeArrowheads="1"/>
            </p:cNvPicPr>
            <p:nvPr userDrawn="1"/>
          </p:nvPicPr>
          <p:blipFill>
            <a:blip r:embed="rId15"/>
            <a:srcRect/>
            <a:stretch>
              <a:fillRect/>
            </a:stretch>
          </p:blipFill>
          <p:spPr bwMode="auto">
            <a:xfrm>
              <a:off x="1008"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7" name="Picture 13"/>
            <p:cNvPicPr>
              <a:picLocks noChangeAspect="1" noChangeArrowheads="1"/>
            </p:cNvPicPr>
            <p:nvPr userDrawn="1"/>
          </p:nvPicPr>
          <p:blipFill>
            <a:blip r:embed="rId15"/>
            <a:srcRect/>
            <a:stretch>
              <a:fillRect/>
            </a:stretch>
          </p:blipFill>
          <p:spPr bwMode="auto">
            <a:xfrm>
              <a:off x="192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8" name="Picture 14"/>
            <p:cNvPicPr>
              <a:picLocks noChangeAspect="1" noChangeArrowheads="1"/>
            </p:cNvPicPr>
            <p:nvPr userDrawn="1"/>
          </p:nvPicPr>
          <p:blipFill>
            <a:blip r:embed="rId15"/>
            <a:srcRect/>
            <a:stretch>
              <a:fillRect/>
            </a:stretch>
          </p:blipFill>
          <p:spPr bwMode="auto">
            <a:xfrm>
              <a:off x="288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9" name="Picture 15"/>
            <p:cNvPicPr>
              <a:picLocks noChangeAspect="1" noChangeArrowheads="1"/>
            </p:cNvPicPr>
            <p:nvPr userDrawn="1"/>
          </p:nvPicPr>
          <p:blipFill>
            <a:blip r:embed="rId15"/>
            <a:srcRect/>
            <a:stretch>
              <a:fillRect/>
            </a:stretch>
          </p:blipFill>
          <p:spPr bwMode="auto">
            <a:xfrm>
              <a:off x="384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40" name="Picture 16"/>
            <p:cNvPicPr>
              <a:picLocks noChangeAspect="1" noChangeArrowheads="1"/>
            </p:cNvPicPr>
            <p:nvPr userDrawn="1"/>
          </p:nvPicPr>
          <p:blipFill>
            <a:blip r:embed="rId15"/>
            <a:srcRect/>
            <a:stretch>
              <a:fillRect/>
            </a:stretch>
          </p:blipFill>
          <p:spPr bwMode="auto">
            <a:xfrm>
              <a:off x="4800" y="1056"/>
              <a:ext cx="8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0195384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9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sz="1500">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7.xml"/><Relationship Id="rId7" Type="http://schemas.openxmlformats.org/officeDocument/2006/relationships/oleObject" Target="../embeddings/oleObject5.bin"/><Relationship Id="rId12" Type="http://schemas.openxmlformats.org/officeDocument/2006/relationships/image" Target="../media/image17.wmf"/><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7.bin"/><Relationship Id="rId5" Type="http://schemas.openxmlformats.org/officeDocument/2006/relationships/image" Target="../media/image12.wmf"/><Relationship Id="rId10" Type="http://schemas.openxmlformats.org/officeDocument/2006/relationships/image" Target="../media/image11.wmf"/><Relationship Id="rId4" Type="http://schemas.openxmlformats.org/officeDocument/2006/relationships/oleObject" Target="../embeddings/oleObject3.bin"/><Relationship Id="rId9"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10.xml"/><Relationship Id="rId7" Type="http://schemas.openxmlformats.org/officeDocument/2006/relationships/oleObject" Target="../embeddings/oleObject9.bin"/><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8.bin"/><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vmlDrawing" Target="../drawings/vmlDrawing4.vml"/><Relationship Id="rId6" Type="http://schemas.openxmlformats.org/officeDocument/2006/relationships/image" Target="../media/image26.jpeg"/><Relationship Id="rId5" Type="http://schemas.openxmlformats.org/officeDocument/2006/relationships/image" Target="../media/image25.w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pQp6bmJPU_0"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25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title"/>
          </p:nvPr>
        </p:nvSpPr>
        <p:spPr>
          <a:xfrm>
            <a:off x="1982788" y="258763"/>
            <a:ext cx="6254750" cy="857250"/>
          </a:xfrm>
        </p:spPr>
        <p:txBody>
          <a:bodyPr/>
          <a:lstStyle/>
          <a:p>
            <a:pPr eaLnBrk="1" hangingPunct="1">
              <a:defRPr/>
            </a:pPr>
            <a:r>
              <a:rPr lang="en-US" altLang="en-US" sz="3300" dirty="0">
                <a:solidFill>
                  <a:schemeClr val="accent6"/>
                </a:solidFill>
                <a:ea typeface="+mj-ea"/>
              </a:rPr>
              <a:t>Chapter 29:Electromagnetic Induction and Faraday’s Law</a:t>
            </a:r>
          </a:p>
        </p:txBody>
      </p:sp>
      <p:pic>
        <p:nvPicPr>
          <p:cNvPr id="86019" name="Picture 8" descr="29_00CO"/>
          <p:cNvPicPr>
            <a:picLocks noChangeAspect="1" noChangeArrowheads="1"/>
          </p:cNvPicPr>
          <p:nvPr/>
        </p:nvPicPr>
        <p:blipFill>
          <a:blip r:embed="rId3">
            <a:extLst>
              <a:ext uri="{28A0092B-C50C-407E-A947-70E740481C1C}">
                <a14:useLocalDpi xmlns:a14="http://schemas.microsoft.com/office/drawing/2010/main" val="0"/>
              </a:ext>
            </a:extLst>
          </a:blip>
          <a:srcRect b="2869"/>
          <a:stretch>
            <a:fillRect/>
          </a:stretch>
        </p:blipFill>
        <p:spPr bwMode="auto">
          <a:xfrm>
            <a:off x="401481" y="2141261"/>
            <a:ext cx="5284788"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308436" y="2274838"/>
            <a:ext cx="5227782" cy="3046988"/>
          </a:xfrm>
          <a:prstGeom prst="rect">
            <a:avLst/>
          </a:prstGeom>
        </p:spPr>
        <p:txBody>
          <a:bodyPr wrap="square">
            <a:spAutoFit/>
          </a:bodyPr>
          <a:lstStyle/>
          <a:p>
            <a:pPr lvl="0">
              <a:defRPr/>
            </a:pPr>
            <a:r>
              <a:rPr lang="en-US" sz="2400" b="1" kern="0" dirty="0">
                <a:solidFill>
                  <a:srgbClr val="FF0000"/>
                </a:solidFill>
              </a:rPr>
              <a:t>HW 4: Chapter 26, Pb.11,Pb.18, Pb.28, Pb.32, Pb.50, Pb.51 due on Wednesday, March 20</a:t>
            </a:r>
          </a:p>
          <a:p>
            <a:pPr lvl="0">
              <a:defRPr/>
            </a:pPr>
            <a:endParaRPr lang="en-US" sz="2400" b="1" kern="0" dirty="0">
              <a:solidFill>
                <a:srgbClr val="FF0000"/>
              </a:solidFill>
            </a:endParaRPr>
          </a:p>
          <a:p>
            <a:pPr lvl="0">
              <a:defRPr/>
            </a:pPr>
            <a:r>
              <a:rPr lang="en-US" sz="2400" b="1" kern="0" dirty="0">
                <a:solidFill>
                  <a:srgbClr val="FF0000"/>
                </a:solidFill>
              </a:rPr>
              <a:t>Study Guide posted, exam on Friday April </a:t>
            </a:r>
            <a:r>
              <a:rPr lang="en-US" sz="2400" b="1" kern="0" dirty="0" smtClean="0">
                <a:solidFill>
                  <a:srgbClr val="FF0000"/>
                </a:solidFill>
              </a:rPr>
              <a:t>5</a:t>
            </a:r>
            <a:r>
              <a:rPr lang="en-US" sz="2400" b="1" kern="0" baseline="30000" dirty="0" smtClean="0">
                <a:solidFill>
                  <a:srgbClr val="FF0000"/>
                </a:solidFill>
              </a:rPr>
              <a:t>th</a:t>
            </a:r>
            <a:endParaRPr lang="en-US" sz="2400" b="1" kern="0" dirty="0" smtClean="0">
              <a:solidFill>
                <a:srgbClr val="FF0000"/>
              </a:solidFill>
            </a:endParaRPr>
          </a:p>
          <a:p>
            <a:pPr lvl="0">
              <a:defRPr/>
            </a:pPr>
            <a:endParaRPr lang="en-US" sz="2400" b="1" kern="0" dirty="0">
              <a:solidFill>
                <a:srgbClr val="FF0000"/>
              </a:solidFill>
            </a:endParaRPr>
          </a:p>
          <a:p>
            <a:pPr lvl="0">
              <a:defRPr/>
            </a:pPr>
            <a:r>
              <a:rPr lang="en-US" sz="2400" b="1" kern="0" smtClean="0">
                <a:solidFill>
                  <a:srgbClr val="FF0000"/>
                </a:solidFill>
              </a:rPr>
              <a:t>Quiz on Friday</a:t>
            </a:r>
            <a:endParaRPr lang="en-US" sz="2400" b="1" kern="0" dirty="0">
              <a:solidFill>
                <a:srgbClr val="FF0000"/>
              </a:solidFill>
            </a:endParaRPr>
          </a:p>
        </p:txBody>
      </p:sp>
    </p:spTree>
    <p:extLst>
      <p:ext uri="{BB962C8B-B14F-4D97-AF65-F5344CB8AC3E}">
        <p14:creationId xmlns:p14="http://schemas.microsoft.com/office/powerpoint/2010/main" val="88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880845" y="2063750"/>
            <a:ext cx="101362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Faraday’s law of induction: </a:t>
            </a:r>
            <a:r>
              <a:rPr kumimoji="0" lang="en-US" altLang="en-US" sz="24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the </a:t>
            </a:r>
            <a:r>
              <a:rPr kumimoji="0" lang="en-US" altLang="en-US" sz="2400" b="1" i="0" u="sng" strike="noStrike" kern="1200" cap="none" spc="0" normalizeH="0" baseline="0" noProof="0" dirty="0" err="1">
                <a:ln>
                  <a:noFill/>
                </a:ln>
                <a:solidFill>
                  <a:srgbClr val="FF0000"/>
                </a:solidFill>
                <a:effectLst/>
                <a:uLnTx/>
                <a:uFillTx/>
                <a:latin typeface="Comic Sans MS" panose="030F0702030302020204" pitchFamily="66" charset="0"/>
                <a:ea typeface="MS PGothic" panose="020B0600070205080204" pitchFamily="34" charset="-128"/>
              </a:rPr>
              <a:t>emf</a:t>
            </a:r>
            <a:r>
              <a:rPr kumimoji="0" lang="en-US" altLang="en-US" sz="24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 induced in a circuit is equal to the rate of change of magnetic flux</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 </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through the circuit:</a:t>
            </a:r>
          </a:p>
        </p:txBody>
      </p:sp>
      <p:sp>
        <p:nvSpPr>
          <p:cNvPr id="12291" name="Rectangle 9"/>
          <p:cNvSpPr>
            <a:spLocks noGrp="1" noChangeArrowheads="1"/>
          </p:cNvSpPr>
          <p:nvPr>
            <p:ph type="title"/>
          </p:nvPr>
        </p:nvSpPr>
        <p:spPr>
          <a:xfrm>
            <a:off x="2541588" y="381000"/>
            <a:ext cx="5586412" cy="857250"/>
          </a:xfrm>
        </p:spPr>
        <p:txBody>
          <a:bodyPr/>
          <a:lstStyle/>
          <a:p>
            <a:pPr eaLnBrk="1" hangingPunct="1">
              <a:defRPr/>
            </a:pPr>
            <a:r>
              <a:rPr lang="en-US" altLang="en-US" sz="2700" dirty="0">
                <a:solidFill>
                  <a:schemeClr val="accent6"/>
                </a:solidFill>
                <a:ea typeface="+mj-ea"/>
              </a:rPr>
              <a:t>29-2 Faraday’s Law of Induction; Lenz’s Law</a:t>
            </a:r>
          </a:p>
        </p:txBody>
      </p:sp>
      <p:sp>
        <p:nvSpPr>
          <p:cNvPr id="36868" name="Text Box 14"/>
          <p:cNvSpPr txBox="1">
            <a:spLocks noChangeArrowheads="1"/>
          </p:cNvSpPr>
          <p:nvPr/>
        </p:nvSpPr>
        <p:spPr bwMode="auto">
          <a:xfrm>
            <a:off x="3360738" y="4473575"/>
            <a:ext cx="45434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1575" b="1" i="0" u="none" strike="noStrike" kern="1200" cap="none" spc="0" normalizeH="0" baseline="0" noProof="0" dirty="0">
                <a:ln>
                  <a:noFill/>
                </a:ln>
                <a:solidFill>
                  <a:srgbClr val="333399"/>
                </a:solidFill>
                <a:effectLst/>
                <a:uLnTx/>
                <a:uFillTx/>
                <a:latin typeface="Arial" panose="020B0604020202020204" pitchFamily="34" charset="0"/>
                <a:ea typeface="MS PGothic" panose="020B0600070205080204" pitchFamily="34" charset="-128"/>
              </a:rPr>
              <a:t>or</a:t>
            </a:r>
          </a:p>
        </p:txBody>
      </p:sp>
      <p:pic>
        <p:nvPicPr>
          <p:cNvPr id="63493" name="Picture 15" descr="o"/>
          <p:cNvPicPr>
            <a:picLocks noChangeAspect="1" noChangeArrowheads="1"/>
          </p:cNvPicPr>
          <p:nvPr/>
        </p:nvPicPr>
        <p:blipFill>
          <a:blip r:embed="rId2">
            <a:extLst>
              <a:ext uri="{28A0092B-C50C-407E-A947-70E740481C1C}">
                <a14:useLocalDpi xmlns:a14="http://schemas.microsoft.com/office/drawing/2010/main" val="0"/>
              </a:ext>
            </a:extLst>
          </a:blip>
          <a:srcRect t="17847" r="74049" b="17847"/>
          <a:stretch>
            <a:fillRect/>
          </a:stretch>
        </p:blipFill>
        <p:spPr bwMode="auto">
          <a:xfrm>
            <a:off x="3168937" y="3317448"/>
            <a:ext cx="301319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16" descr="29-2b"/>
          <p:cNvPicPr>
            <a:picLocks noChangeAspect="1" noChangeArrowheads="1"/>
          </p:cNvPicPr>
          <p:nvPr/>
        </p:nvPicPr>
        <p:blipFill>
          <a:blip r:embed="rId3">
            <a:extLst>
              <a:ext uri="{28A0092B-C50C-407E-A947-70E740481C1C}">
                <a14:useLocalDpi xmlns:a14="http://schemas.microsoft.com/office/drawing/2010/main" val="0"/>
              </a:ext>
            </a:extLst>
          </a:blip>
          <a:srcRect r="14801"/>
          <a:stretch>
            <a:fillRect/>
          </a:stretch>
        </p:blipFill>
        <p:spPr bwMode="auto">
          <a:xfrm>
            <a:off x="3360738" y="4784724"/>
            <a:ext cx="7934977" cy="13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Box 2"/>
          <p:cNvSpPr txBox="1">
            <a:spLocks noChangeArrowheads="1"/>
          </p:cNvSpPr>
          <p:nvPr/>
        </p:nvSpPr>
        <p:spPr bwMode="auto">
          <a:xfrm>
            <a:off x="288925" y="60610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ea typeface="MS PGothic" panose="020B0600070205080204" pitchFamily="34" charset="-128"/>
              </a:defRPr>
            </a:lvl1pPr>
            <a:lvl2pPr marL="742950" indent="-285750">
              <a:defRPr>
                <a:solidFill>
                  <a:schemeClr val="tx1"/>
                </a:solidFill>
                <a:latin typeface="Comic Sans MS" panose="030F0702030302020204" pitchFamily="66" charset="0"/>
                <a:ea typeface="MS PGothic" panose="020B0600070205080204" pitchFamily="34" charset="-128"/>
              </a:defRPr>
            </a:lvl2pPr>
            <a:lvl3pPr marL="1143000" indent="-228600">
              <a:defRPr>
                <a:solidFill>
                  <a:schemeClr val="tx1"/>
                </a:solidFill>
                <a:latin typeface="Comic Sans MS" panose="030F0702030302020204" pitchFamily="66" charset="0"/>
                <a:ea typeface="MS PGothic" panose="020B0600070205080204" pitchFamily="34" charset="-128"/>
              </a:defRPr>
            </a:lvl3pPr>
            <a:lvl4pPr marL="1600200" indent="-228600">
              <a:defRPr>
                <a:solidFill>
                  <a:schemeClr val="tx1"/>
                </a:solidFill>
                <a:latin typeface="Comic Sans MS" panose="030F0702030302020204" pitchFamily="66" charset="0"/>
                <a:ea typeface="MS PGothic" panose="020B0600070205080204" pitchFamily="34" charset="-128"/>
              </a:defRPr>
            </a:lvl4pPr>
            <a:lvl5pPr marL="2057400" indent="-228600">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4246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4263" y="479425"/>
            <a:ext cx="3986212" cy="471488"/>
          </a:xfrm>
        </p:spPr>
        <p:txBody>
          <a:bodyPr/>
          <a:lstStyle/>
          <a:p>
            <a:pPr>
              <a:defRPr/>
            </a:pPr>
            <a:r>
              <a:rPr lang="en-US" sz="4000" dirty="0">
                <a:solidFill>
                  <a:schemeClr val="accent6">
                    <a:lumMod val="75000"/>
                  </a:schemeClr>
                </a:solidFill>
              </a:rPr>
              <a:t>Problem 6</a:t>
            </a:r>
          </a:p>
        </p:txBody>
      </p:sp>
      <p:sp>
        <p:nvSpPr>
          <p:cNvPr id="64515" name="Rectangle 2"/>
          <p:cNvSpPr>
            <a:spLocks noChangeArrowheads="1"/>
          </p:cNvSpPr>
          <p:nvPr/>
        </p:nvSpPr>
        <p:spPr bwMode="auto">
          <a:xfrm>
            <a:off x="1081088" y="2314575"/>
            <a:ext cx="100488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defTabSz="685800">
              <a:tabLst>
                <a:tab pos="63500" algn="dec"/>
              </a:tabLst>
              <a:defRPr>
                <a:solidFill>
                  <a:schemeClr val="tx1"/>
                </a:solidFill>
                <a:latin typeface="Comic Sans MS" panose="030F0702030302020204" pitchFamily="66" charset="0"/>
                <a:ea typeface="MS PGothic" panose="020B0600070205080204" pitchFamily="34" charset="-128"/>
              </a:defRPr>
            </a:lvl1pPr>
            <a:lvl2pPr marL="742950" indent="-285750" defTabSz="685800">
              <a:tabLst>
                <a:tab pos="63500" algn="dec"/>
              </a:tabLst>
              <a:defRPr>
                <a:solidFill>
                  <a:schemeClr val="tx1"/>
                </a:solidFill>
                <a:latin typeface="Comic Sans MS" panose="030F0702030302020204" pitchFamily="66" charset="0"/>
                <a:ea typeface="MS PGothic" panose="020B0600070205080204" pitchFamily="34" charset="-128"/>
              </a:defRPr>
            </a:lvl2pPr>
            <a:lvl3pPr marL="1143000" indent="-228600" defTabSz="685800">
              <a:tabLst>
                <a:tab pos="63500" algn="dec"/>
              </a:tabLst>
              <a:defRPr>
                <a:solidFill>
                  <a:schemeClr val="tx1"/>
                </a:solidFill>
                <a:latin typeface="Comic Sans MS" panose="030F0702030302020204" pitchFamily="66" charset="0"/>
                <a:ea typeface="MS PGothic" panose="020B0600070205080204" pitchFamily="34" charset="-128"/>
              </a:defRPr>
            </a:lvl3pPr>
            <a:lvl4pPr marL="1600200" indent="-228600" defTabSz="685800">
              <a:tabLst>
                <a:tab pos="63500" algn="dec"/>
              </a:tabLst>
              <a:defRPr>
                <a:solidFill>
                  <a:schemeClr val="tx1"/>
                </a:solidFill>
                <a:latin typeface="Comic Sans MS" panose="030F0702030302020204" pitchFamily="66" charset="0"/>
                <a:ea typeface="MS PGothic" panose="020B0600070205080204" pitchFamily="34" charset="-128"/>
              </a:defRPr>
            </a:lvl4pPr>
            <a:lvl5pPr marL="2057400" indent="-228600" defTabSz="685800">
              <a:tabLst>
                <a:tab pos="63500" algn="dec"/>
              </a:tabLst>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tabLst>
                <a:tab pos="63500" algn="dec"/>
              </a:tabLs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tabLst>
                <a:tab pos="63500" algn="dec"/>
              </a:tabLs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tabLst>
                <a:tab pos="63500" algn="dec"/>
              </a:tabLs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tabLst>
                <a:tab pos="63500" algn="dec"/>
              </a:tabLst>
              <a:defRPr>
                <a:solidFill>
                  <a:schemeClr val="tx1"/>
                </a:solidFill>
                <a:latin typeface="Comic Sans MS" panose="030F0702030302020204" pitchFamily="66" charset="0"/>
                <a:ea typeface="MS PGothic" panose="020B0600070205080204" pitchFamily="34" charset="-128"/>
              </a:defRPr>
            </a:lvl9pPr>
          </a:lstStyle>
          <a:p>
            <a:pPr marL="114300" marR="0" lvl="0" indent="-114300" algn="just" defTabSz="685800" rtl="0" eaLnBrk="1" fontAlgn="base" latinLnBrk="0" hangingPunct="1">
              <a:lnSpc>
                <a:spcPct val="150000"/>
              </a:lnSpc>
              <a:spcBef>
                <a:spcPts val="113"/>
              </a:spcBef>
              <a:spcAft>
                <a:spcPct val="0"/>
              </a:spcAft>
              <a:buClrTx/>
              <a:buSzTx/>
              <a:buFontTx/>
              <a:buNone/>
              <a:tabLst>
                <a:tab pos="63500" algn="dec"/>
              </a:tabLst>
              <a:defRPr/>
            </a:pPr>
            <a:r>
              <a:rPr kumimoji="0" lang="en-US" altLang="en-US" sz="21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1" i="0" u="none" strike="noStrike" kern="1200" cap="none" spc="0" normalizeH="0" baseline="0" noProof="0" dirty="0">
                <a:ln>
                  <a:noFill/>
                </a:ln>
                <a:solidFill>
                  <a:srgbClr val="222268"/>
                </a:solidFill>
                <a:effectLst/>
                <a:uLnTx/>
                <a:uFillTx/>
                <a:latin typeface="Comic Sans MS" panose="030F0702030302020204" pitchFamily="66" charset="0"/>
                <a:ea typeface="MS PGothic" panose="020B0600070205080204" pitchFamily="34" charset="-128"/>
                <a:cs typeface="Times New Roman" panose="02020603050405020304" pitchFamily="18" charset="0"/>
              </a:rPr>
              <a:t>6.</a:t>
            </a:r>
            <a:r>
              <a:rPr kumimoji="0" lang="en-US" altLang="en-US" sz="2400" b="0" i="0" u="none" strike="noStrike" kern="1200" cap="none" spc="0" normalizeH="0" baseline="0" noProof="0" dirty="0">
                <a:ln>
                  <a:noFill/>
                </a:ln>
                <a:solidFill>
                  <a:srgbClr val="222268"/>
                </a:solidFill>
                <a:effectLst/>
                <a:uLnTx/>
                <a:uFillTx/>
                <a:latin typeface="Comic Sans MS" panose="030F0702030302020204" pitchFamily="66" charset="0"/>
                <a:ea typeface="MS PGothic" panose="020B0600070205080204" pitchFamily="34" charset="-128"/>
                <a:cs typeface="Times New Roman" panose="02020603050405020304" pitchFamily="18" charset="0"/>
              </a:rPr>
              <a:t>	(II) A 10.8-cm-diameter wire coil is initially oriented so that its plane is perpendicular to a magnetic field of 0.68 T pointing up. During the course of 0.16 s, the field is changed to one of 0.25 T pointing down. What is the average induced </a:t>
            </a:r>
            <a:r>
              <a:rPr kumimoji="0" lang="en-US" altLang="en-US" sz="2400" b="0" i="0" u="none" strike="noStrike" kern="1200" cap="none" spc="0" normalizeH="0" baseline="0" noProof="0" dirty="0" err="1">
                <a:ln>
                  <a:noFill/>
                </a:ln>
                <a:solidFill>
                  <a:srgbClr val="222268"/>
                </a:solidFill>
                <a:effectLst/>
                <a:uLnTx/>
                <a:uFillTx/>
                <a:latin typeface="Comic Sans MS" panose="030F0702030302020204" pitchFamily="66" charset="0"/>
                <a:ea typeface="MS PGothic" panose="020B0600070205080204" pitchFamily="34" charset="-128"/>
                <a:cs typeface="Times New Roman" panose="02020603050405020304" pitchFamily="18" charset="0"/>
              </a:rPr>
              <a:t>emf</a:t>
            </a:r>
            <a:r>
              <a:rPr kumimoji="0" lang="en-US" altLang="en-US" sz="2400" b="0" i="0" u="none" strike="noStrike" kern="1200" cap="none" spc="0" normalizeH="0" baseline="0" noProof="0" dirty="0">
                <a:ln>
                  <a:noFill/>
                </a:ln>
                <a:solidFill>
                  <a:srgbClr val="222268"/>
                </a:solidFill>
                <a:effectLst/>
                <a:uLnTx/>
                <a:uFillTx/>
                <a:latin typeface="Comic Sans MS" panose="030F0702030302020204" pitchFamily="66" charset="0"/>
                <a:ea typeface="MS PGothic" panose="020B0600070205080204" pitchFamily="34" charset="-128"/>
                <a:cs typeface="Times New Roman" panose="02020603050405020304" pitchFamily="18" charset="0"/>
              </a:rPr>
              <a:t> in the coil?</a:t>
            </a:r>
          </a:p>
        </p:txBody>
      </p:sp>
    </p:spTree>
    <p:extLst>
      <p:ext uri="{BB962C8B-B14F-4D97-AF65-F5344CB8AC3E}">
        <p14:creationId xmlns:p14="http://schemas.microsoft.com/office/powerpoint/2010/main" val="2431234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idx="4294967295"/>
          </p:nvPr>
        </p:nvSpPr>
        <p:spPr>
          <a:xfrm>
            <a:off x="2660650" y="255588"/>
            <a:ext cx="5270500" cy="642937"/>
          </a:xfrm>
        </p:spPr>
        <p:txBody>
          <a:bodyPr/>
          <a:lstStyle/>
          <a:p>
            <a:pPr eaLnBrk="1" hangingPunct="1">
              <a:defRPr/>
            </a:pPr>
            <a:r>
              <a:rPr lang="en-US" altLang="en-US" sz="3000" dirty="0">
                <a:solidFill>
                  <a:schemeClr val="accent6"/>
                </a:solidFill>
                <a:ea typeface="+mj-ea"/>
              </a:rPr>
              <a:t>29-2 Faraday’s Law of Induction; Lenz’s Law</a:t>
            </a:r>
          </a:p>
        </p:txBody>
      </p:sp>
      <p:sp>
        <p:nvSpPr>
          <p:cNvPr id="66563" name="Text Box 5"/>
          <p:cNvSpPr txBox="1">
            <a:spLocks noChangeArrowheads="1"/>
          </p:cNvSpPr>
          <p:nvPr/>
        </p:nvSpPr>
        <p:spPr bwMode="auto">
          <a:xfrm>
            <a:off x="811213" y="1963738"/>
            <a:ext cx="10110787"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Example 29-2: </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 loop of wire in a magnetic field.</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 square loop of wire of side </a:t>
            </a:r>
            <a:r>
              <a:rPr kumimoji="0" lang="en-US" altLang="en-US" sz="2100" b="1" i="1"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rPr>
              <a:t>l</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 5.0 cm is in a uniform magnetic field </a:t>
            </a:r>
            <a:r>
              <a:rPr kumimoji="0" lang="en-US" altLang="en-US" sz="21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B</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 0.16 T. What is the magnetic flux in the loop (a) when </a:t>
            </a:r>
            <a:r>
              <a:rPr kumimoji="0" lang="en-US" altLang="en-US" sz="2100" b="1" i="0"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rPr>
              <a:t>B</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is perpendicular to the face of the loop and (b) when </a:t>
            </a:r>
            <a:r>
              <a:rPr kumimoji="0" lang="en-US" altLang="en-US" sz="2100" b="1" i="0"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rPr>
              <a:t>B</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is at an angle of 30 to the area </a:t>
            </a:r>
            <a:r>
              <a:rPr kumimoji="0" lang="en-US" altLang="en-US" sz="2100" b="1" i="0"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rPr>
              <a:t>A</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of the loop? (c) What is the magnitude of the average current in the loop if it has a resistance of 0.012 </a:t>
            </a:r>
            <a:r>
              <a:rPr kumimoji="0" lang="el-GR"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Ω</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and it is rotated from position (b) to position (a) in 0.14 s?</a:t>
            </a:r>
          </a:p>
        </p:txBody>
      </p:sp>
      <p:graphicFrame>
        <p:nvGraphicFramePr>
          <p:cNvPr id="66564" name="Object 13"/>
          <p:cNvGraphicFramePr>
            <a:graphicFrameLocks noChangeAspect="1"/>
          </p:cNvGraphicFramePr>
          <p:nvPr/>
        </p:nvGraphicFramePr>
        <p:xfrm>
          <a:off x="5791200" y="3184525"/>
          <a:ext cx="182563" cy="244475"/>
        </p:xfrm>
        <a:graphic>
          <a:graphicData uri="http://schemas.openxmlformats.org/presentationml/2006/ole">
            <mc:AlternateContent xmlns:mc="http://schemas.openxmlformats.org/markup-compatibility/2006">
              <mc:Choice xmlns:v="urn:schemas-microsoft-com:vml" Requires="v">
                <p:oleObj spid="_x0000_s2080" name="Equation" r:id="rId4" imgW="253780" imgH="317225" progId="Equation.DSMT4">
                  <p:embed/>
                </p:oleObj>
              </mc:Choice>
              <mc:Fallback>
                <p:oleObj name="Equation" r:id="rId4" imgW="253780" imgH="317225" progId="Equation.DSMT4">
                  <p:embed/>
                  <p:pic>
                    <p:nvPicPr>
                      <p:cNvPr id="66564"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184525"/>
                        <a:ext cx="182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565" name="Object 16"/>
          <p:cNvGraphicFramePr>
            <a:graphicFrameLocks noChangeAspect="1"/>
          </p:cNvGraphicFramePr>
          <p:nvPr/>
        </p:nvGraphicFramePr>
        <p:xfrm>
          <a:off x="8269055" y="2837300"/>
          <a:ext cx="211137" cy="263525"/>
        </p:xfrm>
        <a:graphic>
          <a:graphicData uri="http://schemas.openxmlformats.org/presentationml/2006/ole">
            <mc:AlternateContent xmlns:mc="http://schemas.openxmlformats.org/markup-compatibility/2006">
              <mc:Choice xmlns:v="urn:schemas-microsoft-com:vml" Requires="v">
                <p:oleObj spid="_x0000_s2081" name="Equation" r:id="rId6" imgW="253780" imgH="317225" progId="Equation.DSMT4">
                  <p:embed/>
                </p:oleObj>
              </mc:Choice>
              <mc:Fallback>
                <p:oleObj name="Equation" r:id="rId6" imgW="253780" imgH="317225" progId="Equation.DSMT4">
                  <p:embed/>
                  <p:pic>
                    <p:nvPicPr>
                      <p:cNvPr id="66565"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9055" y="2837300"/>
                        <a:ext cx="2111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566" name="Object 19"/>
          <p:cNvGraphicFramePr>
            <a:graphicFrameLocks noChangeAspect="1"/>
          </p:cNvGraphicFramePr>
          <p:nvPr/>
        </p:nvGraphicFramePr>
        <p:xfrm>
          <a:off x="10391775" y="3184525"/>
          <a:ext cx="200025" cy="217488"/>
        </p:xfrm>
        <a:graphic>
          <a:graphicData uri="http://schemas.openxmlformats.org/presentationml/2006/ole">
            <mc:AlternateContent xmlns:mc="http://schemas.openxmlformats.org/markup-compatibility/2006">
              <mc:Choice xmlns:v="urn:schemas-microsoft-com:vml" Requires="v">
                <p:oleObj spid="_x0000_s2082" name="Equation" r:id="rId7" imgW="291847" imgH="317225" progId="Equation.DSMT4">
                  <p:embed/>
                </p:oleObj>
              </mc:Choice>
              <mc:Fallback>
                <p:oleObj name="Equation" r:id="rId7" imgW="291847" imgH="317225" progId="Equation.DSMT4">
                  <p:embed/>
                  <p:pic>
                    <p:nvPicPr>
                      <p:cNvPr id="66566"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91775" y="3184525"/>
                        <a:ext cx="200025" cy="21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567" name="Object 20"/>
          <p:cNvGraphicFramePr>
            <a:graphicFrameLocks noChangeAspect="1"/>
          </p:cNvGraphicFramePr>
          <p:nvPr/>
        </p:nvGraphicFramePr>
        <p:xfrm>
          <a:off x="5367338" y="2608263"/>
          <a:ext cx="514350" cy="111125"/>
        </p:xfrm>
        <a:graphic>
          <a:graphicData uri="http://schemas.openxmlformats.org/presentationml/2006/ole">
            <mc:AlternateContent xmlns:mc="http://schemas.openxmlformats.org/markup-compatibility/2006">
              <mc:Choice xmlns:v="urn:schemas-microsoft-com:vml" Requires="v">
                <p:oleObj spid="_x0000_s2083" name="Equation" r:id="rId9" imgW="435285" imgH="677109" progId="Equation.DSMT4">
                  <p:embed/>
                </p:oleObj>
              </mc:Choice>
              <mc:Fallback>
                <p:oleObj name="Equation" r:id="rId9" imgW="435285" imgH="677109" progId="Equation.DSMT4">
                  <p:embed/>
                  <p:pic>
                    <p:nvPicPr>
                      <p:cNvPr id="66567"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7338" y="2608263"/>
                        <a:ext cx="514350" cy="11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568" name="Object 21"/>
          <p:cNvGraphicFramePr>
            <a:graphicFrameLocks noChangeAspect="1"/>
          </p:cNvGraphicFramePr>
          <p:nvPr/>
        </p:nvGraphicFramePr>
        <p:xfrm>
          <a:off x="4827588" y="2482850"/>
          <a:ext cx="179387" cy="287338"/>
        </p:xfrm>
        <a:graphic>
          <a:graphicData uri="http://schemas.openxmlformats.org/presentationml/2006/ole">
            <mc:AlternateContent xmlns:mc="http://schemas.openxmlformats.org/markup-compatibility/2006">
              <mc:Choice xmlns:v="urn:schemas-microsoft-com:vml" Requires="v">
                <p:oleObj spid="_x0000_s2084" name="Equation" r:id="rId11" imgW="190417" imgH="304668" progId="Equation.DSMT4">
                  <p:embed/>
                </p:oleObj>
              </mc:Choice>
              <mc:Fallback>
                <p:oleObj name="Equation" r:id="rId11" imgW="190417" imgH="304668" progId="Equation.DSMT4">
                  <p:embed/>
                  <p:pic>
                    <p:nvPicPr>
                      <p:cNvPr id="66568"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7588" y="2482850"/>
                        <a:ext cx="1793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8848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2516697" y="1359407"/>
            <a:ext cx="8815166"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US" altLang="en-US" sz="1575" b="1" i="0" u="none" strike="noStrike" kern="1200" cap="none" spc="0" normalizeH="0" baseline="0" noProof="0" dirty="0">
              <a:ln>
                <a:noFill/>
              </a:ln>
              <a:solidFill>
                <a:srgbClr val="333399"/>
              </a:solidFill>
              <a:effectLst/>
              <a:uLnTx/>
              <a:uFillTx/>
              <a:latin typeface="Arial" panose="020B0604020202020204" pitchFamily="34" charset="0"/>
              <a:ea typeface="MS PGothic" panose="020B0600070205080204" pitchFamily="34" charset="-128"/>
            </a:endParaRP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a:t>
            </a:r>
            <a:r>
              <a:rPr kumimoji="0" lang="en-US" altLang="en-US" sz="1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minus sign gives the direction of the induced </a:t>
            </a:r>
            <a:r>
              <a:rPr kumimoji="0" lang="en-US" altLang="en-US" sz="1800" b="1" i="0" u="sng"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rPr>
              <a:t>emf</a:t>
            </a:r>
            <a:r>
              <a:rPr kumimoji="0" lang="en-US" altLang="en-US" sz="1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t>
            </a:r>
          </a:p>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1800" b="1" i="1"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A current produced by an induced </a:t>
            </a:r>
            <a:r>
              <a:rPr kumimoji="0" lang="en-US" altLang="en-US" sz="1800" b="1" i="1" u="none" strike="noStrike" kern="1200" cap="none" spc="0" normalizeH="0" baseline="0" noProof="0" dirty="0" err="1">
                <a:ln>
                  <a:noFill/>
                </a:ln>
                <a:solidFill>
                  <a:srgbClr val="FF0000"/>
                </a:solidFill>
                <a:effectLst/>
                <a:uLnTx/>
                <a:uFillTx/>
                <a:latin typeface="Comic Sans MS" panose="030F0702030302020204" pitchFamily="66" charset="0"/>
                <a:ea typeface="MS PGothic" panose="020B0600070205080204" pitchFamily="34" charset="-128"/>
              </a:rPr>
              <a:t>emf</a:t>
            </a:r>
            <a:r>
              <a:rPr kumimoji="0" lang="en-US" altLang="en-US" sz="1800" b="1" i="1"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 moves in a direction so that the magnetic field </a:t>
            </a:r>
            <a:r>
              <a:rPr kumimoji="0" lang="en-US" altLang="en-US" sz="1800" b="1" i="1"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it produces tends to restore the changed field</a:t>
            </a:r>
            <a:r>
              <a:rPr kumimoji="0" lang="en-US" altLang="en-US" sz="1800" b="1" i="1"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a:t>
            </a:r>
          </a:p>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1800" b="1" i="0" u="sng" strike="noStrike" kern="1200" cap="none" spc="0" normalizeH="0" baseline="0" noProof="0" dirty="0">
                <a:ln>
                  <a:noFill/>
                </a:ln>
                <a:solidFill>
                  <a:srgbClr val="2D2D8A">
                    <a:lumMod val="75000"/>
                  </a:srgbClr>
                </a:solidFill>
                <a:effectLst/>
                <a:uLnTx/>
                <a:uFillTx/>
                <a:latin typeface="Comic Sans MS" panose="030F0702030302020204" pitchFamily="66" charset="0"/>
                <a:ea typeface="MS PGothic" panose="020B0600070205080204" pitchFamily="34" charset="-128"/>
              </a:rPr>
              <a:t>THIS IS LENZ’S LAW</a:t>
            </a:r>
          </a:p>
        </p:txBody>
      </p:sp>
      <p:sp>
        <p:nvSpPr>
          <p:cNvPr id="14339" name="Rectangle 5"/>
          <p:cNvSpPr>
            <a:spLocks noGrp="1" noChangeArrowheads="1"/>
          </p:cNvSpPr>
          <p:nvPr>
            <p:ph type="title" idx="4294967295"/>
          </p:nvPr>
        </p:nvSpPr>
        <p:spPr>
          <a:xfrm>
            <a:off x="2430463" y="295275"/>
            <a:ext cx="5176837" cy="642938"/>
          </a:xfrm>
        </p:spPr>
        <p:txBody>
          <a:bodyPr/>
          <a:lstStyle/>
          <a:p>
            <a:pPr eaLnBrk="1" hangingPunct="1">
              <a:defRPr/>
            </a:pPr>
            <a:r>
              <a:rPr lang="en-US" altLang="en-US" sz="2700" dirty="0">
                <a:solidFill>
                  <a:schemeClr val="accent6"/>
                </a:solidFill>
                <a:ea typeface="+mj-ea"/>
              </a:rPr>
              <a:t>29-2 Faraday’s Law of Induction; Lenz’s Law</a:t>
            </a:r>
          </a:p>
        </p:txBody>
      </p:sp>
      <p:pic>
        <p:nvPicPr>
          <p:cNvPr id="68612" name="Picture 15" descr="o"/>
          <p:cNvPicPr>
            <a:picLocks noChangeAspect="1" noChangeArrowheads="1"/>
          </p:cNvPicPr>
          <p:nvPr/>
        </p:nvPicPr>
        <p:blipFill>
          <a:blip r:embed="rId2">
            <a:extLst>
              <a:ext uri="{28A0092B-C50C-407E-A947-70E740481C1C}">
                <a14:useLocalDpi xmlns:a14="http://schemas.microsoft.com/office/drawing/2010/main" val="0"/>
              </a:ext>
            </a:extLst>
          </a:blip>
          <a:srcRect t="17847" r="74049" b="17847"/>
          <a:stretch>
            <a:fillRect/>
          </a:stretch>
        </p:blipFill>
        <p:spPr bwMode="auto">
          <a:xfrm>
            <a:off x="134938" y="1653742"/>
            <a:ext cx="22955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2700" y="4262277"/>
            <a:ext cx="531177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TextBox 3"/>
          <p:cNvSpPr txBox="1">
            <a:spLocks noChangeArrowheads="1"/>
          </p:cNvSpPr>
          <p:nvPr/>
        </p:nvSpPr>
        <p:spPr bwMode="auto">
          <a:xfrm>
            <a:off x="388619" y="3338947"/>
            <a:ext cx="33613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anose="030F0702030302020204" pitchFamily="66" charset="0"/>
                <a:ea typeface="MS PGothic" panose="020B0600070205080204" pitchFamily="34" charset="-128"/>
              </a:defRPr>
            </a:lvl1pPr>
            <a:lvl2pPr marL="742950" indent="-285750">
              <a:defRPr>
                <a:solidFill>
                  <a:schemeClr val="tx1"/>
                </a:solidFill>
                <a:latin typeface="Comic Sans MS" panose="030F0702030302020204" pitchFamily="66" charset="0"/>
                <a:ea typeface="MS PGothic" panose="020B0600070205080204" pitchFamily="34" charset="-128"/>
              </a:defRPr>
            </a:lvl2pPr>
            <a:lvl3pPr marL="1143000" indent="-228600">
              <a:defRPr>
                <a:solidFill>
                  <a:schemeClr val="tx1"/>
                </a:solidFill>
                <a:latin typeface="Comic Sans MS" panose="030F0702030302020204" pitchFamily="66" charset="0"/>
                <a:ea typeface="MS PGothic" panose="020B0600070205080204" pitchFamily="34" charset="-128"/>
              </a:defRPr>
            </a:lvl3pPr>
            <a:lvl4pPr marL="1600200" indent="-228600">
              <a:defRPr>
                <a:solidFill>
                  <a:schemeClr val="tx1"/>
                </a:solidFill>
                <a:latin typeface="Comic Sans MS" panose="030F0702030302020204" pitchFamily="66" charset="0"/>
                <a:ea typeface="MS PGothic" panose="020B0600070205080204" pitchFamily="34" charset="-128"/>
              </a:defRPr>
            </a:lvl4pPr>
            <a:lvl5pPr marL="2057400" indent="-228600">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Change in I</a:t>
            </a:r>
            <a:r>
              <a:rPr kumimoji="0" lang="en-US" altLang="en-US" sz="1800" b="0" i="0" u="none" strike="noStrike" kern="1200" cap="none" spc="0" normalizeH="0" baseline="-25000" noProof="0" dirty="0">
                <a:ln>
                  <a:noFill/>
                </a:ln>
                <a:solidFill>
                  <a:srgbClr val="000000"/>
                </a:solidFill>
                <a:effectLst/>
                <a:uLnTx/>
                <a:uFillTx/>
                <a:latin typeface="Comic Sans MS" panose="030F0702030302020204" pitchFamily="66" charset="0"/>
                <a:ea typeface="MS PGothic" panose="020B0600070205080204" pitchFamily="34" charset="-128"/>
              </a:rPr>
              <a:t>1</a:t>
            </a: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 produces B</a:t>
            </a:r>
            <a:r>
              <a:rPr kumimoji="0" lang="en-US" altLang="en-US" sz="1800" b="0" i="0" u="none" strike="noStrike" kern="1200" cap="none" spc="0" normalizeH="0" baseline="-25000" noProof="0" dirty="0">
                <a:ln>
                  <a:noFill/>
                </a:ln>
                <a:solidFill>
                  <a:srgbClr val="000000"/>
                </a:solidFill>
                <a:effectLst/>
                <a:uLnTx/>
                <a:uFillTx/>
                <a:latin typeface="Comic Sans MS" panose="030F0702030302020204" pitchFamily="66" charset="0"/>
                <a:ea typeface="MS PGothic" panose="020B0600070205080204" pitchFamily="34" charset="-128"/>
              </a:rPr>
              <a:t>1</a:t>
            </a: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a:t>
            </a:r>
            <a:r>
              <a:rPr kumimoji="0" lang="en-US" altLang="en-US" sz="1800" b="0" i="0" u="none" strike="noStrike" kern="1200" cap="none" spc="0" normalizeH="0" baseline="-25000" noProof="0" dirty="0">
                <a:ln>
                  <a:noFill/>
                </a:ln>
                <a:solidFill>
                  <a:srgbClr val="000000"/>
                </a:solidFill>
                <a:effectLst/>
                <a:uLnTx/>
                <a:uFillTx/>
                <a:latin typeface="Comic Sans MS" panose="030F0702030302020204" pitchFamily="66" charset="0"/>
                <a:ea typeface="MS PGothic" panose="020B0600070205080204" pitchFamily="34" charset="-128"/>
              </a:rPr>
              <a:t> </a:t>
            </a: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when closing and opening the switch</a:t>
            </a:r>
          </a:p>
        </p:txBody>
      </p:sp>
      <p:sp>
        <p:nvSpPr>
          <p:cNvPr id="68616" name="TextBox 4"/>
          <p:cNvSpPr txBox="1">
            <a:spLocks noChangeArrowheads="1"/>
          </p:cNvSpPr>
          <p:nvPr/>
        </p:nvSpPr>
        <p:spPr bwMode="auto">
          <a:xfrm>
            <a:off x="6594475" y="4943315"/>
            <a:ext cx="4572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MS PGothic" panose="020B0600070205080204" pitchFamily="34" charset="-128"/>
              </a:defRPr>
            </a:lvl1pPr>
            <a:lvl2pPr marL="742950" indent="-285750">
              <a:defRPr>
                <a:solidFill>
                  <a:schemeClr val="tx1"/>
                </a:solidFill>
                <a:latin typeface="Comic Sans MS" panose="030F0702030302020204" pitchFamily="66" charset="0"/>
                <a:ea typeface="MS PGothic" panose="020B0600070205080204" pitchFamily="34" charset="-128"/>
              </a:defRPr>
            </a:lvl2pPr>
            <a:lvl3pPr marL="1143000" indent="-228600">
              <a:defRPr>
                <a:solidFill>
                  <a:schemeClr val="tx1"/>
                </a:solidFill>
                <a:latin typeface="Comic Sans MS" panose="030F0702030302020204" pitchFamily="66" charset="0"/>
                <a:ea typeface="MS PGothic" panose="020B0600070205080204" pitchFamily="34" charset="-128"/>
              </a:defRPr>
            </a:lvl3pPr>
            <a:lvl4pPr marL="1600200" indent="-228600">
              <a:defRPr>
                <a:solidFill>
                  <a:schemeClr val="tx1"/>
                </a:solidFill>
                <a:latin typeface="Comic Sans MS" panose="030F0702030302020204" pitchFamily="66" charset="0"/>
                <a:ea typeface="MS PGothic" panose="020B0600070205080204" pitchFamily="34" charset="-128"/>
              </a:defRPr>
            </a:lvl4pPr>
            <a:lvl5pPr marL="2057400" indent="-228600">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000000"/>
                </a:solidFill>
                <a:effectLst/>
                <a:uLnTx/>
                <a:uFillTx/>
                <a:latin typeface="Comic Sans MS" panose="030F0702030302020204" pitchFamily="66" charset="0"/>
                <a:ea typeface="MS PGothic" panose="020B0600070205080204" pitchFamily="34" charset="-128"/>
              </a:rPr>
              <a:t>emf</a:t>
            </a: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 is produced in this part (second wire),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it will produce another current I</a:t>
            </a:r>
            <a:r>
              <a:rPr kumimoji="0" lang="en-US" altLang="en-US" sz="1800" b="0" i="0" u="none" strike="noStrike" kern="1200" cap="none" spc="0" normalizeH="0" baseline="-25000" noProof="0" dirty="0">
                <a:ln>
                  <a:noFill/>
                </a:ln>
                <a:solidFill>
                  <a:srgbClr val="000000"/>
                </a:solidFill>
                <a:effectLst/>
                <a:uLnTx/>
                <a:uFillTx/>
                <a:latin typeface="Comic Sans MS" panose="030F0702030302020204" pitchFamily="66" charset="0"/>
                <a:ea typeface="MS PGothic" panose="020B0600070205080204" pitchFamily="34" charset="-128"/>
              </a:rPr>
              <a:t>2</a:t>
            </a: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 that </a:t>
            </a:r>
            <a:r>
              <a:rPr kumimoji="0" lang="en-US" altLang="en-US" sz="1800" b="1" i="0" u="sng"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will produce B</a:t>
            </a:r>
            <a:r>
              <a:rPr kumimoji="0" lang="en-US" altLang="en-US" sz="1800" b="1" i="0" u="sng" strike="noStrike" kern="1200" cap="none" spc="0" normalizeH="0" baseline="-25000" noProof="0" dirty="0">
                <a:ln>
                  <a:noFill/>
                </a:ln>
                <a:solidFill>
                  <a:srgbClr val="000000"/>
                </a:solidFill>
                <a:effectLst/>
                <a:uLnTx/>
                <a:uFillTx/>
                <a:latin typeface="Comic Sans MS" panose="030F0702030302020204" pitchFamily="66" charset="0"/>
                <a:ea typeface="MS PGothic" panose="020B0600070205080204" pitchFamily="34" charset="-128"/>
              </a:rPr>
              <a:t>2 </a:t>
            </a:r>
            <a:r>
              <a:rPr kumimoji="0" lang="en-US" altLang="en-US" sz="1800" b="1" i="0" u="sng"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opposite to B</a:t>
            </a:r>
            <a:r>
              <a:rPr kumimoji="0" lang="en-US" altLang="en-US" sz="1800" b="1" i="0" u="sng" strike="noStrike" kern="1200" cap="none" spc="0" normalizeH="0" baseline="-25000" noProof="0" dirty="0">
                <a:ln>
                  <a:noFill/>
                </a:ln>
                <a:solidFill>
                  <a:srgbClr val="000000"/>
                </a:solidFill>
                <a:effectLst/>
                <a:uLnTx/>
                <a:uFillTx/>
                <a:latin typeface="Comic Sans MS" panose="030F0702030302020204" pitchFamily="66" charset="0"/>
                <a:ea typeface="MS PGothic" panose="020B0600070205080204" pitchFamily="34" charset="-128"/>
              </a:rPr>
              <a:t>1</a:t>
            </a:r>
          </a:p>
        </p:txBody>
      </p:sp>
    </p:spTree>
    <p:extLst>
      <p:ext uri="{BB962C8B-B14F-4D97-AF65-F5344CB8AC3E}">
        <p14:creationId xmlns:p14="http://schemas.microsoft.com/office/powerpoint/2010/main" val="333657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3"/>
          <p:cNvSpPr txBox="1">
            <a:spLocks noChangeArrowheads="1"/>
          </p:cNvSpPr>
          <p:nvPr/>
        </p:nvSpPr>
        <p:spPr bwMode="auto">
          <a:xfrm>
            <a:off x="3054350" y="2170113"/>
            <a:ext cx="56038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Magnetic flux will change if the area of the loop changes.</a:t>
            </a:r>
          </a:p>
        </p:txBody>
      </p:sp>
      <p:sp>
        <p:nvSpPr>
          <p:cNvPr id="15363" name="Rectangle 6"/>
          <p:cNvSpPr>
            <a:spLocks noGrp="1" noChangeArrowheads="1"/>
          </p:cNvSpPr>
          <p:nvPr>
            <p:ph type="title" idx="4294967295"/>
          </p:nvPr>
        </p:nvSpPr>
        <p:spPr>
          <a:xfrm>
            <a:off x="2741613" y="400050"/>
            <a:ext cx="5222875" cy="642938"/>
          </a:xfrm>
        </p:spPr>
        <p:txBody>
          <a:bodyPr/>
          <a:lstStyle/>
          <a:p>
            <a:pPr eaLnBrk="1" hangingPunct="1">
              <a:defRPr/>
            </a:pPr>
            <a:r>
              <a:rPr lang="en-US" altLang="en-US" sz="2400" b="1" dirty="0">
                <a:solidFill>
                  <a:schemeClr val="accent6"/>
                </a:solidFill>
                <a:ea typeface="+mj-ea"/>
              </a:rPr>
              <a:t>29-2 Faraday’s Law of Induction; Lenz’s Law</a:t>
            </a:r>
          </a:p>
        </p:txBody>
      </p:sp>
      <p:pic>
        <p:nvPicPr>
          <p:cNvPr id="69636" name="Picture 8" descr="Figure_29_06"/>
          <p:cNvPicPr>
            <a:picLocks noChangeAspect="1" noChangeArrowheads="1"/>
          </p:cNvPicPr>
          <p:nvPr/>
        </p:nvPicPr>
        <p:blipFill>
          <a:blip r:embed="rId3">
            <a:extLst>
              <a:ext uri="{28A0092B-C50C-407E-A947-70E740481C1C}">
                <a14:useLocalDpi xmlns:a14="http://schemas.microsoft.com/office/drawing/2010/main" val="0"/>
              </a:ext>
            </a:extLst>
          </a:blip>
          <a:srcRect b="14427"/>
          <a:stretch>
            <a:fillRect/>
          </a:stretch>
        </p:blipFill>
        <p:spPr bwMode="auto">
          <a:xfrm>
            <a:off x="2952750" y="2911475"/>
            <a:ext cx="62293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632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9" descr="Figure_29_07"/>
          <p:cNvPicPr>
            <a:picLocks noChangeAspect="1" noChangeArrowheads="1"/>
          </p:cNvPicPr>
          <p:nvPr/>
        </p:nvPicPr>
        <p:blipFill>
          <a:blip r:embed="rId3" cstate="print">
            <a:extLst>
              <a:ext uri="{28A0092B-C50C-407E-A947-70E740481C1C}">
                <a14:useLocalDpi xmlns:a14="http://schemas.microsoft.com/office/drawing/2010/main" val="0"/>
              </a:ext>
            </a:extLst>
          </a:blip>
          <a:srcRect b="3694"/>
          <a:stretch>
            <a:fillRect/>
          </a:stretch>
        </p:blipFill>
        <p:spPr bwMode="auto">
          <a:xfrm>
            <a:off x="3489325" y="2860675"/>
            <a:ext cx="5211763"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3"/>
          <p:cNvSpPr txBox="1">
            <a:spLocks noChangeArrowheads="1"/>
          </p:cNvSpPr>
          <p:nvPr/>
        </p:nvSpPr>
        <p:spPr bwMode="auto">
          <a:xfrm>
            <a:off x="2938463" y="2081213"/>
            <a:ext cx="63134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Magnetic flux will change if the angle between the loop and the field changes.</a:t>
            </a:r>
          </a:p>
        </p:txBody>
      </p:sp>
      <p:sp>
        <p:nvSpPr>
          <p:cNvPr id="16388" name="Rectangle 7"/>
          <p:cNvSpPr>
            <a:spLocks noGrp="1" noChangeArrowheads="1"/>
          </p:cNvSpPr>
          <p:nvPr>
            <p:ph type="title" idx="4294967295"/>
          </p:nvPr>
        </p:nvSpPr>
        <p:spPr>
          <a:xfrm>
            <a:off x="3270250" y="360363"/>
            <a:ext cx="4654550" cy="642937"/>
          </a:xfrm>
        </p:spPr>
        <p:txBody>
          <a:bodyPr/>
          <a:lstStyle/>
          <a:p>
            <a:pPr eaLnBrk="1" hangingPunct="1">
              <a:defRPr/>
            </a:pPr>
            <a:r>
              <a:rPr lang="en-US" altLang="en-US" sz="2700" dirty="0">
                <a:solidFill>
                  <a:schemeClr val="accent6"/>
                </a:solidFill>
                <a:ea typeface="+mj-ea"/>
              </a:rPr>
              <a:t>29-2 Faraday’s Law of Induction; Lenz’s Law</a:t>
            </a:r>
          </a:p>
        </p:txBody>
      </p:sp>
      <p:sp>
        <p:nvSpPr>
          <p:cNvPr id="45061" name="Rectangle 10"/>
          <p:cNvSpPr>
            <a:spLocks noChangeArrowheads="1"/>
          </p:cNvSpPr>
          <p:nvPr/>
        </p:nvSpPr>
        <p:spPr bwMode="auto">
          <a:xfrm>
            <a:off x="4200525" y="5016500"/>
            <a:ext cx="212725"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575"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45062" name="Rectangle 11"/>
          <p:cNvSpPr>
            <a:spLocks noChangeArrowheads="1"/>
          </p:cNvSpPr>
          <p:nvPr/>
        </p:nvSpPr>
        <p:spPr bwMode="auto">
          <a:xfrm>
            <a:off x="6942138" y="5010150"/>
            <a:ext cx="212725"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575"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47725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738188" y="1958975"/>
            <a:ext cx="107156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6863" indent="-296863"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296863" marR="0" lvl="0" indent="-296863" algn="l" defTabSz="6858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Problem Solving: Lenz’s Law</a:t>
            </a:r>
          </a:p>
          <a:p>
            <a:pPr marL="296863" marR="0" lvl="0" indent="-296863" algn="l" defTabSz="685800" rtl="0" eaLnBrk="1" fontAlgn="base" latinLnBrk="0" hangingPunct="1">
              <a:lnSpc>
                <a:spcPct val="100000"/>
              </a:lnSpc>
              <a:spcBef>
                <a:spcPct val="50000"/>
              </a:spcBef>
              <a:spcAft>
                <a:spcPct val="0"/>
              </a:spcAft>
              <a:buClrTx/>
              <a:buSzTx/>
              <a:buFontTx/>
              <a:buAutoNum type="arabicPeriod"/>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Determine whether the magnetic flux is increasing, decreasing, or unchanged.</a:t>
            </a:r>
          </a:p>
          <a:p>
            <a:pPr marL="296863" marR="0" lvl="0" indent="-296863" algn="l" defTabSz="685800" rtl="0" eaLnBrk="1" fontAlgn="base" latinLnBrk="0" hangingPunct="1">
              <a:lnSpc>
                <a:spcPct val="100000"/>
              </a:lnSpc>
              <a:spcBef>
                <a:spcPct val="50000"/>
              </a:spcBef>
              <a:spcAft>
                <a:spcPct val="0"/>
              </a:spcAft>
              <a:buClrTx/>
              <a:buSzTx/>
              <a:buFontTx/>
              <a:buAutoNum type="arabicPeriod"/>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a:t>
            </a:r>
            <a:r>
              <a:rPr kumimoji="0" lang="en-US" altLang="en-US" sz="24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magnetic field due to the induced current points in the opposite direction to the original field if the flux is increasing;</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 in the same direction if it is decreasing</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and is zero if the flux is not changing.(</a:t>
            </a:r>
            <a:r>
              <a:rPr kumimoji="0" lang="en-US" altLang="en-US" sz="2400" b="1" i="1" u="sng" strike="noStrike" kern="1200" cap="none" spc="0" normalizeH="0" baseline="0" noProof="0" dirty="0">
                <a:ln>
                  <a:noFill/>
                </a:ln>
                <a:solidFill>
                  <a:srgbClr val="00B050"/>
                </a:solidFill>
                <a:effectLst/>
                <a:uLnTx/>
                <a:uFillTx/>
                <a:latin typeface="Comic Sans MS" panose="030F0702030302020204" pitchFamily="66" charset="0"/>
                <a:ea typeface="MS PGothic" panose="020B0600070205080204" pitchFamily="34" charset="-128"/>
              </a:rPr>
              <a:t>read Example 29-4</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t>
            </a:r>
          </a:p>
          <a:p>
            <a:pPr marL="296863" marR="0" lvl="0" indent="-296863" algn="l" defTabSz="685800" rtl="0" eaLnBrk="1" fontAlgn="base" latinLnBrk="0" hangingPunct="1">
              <a:lnSpc>
                <a:spcPct val="100000"/>
              </a:lnSpc>
              <a:spcBef>
                <a:spcPct val="50000"/>
              </a:spcBef>
              <a:spcAft>
                <a:spcPct val="0"/>
              </a:spcAft>
              <a:buClrTx/>
              <a:buSzTx/>
              <a:buFontTx/>
              <a:buAutoNum type="arabicPeriod"/>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Use the right-hand rule to determine the direction of the field.</a:t>
            </a:r>
          </a:p>
          <a:p>
            <a:pPr marL="296863" marR="0" lvl="0" indent="-296863" algn="l" defTabSz="685800" rtl="0" eaLnBrk="1" fontAlgn="base" latinLnBrk="0" hangingPunct="1">
              <a:lnSpc>
                <a:spcPct val="100000"/>
              </a:lnSpc>
              <a:spcBef>
                <a:spcPct val="50000"/>
              </a:spcBef>
              <a:spcAft>
                <a:spcPct val="0"/>
              </a:spcAft>
              <a:buClrTx/>
              <a:buSzTx/>
              <a:buFontTx/>
              <a:buAutoNum type="arabicPeriod"/>
              <a:tabLst/>
              <a:defRPr/>
            </a:pPr>
            <a:r>
              <a:rPr kumimoji="0" lang="en-US" altLang="en-US" sz="24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Remember that the external magnetic field and the field due to the induced current are different.</a:t>
            </a:r>
          </a:p>
        </p:txBody>
      </p:sp>
      <p:sp>
        <p:nvSpPr>
          <p:cNvPr id="18435" name="Rectangle 5"/>
          <p:cNvSpPr>
            <a:spLocks noGrp="1" noChangeArrowheads="1"/>
          </p:cNvSpPr>
          <p:nvPr>
            <p:ph type="title" idx="4294967295"/>
          </p:nvPr>
        </p:nvSpPr>
        <p:spPr>
          <a:xfrm>
            <a:off x="1878013" y="336550"/>
            <a:ext cx="6824662" cy="642938"/>
          </a:xfrm>
        </p:spPr>
        <p:txBody>
          <a:bodyPr/>
          <a:lstStyle/>
          <a:p>
            <a:pPr eaLnBrk="1" hangingPunct="1">
              <a:defRPr/>
            </a:pPr>
            <a:r>
              <a:rPr lang="en-US" altLang="en-US" sz="3600" dirty="0">
                <a:solidFill>
                  <a:schemeClr val="accent6"/>
                </a:solidFill>
                <a:ea typeface="+mj-ea"/>
              </a:rPr>
              <a:t>29-2 Faraday’s Law of Induction; Lenz’s Law</a:t>
            </a:r>
          </a:p>
        </p:txBody>
      </p:sp>
    </p:spTree>
    <p:extLst>
      <p:ext uri="{BB962C8B-B14F-4D97-AF65-F5344CB8AC3E}">
        <p14:creationId xmlns:p14="http://schemas.microsoft.com/office/powerpoint/2010/main" val="2004442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descr="Figure_29_10"/>
          <p:cNvPicPr>
            <a:picLocks noChangeAspect="1" noChangeArrowheads="1"/>
          </p:cNvPicPr>
          <p:nvPr/>
        </p:nvPicPr>
        <p:blipFill>
          <a:blip r:embed="rId4">
            <a:extLst>
              <a:ext uri="{28A0092B-C50C-407E-A947-70E740481C1C}">
                <a14:useLocalDpi xmlns:a14="http://schemas.microsoft.com/office/drawing/2010/main" val="0"/>
              </a:ext>
            </a:extLst>
          </a:blip>
          <a:srcRect b="3233"/>
          <a:stretch>
            <a:fillRect/>
          </a:stretch>
        </p:blipFill>
        <p:spPr bwMode="auto">
          <a:xfrm>
            <a:off x="8391525" y="1717675"/>
            <a:ext cx="3173413"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idx="4294967295"/>
          </p:nvPr>
        </p:nvSpPr>
        <p:spPr>
          <a:xfrm>
            <a:off x="3303588" y="276225"/>
            <a:ext cx="4827587" cy="557213"/>
          </a:xfrm>
        </p:spPr>
        <p:txBody>
          <a:bodyPr/>
          <a:lstStyle/>
          <a:p>
            <a:pPr eaLnBrk="1" hangingPunct="1">
              <a:defRPr/>
            </a:pPr>
            <a:r>
              <a:rPr lang="en-US" altLang="en-US" sz="2700" b="1" dirty="0">
                <a:solidFill>
                  <a:schemeClr val="accent6"/>
                </a:solidFill>
                <a:ea typeface="+mj-ea"/>
              </a:rPr>
              <a:t>29-2 Faraday’s Law of Induction; Lenz’s Law</a:t>
            </a:r>
          </a:p>
        </p:txBody>
      </p:sp>
      <p:sp>
        <p:nvSpPr>
          <p:cNvPr id="74756" name="Text Box 3"/>
          <p:cNvSpPr txBox="1">
            <a:spLocks noChangeArrowheads="1"/>
          </p:cNvSpPr>
          <p:nvPr/>
        </p:nvSpPr>
        <p:spPr bwMode="auto">
          <a:xfrm>
            <a:off x="485775" y="2257425"/>
            <a:ext cx="7443788"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0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Example 29-5: Pulling a coil from a magnetic field.</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 100-loop square coil of wire, with side </a:t>
            </a:r>
            <a:r>
              <a:rPr kumimoji="0" lang="en-US" altLang="en-US" sz="2000" b="1" i="1"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rPr>
              <a:t>l</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 5.00 cm and total resistance 100 </a:t>
            </a:r>
            <a:r>
              <a:rPr kumimoji="0" lang="el-GR"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Ω</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is positioned perpendicular to a uniform 0.600-T magnetic field. It is quickly pulled from the field at constant speed (moving perpendicular to </a:t>
            </a:r>
            <a:r>
              <a:rPr kumimoji="0" lang="en-US" altLang="en-US" sz="2000" b="1" i="0"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cs typeface="Arial" panose="020B0604020202020204" pitchFamily="34" charset="0"/>
              </a:rPr>
              <a:t>B</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to a region where </a:t>
            </a:r>
            <a:r>
              <a:rPr kumimoji="0" lang="en-US" altLang="en-US" sz="20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B</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drops abruptly to zero. At </a:t>
            </a:r>
            <a:r>
              <a:rPr kumimoji="0" lang="en-US" altLang="en-US" sz="20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 0s, the right edge of the coil is at the edge of the field. It takes 0.100 s for the whole coil to reach the field-free region. Find (a) the rate of change in flux through the coil, and (b) the emf and current induced. (c) How much energy is dissipated in the coil? (d) What was the average force required (</a:t>
            </a:r>
            <a:r>
              <a:rPr kumimoji="0" lang="en-US" altLang="en-US" sz="20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F</a:t>
            </a:r>
            <a:r>
              <a:rPr kumimoji="0" lang="en-US" altLang="en-US" sz="2000" b="1"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ext</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graphicFrame>
        <p:nvGraphicFramePr>
          <p:cNvPr id="74757" name="Object 8"/>
          <p:cNvGraphicFramePr>
            <a:graphicFrameLocks noChangeAspect="1"/>
          </p:cNvGraphicFramePr>
          <p:nvPr/>
        </p:nvGraphicFramePr>
        <p:xfrm>
          <a:off x="7100888" y="3670300"/>
          <a:ext cx="196850" cy="242888"/>
        </p:xfrm>
        <a:graphic>
          <a:graphicData uri="http://schemas.openxmlformats.org/presentationml/2006/ole">
            <mc:AlternateContent xmlns:mc="http://schemas.openxmlformats.org/markup-compatibility/2006">
              <mc:Choice xmlns:v="urn:schemas-microsoft-com:vml" Requires="v">
                <p:oleObj spid="_x0000_s3086" name="Equation" r:id="rId5" imgW="215619" imgH="266353" progId="Equation.DSMT4">
                  <p:embed/>
                </p:oleObj>
              </mc:Choice>
              <mc:Fallback>
                <p:oleObj name="Equation" r:id="rId5" imgW="215619" imgH="266353" progId="Equation.DSMT4">
                  <p:embed/>
                  <p:pic>
                    <p:nvPicPr>
                      <p:cNvPr id="74757"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0888" y="3670300"/>
                        <a:ext cx="1968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4758" name="Object 11"/>
          <p:cNvGraphicFramePr>
            <a:graphicFrameLocks noChangeAspect="1"/>
          </p:cNvGraphicFramePr>
          <p:nvPr/>
        </p:nvGraphicFramePr>
        <p:xfrm>
          <a:off x="5716588" y="2670175"/>
          <a:ext cx="223837" cy="341313"/>
        </p:xfrm>
        <a:graphic>
          <a:graphicData uri="http://schemas.openxmlformats.org/presentationml/2006/ole">
            <mc:AlternateContent xmlns:mc="http://schemas.openxmlformats.org/markup-compatibility/2006">
              <mc:Choice xmlns:v="urn:schemas-microsoft-com:vml" Requires="v">
                <p:oleObj spid="_x0000_s3087" name="Equation" r:id="rId7" imgW="164957" imgH="253780" progId="Equation.DSMT4">
                  <p:embed/>
                </p:oleObj>
              </mc:Choice>
              <mc:Fallback>
                <p:oleObj name="Equation" r:id="rId7" imgW="164957" imgH="253780" progId="Equation.DSMT4">
                  <p:embed/>
                  <p:pic>
                    <p:nvPicPr>
                      <p:cNvPr id="74758"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6588" y="2670175"/>
                        <a:ext cx="22383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04984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7" descr="Figure_29_12a"/>
          <p:cNvPicPr>
            <a:picLocks noChangeAspect="1" noChangeArrowheads="1"/>
          </p:cNvPicPr>
          <p:nvPr/>
        </p:nvPicPr>
        <p:blipFill>
          <a:blip r:embed="rId3">
            <a:extLst>
              <a:ext uri="{28A0092B-C50C-407E-A947-70E740481C1C}">
                <a14:useLocalDpi xmlns:a14="http://schemas.microsoft.com/office/drawing/2010/main" val="0"/>
              </a:ext>
            </a:extLst>
          </a:blip>
          <a:srcRect b="2602"/>
          <a:stretch>
            <a:fillRect/>
          </a:stretch>
        </p:blipFill>
        <p:spPr bwMode="auto">
          <a:xfrm>
            <a:off x="484188" y="3096487"/>
            <a:ext cx="4491037"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 Box 3"/>
          <p:cNvSpPr txBox="1">
            <a:spLocks noChangeArrowheads="1"/>
          </p:cNvSpPr>
          <p:nvPr/>
        </p:nvSpPr>
        <p:spPr bwMode="auto">
          <a:xfrm>
            <a:off x="922338" y="2450156"/>
            <a:ext cx="9859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This image shows another way the magnetic flux can change:</a:t>
            </a:r>
          </a:p>
        </p:txBody>
      </p:sp>
      <p:sp>
        <p:nvSpPr>
          <p:cNvPr id="20484" name="Rectangle 5"/>
          <p:cNvSpPr>
            <a:spLocks noGrp="1" noChangeArrowheads="1"/>
          </p:cNvSpPr>
          <p:nvPr>
            <p:ph type="title" idx="4294967295"/>
          </p:nvPr>
        </p:nvSpPr>
        <p:spPr>
          <a:xfrm>
            <a:off x="3425825" y="312738"/>
            <a:ext cx="4781550" cy="642937"/>
          </a:xfrm>
        </p:spPr>
        <p:txBody>
          <a:bodyPr/>
          <a:lstStyle/>
          <a:p>
            <a:pPr eaLnBrk="1" hangingPunct="1">
              <a:defRPr/>
            </a:pPr>
            <a:r>
              <a:rPr lang="en-US" altLang="en-US" sz="3000" dirty="0">
                <a:solidFill>
                  <a:schemeClr val="accent6"/>
                </a:solidFill>
                <a:ea typeface="+mj-ea"/>
              </a:rPr>
              <a:t>29-3 EMF Induced in a Moving Conductor</a:t>
            </a:r>
          </a:p>
        </p:txBody>
      </p:sp>
      <p:sp>
        <p:nvSpPr>
          <p:cNvPr id="2" name="TextBox 1"/>
          <p:cNvSpPr txBox="1"/>
          <p:nvPr/>
        </p:nvSpPr>
        <p:spPr>
          <a:xfrm>
            <a:off x="257694" y="1563935"/>
            <a:ext cx="11795759"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99">
                    <a:lumMod val="75000"/>
                  </a:srgbClr>
                </a:solidFill>
                <a:effectLst/>
                <a:uLnTx/>
                <a:uFillTx/>
                <a:latin typeface="Comic Sans MS" panose="030F0702030302020204" pitchFamily="66" charset="0"/>
                <a:ea typeface="MS PGothic" panose="020B0600070205080204" pitchFamily="34" charset="-128"/>
              </a:rPr>
              <a:t>A conducting rod is moved to the right on a U-shaped conductor in a uniform magnetic field B that points out of the page </a:t>
            </a:r>
            <a:r>
              <a:rPr kumimoji="0" lang="en-US" sz="24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(magnetic flux changes)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99">
                  <a:lumMod val="75000"/>
                </a:srgbClr>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850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
          <p:cNvSpPr txBox="1">
            <a:spLocks noChangeArrowheads="1"/>
          </p:cNvSpPr>
          <p:nvPr/>
        </p:nvSpPr>
        <p:spPr bwMode="auto">
          <a:xfrm>
            <a:off x="2741613" y="1876425"/>
            <a:ext cx="67706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7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induced emf has magnitude</a:t>
            </a:r>
          </a:p>
        </p:txBody>
      </p:sp>
      <p:sp>
        <p:nvSpPr>
          <p:cNvPr id="22531" name="Rectangle 8"/>
          <p:cNvSpPr>
            <a:spLocks noGrp="1" noChangeArrowheads="1"/>
          </p:cNvSpPr>
          <p:nvPr>
            <p:ph type="title" idx="4294967295"/>
          </p:nvPr>
        </p:nvSpPr>
        <p:spPr>
          <a:xfrm>
            <a:off x="1939925" y="304800"/>
            <a:ext cx="6818313" cy="642938"/>
          </a:xfrm>
        </p:spPr>
        <p:txBody>
          <a:bodyPr/>
          <a:lstStyle/>
          <a:p>
            <a:pPr eaLnBrk="1" hangingPunct="1">
              <a:defRPr/>
            </a:pPr>
            <a:r>
              <a:rPr lang="en-US" altLang="en-US" sz="3600" dirty="0">
                <a:solidFill>
                  <a:schemeClr val="accent6"/>
                </a:solidFill>
                <a:ea typeface="+mj-ea"/>
              </a:rPr>
              <a:t>29-3 EMF Induced in a Moving Conductor</a:t>
            </a:r>
          </a:p>
        </p:txBody>
      </p:sp>
      <p:sp>
        <p:nvSpPr>
          <p:cNvPr id="78852" name="Text Box 10"/>
          <p:cNvSpPr txBox="1">
            <a:spLocks noChangeArrowheads="1"/>
          </p:cNvSpPr>
          <p:nvPr/>
        </p:nvSpPr>
        <p:spPr bwMode="auto">
          <a:xfrm>
            <a:off x="2741613" y="4756150"/>
            <a:ext cx="6770687"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This equation is </a:t>
            </a:r>
            <a:r>
              <a:rPr kumimoji="0" lang="en-US" altLang="en-US" sz="21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valid as long as </a:t>
            </a:r>
            <a:r>
              <a:rPr kumimoji="0" lang="en-US" altLang="en-US" sz="2100" b="1" i="1"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B</a:t>
            </a:r>
            <a:r>
              <a:rPr kumimoji="0" lang="en-US" altLang="en-US" sz="21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  ,and </a:t>
            </a:r>
            <a:r>
              <a:rPr kumimoji="0" lang="en-US" altLang="en-US" sz="2100" b="1" i="1"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v</a:t>
            </a:r>
            <a:r>
              <a:rPr kumimoji="0" lang="en-US" altLang="en-US" sz="21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a:t>
            </a:r>
            <a:r>
              <a:rPr kumimoji="0" lang="en-US" altLang="en-US" sz="21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are mutually perpendicular</a:t>
            </a:r>
            <a:r>
              <a:rPr kumimoji="0" lang="en-US" altLang="en-US" sz="21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(if not, it is true for their perpendicular components).</a:t>
            </a:r>
          </a:p>
        </p:txBody>
      </p:sp>
      <p:graphicFrame>
        <p:nvGraphicFramePr>
          <p:cNvPr id="78853" name="Object 13"/>
          <p:cNvGraphicFramePr>
            <a:graphicFrameLocks noChangeAspect="1"/>
          </p:cNvGraphicFramePr>
          <p:nvPr/>
        </p:nvGraphicFramePr>
        <p:xfrm>
          <a:off x="7435850" y="4818063"/>
          <a:ext cx="228600" cy="309562"/>
        </p:xfrm>
        <a:graphic>
          <a:graphicData uri="http://schemas.openxmlformats.org/presentationml/2006/ole">
            <mc:AlternateContent xmlns:mc="http://schemas.openxmlformats.org/markup-compatibility/2006">
              <mc:Choice xmlns:v="urn:schemas-microsoft-com:vml" Requires="v">
                <p:oleObj spid="_x0000_s4104" name="Equation" r:id="rId4" imgW="203024" imgH="317225" progId="Equation.DSMT4">
                  <p:embed/>
                </p:oleObj>
              </mc:Choice>
              <mc:Fallback>
                <p:oleObj name="Equation" r:id="rId4" imgW="203024" imgH="317225" progId="Equation.DSMT4">
                  <p:embed/>
                  <p:pic>
                    <p:nvPicPr>
                      <p:cNvPr id="78853"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5850" y="4818063"/>
                        <a:ext cx="2286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8854" name="Picture 14" descr="29-3"/>
          <p:cNvPicPr>
            <a:picLocks noChangeAspect="1" noChangeArrowheads="1"/>
          </p:cNvPicPr>
          <p:nvPr/>
        </p:nvPicPr>
        <p:blipFill>
          <a:blip r:embed="rId6">
            <a:extLst>
              <a:ext uri="{28A0092B-C50C-407E-A947-70E740481C1C}">
                <a14:useLocalDpi xmlns:a14="http://schemas.microsoft.com/office/drawing/2010/main" val="0"/>
              </a:ext>
            </a:extLst>
          </a:blip>
          <a:srcRect r="38777"/>
          <a:stretch>
            <a:fillRect/>
          </a:stretch>
        </p:blipFill>
        <p:spPr bwMode="auto">
          <a:xfrm>
            <a:off x="2405063" y="2900363"/>
            <a:ext cx="7713662"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51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Induced </a:t>
            </a:r>
            <a:r>
              <a:rPr lang="en-US" dirty="0" err="1"/>
              <a:t>emf</a:t>
            </a:r>
            <a:r>
              <a:rPr lang="en-US" dirty="0"/>
              <a:t>: Faraday’s law</a:t>
            </a:r>
          </a:p>
        </p:txBody>
      </p:sp>
      <p:sp>
        <p:nvSpPr>
          <p:cNvPr id="3" name="Rectangle 2"/>
          <p:cNvSpPr/>
          <p:nvPr/>
        </p:nvSpPr>
        <p:spPr>
          <a:xfrm>
            <a:off x="2721701" y="6045723"/>
            <a:ext cx="5684569"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hlinkClick r:id="rId2"/>
              </a:rPr>
              <a:t>https://www.youtube.com/watch?v=pQp6bmJPU_0</a:t>
            </a:r>
            <a:endPar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endParaRPr>
          </a:p>
        </p:txBody>
      </p:sp>
      <p:pic>
        <p:nvPicPr>
          <p:cNvPr id="5" name="Picture 4"/>
          <p:cNvPicPr>
            <a:picLocks noChangeAspect="1"/>
          </p:cNvPicPr>
          <p:nvPr/>
        </p:nvPicPr>
        <p:blipFill>
          <a:blip r:embed="rId3"/>
          <a:stretch>
            <a:fillRect/>
          </a:stretch>
        </p:blipFill>
        <p:spPr>
          <a:xfrm>
            <a:off x="1905000" y="1719459"/>
            <a:ext cx="7691136" cy="4326264"/>
          </a:xfrm>
          <a:prstGeom prst="rect">
            <a:avLst/>
          </a:prstGeom>
        </p:spPr>
      </p:pic>
    </p:spTree>
    <p:extLst>
      <p:ext uri="{BB962C8B-B14F-4D97-AF65-F5344CB8AC3E}">
        <p14:creationId xmlns:p14="http://schemas.microsoft.com/office/powerpoint/2010/main" val="392712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7" descr="Figure_29_01"/>
          <p:cNvPicPr>
            <a:picLocks noChangeAspect="1" noChangeArrowheads="1"/>
          </p:cNvPicPr>
          <p:nvPr/>
        </p:nvPicPr>
        <p:blipFill>
          <a:blip r:embed="rId3">
            <a:extLst>
              <a:ext uri="{28A0092B-C50C-407E-A947-70E740481C1C}">
                <a14:useLocalDpi xmlns:a14="http://schemas.microsoft.com/office/drawing/2010/main" val="0"/>
              </a:ext>
            </a:extLst>
          </a:blip>
          <a:srcRect b="4971"/>
          <a:stretch>
            <a:fillRect/>
          </a:stretch>
        </p:blipFill>
        <p:spPr bwMode="auto">
          <a:xfrm>
            <a:off x="1312863" y="3287713"/>
            <a:ext cx="93091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 Box 3"/>
          <p:cNvSpPr txBox="1">
            <a:spLocks noChangeArrowheads="1"/>
          </p:cNvSpPr>
          <p:nvPr/>
        </p:nvSpPr>
        <p:spPr bwMode="auto">
          <a:xfrm>
            <a:off x="1312863" y="1900238"/>
            <a:ext cx="9004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Almost 200 years ago, Faraday looked for evidence that a change in a magnetic field would induce an electric current with this apparatus:</a:t>
            </a:r>
          </a:p>
        </p:txBody>
      </p:sp>
      <p:sp>
        <p:nvSpPr>
          <p:cNvPr id="5124" name="Rectangle 5"/>
          <p:cNvSpPr>
            <a:spLocks noGrp="1" noChangeArrowheads="1"/>
          </p:cNvSpPr>
          <p:nvPr>
            <p:ph type="title"/>
          </p:nvPr>
        </p:nvSpPr>
        <p:spPr/>
        <p:txBody>
          <a:bodyPr/>
          <a:lstStyle/>
          <a:p>
            <a:pPr eaLnBrk="1" hangingPunct="1">
              <a:defRPr/>
            </a:pPr>
            <a:r>
              <a:rPr lang="en-US" altLang="en-US" sz="3300" dirty="0">
                <a:solidFill>
                  <a:schemeClr val="accent6"/>
                </a:solidFill>
                <a:ea typeface="+mj-ea"/>
              </a:rPr>
              <a:t>29-1 Induced EMF</a:t>
            </a:r>
          </a:p>
        </p:txBody>
      </p:sp>
    </p:spTree>
    <p:extLst>
      <p:ext uri="{BB962C8B-B14F-4D97-AF65-F5344CB8AC3E}">
        <p14:creationId xmlns:p14="http://schemas.microsoft.com/office/powerpoint/2010/main" val="7652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7" descr="Figure_29_02"/>
          <p:cNvPicPr>
            <a:picLocks noChangeAspect="1" noChangeArrowheads="1"/>
          </p:cNvPicPr>
          <p:nvPr/>
        </p:nvPicPr>
        <p:blipFill>
          <a:blip r:embed="rId3">
            <a:extLst>
              <a:ext uri="{28A0092B-C50C-407E-A947-70E740481C1C}">
                <a14:useLocalDpi xmlns:a14="http://schemas.microsoft.com/office/drawing/2010/main" val="0"/>
              </a:ext>
            </a:extLst>
          </a:blip>
          <a:srcRect b="3740"/>
          <a:stretch>
            <a:fillRect/>
          </a:stretch>
        </p:blipFill>
        <p:spPr bwMode="auto">
          <a:xfrm>
            <a:off x="1702896" y="2633406"/>
            <a:ext cx="8566569" cy="367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 Box 3"/>
          <p:cNvSpPr txBox="1">
            <a:spLocks noChangeArrowheads="1"/>
          </p:cNvSpPr>
          <p:nvPr/>
        </p:nvSpPr>
        <p:spPr bwMode="auto">
          <a:xfrm>
            <a:off x="523702" y="1744186"/>
            <a:ext cx="110559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He found no evidence of current when the B was steady, but did see a current induced when the switch was turned on or off.</a:t>
            </a:r>
          </a:p>
        </p:txBody>
      </p:sp>
      <p:sp>
        <p:nvSpPr>
          <p:cNvPr id="6148" name="Rectangle 5"/>
          <p:cNvSpPr>
            <a:spLocks noGrp="1" noChangeArrowheads="1"/>
          </p:cNvSpPr>
          <p:nvPr>
            <p:ph type="title"/>
          </p:nvPr>
        </p:nvSpPr>
        <p:spPr>
          <a:xfrm>
            <a:off x="3506788" y="530225"/>
            <a:ext cx="3986212" cy="642938"/>
          </a:xfrm>
        </p:spPr>
        <p:txBody>
          <a:bodyPr/>
          <a:lstStyle/>
          <a:p>
            <a:pPr eaLnBrk="1" hangingPunct="1">
              <a:defRPr/>
            </a:pPr>
            <a:r>
              <a:rPr lang="en-US" altLang="en-US" sz="3300" dirty="0">
                <a:solidFill>
                  <a:schemeClr val="accent6"/>
                </a:solidFill>
                <a:ea typeface="+mj-ea"/>
              </a:rPr>
              <a:t>29-1 Induced EMF</a:t>
            </a:r>
          </a:p>
        </p:txBody>
      </p:sp>
      <p:sp>
        <p:nvSpPr>
          <p:cNvPr id="30727" name="Rectangle 10"/>
          <p:cNvSpPr>
            <a:spLocks noChangeArrowheads="1"/>
          </p:cNvSpPr>
          <p:nvPr/>
        </p:nvSpPr>
        <p:spPr bwMode="auto">
          <a:xfrm>
            <a:off x="6884988" y="4878388"/>
            <a:ext cx="190500" cy="160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575"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915942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3"/>
          <p:cNvSpPr txBox="1">
            <a:spLocks noChangeArrowheads="1"/>
          </p:cNvSpPr>
          <p:nvPr/>
        </p:nvSpPr>
        <p:spPr bwMode="auto">
          <a:xfrm>
            <a:off x="1081088" y="2517775"/>
            <a:ext cx="1012660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Therefore,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a changing magnetic field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induces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an emf (or a current).</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Faraday’s experiment used a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magnetic field that was changing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because the current producing it was changing; </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previous graphic shows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a magnetic field that is changing because the magnet is moving. </a:t>
            </a:r>
          </a:p>
        </p:txBody>
      </p:sp>
      <p:sp>
        <p:nvSpPr>
          <p:cNvPr id="7171" name="Rectangle 4"/>
          <p:cNvSpPr>
            <a:spLocks noGrp="1" noChangeArrowheads="1"/>
          </p:cNvSpPr>
          <p:nvPr>
            <p:ph type="title"/>
          </p:nvPr>
        </p:nvSpPr>
        <p:spPr/>
        <p:txBody>
          <a:bodyPr/>
          <a:lstStyle/>
          <a:p>
            <a:pPr eaLnBrk="1" hangingPunct="1">
              <a:defRPr/>
            </a:pPr>
            <a:r>
              <a:rPr lang="en-US" altLang="en-US" sz="4000" dirty="0">
                <a:solidFill>
                  <a:schemeClr val="accent6"/>
                </a:solidFill>
                <a:ea typeface="+mj-ea"/>
              </a:rPr>
              <a:t>29-1 Induced EMF</a:t>
            </a:r>
          </a:p>
        </p:txBody>
      </p:sp>
    </p:spTree>
    <p:extLst>
      <p:ext uri="{BB962C8B-B14F-4D97-AF65-F5344CB8AC3E}">
        <p14:creationId xmlns:p14="http://schemas.microsoft.com/office/powerpoint/2010/main" val="3677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3"/>
          <p:cNvSpPr txBox="1">
            <a:spLocks noChangeArrowheads="1"/>
          </p:cNvSpPr>
          <p:nvPr/>
        </p:nvSpPr>
        <p:spPr bwMode="auto">
          <a:xfrm>
            <a:off x="1085360" y="1853505"/>
            <a:ext cx="1002921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induced </a:t>
            </a:r>
            <a:r>
              <a:rPr kumimoji="0" lang="en-US" altLang="en-US" sz="2400" b="1" i="0" u="sng"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rPr>
              <a:t>emf</a:t>
            </a:r>
            <a:r>
              <a:rPr kumimoji="0" lang="en-US" altLang="en-US" sz="24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in a wire loop is proportional to </a:t>
            </a:r>
            <a:r>
              <a:rPr kumimoji="0" lang="en-US" altLang="en-US" sz="24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rate of change of magnetic flux through the loop</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Magnetic flux:</a:t>
            </a:r>
          </a:p>
        </p:txBody>
      </p:sp>
      <p:sp>
        <p:nvSpPr>
          <p:cNvPr id="98307" name="Text Box 8"/>
          <p:cNvSpPr txBox="1">
            <a:spLocks noChangeArrowheads="1"/>
          </p:cNvSpPr>
          <p:nvPr/>
        </p:nvSpPr>
        <p:spPr bwMode="auto">
          <a:xfrm>
            <a:off x="2301052" y="5126846"/>
            <a:ext cx="7597832"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Unit of magnetic flux: </a:t>
            </a:r>
            <a:r>
              <a:rPr kumimoji="0" lang="en-US" altLang="en-US" sz="2100" b="1" i="0" u="sng"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rPr>
              <a:t>weber,</a:t>
            </a:r>
            <a:r>
              <a:rPr kumimoji="0" lang="en-US" altLang="en-US" sz="2100" b="1" i="0" u="none" strike="noStrike" kern="1200" cap="none" spc="0" normalizeH="0" baseline="0" noProof="0" dirty="0" err="1">
                <a:ln>
                  <a:noFill/>
                </a:ln>
                <a:solidFill>
                  <a:srgbClr val="333399">
                    <a:lumMod val="75000"/>
                  </a:srgbClr>
                </a:solidFill>
                <a:effectLst/>
                <a:uLnTx/>
                <a:uFillTx/>
                <a:latin typeface="Comic Sans MS" panose="030F0702030302020204" pitchFamily="66" charset="0"/>
                <a:ea typeface="MS PGothic" panose="020B0600070205080204" pitchFamily="34" charset="-128"/>
              </a:rPr>
              <a:t>Wb</a:t>
            </a:r>
            <a:r>
              <a:rPr kumimoji="0" lang="en-US" altLang="en-US" sz="2100" b="1" i="0" u="none" strike="noStrike" kern="1200" cap="none" spc="0" normalizeH="0" baseline="0" noProof="0" dirty="0">
                <a:ln>
                  <a:noFill/>
                </a:ln>
                <a:solidFill>
                  <a:srgbClr val="333399">
                    <a:lumMod val="75000"/>
                  </a:srgbClr>
                </a:solidFill>
                <a:effectLst/>
                <a:uLnTx/>
                <a:uFillTx/>
                <a:latin typeface="Comic Sans MS" panose="030F0702030302020204" pitchFamily="66" charset="0"/>
                <a:ea typeface="MS PGothic" panose="020B0600070205080204" pitchFamily="34" charset="-128"/>
              </a:rPr>
              <a:t>: </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1 Wb = 1 T</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·m</a:t>
            </a:r>
            <a:r>
              <a:rPr kumimoji="0" lang="en-US" altLang="en-US" sz="2100" b="1" i="0" u="none" strike="noStrike" kern="1200" cap="none" spc="0" normalizeH="0" baseline="3000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2</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endParaRPr>
          </a:p>
        </p:txBody>
      </p:sp>
      <p:sp>
        <p:nvSpPr>
          <p:cNvPr id="8196" name="Rectangle 9"/>
          <p:cNvSpPr>
            <a:spLocks noGrp="1" noChangeArrowheads="1"/>
          </p:cNvSpPr>
          <p:nvPr>
            <p:ph type="title"/>
          </p:nvPr>
        </p:nvSpPr>
        <p:spPr>
          <a:xfrm>
            <a:off x="2112963" y="433388"/>
            <a:ext cx="6969125" cy="642937"/>
          </a:xfrm>
        </p:spPr>
        <p:txBody>
          <a:bodyPr/>
          <a:lstStyle/>
          <a:p>
            <a:pPr eaLnBrk="1" hangingPunct="1">
              <a:defRPr/>
            </a:pPr>
            <a:r>
              <a:rPr lang="en-US" altLang="en-US" sz="3000" dirty="0">
                <a:solidFill>
                  <a:schemeClr val="accent6"/>
                </a:solidFill>
                <a:ea typeface="+mj-ea"/>
              </a:rPr>
              <a:t>29-2 Faraday’s Law of Induction; Lenz’s Law</a:t>
            </a:r>
          </a:p>
        </p:txBody>
      </p:sp>
      <p:pic>
        <p:nvPicPr>
          <p:cNvPr id="98309" name="Picture 11" descr="29-1b"/>
          <p:cNvPicPr>
            <a:picLocks noChangeAspect="1" noChangeArrowheads="1"/>
          </p:cNvPicPr>
          <p:nvPr/>
        </p:nvPicPr>
        <p:blipFill>
          <a:blip r:embed="rId2">
            <a:extLst>
              <a:ext uri="{28A0092B-C50C-407E-A947-70E740481C1C}">
                <a14:useLocalDpi xmlns:a14="http://schemas.microsoft.com/office/drawing/2010/main" val="0"/>
              </a:ext>
            </a:extLst>
          </a:blip>
          <a:srcRect r="69600"/>
          <a:stretch>
            <a:fillRect/>
          </a:stretch>
        </p:blipFill>
        <p:spPr bwMode="auto">
          <a:xfrm>
            <a:off x="3693225" y="3238500"/>
            <a:ext cx="4090304" cy="153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043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1" descr="Figure_29_03"/>
          <p:cNvPicPr>
            <a:picLocks noChangeAspect="1" noChangeArrowheads="1"/>
          </p:cNvPicPr>
          <p:nvPr/>
        </p:nvPicPr>
        <p:blipFill>
          <a:blip r:embed="rId3">
            <a:extLst>
              <a:ext uri="{28A0092B-C50C-407E-A947-70E740481C1C}">
                <a14:useLocalDpi xmlns:a14="http://schemas.microsoft.com/office/drawing/2010/main" val="0"/>
              </a:ext>
            </a:extLst>
          </a:blip>
          <a:srcRect b="2817"/>
          <a:stretch>
            <a:fillRect/>
          </a:stretch>
        </p:blipFill>
        <p:spPr bwMode="auto">
          <a:xfrm>
            <a:off x="7347023" y="2906359"/>
            <a:ext cx="3848099" cy="29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 Box 6"/>
          <p:cNvSpPr txBox="1">
            <a:spLocks noChangeArrowheads="1"/>
          </p:cNvSpPr>
          <p:nvPr/>
        </p:nvSpPr>
        <p:spPr bwMode="auto">
          <a:xfrm>
            <a:off x="804237" y="1867149"/>
            <a:ext cx="90198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This drawing shows the variables in the flux equation:</a:t>
            </a:r>
          </a:p>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endParaRPr>
          </a:p>
        </p:txBody>
      </p:sp>
      <p:sp>
        <p:nvSpPr>
          <p:cNvPr id="9220" name="Rectangle 9"/>
          <p:cNvSpPr>
            <a:spLocks noGrp="1" noChangeArrowheads="1"/>
          </p:cNvSpPr>
          <p:nvPr>
            <p:ph type="title"/>
          </p:nvPr>
        </p:nvSpPr>
        <p:spPr>
          <a:xfrm>
            <a:off x="1773238" y="360363"/>
            <a:ext cx="7081837" cy="642937"/>
          </a:xfrm>
        </p:spPr>
        <p:txBody>
          <a:bodyPr/>
          <a:lstStyle/>
          <a:p>
            <a:pPr eaLnBrk="1" hangingPunct="1">
              <a:defRPr/>
            </a:pPr>
            <a:r>
              <a:rPr lang="en-US" altLang="en-US" sz="2700" dirty="0">
                <a:solidFill>
                  <a:schemeClr val="accent6"/>
                </a:solidFill>
                <a:ea typeface="+mj-ea"/>
              </a:rPr>
              <a:t>29-2 Faraday’s Law of Induction; Lenz’s Law</a:t>
            </a:r>
          </a:p>
        </p:txBody>
      </p:sp>
      <p:sp>
        <p:nvSpPr>
          <p:cNvPr id="2" name="TextBox 1"/>
          <p:cNvSpPr txBox="1">
            <a:spLocks noRot="1" noChangeAspect="1" noMove="1" noResize="1" noEditPoints="1" noAdjustHandles="1" noChangeArrowheads="1" noChangeShapeType="1" noTextEdit="1"/>
          </p:cNvSpPr>
          <p:nvPr/>
        </p:nvSpPr>
        <p:spPr>
          <a:xfrm>
            <a:off x="3824290" y="3429001"/>
            <a:ext cx="1226153" cy="363417"/>
          </a:xfrm>
          <a:prstGeom prst="rect">
            <a:avLst/>
          </a:prstGeom>
          <a:blipFill>
            <a:blip r:embed="rId4"/>
            <a:stretch>
              <a:fillRect/>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noFill/>
                <a:effectLst/>
                <a:uLnTx/>
                <a:uFillTx/>
                <a:latin typeface="Comic Sans MS" panose="030F0702030302020204" pitchFamily="66" charset="0"/>
                <a:ea typeface="MS PGothic" panose="020B0600070205080204" pitchFamily="34" charset="-128"/>
              </a:rPr>
              <a:t> </a:t>
            </a:r>
          </a:p>
        </p:txBody>
      </p:sp>
      <mc:AlternateContent xmlns:mc="http://schemas.openxmlformats.org/markup-compatibility/2006" xmlns:a14="http://schemas.microsoft.com/office/drawing/2010/main">
        <mc:Choice Requires="a14">
          <p:sp>
            <p:nvSpPr>
              <p:cNvPr id="6" name="TextBox 5"/>
              <p:cNvSpPr txBox="1"/>
              <p:nvPr/>
            </p:nvSpPr>
            <p:spPr>
              <a:xfrm>
                <a:off x="3355596" y="4338607"/>
                <a:ext cx="2869035" cy="553998"/>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sSub>
                      <m:sSubPr>
                        <m:ctrlPr>
                          <a:rPr kumimoji="0" lang="en-US" sz="36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3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e>
                      <m:sub>
                        <m:r>
                          <a:rPr kumimoji="0" lang="en-US" sz="3600" b="0" i="1" u="none" strike="noStrike" kern="1200" cap="none" spc="0" normalizeH="0" baseline="0" noProof="0" smtClean="0">
                            <a:ln>
                              <a:noFill/>
                            </a:ln>
                            <a:solidFill>
                              <a:srgbClr val="000000"/>
                            </a:solidFill>
                            <a:effectLst/>
                            <a:uLnTx/>
                            <a:uFillTx/>
                            <a:latin typeface="Cambria Math" panose="02040503050406030204" pitchFamily="18" charset="0"/>
                          </a:rPr>
                          <m:t>𝐵</m:t>
                        </m:r>
                      </m:sub>
                    </m:sSub>
                    <m:r>
                      <a:rPr kumimoji="0" lang="en-US" sz="36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sz="3600" b="0" i="1" u="none" strike="noStrike" kern="1200" cap="none" spc="0" normalizeH="0" baseline="0" noProof="0" dirty="0" smtClean="0">
                        <a:ln>
                          <a:noFill/>
                        </a:ln>
                        <a:solidFill>
                          <a:srgbClr val="000000"/>
                        </a:solidFill>
                        <a:effectLst/>
                        <a:uLnTx/>
                        <a:uFillTx/>
                        <a:latin typeface="Cambria Math" panose="02040503050406030204" pitchFamily="18" charset="0"/>
                      </a:rPr>
                      <m:t>𝐵𝐴𝑐𝑜𝑠</m:t>
                    </m:r>
                    <m:r>
                      <a:rPr kumimoji="0" lang="en-US" sz="36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rPr>
                      <m:t>𝜃</m:t>
                    </m:r>
                  </m:oMath>
                </a14:m>
                <a:r>
                  <a:rPr kumimoji="0" lang="en-US" sz="36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355596" y="4338607"/>
                <a:ext cx="2869035" cy="55399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9924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8" descr="Figure_29_04"/>
          <p:cNvPicPr>
            <a:picLocks noChangeAspect="1" noChangeArrowheads="1"/>
          </p:cNvPicPr>
          <p:nvPr/>
        </p:nvPicPr>
        <p:blipFill>
          <a:blip r:embed="rId3">
            <a:extLst>
              <a:ext uri="{28A0092B-C50C-407E-A947-70E740481C1C}">
                <a14:useLocalDpi xmlns:a14="http://schemas.microsoft.com/office/drawing/2010/main" val="0"/>
              </a:ext>
            </a:extLst>
          </a:blip>
          <a:srcRect b="14436"/>
          <a:stretch>
            <a:fillRect/>
          </a:stretch>
        </p:blipFill>
        <p:spPr bwMode="auto">
          <a:xfrm>
            <a:off x="3729038" y="3594100"/>
            <a:ext cx="471963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 Box 3"/>
          <p:cNvSpPr txBox="1">
            <a:spLocks noChangeArrowheads="1"/>
          </p:cNvSpPr>
          <p:nvPr/>
        </p:nvSpPr>
        <p:spPr bwMode="auto">
          <a:xfrm>
            <a:off x="712788" y="1811338"/>
            <a:ext cx="106505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magnetic flux is analogous to the electric flux – it is proportional to the total number of magnetic field lines passing through the loop.</a:t>
            </a:r>
          </a:p>
        </p:txBody>
      </p:sp>
      <p:sp>
        <p:nvSpPr>
          <p:cNvPr id="10244" name="Rectangle 6"/>
          <p:cNvSpPr>
            <a:spLocks noGrp="1" noChangeArrowheads="1"/>
          </p:cNvSpPr>
          <p:nvPr>
            <p:ph type="title"/>
          </p:nvPr>
        </p:nvSpPr>
        <p:spPr>
          <a:xfrm>
            <a:off x="2011363" y="406400"/>
            <a:ext cx="7083425" cy="642938"/>
          </a:xfrm>
        </p:spPr>
        <p:txBody>
          <a:bodyPr/>
          <a:lstStyle/>
          <a:p>
            <a:pPr eaLnBrk="1" hangingPunct="1">
              <a:defRPr/>
            </a:pPr>
            <a:r>
              <a:rPr lang="en-US" altLang="en-US" sz="3000" dirty="0">
                <a:solidFill>
                  <a:schemeClr val="accent6"/>
                </a:solidFill>
                <a:ea typeface="+mj-ea"/>
              </a:rPr>
              <a:t>29-2 Faraday’s Law of Induction; Lenz’s Law</a:t>
            </a:r>
          </a:p>
        </p:txBody>
      </p:sp>
    </p:spTree>
    <p:extLst>
      <p:ext uri="{BB962C8B-B14F-4D97-AF65-F5344CB8AC3E}">
        <p14:creationId xmlns:p14="http://schemas.microsoft.com/office/powerpoint/2010/main" val="153214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7" descr="Figure_29_05"/>
          <p:cNvPicPr>
            <a:picLocks noChangeAspect="1" noChangeArrowheads="1"/>
          </p:cNvPicPr>
          <p:nvPr/>
        </p:nvPicPr>
        <p:blipFill>
          <a:blip r:embed="rId4">
            <a:extLst>
              <a:ext uri="{28A0092B-C50C-407E-A947-70E740481C1C}">
                <a14:useLocalDpi xmlns:a14="http://schemas.microsoft.com/office/drawing/2010/main" val="0"/>
              </a:ext>
            </a:extLst>
          </a:blip>
          <a:srcRect b="2927"/>
          <a:stretch>
            <a:fillRect/>
          </a:stretch>
        </p:blipFill>
        <p:spPr bwMode="auto">
          <a:xfrm>
            <a:off x="6515100" y="3640138"/>
            <a:ext cx="3451225"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noGrp="1" noChangeArrowheads="1"/>
          </p:cNvSpPr>
          <p:nvPr>
            <p:ph type="title"/>
          </p:nvPr>
        </p:nvSpPr>
        <p:spPr>
          <a:xfrm>
            <a:off x="2979738" y="392113"/>
            <a:ext cx="4414837" cy="642937"/>
          </a:xfrm>
        </p:spPr>
        <p:txBody>
          <a:bodyPr/>
          <a:lstStyle/>
          <a:p>
            <a:pPr eaLnBrk="1" hangingPunct="1">
              <a:defRPr/>
            </a:pPr>
            <a:r>
              <a:rPr lang="en-US" altLang="en-US" sz="3000" dirty="0">
                <a:solidFill>
                  <a:schemeClr val="accent6"/>
                </a:solidFill>
                <a:ea typeface="+mj-ea"/>
              </a:rPr>
              <a:t>29-2 Faraday’s Law of Induction; Lenz’s Law</a:t>
            </a:r>
          </a:p>
        </p:txBody>
      </p:sp>
      <p:sp>
        <p:nvSpPr>
          <p:cNvPr id="60420" name="Text Box 5"/>
          <p:cNvSpPr txBox="1">
            <a:spLocks noChangeArrowheads="1"/>
          </p:cNvSpPr>
          <p:nvPr/>
        </p:nvSpPr>
        <p:spPr bwMode="auto">
          <a:xfrm>
            <a:off x="1114425" y="2116138"/>
            <a:ext cx="935037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1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1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Conceptual Example 29-1: Determining flux.</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 square loop of wire encloses area </a:t>
            </a:r>
            <a:r>
              <a:rPr kumimoji="0" lang="en-US" altLang="en-US" sz="21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a:t>
            </a:r>
            <a:r>
              <a:rPr kumimoji="0" lang="en-US" altLang="en-US" sz="2100" b="1"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rPr>
              <a:t>1</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A uniform magnetic field </a:t>
            </a:r>
            <a:r>
              <a:rPr kumimoji="0" lang="en-US" altLang="en-US" sz="2100" b="1" i="0"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rPr>
              <a:t>B</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perpendicular to the loop extends over the area </a:t>
            </a:r>
            <a:r>
              <a:rPr kumimoji="0" lang="en-US" altLang="en-US" sz="21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a:t>
            </a:r>
            <a:r>
              <a:rPr kumimoji="0" lang="en-US" altLang="en-US" sz="2100" b="1"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rPr>
              <a:t>2</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What is the magnetic flux through the loop </a:t>
            </a:r>
            <a:r>
              <a:rPr kumimoji="0" lang="en-US" altLang="en-US" sz="21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a:t>
            </a:r>
            <a:r>
              <a:rPr kumimoji="0" lang="en-US" altLang="en-US" sz="2100" b="1"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rPr>
              <a:t>1</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t>
            </a:r>
          </a:p>
        </p:txBody>
      </p:sp>
      <p:graphicFrame>
        <p:nvGraphicFramePr>
          <p:cNvPr id="60421" name="Object 8"/>
          <p:cNvGraphicFramePr>
            <a:graphicFrameLocks noChangeAspect="1"/>
          </p:cNvGraphicFramePr>
          <p:nvPr/>
        </p:nvGraphicFramePr>
        <p:xfrm>
          <a:off x="5367338" y="2608263"/>
          <a:ext cx="514350" cy="111125"/>
        </p:xfrm>
        <a:graphic>
          <a:graphicData uri="http://schemas.openxmlformats.org/presentationml/2006/ole">
            <mc:AlternateContent xmlns:mc="http://schemas.openxmlformats.org/markup-compatibility/2006">
              <mc:Choice xmlns:v="urn:schemas-microsoft-com:vml" Requires="v">
                <p:oleObj spid="_x0000_s1038" name="Equation" r:id="rId5" imgW="435285" imgH="677109" progId="Equation.DSMT4">
                  <p:embed/>
                </p:oleObj>
              </mc:Choice>
              <mc:Fallback>
                <p:oleObj name="Equation" r:id="rId5" imgW="435285" imgH="677109" progId="Equation.DSMT4">
                  <p:embed/>
                  <p:pic>
                    <p:nvPicPr>
                      <p:cNvPr id="60421"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7338" y="2608263"/>
                        <a:ext cx="514350" cy="11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22" name="Object 9"/>
          <p:cNvGraphicFramePr>
            <a:graphicFrameLocks noChangeAspect="1"/>
          </p:cNvGraphicFramePr>
          <p:nvPr/>
        </p:nvGraphicFramePr>
        <p:xfrm>
          <a:off x="9782175" y="2608263"/>
          <a:ext cx="249238" cy="314325"/>
        </p:xfrm>
        <a:graphic>
          <a:graphicData uri="http://schemas.openxmlformats.org/presentationml/2006/ole">
            <mc:AlternateContent xmlns:mc="http://schemas.openxmlformats.org/markup-compatibility/2006">
              <mc:Choice xmlns:v="urn:schemas-microsoft-com:vml" Requires="v">
                <p:oleObj spid="_x0000_s1039" name="Equation" r:id="rId7" imgW="253780" imgH="317225" progId="Equation.DSMT4">
                  <p:embed/>
                </p:oleObj>
              </mc:Choice>
              <mc:Fallback>
                <p:oleObj name="Equation" r:id="rId7" imgW="253780" imgH="317225" progId="Equation.DSMT4">
                  <p:embed/>
                  <p:pic>
                    <p:nvPicPr>
                      <p:cNvPr id="60422"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2175" y="2608263"/>
                        <a:ext cx="2492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57001592"/>
      </p:ext>
    </p:extLst>
  </p:cSld>
  <p:clrMapOvr>
    <a:masterClrMapping/>
  </p:clrMapOvr>
</p:sld>
</file>

<file path=ppt/theme/theme1.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1612</Words>
  <Application>Microsoft Office PowerPoint</Application>
  <PresentationFormat>Widescreen</PresentationFormat>
  <Paragraphs>92</Paragraphs>
  <Slides>19</Slides>
  <Notes>12</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2" baseType="lpstr">
      <vt:lpstr>MS PGothic</vt:lpstr>
      <vt:lpstr>MS PGothic</vt:lpstr>
      <vt:lpstr>Arial</vt:lpstr>
      <vt:lpstr>Calibri</vt:lpstr>
      <vt:lpstr>Cambria Math</vt:lpstr>
      <vt:lpstr>Comic Sans MS</vt:lpstr>
      <vt:lpstr>Osaka</vt:lpstr>
      <vt:lpstr>Symbol</vt:lpstr>
      <vt:lpstr>Times New Roman</vt:lpstr>
      <vt:lpstr>9_Blank Presentation</vt:lpstr>
      <vt:lpstr>10_Blank Presentation</vt:lpstr>
      <vt:lpstr>7_Blank Presentation</vt:lpstr>
      <vt:lpstr>Equation</vt:lpstr>
      <vt:lpstr>Chapter 29:Electromagnetic Induction and Faraday’s Law</vt:lpstr>
      <vt:lpstr>Induced emf: Faraday’s law</vt:lpstr>
      <vt:lpstr>29-1 Induced EMF</vt:lpstr>
      <vt:lpstr>29-1 Induced EMF</vt:lpstr>
      <vt:lpstr>29-1 Induced EMF</vt:lpstr>
      <vt:lpstr>29-2 Faraday’s Law of Induction; Lenz’s Law</vt:lpstr>
      <vt:lpstr>29-2 Faraday’s Law of Induction; Lenz’s Law</vt:lpstr>
      <vt:lpstr>29-2 Faraday’s Law of Induction; Lenz’s Law</vt:lpstr>
      <vt:lpstr>29-2 Faraday’s Law of Induction; Lenz’s Law</vt:lpstr>
      <vt:lpstr>29-2 Faraday’s Law of Induction; Lenz’s Law</vt:lpstr>
      <vt:lpstr>Problem 6</vt:lpstr>
      <vt:lpstr>29-2 Faraday’s Law of Induction; Lenz’s Law</vt:lpstr>
      <vt:lpstr>29-2 Faraday’s Law of Induction; Lenz’s Law</vt:lpstr>
      <vt:lpstr>29-2 Faraday’s Law of Induction; Lenz’s Law</vt:lpstr>
      <vt:lpstr>29-2 Faraday’s Law of Induction; Lenz’s Law</vt:lpstr>
      <vt:lpstr>29-2 Faraday’s Law of Induction; Lenz’s Law</vt:lpstr>
      <vt:lpstr>29-2 Faraday’s Law of Induction; Lenz’s Law</vt:lpstr>
      <vt:lpstr>29-3 EMF Induced in a Moving Conductor</vt:lpstr>
      <vt:lpstr>29-3 EMF Induced in a Moving Conductor</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29:Electromagnetic Induction and Faraday’s Law</dc:title>
  <dc:creator>Amir, Fatima Zohra</dc:creator>
  <cp:lastModifiedBy>Fatima Amir</cp:lastModifiedBy>
  <cp:revision>7</cp:revision>
  <cp:lastPrinted>2024-03-18T16:31:52Z</cp:lastPrinted>
  <dcterms:created xsi:type="dcterms:W3CDTF">2024-03-18T16:27:10Z</dcterms:created>
  <dcterms:modified xsi:type="dcterms:W3CDTF">2024-03-20T16:42:36Z</dcterms:modified>
</cp:coreProperties>
</file>