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Lst>
  <p:notesMasterIdLst>
    <p:notesMasterId r:id="rId17"/>
  </p:notesMasterIdLst>
  <p:sldIdLst>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9690E89-B93B-461C-A71B-1E87959B84AE}" type="datetimeFigureOut">
              <a:rPr lang="en-US" smtClean="0"/>
              <a:t>3/4/2024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A9DCAB9-9370-4E9E-A0CD-76B73B011DAD}" type="slidenum">
              <a:rPr lang="en-US" smtClean="0"/>
              <a:t>‹#›</a:t>
            </a:fld>
            <a:endParaRPr lang="en-US"/>
          </a:p>
        </p:txBody>
      </p:sp>
    </p:spTree>
    <p:extLst>
      <p:ext uri="{BB962C8B-B14F-4D97-AF65-F5344CB8AC3E}">
        <p14:creationId xmlns:p14="http://schemas.microsoft.com/office/powerpoint/2010/main" val="142978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7746">
              <a:defRPr>
                <a:solidFill>
                  <a:schemeClr val="tx1"/>
                </a:solidFill>
                <a:latin typeface="Comic Sans MS" panose="030F0702030302020204" pitchFamily="66" charset="0"/>
                <a:ea typeface="MS PGothic" panose="020B0600070205080204" pitchFamily="34" charset="-128"/>
              </a:defRPr>
            </a:lvl1pPr>
            <a:lvl2pPr marL="905538" indent="-346390" defTabSz="1107746">
              <a:defRPr>
                <a:solidFill>
                  <a:schemeClr val="tx1"/>
                </a:solidFill>
                <a:latin typeface="Comic Sans MS" panose="030F0702030302020204" pitchFamily="66" charset="0"/>
                <a:ea typeface="MS PGothic" panose="020B0600070205080204" pitchFamily="34" charset="-128"/>
              </a:defRPr>
            </a:lvl2pPr>
            <a:lvl3pPr marL="1399629" indent="-274299" defTabSz="1107746">
              <a:defRPr>
                <a:solidFill>
                  <a:schemeClr val="tx1"/>
                </a:solidFill>
                <a:latin typeface="Comic Sans MS" panose="030F0702030302020204" pitchFamily="66" charset="0"/>
                <a:ea typeface="MS PGothic" panose="020B0600070205080204" pitchFamily="34" charset="-128"/>
              </a:defRPr>
            </a:lvl3pPr>
            <a:lvl4pPr marL="1958776" indent="-274299" defTabSz="1107746">
              <a:defRPr>
                <a:solidFill>
                  <a:schemeClr val="tx1"/>
                </a:solidFill>
                <a:latin typeface="Comic Sans MS" panose="030F0702030302020204" pitchFamily="66" charset="0"/>
                <a:ea typeface="MS PGothic" panose="020B0600070205080204" pitchFamily="34" charset="-128"/>
              </a:defRPr>
            </a:lvl4pPr>
            <a:lvl5pPr marL="2519684" indent="-274299" defTabSz="1107746">
              <a:defRPr>
                <a:solidFill>
                  <a:schemeClr val="tx1"/>
                </a:solidFill>
                <a:latin typeface="Comic Sans MS" panose="030F0702030302020204" pitchFamily="66" charset="0"/>
                <a:ea typeface="MS PGothic" panose="020B0600070205080204" pitchFamily="34" charset="-128"/>
              </a:defRPr>
            </a:lvl5pPr>
            <a:lvl6pPr marL="3026082" indent="-274299" defTabSz="110774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32482" indent="-274299" defTabSz="110774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38880" indent="-274299" defTabSz="110774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545276" indent="-274299" defTabSz="110774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2C6813F-C986-4D10-B1D1-7D2F1BDAB999}"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27 opener. Magnets produce magnetic fields, but so do electric currents. An electric current flowing in this straight wire produces a magnetic field which causes the tiny pieces of iron (iron “filings”) to align in the field. We shall see in this Chapter how magnetic field is defined, and that the magnetic field direction is along the iron filings. The magnetic field lines due to the electric current in this long wire are in the shape of circles around the wire. We also discuss how magnetic fields exert forces on electric currents and on charged particles, as well as useful applications of the interaction between magnetic fields and electric currents and moving electric charges.</a:t>
            </a:r>
          </a:p>
        </p:txBody>
      </p:sp>
    </p:spTree>
    <p:extLst>
      <p:ext uri="{BB962C8B-B14F-4D97-AF65-F5344CB8AC3E}">
        <p14:creationId xmlns:p14="http://schemas.microsoft.com/office/powerpoint/2010/main" val="195119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ea typeface="Osaka" pitchFamily="-84" charset="-128"/>
              </a:defRPr>
            </a:lvl1pPr>
            <a:lvl2pPr marL="890840" indent="-342631" eaLnBrk="0" hangingPunct="0">
              <a:defRPr sz="2400">
                <a:solidFill>
                  <a:schemeClr val="tx1"/>
                </a:solidFill>
                <a:latin typeface="Comic Sans MS" panose="030F0702030302020204" pitchFamily="66" charset="0"/>
                <a:ea typeface="Osaka" pitchFamily="-84" charset="-128"/>
              </a:defRPr>
            </a:lvl2pPr>
            <a:lvl3pPr marL="1370524" indent="-274104" eaLnBrk="0" hangingPunct="0">
              <a:defRPr sz="2400">
                <a:solidFill>
                  <a:schemeClr val="tx1"/>
                </a:solidFill>
                <a:latin typeface="Comic Sans MS" panose="030F0702030302020204" pitchFamily="66" charset="0"/>
                <a:ea typeface="Osaka" pitchFamily="-84" charset="-128"/>
              </a:defRPr>
            </a:lvl3pPr>
            <a:lvl4pPr marL="1918732" indent="-274104" eaLnBrk="0" hangingPunct="0">
              <a:defRPr sz="2400">
                <a:solidFill>
                  <a:schemeClr val="tx1"/>
                </a:solidFill>
                <a:latin typeface="Comic Sans MS" panose="030F0702030302020204" pitchFamily="66" charset="0"/>
                <a:ea typeface="Osaka" pitchFamily="-84" charset="-128"/>
              </a:defRPr>
            </a:lvl4pPr>
            <a:lvl5pPr marL="2466942" indent="-274104" eaLnBrk="0" hangingPunct="0">
              <a:defRPr sz="2400">
                <a:solidFill>
                  <a:schemeClr val="tx1"/>
                </a:solidFill>
                <a:latin typeface="Comic Sans MS" panose="030F0702030302020204" pitchFamily="66" charset="0"/>
                <a:ea typeface="Osaka" pitchFamily="-84" charset="-128"/>
              </a:defRPr>
            </a:lvl5pPr>
            <a:lvl6pPr marL="3015153"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6pPr>
            <a:lvl7pPr marL="3563362"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7pPr>
            <a:lvl8pPr marL="4111571"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8pPr>
            <a:lvl9pPr marL="4659780"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9pPr>
          </a:lstStyle>
          <a:p>
            <a:pPr defTabSz="1083954" eaLnBrk="1" hangingPunct="1">
              <a:defRPr/>
            </a:pPr>
            <a:fld id="{E2DF67DE-1485-4F19-9609-10FF29CEF73E}" type="slidenum">
              <a:rPr lang="en-US" altLang="en-US" sz="1200">
                <a:solidFill>
                  <a:srgbClr val="000000"/>
                </a:solidFill>
                <a:latin typeface="Arial" panose="020B0604020202020204" pitchFamily="34" charset="0"/>
              </a:rPr>
              <a:pPr defTabSz="1083954" eaLnBrk="1" hangingPunct="1">
                <a:defRPr/>
              </a:pPr>
              <a:t>2</a:t>
            </a:fld>
            <a:endParaRPr lang="en-US" altLang="en-US" sz="1200">
              <a:solidFill>
                <a:srgbClr val="000000"/>
              </a:solidFill>
              <a:latin typeface="Arial" panose="020B0604020202020204" pitchFamily="34" charset="0"/>
            </a:endParaRPr>
          </a:p>
        </p:txBody>
      </p:sp>
      <p:sp>
        <p:nvSpPr>
          <p:cNvPr id="79875" name="Rectangle 2"/>
          <p:cNvSpPr>
            <a:spLocks noGrp="1" noRot="1" noChangeAspect="1" noChangeArrowheads="1" noTextEdit="1"/>
          </p:cNvSpPr>
          <p:nvPr>
            <p:ph type="sldImg"/>
          </p:nvPr>
        </p:nvSpPr>
        <p:spPr bwMode="auto">
          <a:xfrm>
            <a:off x="884238" y="1263650"/>
            <a:ext cx="6061075"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27-17. Force exerted by a uniform magnetic field on a moving charged particle (in this case, an electron) produces a circular path.</a:t>
            </a:r>
          </a:p>
        </p:txBody>
      </p:sp>
    </p:spTree>
    <p:extLst>
      <p:ext uri="{BB962C8B-B14F-4D97-AF65-F5344CB8AC3E}">
        <p14:creationId xmlns:p14="http://schemas.microsoft.com/office/powerpoint/2010/main" val="59099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anose="030F0702030302020204" pitchFamily="66" charset="0"/>
                <a:ea typeface="Osaka" pitchFamily="-84" charset="-128"/>
              </a:defRPr>
            </a:lvl1pPr>
            <a:lvl2pPr marL="890840" indent="-342631" eaLnBrk="0" hangingPunct="0">
              <a:defRPr sz="2400">
                <a:solidFill>
                  <a:schemeClr val="tx1"/>
                </a:solidFill>
                <a:latin typeface="Comic Sans MS" panose="030F0702030302020204" pitchFamily="66" charset="0"/>
                <a:ea typeface="Osaka" pitchFamily="-84" charset="-128"/>
              </a:defRPr>
            </a:lvl2pPr>
            <a:lvl3pPr marL="1370524" indent="-274104" eaLnBrk="0" hangingPunct="0">
              <a:defRPr sz="2400">
                <a:solidFill>
                  <a:schemeClr val="tx1"/>
                </a:solidFill>
                <a:latin typeface="Comic Sans MS" panose="030F0702030302020204" pitchFamily="66" charset="0"/>
                <a:ea typeface="Osaka" pitchFamily="-84" charset="-128"/>
              </a:defRPr>
            </a:lvl3pPr>
            <a:lvl4pPr marL="1918732" indent="-274104" eaLnBrk="0" hangingPunct="0">
              <a:defRPr sz="2400">
                <a:solidFill>
                  <a:schemeClr val="tx1"/>
                </a:solidFill>
                <a:latin typeface="Comic Sans MS" panose="030F0702030302020204" pitchFamily="66" charset="0"/>
                <a:ea typeface="Osaka" pitchFamily="-84" charset="-128"/>
              </a:defRPr>
            </a:lvl4pPr>
            <a:lvl5pPr marL="2466942" indent="-274104" eaLnBrk="0" hangingPunct="0">
              <a:defRPr sz="2400">
                <a:solidFill>
                  <a:schemeClr val="tx1"/>
                </a:solidFill>
                <a:latin typeface="Comic Sans MS" panose="030F0702030302020204" pitchFamily="66" charset="0"/>
                <a:ea typeface="Osaka" pitchFamily="-84" charset="-128"/>
              </a:defRPr>
            </a:lvl5pPr>
            <a:lvl6pPr marL="3015153"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6pPr>
            <a:lvl7pPr marL="3563362"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7pPr>
            <a:lvl8pPr marL="4111571"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8pPr>
            <a:lvl9pPr marL="4659780" indent="-274104"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9pPr>
          </a:lstStyle>
          <a:p>
            <a:pPr defTabSz="1083954" eaLnBrk="1" hangingPunct="1">
              <a:defRPr/>
            </a:pPr>
            <a:fld id="{4960AAF4-8E33-443C-B9A7-E0A26994DAE7}" type="slidenum">
              <a:rPr lang="en-US" altLang="en-US" sz="1200">
                <a:solidFill>
                  <a:srgbClr val="000000"/>
                </a:solidFill>
                <a:latin typeface="Arial" panose="020B0604020202020204" pitchFamily="34" charset="0"/>
              </a:rPr>
              <a:pPr defTabSz="1083954" eaLnBrk="1" hangingPunct="1">
                <a:defRPr/>
              </a:pPr>
              <a:t>3</a:t>
            </a:fld>
            <a:endParaRPr lang="en-US" altLang="en-US" sz="1200">
              <a:solidFill>
                <a:srgbClr val="000000"/>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xfrm>
            <a:off x="884238" y="1263650"/>
            <a:ext cx="6061075"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magnetic force keeps the particle moving in a circle, so mv</a:t>
            </a:r>
            <a:r>
              <a:rPr lang="en-US" altLang="en-US" baseline="30000"/>
              <a:t>2</a:t>
            </a:r>
            <a:r>
              <a:rPr lang="en-US" altLang="en-US"/>
              <a:t>/r = qvB. Solving for r gives r = mv/qB = 1.1 cm.</a:t>
            </a:r>
          </a:p>
        </p:txBody>
      </p:sp>
    </p:spTree>
    <p:extLst>
      <p:ext uri="{BB962C8B-B14F-4D97-AF65-F5344CB8AC3E}">
        <p14:creationId xmlns:p14="http://schemas.microsoft.com/office/powerpoint/2010/main" val="2604539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884238" y="1263650"/>
            <a:ext cx="6061075"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90102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884238" y="1263650"/>
            <a:ext cx="6061075"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7947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3435">
              <a:defRPr>
                <a:solidFill>
                  <a:schemeClr val="tx1"/>
                </a:solidFill>
                <a:latin typeface="Comic Sans MS" panose="030F0702030302020204" pitchFamily="66" charset="0"/>
                <a:ea typeface="MS PGothic" panose="020B0600070205080204" pitchFamily="34" charset="-128"/>
              </a:defRPr>
            </a:lvl1pPr>
            <a:lvl2pPr marL="873778" indent="-335287" defTabSz="1063435">
              <a:defRPr>
                <a:solidFill>
                  <a:schemeClr val="tx1"/>
                </a:solidFill>
                <a:latin typeface="Comic Sans MS" panose="030F0702030302020204" pitchFamily="66" charset="0"/>
                <a:ea typeface="MS PGothic" panose="020B0600070205080204" pitchFamily="34" charset="-128"/>
              </a:defRPr>
            </a:lvl2pPr>
            <a:lvl3pPr marL="1344534" indent="-267552" defTabSz="1063435">
              <a:defRPr>
                <a:solidFill>
                  <a:schemeClr val="tx1"/>
                </a:solidFill>
                <a:latin typeface="Comic Sans MS" panose="030F0702030302020204" pitchFamily="66" charset="0"/>
                <a:ea typeface="MS PGothic" panose="020B0600070205080204" pitchFamily="34" charset="-128"/>
              </a:defRPr>
            </a:lvl3pPr>
            <a:lvl4pPr marL="1881333" indent="-267552" defTabSz="1063435">
              <a:defRPr>
                <a:solidFill>
                  <a:schemeClr val="tx1"/>
                </a:solidFill>
                <a:latin typeface="Comic Sans MS" panose="030F0702030302020204" pitchFamily="66" charset="0"/>
                <a:ea typeface="MS PGothic" panose="020B0600070205080204" pitchFamily="34" charset="-128"/>
              </a:defRPr>
            </a:lvl4pPr>
            <a:lvl5pPr marL="2419824" indent="-267552" defTabSz="1063435">
              <a:defRPr>
                <a:solidFill>
                  <a:schemeClr val="tx1"/>
                </a:solidFill>
                <a:latin typeface="Comic Sans MS" panose="030F0702030302020204" pitchFamily="66" charset="0"/>
                <a:ea typeface="MS PGothic" panose="020B0600070205080204" pitchFamily="34" charset="-128"/>
              </a:defRPr>
            </a:lvl5pPr>
            <a:lvl6pPr marL="290751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520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8289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7058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defRPr/>
            </a:pPr>
            <a:fld id="{F59F3E7A-6E2A-498C-B246-2FEA3197E805}" type="slidenum">
              <a:rPr lang="en-US" altLang="en-US">
                <a:solidFill>
                  <a:srgbClr val="000000"/>
                </a:solidFill>
                <a:latin typeface="Arial" panose="020B0604020202020204" pitchFamily="34" charset="0"/>
              </a:rPr>
              <a:pPr eaLnBrk="0" fontAlgn="base" hangingPunct="0">
                <a:spcBef>
                  <a:spcPct val="0"/>
                </a:spcBef>
                <a:spcAft>
                  <a:spcPct val="0"/>
                </a:spcAft>
                <a:defRPr/>
              </a:pPr>
              <a:t>9</a:t>
            </a:fld>
            <a:endParaRPr lang="en-US" altLang="en-US">
              <a:solidFill>
                <a:srgbClr val="000000"/>
              </a:solidFill>
              <a:latin typeface="Arial" panose="020B0604020202020204" pitchFamily="34" charset="0"/>
            </a:endParaRPr>
          </a:p>
        </p:txBody>
      </p:sp>
      <p:sp>
        <p:nvSpPr>
          <p:cNvPr id="71683" name="Rectangle 2"/>
          <p:cNvSpPr>
            <a:spLocks noGrp="1" noRot="1" noChangeAspect="1" noChangeArrowheads="1" noTextEdit="1"/>
          </p:cNvSpPr>
          <p:nvPr>
            <p:ph type="sldImg"/>
          </p:nvPr>
        </p:nvSpPr>
        <p:spPr bwMode="auto">
          <a:xfrm>
            <a:off x="849313" y="1243013"/>
            <a:ext cx="5961062"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05731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3435">
              <a:defRPr>
                <a:solidFill>
                  <a:schemeClr val="tx1"/>
                </a:solidFill>
                <a:latin typeface="Comic Sans MS" panose="030F0702030302020204" pitchFamily="66" charset="0"/>
                <a:ea typeface="MS PGothic" panose="020B0600070205080204" pitchFamily="34" charset="-128"/>
              </a:defRPr>
            </a:lvl1pPr>
            <a:lvl2pPr marL="873778" indent="-335287" defTabSz="1063435">
              <a:defRPr>
                <a:solidFill>
                  <a:schemeClr val="tx1"/>
                </a:solidFill>
                <a:latin typeface="Comic Sans MS" panose="030F0702030302020204" pitchFamily="66" charset="0"/>
                <a:ea typeface="MS PGothic" panose="020B0600070205080204" pitchFamily="34" charset="-128"/>
              </a:defRPr>
            </a:lvl2pPr>
            <a:lvl3pPr marL="1344534" indent="-267552" defTabSz="1063435">
              <a:defRPr>
                <a:solidFill>
                  <a:schemeClr val="tx1"/>
                </a:solidFill>
                <a:latin typeface="Comic Sans MS" panose="030F0702030302020204" pitchFamily="66" charset="0"/>
                <a:ea typeface="MS PGothic" panose="020B0600070205080204" pitchFamily="34" charset="-128"/>
              </a:defRPr>
            </a:lvl3pPr>
            <a:lvl4pPr marL="1881333" indent="-267552" defTabSz="1063435">
              <a:defRPr>
                <a:solidFill>
                  <a:schemeClr val="tx1"/>
                </a:solidFill>
                <a:latin typeface="Comic Sans MS" panose="030F0702030302020204" pitchFamily="66" charset="0"/>
                <a:ea typeface="MS PGothic" panose="020B0600070205080204" pitchFamily="34" charset="-128"/>
              </a:defRPr>
            </a:lvl4pPr>
            <a:lvl5pPr marL="2419824" indent="-267552" defTabSz="1063435">
              <a:defRPr>
                <a:solidFill>
                  <a:schemeClr val="tx1"/>
                </a:solidFill>
                <a:latin typeface="Comic Sans MS" panose="030F0702030302020204" pitchFamily="66" charset="0"/>
                <a:ea typeface="MS PGothic" panose="020B0600070205080204" pitchFamily="34" charset="-128"/>
              </a:defRPr>
            </a:lvl5pPr>
            <a:lvl6pPr marL="290751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520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8289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7058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F967846-DA97-45D1-A174-738C2C64563E}"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bwMode="auto">
          <a:xfrm>
            <a:off x="849313" y="1243013"/>
            <a:ext cx="5961062"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2995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3435">
              <a:defRPr>
                <a:solidFill>
                  <a:schemeClr val="tx1"/>
                </a:solidFill>
                <a:latin typeface="Comic Sans MS" panose="030F0702030302020204" pitchFamily="66" charset="0"/>
                <a:ea typeface="MS PGothic" panose="020B0600070205080204" pitchFamily="34" charset="-128"/>
              </a:defRPr>
            </a:lvl1pPr>
            <a:lvl2pPr marL="873778" indent="-335287" defTabSz="1063435">
              <a:defRPr>
                <a:solidFill>
                  <a:schemeClr val="tx1"/>
                </a:solidFill>
                <a:latin typeface="Comic Sans MS" panose="030F0702030302020204" pitchFamily="66" charset="0"/>
                <a:ea typeface="MS PGothic" panose="020B0600070205080204" pitchFamily="34" charset="-128"/>
              </a:defRPr>
            </a:lvl2pPr>
            <a:lvl3pPr marL="1344534" indent="-267552" defTabSz="1063435">
              <a:defRPr>
                <a:solidFill>
                  <a:schemeClr val="tx1"/>
                </a:solidFill>
                <a:latin typeface="Comic Sans MS" panose="030F0702030302020204" pitchFamily="66" charset="0"/>
                <a:ea typeface="MS PGothic" panose="020B0600070205080204" pitchFamily="34" charset="-128"/>
              </a:defRPr>
            </a:lvl3pPr>
            <a:lvl4pPr marL="1881333" indent="-267552" defTabSz="1063435">
              <a:defRPr>
                <a:solidFill>
                  <a:schemeClr val="tx1"/>
                </a:solidFill>
                <a:latin typeface="Comic Sans MS" panose="030F0702030302020204" pitchFamily="66" charset="0"/>
                <a:ea typeface="MS PGothic" panose="020B0600070205080204" pitchFamily="34" charset="-128"/>
              </a:defRPr>
            </a:lvl4pPr>
            <a:lvl5pPr marL="2419824" indent="-267552" defTabSz="1063435">
              <a:defRPr>
                <a:solidFill>
                  <a:schemeClr val="tx1"/>
                </a:solidFill>
                <a:latin typeface="Comic Sans MS" panose="030F0702030302020204" pitchFamily="66" charset="0"/>
                <a:ea typeface="MS PGothic" panose="020B0600070205080204" pitchFamily="34" charset="-128"/>
              </a:defRPr>
            </a:lvl5pPr>
            <a:lvl6pPr marL="290751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9520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82895"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70583" indent="-267552" defTabSz="106343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5DF38CD6-2DAB-40F0-810B-EF25586B7DFA}" type="slidenum">
              <a:rPr lang="en-US" altLang="en-US">
                <a:solidFill>
                  <a:srgbClr val="000000"/>
                </a:solidFill>
                <a:latin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ndParaRPr>
          </a:p>
        </p:txBody>
      </p:sp>
      <p:sp>
        <p:nvSpPr>
          <p:cNvPr id="75779" name="Rectangle 2"/>
          <p:cNvSpPr>
            <a:spLocks noGrp="1" noRot="1" noChangeAspect="1" noChangeArrowheads="1" noTextEdit="1"/>
          </p:cNvSpPr>
          <p:nvPr>
            <p:ph type="sldImg"/>
          </p:nvPr>
        </p:nvSpPr>
        <p:spPr bwMode="auto">
          <a:xfrm>
            <a:off x="849313" y="1243013"/>
            <a:ext cx="5961062"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27-21: A velocity selector: if v = E/B, the particles passing through S</a:t>
            </a:r>
            <a:r>
              <a:rPr lang="en-US" altLang="en-US" baseline="-25000" dirty="0"/>
              <a:t>1</a:t>
            </a:r>
            <a:r>
              <a:rPr lang="en-US" altLang="en-US" dirty="0"/>
              <a:t> make it through S</a:t>
            </a:r>
            <a:r>
              <a:rPr lang="en-US" altLang="en-US" baseline="-25000" dirty="0"/>
              <a:t>2</a:t>
            </a:r>
            <a:r>
              <a:rPr lang="en-US" altLang="en-US" dirty="0"/>
              <a:t>.</a:t>
            </a:r>
          </a:p>
          <a:p>
            <a:pPr eaLnBrk="1" hangingPunct="1">
              <a:spcBef>
                <a:spcPct val="0"/>
              </a:spcBef>
            </a:pPr>
            <a:r>
              <a:rPr lang="en-US" altLang="en-US" dirty="0"/>
              <a:t>Solution: Only the particles whose velocities are such that the magnetic and electric forces exactly cancel will pass through both slits. We want </a:t>
            </a:r>
            <a:r>
              <a:rPr lang="en-US" altLang="en-US" dirty="0" err="1"/>
              <a:t>qE</a:t>
            </a:r>
            <a:r>
              <a:rPr lang="en-US" altLang="en-US" dirty="0"/>
              <a:t> = </a:t>
            </a:r>
            <a:r>
              <a:rPr lang="en-US" altLang="en-US" dirty="0" err="1"/>
              <a:t>qvB</a:t>
            </a:r>
            <a:r>
              <a:rPr lang="en-US" altLang="en-US" dirty="0"/>
              <a:t>, so v = E/B.</a:t>
            </a:r>
          </a:p>
        </p:txBody>
      </p:sp>
    </p:spTree>
    <p:extLst>
      <p:ext uri="{BB962C8B-B14F-4D97-AF65-F5344CB8AC3E}">
        <p14:creationId xmlns:p14="http://schemas.microsoft.com/office/powerpoint/2010/main" val="295889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25C42D0-049F-4B99-BEF6-5E6DB90F1C23}"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4703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5B1D15F-CEA7-4B0B-B787-C81CB1E8AFB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0552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C81163-55F9-42C4-96D3-ECCE2413ACA6}"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5438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81760B9-FD03-4F07-A9D3-5D65673C8AB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29129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28A0C5-FA21-4B34-9A45-DE11BBAE4C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4832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F096A7-EA16-492D-B40E-5F6491CCE9C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0753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76C696-12A2-4C22-83FD-52796E7A77F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0773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A6B147-C160-40F6-BBA5-B6384954BF8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8742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2631AD-B62E-40DA-AA7F-2C06863D2F02}"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33185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EA1F24E-E561-42BB-812F-63230A927F5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87539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7E6B27-C6E2-4F49-9F1C-F41B540A0098}"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17367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F6E09B1-F77C-4115-86C9-5DA7D4DC4B8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6754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A871301-2935-4433-8B8D-7C7BF74A7A2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9399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4A1102-AE27-483A-9232-6C1C5C13DC8F}"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52456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BD1203-B3DB-40A6-8173-72D13DBFA92E}"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00574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8C5ADA-3933-49DC-92B9-06F195AB402A}"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71164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31FDB9B-E93C-440D-8B48-B0C5C25832AD}"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38544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2286000"/>
            <a:ext cx="10363200" cy="1143000"/>
          </a:xfrm>
        </p:spPr>
        <p:txBody>
          <a:bodyPr/>
          <a:lstStyle>
            <a:lvl1pPr>
              <a:defRPr/>
            </a:lvl1pPr>
          </a:lstStyle>
          <a:p>
            <a:pPr lvl="0"/>
            <a:r>
              <a:rPr lang="en-US" noProof="0"/>
              <a:t>Click to edit Master title style</a:t>
            </a:r>
          </a:p>
        </p:txBody>
      </p:sp>
      <p:sp>
        <p:nvSpPr>
          <p:cNvPr id="13721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atin typeface="Arial"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charset="0"/>
            </a:endParaRPr>
          </a:p>
        </p:txBody>
      </p:sp>
      <p:sp>
        <p:nvSpPr>
          <p:cNvPr id="6" name="Rectangle 6"/>
          <p:cNvSpPr>
            <a:spLocks noGrp="1" noChangeArrowheads="1"/>
          </p:cNvSpPr>
          <p:nvPr>
            <p:ph type="sldNum" sz="quarter" idx="12"/>
          </p:nvPr>
        </p:nvSpPr>
        <p:spPr/>
        <p:txBody>
          <a:bodyPr/>
          <a:lstStyle>
            <a:lvl1pPr eaLnBrk="1" hangingPunct="1">
              <a:defRPr>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572D43-D618-47D2-879C-E57839FC69C2}"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Osaka" pitchFamily="-84" charset="-128"/>
            </a:endParaRPr>
          </a:p>
        </p:txBody>
      </p:sp>
    </p:spTree>
    <p:extLst>
      <p:ext uri="{BB962C8B-B14F-4D97-AF65-F5344CB8AC3E}">
        <p14:creationId xmlns:p14="http://schemas.microsoft.com/office/powerpoint/2010/main" val="180935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ADAACD-6A16-43F7-8DB7-AA18BEC5826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7947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81DB5D5-3135-492A-AE46-B6DF4B4BDBAF}"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53426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8138"/>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771E14-F9AA-4894-A6EE-40F07EB8E983}"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395139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0FD423D-A616-4990-9DD2-8D877EE372C4}"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49714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4611F6-DB89-4857-AF05-77296EFD025C}"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103532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CAE7BB4-0011-43C3-B52E-2491DC708C63}"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68016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D48D91-E55D-444C-AEE1-2B1E02987B0A}"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1620296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5EDA611-CFA0-4CC4-8FC9-4A0F770A2827}"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525874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937A151-8482-4833-A97D-495F80527D47}"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73817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164D-D9FA-4086-A85A-133AE1AD3E7F}"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2217127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4619" y="252416"/>
            <a:ext cx="2702983" cy="5470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2" y="252416"/>
            <a:ext cx="7907867" cy="5470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77372C6-83D6-4A6A-8802-2826F656483A}"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Tree>
    <p:extLst>
      <p:ext uri="{BB962C8B-B14F-4D97-AF65-F5344CB8AC3E}">
        <p14:creationId xmlns:p14="http://schemas.microsoft.com/office/powerpoint/2010/main" val="49124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5AEF015-5290-42F1-9AEA-69F589D1EAC0}"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04764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6D2A83-4841-4B43-9CE1-70AF6C8EDD44}"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50712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E0F604E-35D6-4C88-BA88-A9A2CD6181C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738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01195DC-ABAF-4CF4-B904-B2EBB6D7382B}"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4437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979AB8E-39BB-4A41-906A-66939C0FBC85}"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3731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hangingPunct="1">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6DAD2E9-6A49-4B22-B202-BE9EBCED01A7}" type="slidenum">
              <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81184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F1845DFF-8376-400B-BE41-EA2D6C4DB2B6}"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410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4106"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8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1">
                <a:solidFill>
                  <a:srgbClr val="000000"/>
                </a:solidFill>
                <a:latin typeface="Comic Sans MS"/>
                <a:ea typeface="ＭＳ Ｐゴシック"/>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1">
                <a:solidFill>
                  <a:srgbClr val="000000"/>
                </a:solidFill>
                <a:latin typeface="Comic Sans MS"/>
                <a:ea typeface="MS PGothic" panose="020B0600070205080204" pitchFamily="3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425844B-85C0-4015-95FC-66BF44DEF647}" type="slidenum">
              <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1" b="0" i="0" u="none" strike="noStrike" kern="1200" cap="none" spc="0" normalizeH="0" baseline="0" noProof="0">
              <a:ln>
                <a:noFill/>
              </a:ln>
              <a:solidFill>
                <a:srgbClr val="000000"/>
              </a:solidFill>
              <a:effectLst/>
              <a:uLnTx/>
              <a:uFillTx/>
              <a:latin typeface="Comic Sans MS"/>
              <a:ea typeface="MS PGothic" panose="020B0600070205080204" pitchFamily="34" charset="-128"/>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49017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891"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783"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674"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566"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5588" indent="-255588"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5625" indent="-212725" algn="l" rtl="0" eaLnBrk="0" fontAlgn="base" hangingPunct="0">
        <a:spcBef>
          <a:spcPct val="20000"/>
        </a:spcBef>
        <a:spcAft>
          <a:spcPct val="0"/>
        </a:spcAft>
        <a:buChar char="–"/>
        <a:defRPr>
          <a:solidFill>
            <a:schemeClr val="tx1"/>
          </a:solidFill>
          <a:latin typeface="+mn-lt"/>
          <a:ea typeface="MS PGothic" pitchFamily="34" charset="-128"/>
        </a:defRPr>
      </a:lvl2pPr>
      <a:lvl3pPr marL="855663" indent="-169863" algn="l" rtl="0" eaLnBrk="0" fontAlgn="base" hangingPunct="0">
        <a:spcBef>
          <a:spcPct val="20000"/>
        </a:spcBef>
        <a:spcAft>
          <a:spcPct val="0"/>
        </a:spcAft>
        <a:buChar char="•"/>
        <a:defRPr sz="1500">
          <a:solidFill>
            <a:schemeClr val="tx1"/>
          </a:solidFill>
          <a:latin typeface="+mn-lt"/>
          <a:ea typeface="MS PGothic" pitchFamily="34" charset="-128"/>
        </a:defRPr>
      </a:lvl3pPr>
      <a:lvl4pPr marL="1198563" indent="-169863" algn="l" rtl="0" eaLnBrk="0" fontAlgn="base" hangingPunct="0">
        <a:spcBef>
          <a:spcPct val="20000"/>
        </a:spcBef>
        <a:spcAft>
          <a:spcPct val="0"/>
        </a:spcAft>
        <a:buChar char="–"/>
        <a:defRPr sz="1500">
          <a:solidFill>
            <a:schemeClr val="tx1"/>
          </a:solidFill>
          <a:latin typeface="+mn-lt"/>
          <a:ea typeface="MS PGothic" pitchFamily="34" charset="-128"/>
        </a:defRPr>
      </a:lvl4pPr>
      <a:lvl5pPr marL="1541463" indent="-169863" algn="l" rtl="0" eaLnBrk="0" fontAlgn="base" hangingPunct="0">
        <a:spcBef>
          <a:spcPct val="20000"/>
        </a:spcBef>
        <a:spcAft>
          <a:spcPct val="0"/>
        </a:spcAft>
        <a:buChar char="»"/>
        <a:defRPr sz="1500">
          <a:solidFill>
            <a:schemeClr val="tx1"/>
          </a:solidFill>
          <a:latin typeface="+mn-lt"/>
          <a:ea typeface="MS PGothic" pitchFamily="34" charset="-128"/>
        </a:defRPr>
      </a:lvl5pPr>
      <a:lvl6pPr marL="1885904" indent="-171446" algn="l" rtl="0" fontAlgn="base">
        <a:spcBef>
          <a:spcPct val="20000"/>
        </a:spcBef>
        <a:spcAft>
          <a:spcPct val="0"/>
        </a:spcAft>
        <a:buChar char="»"/>
        <a:defRPr sz="1500">
          <a:solidFill>
            <a:schemeClr val="tx1"/>
          </a:solidFill>
          <a:latin typeface="+mn-lt"/>
          <a:ea typeface="+mn-ea"/>
        </a:defRPr>
      </a:lvl6pPr>
      <a:lvl7pPr marL="2228795" indent="-171446" algn="l" rtl="0" fontAlgn="base">
        <a:spcBef>
          <a:spcPct val="20000"/>
        </a:spcBef>
        <a:spcAft>
          <a:spcPct val="0"/>
        </a:spcAft>
        <a:buChar char="»"/>
        <a:defRPr sz="1500">
          <a:solidFill>
            <a:schemeClr val="tx1"/>
          </a:solidFill>
          <a:latin typeface="+mn-lt"/>
          <a:ea typeface="+mn-ea"/>
        </a:defRPr>
      </a:lvl7pPr>
      <a:lvl8pPr marL="2571686" indent="-171446" algn="l" rtl="0" fontAlgn="base">
        <a:spcBef>
          <a:spcPct val="20000"/>
        </a:spcBef>
        <a:spcAft>
          <a:spcPct val="0"/>
        </a:spcAft>
        <a:buChar char="»"/>
        <a:defRPr sz="1500">
          <a:solidFill>
            <a:schemeClr val="tx1"/>
          </a:solidFill>
          <a:latin typeface="+mn-lt"/>
          <a:ea typeface="+mn-ea"/>
        </a:defRPr>
      </a:lvl8pPr>
      <a:lvl9pPr marL="2914578" indent="-171446"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2" name="Picture 10"/>
          <p:cNvPicPr>
            <a:picLocks noChangeAspect="1" noChangeArrowheads="1"/>
          </p:cNvPicPr>
          <p:nvPr userDrawn="1"/>
        </p:nvPicPr>
        <p:blipFill>
          <a:blip r:embed="rId13"/>
          <a:srcRect/>
          <a:stretch>
            <a:fillRect/>
          </a:stretch>
        </p:blipFill>
        <p:spPr bwMode="auto">
          <a:xfrm>
            <a:off x="9856788" y="1588"/>
            <a:ext cx="2333625" cy="1468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sp>
        <p:nvSpPr>
          <p:cNvPr id="136194" name="Rectangle 2"/>
          <p:cNvSpPr>
            <a:spLocks noGrp="1" noChangeArrowheads="1"/>
          </p:cNvSpPr>
          <p:nvPr>
            <p:ph type="title"/>
          </p:nvPr>
        </p:nvSpPr>
        <p:spPr bwMode="auto">
          <a:xfrm>
            <a:off x="463550" y="252413"/>
            <a:ext cx="9278938" cy="1108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914400" y="1608138"/>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ctr" defTabSz="457200" eaLnBrk="0" fontAlgn="auto" hangingPunct="0">
              <a:spcBef>
                <a:spcPts val="0"/>
              </a:spcBef>
              <a:spcAft>
                <a:spcPts val="0"/>
              </a:spcAft>
              <a:defRPr sz="1050">
                <a:solidFill>
                  <a:srgbClr val="000000"/>
                </a:solidFill>
                <a:latin typeface="Comic Sans MS" charset="0"/>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omic Sans MS" charset="0"/>
            </a:endParaRPr>
          </a:p>
        </p:txBody>
      </p:sp>
      <p:sp>
        <p:nvSpPr>
          <p:cNvPr id="13619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defTabSz="457200" eaLnBrk="0" fontAlgn="auto" hangingPunct="0">
              <a:spcBef>
                <a:spcPts val="0"/>
              </a:spcBef>
              <a:spcAft>
                <a:spcPts val="0"/>
              </a:spcAft>
              <a:defRPr sz="1050">
                <a:solidFill>
                  <a:srgbClr val="000000"/>
                </a:solidFill>
                <a:latin typeface="Comic Sans MS" panose="030F0702030302020204" pitchFamily="66" charset="0"/>
                <a:ea typeface="Osaka" pitchFamily="-84" charset="-128"/>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86A7B1E8-AFF7-49F5-B682-7475DF4971CC}" type="slidenum">
              <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000000"/>
              </a:solidFill>
              <a:effectLst/>
              <a:uLnTx/>
              <a:uFillTx/>
              <a:latin typeface="Comic Sans MS" panose="030F0702030302020204" pitchFamily="66" charset="0"/>
              <a:ea typeface="Osaka" pitchFamily="-84" charset="-128"/>
            </a:endParaRPr>
          </a:p>
        </p:txBody>
      </p:sp>
      <p:sp>
        <p:nvSpPr>
          <p:cNvPr id="2056" name="Freeform 54"/>
          <p:cNvSpPr>
            <a:spLocks/>
          </p:cNvSpPr>
          <p:nvPr userDrawn="1"/>
        </p:nvSpPr>
        <p:spPr bwMode="auto">
          <a:xfrm>
            <a:off x="236538" y="1354138"/>
            <a:ext cx="9483725" cy="255587"/>
          </a:xfrm>
          <a:custGeom>
            <a:avLst/>
            <a:gdLst>
              <a:gd name="T0" fmla="*/ 0 w 4480"/>
              <a:gd name="T1" fmla="*/ 2147483647 h 161"/>
              <a:gd name="T2" fmla="*/ 2147483647 w 4480"/>
              <a:gd name="T3" fmla="*/ 2147483647 h 161"/>
              <a:gd name="T4" fmla="*/ 2147483647 w 4480"/>
              <a:gd name="T5" fmla="*/ 2147483647 h 161"/>
              <a:gd name="T6" fmla="*/ 2147483647 w 4480"/>
              <a:gd name="T7" fmla="*/ 0 h 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0" h="161">
                <a:moveTo>
                  <a:pt x="0" y="160"/>
                </a:moveTo>
                <a:cubicBezTo>
                  <a:pt x="549" y="83"/>
                  <a:pt x="1098" y="6"/>
                  <a:pt x="1616" y="6"/>
                </a:cubicBezTo>
                <a:cubicBezTo>
                  <a:pt x="2134" y="6"/>
                  <a:pt x="2632" y="161"/>
                  <a:pt x="3109" y="160"/>
                </a:cubicBezTo>
                <a:cubicBezTo>
                  <a:pt x="3586" y="159"/>
                  <a:pt x="4033" y="79"/>
                  <a:pt x="4480" y="0"/>
                </a:cubicBezTo>
              </a:path>
            </a:pathLst>
          </a:custGeom>
          <a:noFill/>
          <a:ln w="76200" cmpd="sng">
            <a:solidFill>
              <a:srgbClr val="2368A5"/>
            </a:solidFill>
            <a:round/>
            <a:headEnd type="diamond" w="med" len="med"/>
            <a:tailEnd type="diamond" w="med" len="med"/>
          </a:ln>
          <a:extLst>
            <a:ext uri="{909E8E84-426E-40dd-AFC4-6F175D3DCCD1}">
              <a14:hiddenFill xmlns="" xmlns:a14="http://schemas.microsoft.com/office/drawing/2010/main">
                <a:solidFill>
                  <a:schemeClr val="accent1"/>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nvGrpSpPr>
          <p:cNvPr id="6153" name="Group 12"/>
          <p:cNvGrpSpPr>
            <a:grpSpLocks/>
          </p:cNvGrpSpPr>
          <p:nvPr userDrawn="1"/>
        </p:nvGrpSpPr>
        <p:grpSpPr bwMode="auto">
          <a:xfrm>
            <a:off x="9126538" y="858838"/>
            <a:ext cx="1266825" cy="977900"/>
            <a:chOff x="1303" y="507"/>
            <a:chExt cx="3562" cy="3669"/>
          </a:xfrm>
        </p:grpSpPr>
        <p:grpSp>
          <p:nvGrpSpPr>
            <p:cNvPr id="6154" name="Group 13"/>
            <p:cNvGrpSpPr>
              <a:grpSpLocks/>
            </p:cNvGrpSpPr>
            <p:nvPr/>
          </p:nvGrpSpPr>
          <p:grpSpPr bwMode="auto">
            <a:xfrm>
              <a:off x="1605" y="889"/>
              <a:ext cx="2916" cy="2917"/>
              <a:chOff x="1605" y="1071"/>
              <a:chExt cx="2916" cy="2917"/>
            </a:xfrm>
          </p:grpSpPr>
          <p:grpSp>
            <p:nvGrpSpPr>
              <p:cNvPr id="6163" name="Group 14"/>
              <p:cNvGrpSpPr>
                <a:grpSpLocks noChangeAspect="1"/>
              </p:cNvGrpSpPr>
              <p:nvPr/>
            </p:nvGrpSpPr>
            <p:grpSpPr bwMode="auto">
              <a:xfrm rot="2700000">
                <a:off x="1898" y="1363"/>
                <a:ext cx="2332" cy="2333"/>
                <a:chOff x="1146" y="740"/>
                <a:chExt cx="2916" cy="2917"/>
              </a:xfrm>
            </p:grpSpPr>
            <p:grpSp>
              <p:nvGrpSpPr>
                <p:cNvPr id="6177" name="Group 15"/>
                <p:cNvGrpSpPr>
                  <a:grpSpLocks noChangeAspect="1"/>
                </p:cNvGrpSpPr>
                <p:nvPr/>
              </p:nvGrpSpPr>
              <p:grpSpPr bwMode="auto">
                <a:xfrm rot="10800000">
                  <a:off x="2605" y="1994"/>
                  <a:ext cx="1457" cy="409"/>
                  <a:chOff x="1151" y="2018"/>
                  <a:chExt cx="1457" cy="409"/>
                </a:xfrm>
              </p:grpSpPr>
              <p:sp>
                <p:nvSpPr>
                  <p:cNvPr id="2091" name="Freeform 16"/>
                  <p:cNvSpPr>
                    <a:spLocks noChangeAspect="1"/>
                  </p:cNvSpPr>
                  <p:nvPr/>
                </p:nvSpPr>
                <p:spPr bwMode="auto">
                  <a:xfrm>
                    <a:off x="1199" y="2028"/>
                    <a:ext cx="1467"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92" name="Freeform 17"/>
                  <p:cNvSpPr>
                    <a:spLocks noChangeAspect="1"/>
                  </p:cNvSpPr>
                  <p:nvPr/>
                </p:nvSpPr>
                <p:spPr bwMode="auto">
                  <a:xfrm flipV="1">
                    <a:off x="1166" y="2231"/>
                    <a:ext cx="1460" cy="201"/>
                  </a:xfrm>
                  <a:custGeom>
                    <a:avLst/>
                    <a:gdLst>
                      <a:gd name="T0" fmla="*/ 0 w 1457"/>
                      <a:gd name="T1" fmla="*/ 166 h 204"/>
                      <a:gd name="T2" fmla="*/ 1496 w 1457"/>
                      <a:gd name="T3" fmla="*/ 166 h 204"/>
                      <a:gd name="T4" fmla="*/ 1292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78" name="Group 18"/>
                <p:cNvGrpSpPr>
                  <a:grpSpLocks noChangeAspect="1"/>
                </p:cNvGrpSpPr>
                <p:nvPr/>
              </p:nvGrpSpPr>
              <p:grpSpPr bwMode="auto">
                <a:xfrm rot="-5400000">
                  <a:off x="1876" y="2724"/>
                  <a:ext cx="1457" cy="409"/>
                  <a:chOff x="1151" y="2018"/>
                  <a:chExt cx="1457" cy="409"/>
                </a:xfrm>
              </p:grpSpPr>
              <p:sp>
                <p:nvSpPr>
                  <p:cNvPr id="2089" name="Freeform 19"/>
                  <p:cNvSpPr>
                    <a:spLocks noChangeAspect="1"/>
                  </p:cNvSpPr>
                  <p:nvPr/>
                </p:nvSpPr>
                <p:spPr bwMode="auto">
                  <a:xfrm>
                    <a:off x="1159" y="2019"/>
                    <a:ext cx="1445" cy="201"/>
                  </a:xfrm>
                  <a:custGeom>
                    <a:avLst/>
                    <a:gdLst>
                      <a:gd name="T0" fmla="*/ 0 w 1457"/>
                      <a:gd name="T1" fmla="*/ 166 h 204"/>
                      <a:gd name="T2" fmla="*/ 1392 w 1457"/>
                      <a:gd name="T3" fmla="*/ 166 h 204"/>
                      <a:gd name="T4" fmla="*/ 1201 w 1457"/>
                      <a:gd name="T5" fmla="*/ 0 h 204"/>
                      <a:gd name="T6" fmla="*/ 0 w 1457"/>
                      <a:gd name="T7" fmla="*/ 16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90" name="Freeform 20"/>
                  <p:cNvSpPr>
                    <a:spLocks noChangeAspect="1"/>
                  </p:cNvSpPr>
                  <p:nvPr/>
                </p:nvSpPr>
                <p:spPr bwMode="auto">
                  <a:xfrm flipV="1">
                    <a:off x="1150" y="2216"/>
                    <a:ext cx="1451"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79" name="Group 21"/>
                <p:cNvGrpSpPr>
                  <a:grpSpLocks noChangeAspect="1"/>
                </p:cNvGrpSpPr>
                <p:nvPr/>
              </p:nvGrpSpPr>
              <p:grpSpPr bwMode="auto">
                <a:xfrm>
                  <a:off x="1146" y="1995"/>
                  <a:ext cx="1457" cy="409"/>
                  <a:chOff x="1151" y="2018"/>
                  <a:chExt cx="1457" cy="409"/>
                </a:xfrm>
              </p:grpSpPr>
              <p:sp>
                <p:nvSpPr>
                  <p:cNvPr id="2087" name="Freeform 22"/>
                  <p:cNvSpPr>
                    <a:spLocks noChangeAspect="1"/>
                  </p:cNvSpPr>
                  <p:nvPr/>
                </p:nvSpPr>
                <p:spPr bwMode="auto">
                  <a:xfrm>
                    <a:off x="1088" y="2000"/>
                    <a:ext cx="1467" cy="195"/>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8" name="Freeform 23"/>
                  <p:cNvSpPr>
                    <a:spLocks noChangeAspect="1"/>
                  </p:cNvSpPr>
                  <p:nvPr/>
                </p:nvSpPr>
                <p:spPr bwMode="auto">
                  <a:xfrm flipV="1">
                    <a:off x="1068" y="2192"/>
                    <a:ext cx="1475" cy="190"/>
                  </a:xfrm>
                  <a:custGeom>
                    <a:avLst/>
                    <a:gdLst>
                      <a:gd name="T0" fmla="*/ 0 w 1457"/>
                      <a:gd name="T1" fmla="*/ 164 h 204"/>
                      <a:gd name="T2" fmla="*/ 1499 w 1457"/>
                      <a:gd name="T3" fmla="*/ 164 h 204"/>
                      <a:gd name="T4" fmla="*/ 1295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80" name="Group 24"/>
                <p:cNvGrpSpPr>
                  <a:grpSpLocks noChangeAspect="1"/>
                </p:cNvGrpSpPr>
                <p:nvPr/>
              </p:nvGrpSpPr>
              <p:grpSpPr bwMode="auto">
                <a:xfrm rot="5400000">
                  <a:off x="1875" y="1264"/>
                  <a:ext cx="1457" cy="409"/>
                  <a:chOff x="1151" y="2018"/>
                  <a:chExt cx="1457" cy="409"/>
                </a:xfrm>
              </p:grpSpPr>
              <p:sp>
                <p:nvSpPr>
                  <p:cNvPr id="2085" name="Freeform 25"/>
                  <p:cNvSpPr>
                    <a:spLocks noChangeAspect="1"/>
                  </p:cNvSpPr>
                  <p:nvPr/>
                </p:nvSpPr>
                <p:spPr bwMode="auto">
                  <a:xfrm>
                    <a:off x="1127" y="2082"/>
                    <a:ext cx="1445"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6" name="Freeform 26"/>
                  <p:cNvSpPr>
                    <a:spLocks noChangeAspect="1"/>
                  </p:cNvSpPr>
                  <p:nvPr/>
                </p:nvSpPr>
                <p:spPr bwMode="auto">
                  <a:xfrm flipV="1">
                    <a:off x="1126" y="2269"/>
                    <a:ext cx="1451" cy="201"/>
                  </a:xfrm>
                  <a:custGeom>
                    <a:avLst/>
                    <a:gdLst>
                      <a:gd name="T0" fmla="*/ 0 w 1457"/>
                      <a:gd name="T1" fmla="*/ 164 h 204"/>
                      <a:gd name="T2" fmla="*/ 1387 w 1457"/>
                      <a:gd name="T3" fmla="*/ 164 h 204"/>
                      <a:gd name="T4" fmla="*/ 1197 w 1457"/>
                      <a:gd name="T5" fmla="*/ 0 h 204"/>
                      <a:gd name="T6" fmla="*/ 0 w 1457"/>
                      <a:gd name="T7" fmla="*/ 164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grpSp>
            <p:nvGrpSpPr>
              <p:cNvPr id="6164" name="Group 27"/>
              <p:cNvGrpSpPr>
                <a:grpSpLocks/>
              </p:cNvGrpSpPr>
              <p:nvPr/>
            </p:nvGrpSpPr>
            <p:grpSpPr bwMode="auto">
              <a:xfrm>
                <a:off x="1605" y="1071"/>
                <a:ext cx="2916" cy="2917"/>
                <a:chOff x="1146" y="740"/>
                <a:chExt cx="2916" cy="2917"/>
              </a:xfrm>
            </p:grpSpPr>
            <p:grpSp>
              <p:nvGrpSpPr>
                <p:cNvPr id="6165" name="Group 28"/>
                <p:cNvGrpSpPr>
                  <a:grpSpLocks/>
                </p:cNvGrpSpPr>
                <p:nvPr/>
              </p:nvGrpSpPr>
              <p:grpSpPr bwMode="auto">
                <a:xfrm rot="10800000">
                  <a:off x="2605" y="1994"/>
                  <a:ext cx="1457" cy="409"/>
                  <a:chOff x="1151" y="2018"/>
                  <a:chExt cx="1457" cy="409"/>
                </a:xfrm>
              </p:grpSpPr>
              <p:sp>
                <p:nvSpPr>
                  <p:cNvPr id="2079" name="Freeform 29"/>
                  <p:cNvSpPr>
                    <a:spLocks/>
                  </p:cNvSpPr>
                  <p:nvPr/>
                </p:nvSpPr>
                <p:spPr bwMode="auto">
                  <a:xfrm>
                    <a:off x="1173" y="2050"/>
                    <a:ext cx="1451" cy="203"/>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80" name="Freeform 30"/>
                  <p:cNvSpPr>
                    <a:spLocks/>
                  </p:cNvSpPr>
                  <p:nvPr/>
                </p:nvSpPr>
                <p:spPr bwMode="auto">
                  <a:xfrm flipV="1">
                    <a:off x="1177" y="2258"/>
                    <a:ext cx="1437" cy="203"/>
                  </a:xfrm>
                  <a:custGeom>
                    <a:avLst/>
                    <a:gdLst>
                      <a:gd name="T0" fmla="*/ 0 w 1457"/>
                      <a:gd name="T1" fmla="*/ 191 h 204"/>
                      <a:gd name="T2" fmla="*/ 1332 w 1457"/>
                      <a:gd name="T3" fmla="*/ 191 h 204"/>
                      <a:gd name="T4" fmla="*/ 1147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6" name="Group 31"/>
                <p:cNvGrpSpPr>
                  <a:grpSpLocks/>
                </p:cNvGrpSpPr>
                <p:nvPr/>
              </p:nvGrpSpPr>
              <p:grpSpPr bwMode="auto">
                <a:xfrm rot="-5400000">
                  <a:off x="1876" y="2724"/>
                  <a:ext cx="1457" cy="409"/>
                  <a:chOff x="1151" y="2018"/>
                  <a:chExt cx="1457" cy="409"/>
                </a:xfrm>
              </p:grpSpPr>
              <p:sp>
                <p:nvSpPr>
                  <p:cNvPr id="2077" name="Freeform 32"/>
                  <p:cNvSpPr>
                    <a:spLocks/>
                  </p:cNvSpPr>
                  <p:nvPr/>
                </p:nvSpPr>
                <p:spPr bwMode="auto">
                  <a:xfrm>
                    <a:off x="1150" y="2020"/>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8" name="Freeform 33"/>
                  <p:cNvSpPr>
                    <a:spLocks/>
                  </p:cNvSpPr>
                  <p:nvPr/>
                </p:nvSpPr>
                <p:spPr bwMode="auto">
                  <a:xfrm flipV="1">
                    <a:off x="1150" y="2225"/>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7" name="Group 34"/>
                <p:cNvGrpSpPr>
                  <a:grpSpLocks/>
                </p:cNvGrpSpPr>
                <p:nvPr/>
              </p:nvGrpSpPr>
              <p:grpSpPr bwMode="auto">
                <a:xfrm>
                  <a:off x="1146" y="1995"/>
                  <a:ext cx="1457" cy="409"/>
                  <a:chOff x="1151" y="2018"/>
                  <a:chExt cx="1457" cy="409"/>
                </a:xfrm>
              </p:grpSpPr>
              <p:sp>
                <p:nvSpPr>
                  <p:cNvPr id="2075" name="Freeform 35"/>
                  <p:cNvSpPr>
                    <a:spLocks/>
                  </p:cNvSpPr>
                  <p:nvPr/>
                </p:nvSpPr>
                <p:spPr bwMode="auto">
                  <a:xfrm>
                    <a:off x="1153" y="2019"/>
                    <a:ext cx="1455" cy="203"/>
                  </a:xfrm>
                  <a:custGeom>
                    <a:avLst/>
                    <a:gdLst>
                      <a:gd name="T0" fmla="*/ 0 w 1457"/>
                      <a:gd name="T1" fmla="*/ 191 h 204"/>
                      <a:gd name="T2" fmla="*/ 1405 w 1457"/>
                      <a:gd name="T3" fmla="*/ 191 h 204"/>
                      <a:gd name="T4" fmla="*/ 1214 w 1457"/>
                      <a:gd name="T5" fmla="*/ 0 h 204"/>
                      <a:gd name="T6" fmla="*/ 0 w 1457"/>
                      <a:gd name="T7" fmla="*/ 191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6" name="Freeform 36"/>
                  <p:cNvSpPr>
                    <a:spLocks/>
                  </p:cNvSpPr>
                  <p:nvPr/>
                </p:nvSpPr>
                <p:spPr bwMode="auto">
                  <a:xfrm flipV="1">
                    <a:off x="1153" y="2227"/>
                    <a:ext cx="1455" cy="208"/>
                  </a:xfrm>
                  <a:custGeom>
                    <a:avLst/>
                    <a:gdLst>
                      <a:gd name="T0" fmla="*/ 0 w 1457"/>
                      <a:gd name="T1" fmla="*/ 190 h 204"/>
                      <a:gd name="T2" fmla="*/ 1401 w 1457"/>
                      <a:gd name="T3" fmla="*/ 190 h 204"/>
                      <a:gd name="T4" fmla="*/ 121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rot="10800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nvGrpSpPr>
                <p:cNvPr id="6168" name="Group 37"/>
                <p:cNvGrpSpPr>
                  <a:grpSpLocks/>
                </p:cNvGrpSpPr>
                <p:nvPr/>
              </p:nvGrpSpPr>
              <p:grpSpPr bwMode="auto">
                <a:xfrm rot="5400000">
                  <a:off x="1875" y="1264"/>
                  <a:ext cx="1457" cy="409"/>
                  <a:chOff x="1151" y="2018"/>
                  <a:chExt cx="1457" cy="409"/>
                </a:xfrm>
              </p:grpSpPr>
              <p:sp>
                <p:nvSpPr>
                  <p:cNvPr id="2073" name="Freeform 38"/>
                  <p:cNvSpPr>
                    <a:spLocks/>
                  </p:cNvSpPr>
                  <p:nvPr/>
                </p:nvSpPr>
                <p:spPr bwMode="auto">
                  <a:xfrm>
                    <a:off x="1150" y="2009"/>
                    <a:ext cx="1459" cy="201"/>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000066"/>
                  </a:solidFill>
                  <a:ln w="9525">
                    <a:solidFill>
                      <a:schemeClr val="tx1"/>
                    </a:solidFill>
                    <a:round/>
                    <a:headEnd/>
                    <a:tailEnd/>
                  </a:ln>
                </p:spPr>
                <p:txBody>
                  <a:bodyPr rot="10800000"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sp>
                <p:nvSpPr>
                  <p:cNvPr id="2074" name="Freeform 39"/>
                  <p:cNvSpPr>
                    <a:spLocks/>
                  </p:cNvSpPr>
                  <p:nvPr/>
                </p:nvSpPr>
                <p:spPr bwMode="auto">
                  <a:xfrm flipV="1">
                    <a:off x="1150" y="2210"/>
                    <a:ext cx="1459" cy="183"/>
                  </a:xfrm>
                  <a:custGeom>
                    <a:avLst/>
                    <a:gdLst>
                      <a:gd name="T0" fmla="*/ 0 w 1457"/>
                      <a:gd name="T1" fmla="*/ 190 h 204"/>
                      <a:gd name="T2" fmla="*/ 1485 w 1457"/>
                      <a:gd name="T3" fmla="*/ 190 h 204"/>
                      <a:gd name="T4" fmla="*/ 1281 w 1457"/>
                      <a:gd name="T5" fmla="*/ 0 h 204"/>
                      <a:gd name="T6" fmla="*/ 0 w 1457"/>
                      <a:gd name="T7" fmla="*/ 190 h 204"/>
                      <a:gd name="T8" fmla="*/ 0 60000 65536"/>
                      <a:gd name="T9" fmla="*/ 0 60000 65536"/>
                      <a:gd name="T10" fmla="*/ 0 60000 65536"/>
                      <a:gd name="T11" fmla="*/ 0 60000 65536"/>
                      <a:gd name="T12" fmla="*/ 0 w 1457"/>
                      <a:gd name="T13" fmla="*/ 0 h 204"/>
                      <a:gd name="T14" fmla="*/ 1457 w 1457"/>
                      <a:gd name="T15" fmla="*/ 204 h 204"/>
                    </a:gdLst>
                    <a:ahLst/>
                    <a:cxnLst>
                      <a:cxn ang="T8">
                        <a:pos x="T0" y="T1"/>
                      </a:cxn>
                      <a:cxn ang="T9">
                        <a:pos x="T2" y="T3"/>
                      </a:cxn>
                      <a:cxn ang="T10">
                        <a:pos x="T4" y="T5"/>
                      </a:cxn>
                      <a:cxn ang="T11">
                        <a:pos x="T6" y="T7"/>
                      </a:cxn>
                    </a:cxnLst>
                    <a:rect l="T12" t="T13" r="T14" b="T15"/>
                    <a:pathLst>
                      <a:path w="1457" h="204">
                        <a:moveTo>
                          <a:pt x="0" y="204"/>
                        </a:moveTo>
                        <a:lnTo>
                          <a:pt x="1457" y="204"/>
                        </a:lnTo>
                        <a:lnTo>
                          <a:pt x="1253" y="0"/>
                        </a:lnTo>
                        <a:lnTo>
                          <a:pt x="0" y="204"/>
                        </a:lnTo>
                        <a:close/>
                      </a:path>
                    </a:pathLst>
                  </a:custGeom>
                  <a:solidFill>
                    <a:srgbClr val="CCCCFF"/>
                  </a:solidFill>
                  <a:ln w="9525">
                    <a:solidFill>
                      <a:schemeClr val="tx1"/>
                    </a:solidFill>
                    <a:round/>
                    <a:headEnd/>
                    <a:tailEnd/>
                  </a:ln>
                </p:spPr>
                <p:txBody>
                  <a:bodyPr vert="eaVe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Osaka"/>
                    </a:endParaRPr>
                  </a:p>
                </p:txBody>
              </p:sp>
            </p:grpSp>
          </p:grpSp>
        </p:grpSp>
        <p:sp>
          <p:nvSpPr>
            <p:cNvPr id="6155" name="WordArt 40"/>
            <p:cNvSpPr>
              <a:spLocks noChangeArrowheads="1" noChangeShapeType="1" noTextEdit="1"/>
            </p:cNvSpPr>
            <p:nvPr/>
          </p:nvSpPr>
          <p:spPr bwMode="auto">
            <a:xfrm rot="2700000">
              <a:off x="3824" y="1344"/>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NE</a:t>
              </a:r>
            </a:p>
          </p:txBody>
        </p:sp>
        <p:sp>
          <p:nvSpPr>
            <p:cNvPr id="6156" name="WordArt 41"/>
            <p:cNvSpPr>
              <a:spLocks noChangeArrowheads="1" noChangeShapeType="1" noTextEdit="1"/>
            </p:cNvSpPr>
            <p:nvPr/>
          </p:nvSpPr>
          <p:spPr bwMode="auto">
            <a:xfrm>
              <a:off x="1303"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W</a:t>
              </a:r>
            </a:p>
          </p:txBody>
        </p:sp>
        <p:sp>
          <p:nvSpPr>
            <p:cNvPr id="6157" name="WordArt 42"/>
            <p:cNvSpPr>
              <a:spLocks noChangeArrowheads="1" noChangeShapeType="1" noTextEdit="1"/>
            </p:cNvSpPr>
            <p:nvPr/>
          </p:nvSpPr>
          <p:spPr bwMode="auto">
            <a:xfrm>
              <a:off x="4558" y="2180"/>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E</a:t>
              </a:r>
            </a:p>
          </p:txBody>
        </p:sp>
        <p:sp>
          <p:nvSpPr>
            <p:cNvPr id="6158" name="WordArt 43"/>
            <p:cNvSpPr>
              <a:spLocks noChangeArrowheads="1" noChangeShapeType="1" noTextEdit="1"/>
            </p:cNvSpPr>
            <p:nvPr/>
          </p:nvSpPr>
          <p:spPr bwMode="auto">
            <a:xfrm>
              <a:off x="2909" y="3842"/>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a:t>
              </a:r>
            </a:p>
          </p:txBody>
        </p:sp>
        <p:sp>
          <p:nvSpPr>
            <p:cNvPr id="6159" name="WordArt 44"/>
            <p:cNvSpPr>
              <a:spLocks noChangeArrowheads="1" noChangeShapeType="1" noTextEdit="1"/>
            </p:cNvSpPr>
            <p:nvPr/>
          </p:nvSpPr>
          <p:spPr bwMode="auto">
            <a:xfrm>
              <a:off x="2910" y="507"/>
              <a:ext cx="307" cy="334"/>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a:t>
              </a:r>
            </a:p>
          </p:txBody>
        </p:sp>
        <p:sp>
          <p:nvSpPr>
            <p:cNvPr id="6160" name="WordArt 45"/>
            <p:cNvSpPr>
              <a:spLocks noChangeArrowheads="1" noChangeShapeType="1" noTextEdit="1"/>
            </p:cNvSpPr>
            <p:nvPr/>
          </p:nvSpPr>
          <p:spPr bwMode="auto">
            <a:xfrm rot="-8100000">
              <a:off x="1992" y="3177"/>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SW</a:t>
              </a:r>
            </a:p>
          </p:txBody>
        </p:sp>
        <p:sp>
          <p:nvSpPr>
            <p:cNvPr id="6161" name="WordArt 46"/>
            <p:cNvSpPr>
              <a:spLocks noChangeArrowheads="1" noChangeShapeType="1" noTextEdit="1"/>
            </p:cNvSpPr>
            <p:nvPr/>
          </p:nvSpPr>
          <p:spPr bwMode="auto">
            <a:xfrm rot="-2700000">
              <a:off x="2001" y="1351"/>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NW</a:t>
              </a:r>
            </a:p>
          </p:txBody>
        </p:sp>
        <p:sp>
          <p:nvSpPr>
            <p:cNvPr id="6162" name="WordArt 47"/>
            <p:cNvSpPr>
              <a:spLocks noChangeArrowheads="1" noChangeShapeType="1" noTextEdit="1"/>
            </p:cNvSpPr>
            <p:nvPr/>
          </p:nvSpPr>
          <p:spPr bwMode="auto">
            <a:xfrm rot="8100000">
              <a:off x="3817" y="3172"/>
              <a:ext cx="307" cy="17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0" cap="none" spc="0" normalizeH="0" baseline="0" noProof="0">
                  <a:ln>
                    <a:noFill/>
                  </a:ln>
                  <a:solidFill>
                    <a:srgbClr val="000066"/>
                  </a:solidFill>
                  <a:effectLst/>
                  <a:uLnTx/>
                  <a:uFillTx/>
                  <a:latin typeface="Algerian" panose="04020705040A02060702" pitchFamily="82" charset="0"/>
                  <a:ea typeface="MS PGothic" panose="020B0600070205080204" pitchFamily="34" charset="-128"/>
                </a:rPr>
                <a:t>SE</a:t>
              </a:r>
            </a:p>
          </p:txBody>
        </p:sp>
      </p:grpSp>
    </p:spTree>
    <p:extLst>
      <p:ext uri="{BB962C8B-B14F-4D97-AF65-F5344CB8AC3E}">
        <p14:creationId xmlns:p14="http://schemas.microsoft.com/office/powerpoint/2010/main" val="2581720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omic Sans MS" charset="0"/>
          <a:ea typeface="Osaka" charset="0"/>
          <a:cs typeface="Osaka" charset="0"/>
        </a:defRPr>
      </a:lvl2pPr>
      <a:lvl3pPr algn="l" rtl="0" eaLnBrk="0" fontAlgn="base" hangingPunct="0">
        <a:spcBef>
          <a:spcPct val="0"/>
        </a:spcBef>
        <a:spcAft>
          <a:spcPct val="0"/>
        </a:spcAft>
        <a:defRPr sz="3000">
          <a:solidFill>
            <a:schemeClr val="tx2"/>
          </a:solidFill>
          <a:latin typeface="Comic Sans MS" charset="0"/>
          <a:ea typeface="Osaka" charset="0"/>
          <a:cs typeface="Osaka" charset="0"/>
        </a:defRPr>
      </a:lvl3pPr>
      <a:lvl4pPr algn="l" rtl="0" eaLnBrk="0" fontAlgn="base" hangingPunct="0">
        <a:spcBef>
          <a:spcPct val="0"/>
        </a:spcBef>
        <a:spcAft>
          <a:spcPct val="0"/>
        </a:spcAft>
        <a:defRPr sz="3000">
          <a:solidFill>
            <a:schemeClr val="tx2"/>
          </a:solidFill>
          <a:latin typeface="Comic Sans MS" charset="0"/>
          <a:ea typeface="Osaka" charset="0"/>
          <a:cs typeface="Osaka" charset="0"/>
        </a:defRPr>
      </a:lvl4pPr>
      <a:lvl5pPr algn="l" rtl="0" eaLnBrk="0" fontAlgn="base" hangingPunct="0">
        <a:spcBef>
          <a:spcPct val="0"/>
        </a:spcBef>
        <a:spcAft>
          <a:spcPct val="0"/>
        </a:spcAft>
        <a:defRPr sz="3000">
          <a:solidFill>
            <a:schemeClr val="tx2"/>
          </a:solidFill>
          <a:latin typeface="Comic Sans MS" charset="0"/>
          <a:ea typeface="Osaka" charset="0"/>
          <a:cs typeface="Osaka" charset="0"/>
        </a:defRPr>
      </a:lvl5pPr>
      <a:lvl6pPr marL="342900" algn="l" rtl="0" fontAlgn="base">
        <a:spcBef>
          <a:spcPct val="0"/>
        </a:spcBef>
        <a:spcAft>
          <a:spcPct val="0"/>
        </a:spcAft>
        <a:defRPr sz="3000">
          <a:solidFill>
            <a:schemeClr val="tx2"/>
          </a:solidFill>
          <a:latin typeface="Comic Sans MS" charset="0"/>
          <a:ea typeface="Osaka" charset="0"/>
          <a:cs typeface="Osaka" charset="0"/>
        </a:defRPr>
      </a:lvl6pPr>
      <a:lvl7pPr marL="685800" algn="l" rtl="0" fontAlgn="base">
        <a:spcBef>
          <a:spcPct val="0"/>
        </a:spcBef>
        <a:spcAft>
          <a:spcPct val="0"/>
        </a:spcAft>
        <a:defRPr sz="3000">
          <a:solidFill>
            <a:schemeClr val="tx2"/>
          </a:solidFill>
          <a:latin typeface="Comic Sans MS" charset="0"/>
          <a:ea typeface="Osaka" charset="0"/>
          <a:cs typeface="Osaka" charset="0"/>
        </a:defRPr>
      </a:lvl7pPr>
      <a:lvl8pPr marL="1028700" algn="l" rtl="0" fontAlgn="base">
        <a:spcBef>
          <a:spcPct val="0"/>
        </a:spcBef>
        <a:spcAft>
          <a:spcPct val="0"/>
        </a:spcAft>
        <a:defRPr sz="3000">
          <a:solidFill>
            <a:schemeClr val="tx2"/>
          </a:solidFill>
          <a:latin typeface="Comic Sans MS" charset="0"/>
          <a:ea typeface="Osaka" charset="0"/>
          <a:cs typeface="Osaka" charset="0"/>
        </a:defRPr>
      </a:lvl8pPr>
      <a:lvl9pPr marL="1371600" algn="l" rtl="0" fontAlgn="base">
        <a:spcBef>
          <a:spcPct val="0"/>
        </a:spcBef>
        <a:spcAft>
          <a:spcPct val="0"/>
        </a:spcAft>
        <a:defRPr sz="3000">
          <a:solidFill>
            <a:schemeClr val="tx2"/>
          </a:solidFill>
          <a:latin typeface="Comic Sans MS" charset="0"/>
          <a:ea typeface="Osaka" charset="0"/>
          <a:cs typeface="Osaka"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ea typeface="+mn-ea"/>
          <a:cs typeface="+mn-cs"/>
        </a:defRPr>
      </a:lvl2pPr>
      <a:lvl3pPr marL="857250" indent="-171450" algn="l" rtl="0" eaLnBrk="0" fontAlgn="base" hangingPunct="0">
        <a:spcBef>
          <a:spcPct val="20000"/>
        </a:spcBef>
        <a:spcAft>
          <a:spcPct val="0"/>
        </a:spcAft>
        <a:buChar char="•"/>
        <a:defRPr sz="16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8.xml"/><Relationship Id="rId7" Type="http://schemas.openxmlformats.org/officeDocument/2006/relationships/oleObject" Target="../embeddings/oleObject5.bin"/><Relationship Id="rId12" Type="http://schemas.openxmlformats.org/officeDocument/2006/relationships/image" Target="../media/image20.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9.wmf"/><Relationship Id="rId4" Type="http://schemas.openxmlformats.org/officeDocument/2006/relationships/image" Target="../media/image21.jpe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Users\cjah\Documents\classes\College%20Physics\104\104S2013\CJ104ppt2013\Chapter%2019%20Magnetism\SolarCycleCME_Reconnection.mpg"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vs.gsfc.nasa.gov/vis/a010000/a010100/a010104/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swpc.noaa.gov/pma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193800" y="58738"/>
            <a:ext cx="8423275" cy="1543050"/>
          </a:xfrm>
        </p:spPr>
        <p:txBody>
          <a:bodyPr/>
          <a:lstStyle/>
          <a:p>
            <a:pPr eaLnBrk="1" hangingPunct="1">
              <a:defRPr/>
            </a:pPr>
            <a:r>
              <a:rPr lang="en-US" altLang="en-US" sz="3600" dirty="0"/>
              <a:t>Chapter 27</a:t>
            </a:r>
            <a:br>
              <a:rPr lang="en-US" altLang="en-US" sz="3600" dirty="0"/>
            </a:br>
            <a:r>
              <a:rPr lang="en-US" altLang="en-US" sz="3600" dirty="0"/>
              <a:t>Magnetism</a:t>
            </a:r>
          </a:p>
        </p:txBody>
      </p:sp>
      <p:pic>
        <p:nvPicPr>
          <p:cNvPr id="110595" name="Picture 6" descr="27_0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71" y="2003194"/>
            <a:ext cx="3155950" cy="406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6" name="Rectangle 7"/>
          <p:cNvSpPr>
            <a:spLocks noChangeArrowheads="1"/>
          </p:cNvSpPr>
          <p:nvPr/>
        </p:nvSpPr>
        <p:spPr bwMode="auto">
          <a:xfrm>
            <a:off x="4667250" y="5772150"/>
            <a:ext cx="914400" cy="114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defTabSz="685800">
              <a:spcBef>
                <a:spcPct val="20000"/>
              </a:spcBef>
              <a:buChar char="•"/>
              <a:defRPr sz="2400">
                <a:solidFill>
                  <a:schemeClr val="tx1"/>
                </a:solidFill>
                <a:latin typeface="Comic Sans MS" panose="030F0702030302020204" pitchFamily="66" charset="0"/>
                <a:ea typeface="Osaka"/>
                <a:cs typeface="Osaka"/>
              </a:defRPr>
            </a:lvl1pPr>
            <a:lvl2pPr marL="742950" indent="-285750" defTabSz="685800">
              <a:spcBef>
                <a:spcPct val="20000"/>
              </a:spcBef>
              <a:buChar char="–"/>
              <a:defRPr>
                <a:solidFill>
                  <a:schemeClr val="tx1"/>
                </a:solidFill>
                <a:latin typeface="Comic Sans MS" panose="030F0702030302020204" pitchFamily="66" charset="0"/>
                <a:ea typeface="Osaka"/>
                <a:cs typeface="Osaka"/>
              </a:defRPr>
            </a:lvl2pPr>
            <a:lvl3pPr marL="1143000" indent="-228600" defTabSz="685800">
              <a:spcBef>
                <a:spcPct val="20000"/>
              </a:spcBef>
              <a:buChar char="•"/>
              <a:defRPr sz="1600">
                <a:solidFill>
                  <a:schemeClr val="tx1"/>
                </a:solidFill>
                <a:latin typeface="Comic Sans MS" panose="030F0702030302020204" pitchFamily="66" charset="0"/>
                <a:ea typeface="Osaka"/>
                <a:cs typeface="Osaka"/>
              </a:defRPr>
            </a:lvl3pPr>
            <a:lvl4pPr marL="1600200" indent="-228600" defTabSz="685800">
              <a:spcBef>
                <a:spcPct val="20000"/>
              </a:spcBef>
              <a:buChar char="–"/>
              <a:defRPr sz="1500">
                <a:solidFill>
                  <a:schemeClr val="tx1"/>
                </a:solidFill>
                <a:latin typeface="Comic Sans MS" panose="030F0702030302020204" pitchFamily="66" charset="0"/>
                <a:ea typeface="Osaka"/>
                <a:cs typeface="Osaka"/>
              </a:defRPr>
            </a:lvl4pPr>
            <a:lvl5pPr marL="2057400" indent="-228600" defTabSz="685800">
              <a:spcBef>
                <a:spcPct val="20000"/>
              </a:spcBef>
              <a:buChar char="»"/>
              <a:defRPr sz="1500">
                <a:solidFill>
                  <a:schemeClr val="tx1"/>
                </a:solidFill>
                <a:latin typeface="Comic Sans MS" panose="030F0702030302020204" pitchFamily="66" charset="0"/>
                <a:ea typeface="Osaka"/>
                <a:cs typeface="Osaka"/>
              </a:defRPr>
            </a:lvl5pPr>
            <a:lvl6pPr marL="25146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6pPr>
            <a:lvl7pPr marL="29718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7pPr>
            <a:lvl8pPr marL="34290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8pPr>
            <a:lvl9pPr marL="3886200" indent="-228600" defTabSz="685800" eaLnBrk="0" fontAlgn="base" hangingPunct="0">
              <a:spcBef>
                <a:spcPct val="20000"/>
              </a:spcBef>
              <a:spcAft>
                <a:spcPct val="0"/>
              </a:spcAft>
              <a:buChar char="»"/>
              <a:defRPr sz="1500">
                <a:solidFill>
                  <a:schemeClr val="tx1"/>
                </a:solidFill>
                <a:latin typeface="Comic Sans MS" panose="030F0702030302020204" pitchFamily="66" charset="0"/>
                <a:ea typeface="Osaka"/>
                <a:cs typeface="Osaka"/>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 name="TextBox 1">
            <a:extLst>
              <a:ext uri="{FF2B5EF4-FFF2-40B4-BE49-F238E27FC236}">
                <a16:creationId xmlns:a16="http://schemas.microsoft.com/office/drawing/2014/main" id="{B565FA5D-35E1-4125-99EA-C701F6D95D7A}"/>
              </a:ext>
            </a:extLst>
          </p:cNvPr>
          <p:cNvSpPr txBox="1"/>
          <p:nvPr/>
        </p:nvSpPr>
        <p:spPr>
          <a:xfrm>
            <a:off x="4667250" y="2759978"/>
            <a:ext cx="4678086" cy="1569660"/>
          </a:xfrm>
          <a:prstGeom prst="rect">
            <a:avLst/>
          </a:prstGeom>
          <a:noFill/>
        </p:spPr>
        <p:txBody>
          <a:bodyPr wrap="square" rtlCol="0">
            <a:spAutoFit/>
          </a:bodyPr>
          <a:lstStyle/>
          <a:p>
            <a:r>
              <a:rPr lang="en-US" sz="2400" b="1" dirty="0">
                <a:solidFill>
                  <a:srgbClr val="FF0000"/>
                </a:solidFill>
              </a:rPr>
              <a:t>HW 4: Chapter 26, Pb.11,Pb.18, Pb.28, Pb.32, Pb.50, Pb.51 </a:t>
            </a:r>
            <a:r>
              <a:rPr lang="en-US" sz="2400" b="1">
                <a:solidFill>
                  <a:srgbClr val="FF0000"/>
                </a:solidFill>
              </a:rPr>
              <a:t>due on </a:t>
            </a:r>
            <a:r>
              <a:rPr lang="en-US" sz="2400" b="1" dirty="0">
                <a:solidFill>
                  <a:srgbClr val="FF0000"/>
                </a:solidFill>
              </a:rPr>
              <a:t>Wednesday, March 20</a:t>
            </a:r>
          </a:p>
        </p:txBody>
      </p:sp>
    </p:spTree>
    <p:extLst>
      <p:ext uri="{BB962C8B-B14F-4D97-AF65-F5344CB8AC3E}">
        <p14:creationId xmlns:p14="http://schemas.microsoft.com/office/powerpoint/2010/main" val="9066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151"/>
          <p:cNvSpPr>
            <a:spLocks noChangeArrowheads="1"/>
          </p:cNvSpPr>
          <p:nvPr/>
        </p:nvSpPr>
        <p:spPr bwMode="auto">
          <a:xfrm rot="-5400000">
            <a:off x="4538663" y="1504950"/>
            <a:ext cx="1085850" cy="2838450"/>
          </a:xfrm>
          <a:prstGeom prst="can">
            <a:avLst>
              <a:gd name="adj" fmla="val 29275"/>
            </a:avLst>
          </a:prstGeom>
          <a:solidFill>
            <a:srgbClr val="D9979B"/>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07" name="Text Box 3"/>
          <p:cNvSpPr txBox="1">
            <a:spLocks noChangeArrowheads="1"/>
          </p:cNvSpPr>
          <p:nvPr/>
        </p:nvSpPr>
        <p:spPr bwMode="auto">
          <a:xfrm>
            <a:off x="3567113" y="2549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A3030B"/>
              </a:solidFill>
              <a:effectLst/>
              <a:uLnTx/>
              <a:uFillTx/>
              <a:latin typeface="Comic Sans MS" panose="030F0702030302020204" pitchFamily="66" charset="0"/>
              <a:ea typeface="Osaka"/>
              <a:cs typeface="Osaka"/>
            </a:endParaRPr>
          </a:p>
        </p:txBody>
      </p:sp>
      <p:sp>
        <p:nvSpPr>
          <p:cNvPr id="2" name="Line 5"/>
          <p:cNvSpPr>
            <a:spLocks noChangeShapeType="1"/>
          </p:cNvSpPr>
          <p:nvPr/>
        </p:nvSpPr>
        <p:spPr bwMode="auto">
          <a:xfrm>
            <a:off x="3446463" y="2914650"/>
            <a:ext cx="51435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72709" name="Text Box 6"/>
          <p:cNvSpPr txBox="1">
            <a:spLocks noChangeArrowheads="1"/>
          </p:cNvSpPr>
          <p:nvPr/>
        </p:nvSpPr>
        <p:spPr bwMode="auto">
          <a:xfrm>
            <a:off x="3405188" y="2571750"/>
            <a:ext cx="296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9999"/>
                </a:solidFill>
                <a:effectLst/>
                <a:uLnTx/>
                <a:uFillTx/>
                <a:latin typeface="Comic Sans MS" panose="030F0702030302020204" pitchFamily="66" charset="0"/>
                <a:ea typeface="Osaka"/>
                <a:cs typeface="Osaka"/>
              </a:rPr>
              <a:t>v</a:t>
            </a:r>
          </a:p>
        </p:txBody>
      </p:sp>
      <p:sp>
        <p:nvSpPr>
          <p:cNvPr id="72710" name="Text Box 7"/>
          <p:cNvSpPr txBox="1">
            <a:spLocks noChangeArrowheads="1"/>
          </p:cNvSpPr>
          <p:nvPr/>
        </p:nvSpPr>
        <p:spPr bwMode="auto">
          <a:xfrm>
            <a:off x="3576638" y="27908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BBE0E3"/>
              </a:solidFill>
              <a:effectLst/>
              <a:uLnTx/>
              <a:uFillTx/>
              <a:latin typeface="Comic Sans MS" panose="030F0702030302020204" pitchFamily="66" charset="0"/>
              <a:ea typeface="Osaka"/>
              <a:cs typeface="Osaka"/>
            </a:endParaRPr>
          </a:p>
        </p:txBody>
      </p:sp>
      <p:grpSp>
        <p:nvGrpSpPr>
          <p:cNvPr id="72711" name="Group 8"/>
          <p:cNvGrpSpPr>
            <a:grpSpLocks/>
          </p:cNvGrpSpPr>
          <p:nvPr/>
        </p:nvGrpSpPr>
        <p:grpSpPr bwMode="auto">
          <a:xfrm>
            <a:off x="4389438" y="2105025"/>
            <a:ext cx="1524000" cy="257175"/>
            <a:chOff x="1224" y="2792"/>
            <a:chExt cx="1280" cy="216"/>
          </a:xfrm>
        </p:grpSpPr>
        <p:grpSp>
          <p:nvGrpSpPr>
            <p:cNvPr id="72766" name="Group 9"/>
            <p:cNvGrpSpPr>
              <a:grpSpLocks/>
            </p:cNvGrpSpPr>
            <p:nvPr/>
          </p:nvGrpSpPr>
          <p:grpSpPr bwMode="auto">
            <a:xfrm>
              <a:off x="1224" y="2792"/>
              <a:ext cx="200" cy="216"/>
              <a:chOff x="3976" y="1672"/>
              <a:chExt cx="200" cy="216"/>
            </a:xfrm>
          </p:grpSpPr>
          <p:sp>
            <p:nvSpPr>
              <p:cNvPr id="72776" name="Oval 10"/>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77" name="Oval 11"/>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67" name="Group 12"/>
            <p:cNvGrpSpPr>
              <a:grpSpLocks/>
            </p:cNvGrpSpPr>
            <p:nvPr/>
          </p:nvGrpSpPr>
          <p:grpSpPr bwMode="auto">
            <a:xfrm>
              <a:off x="1576" y="2792"/>
              <a:ext cx="200" cy="216"/>
              <a:chOff x="3976" y="1672"/>
              <a:chExt cx="200" cy="216"/>
            </a:xfrm>
          </p:grpSpPr>
          <p:sp>
            <p:nvSpPr>
              <p:cNvPr id="72774" name="Oval 13"/>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75" name="Oval 14"/>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68" name="Group 15"/>
            <p:cNvGrpSpPr>
              <a:grpSpLocks/>
            </p:cNvGrpSpPr>
            <p:nvPr/>
          </p:nvGrpSpPr>
          <p:grpSpPr bwMode="auto">
            <a:xfrm>
              <a:off x="1920" y="2792"/>
              <a:ext cx="200" cy="216"/>
              <a:chOff x="3976" y="1672"/>
              <a:chExt cx="200" cy="216"/>
            </a:xfrm>
          </p:grpSpPr>
          <p:sp>
            <p:nvSpPr>
              <p:cNvPr id="72772" name="Oval 16"/>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73" name="Oval 17"/>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69" name="Group 18"/>
            <p:cNvGrpSpPr>
              <a:grpSpLocks/>
            </p:cNvGrpSpPr>
            <p:nvPr/>
          </p:nvGrpSpPr>
          <p:grpSpPr bwMode="auto">
            <a:xfrm>
              <a:off x="2304" y="2792"/>
              <a:ext cx="200" cy="216"/>
              <a:chOff x="3976" y="1672"/>
              <a:chExt cx="200" cy="216"/>
            </a:xfrm>
          </p:grpSpPr>
          <p:sp>
            <p:nvSpPr>
              <p:cNvPr id="72770" name="Oval 19"/>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71" name="Oval 20"/>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grpSp>
        <p:nvGrpSpPr>
          <p:cNvPr id="72712" name="Group 21"/>
          <p:cNvGrpSpPr>
            <a:grpSpLocks/>
          </p:cNvGrpSpPr>
          <p:nvPr/>
        </p:nvGrpSpPr>
        <p:grpSpPr bwMode="auto">
          <a:xfrm>
            <a:off x="4379913" y="3524250"/>
            <a:ext cx="1524000" cy="257175"/>
            <a:chOff x="1224" y="2792"/>
            <a:chExt cx="1280" cy="216"/>
          </a:xfrm>
        </p:grpSpPr>
        <p:grpSp>
          <p:nvGrpSpPr>
            <p:cNvPr id="72754" name="Group 22"/>
            <p:cNvGrpSpPr>
              <a:grpSpLocks/>
            </p:cNvGrpSpPr>
            <p:nvPr/>
          </p:nvGrpSpPr>
          <p:grpSpPr bwMode="auto">
            <a:xfrm>
              <a:off x="1224" y="2792"/>
              <a:ext cx="200" cy="216"/>
              <a:chOff x="3976" y="1672"/>
              <a:chExt cx="200" cy="216"/>
            </a:xfrm>
          </p:grpSpPr>
          <p:sp>
            <p:nvSpPr>
              <p:cNvPr id="72764" name="Oval 23"/>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65" name="Oval 24"/>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55" name="Group 25"/>
            <p:cNvGrpSpPr>
              <a:grpSpLocks/>
            </p:cNvGrpSpPr>
            <p:nvPr/>
          </p:nvGrpSpPr>
          <p:grpSpPr bwMode="auto">
            <a:xfrm>
              <a:off x="1576" y="2792"/>
              <a:ext cx="200" cy="216"/>
              <a:chOff x="3976" y="1672"/>
              <a:chExt cx="200" cy="216"/>
            </a:xfrm>
          </p:grpSpPr>
          <p:sp>
            <p:nvSpPr>
              <p:cNvPr id="72762" name="Oval 26"/>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63" name="Oval 27"/>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56" name="Group 28"/>
            <p:cNvGrpSpPr>
              <a:grpSpLocks/>
            </p:cNvGrpSpPr>
            <p:nvPr/>
          </p:nvGrpSpPr>
          <p:grpSpPr bwMode="auto">
            <a:xfrm>
              <a:off x="1920" y="2792"/>
              <a:ext cx="200" cy="216"/>
              <a:chOff x="3976" y="1672"/>
              <a:chExt cx="200" cy="216"/>
            </a:xfrm>
          </p:grpSpPr>
          <p:sp>
            <p:nvSpPr>
              <p:cNvPr id="72760" name="Oval 29"/>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61" name="Oval 30"/>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57" name="Group 31"/>
            <p:cNvGrpSpPr>
              <a:grpSpLocks/>
            </p:cNvGrpSpPr>
            <p:nvPr/>
          </p:nvGrpSpPr>
          <p:grpSpPr bwMode="auto">
            <a:xfrm>
              <a:off x="2304" y="2792"/>
              <a:ext cx="200" cy="216"/>
              <a:chOff x="3976" y="1672"/>
              <a:chExt cx="200" cy="216"/>
            </a:xfrm>
          </p:grpSpPr>
          <p:sp>
            <p:nvSpPr>
              <p:cNvPr id="72758" name="Oval 32"/>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59" name="Oval 33"/>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sp>
        <p:nvSpPr>
          <p:cNvPr id="72713" name="Text Box 34"/>
          <p:cNvSpPr txBox="1">
            <a:spLocks noChangeArrowheads="1"/>
          </p:cNvSpPr>
          <p:nvPr/>
        </p:nvSpPr>
        <p:spPr bwMode="auto">
          <a:xfrm>
            <a:off x="4014788" y="3463925"/>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1047A"/>
                </a:solidFill>
                <a:effectLst/>
                <a:uLnTx/>
                <a:uFillTx/>
                <a:latin typeface="Comic Sans MS" panose="030F0702030302020204" pitchFamily="66" charset="0"/>
                <a:ea typeface="Osaka"/>
                <a:cs typeface="Osaka"/>
              </a:rPr>
              <a:t>B</a:t>
            </a:r>
          </a:p>
        </p:txBody>
      </p:sp>
      <p:grpSp>
        <p:nvGrpSpPr>
          <p:cNvPr id="72714" name="Group 35"/>
          <p:cNvGrpSpPr>
            <a:grpSpLocks/>
          </p:cNvGrpSpPr>
          <p:nvPr/>
        </p:nvGrpSpPr>
        <p:grpSpPr bwMode="auto">
          <a:xfrm>
            <a:off x="4360863" y="2711450"/>
            <a:ext cx="1914525" cy="368300"/>
            <a:chOff x="1224" y="3301"/>
            <a:chExt cx="1609" cy="310"/>
          </a:xfrm>
        </p:grpSpPr>
        <p:grpSp>
          <p:nvGrpSpPr>
            <p:cNvPr id="72741" name="Group 36"/>
            <p:cNvGrpSpPr>
              <a:grpSpLocks/>
            </p:cNvGrpSpPr>
            <p:nvPr/>
          </p:nvGrpSpPr>
          <p:grpSpPr bwMode="auto">
            <a:xfrm>
              <a:off x="1224" y="3360"/>
              <a:ext cx="200" cy="216"/>
              <a:chOff x="3976" y="1672"/>
              <a:chExt cx="200" cy="216"/>
            </a:xfrm>
          </p:grpSpPr>
          <p:sp>
            <p:nvSpPr>
              <p:cNvPr id="72752" name="Oval 37"/>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53" name="Oval 38"/>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42" name="Group 39"/>
            <p:cNvGrpSpPr>
              <a:grpSpLocks/>
            </p:cNvGrpSpPr>
            <p:nvPr/>
          </p:nvGrpSpPr>
          <p:grpSpPr bwMode="auto">
            <a:xfrm>
              <a:off x="1608" y="3352"/>
              <a:ext cx="200" cy="216"/>
              <a:chOff x="3976" y="1672"/>
              <a:chExt cx="200" cy="216"/>
            </a:xfrm>
          </p:grpSpPr>
          <p:sp>
            <p:nvSpPr>
              <p:cNvPr id="72750" name="Oval 40"/>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51" name="Oval 41"/>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sp>
          <p:nvSpPr>
            <p:cNvPr id="72743" name="Text Box 42"/>
            <p:cNvSpPr txBox="1">
              <a:spLocks noChangeArrowheads="1"/>
            </p:cNvSpPr>
            <p:nvPr/>
          </p:nvSpPr>
          <p:spPr bwMode="auto">
            <a:xfrm>
              <a:off x="2555" y="3301"/>
              <a:ext cx="2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41047A"/>
                  </a:solidFill>
                  <a:effectLst/>
                  <a:uLnTx/>
                  <a:uFillTx/>
                  <a:latin typeface="Comic Sans MS" panose="030F0702030302020204" pitchFamily="66" charset="0"/>
                  <a:ea typeface="Osaka"/>
                  <a:cs typeface="Osaka"/>
                </a:rPr>
                <a:t>B</a:t>
              </a:r>
            </a:p>
          </p:txBody>
        </p:sp>
        <p:grpSp>
          <p:nvGrpSpPr>
            <p:cNvPr id="72744" name="Group 43"/>
            <p:cNvGrpSpPr>
              <a:grpSpLocks/>
            </p:cNvGrpSpPr>
            <p:nvPr/>
          </p:nvGrpSpPr>
          <p:grpSpPr bwMode="auto">
            <a:xfrm>
              <a:off x="1928" y="3344"/>
              <a:ext cx="200" cy="216"/>
              <a:chOff x="3976" y="1672"/>
              <a:chExt cx="200" cy="216"/>
            </a:xfrm>
          </p:grpSpPr>
          <p:sp>
            <p:nvSpPr>
              <p:cNvPr id="72748" name="Oval 44"/>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49" name="Oval 45"/>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nvGrpSpPr>
            <p:cNvPr id="72745" name="Group 46"/>
            <p:cNvGrpSpPr>
              <a:grpSpLocks/>
            </p:cNvGrpSpPr>
            <p:nvPr/>
          </p:nvGrpSpPr>
          <p:grpSpPr bwMode="auto">
            <a:xfrm>
              <a:off x="2312" y="3336"/>
              <a:ext cx="200" cy="216"/>
              <a:chOff x="3976" y="1672"/>
              <a:chExt cx="200" cy="216"/>
            </a:xfrm>
          </p:grpSpPr>
          <p:sp>
            <p:nvSpPr>
              <p:cNvPr id="72746" name="Oval 47"/>
              <p:cNvSpPr>
                <a:spLocks noChangeArrowheads="1"/>
              </p:cNvSpPr>
              <p:nvPr/>
            </p:nvSpPr>
            <p:spPr bwMode="auto">
              <a:xfrm>
                <a:off x="3976" y="1672"/>
                <a:ext cx="200" cy="216"/>
              </a:xfrm>
              <a:prstGeom prst="ellipse">
                <a:avLst/>
              </a:prstGeom>
              <a:noFill/>
              <a:ln w="28575">
                <a:solidFill>
                  <a:srgbClr val="4104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47" name="Oval 48"/>
              <p:cNvSpPr>
                <a:spLocks noChangeArrowheads="1"/>
              </p:cNvSpPr>
              <p:nvPr/>
            </p:nvSpPr>
            <p:spPr bwMode="auto">
              <a:xfrm>
                <a:off x="4056" y="1752"/>
                <a:ext cx="48" cy="48"/>
              </a:xfrm>
              <a:prstGeom prst="ellipse">
                <a:avLst/>
              </a:prstGeom>
              <a:solidFill>
                <a:srgbClr val="4104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grpSp>
      </p:grpSp>
      <p:sp>
        <p:nvSpPr>
          <p:cNvPr id="72715" name="Rectangle 95"/>
          <p:cNvSpPr>
            <a:spLocks noGrp="1" noChangeArrowheads="1"/>
          </p:cNvSpPr>
          <p:nvPr>
            <p:ph type="title"/>
          </p:nvPr>
        </p:nvSpPr>
        <p:spPr>
          <a:xfrm>
            <a:off x="2379663" y="230188"/>
            <a:ext cx="6321425" cy="857250"/>
          </a:xfrm>
        </p:spPr>
        <p:txBody>
          <a:bodyPr/>
          <a:lstStyle/>
          <a:p>
            <a:pPr eaLnBrk="1" hangingPunct="1"/>
            <a:r>
              <a:rPr lang="en-US" altLang="en-US" sz="3600">
                <a:solidFill>
                  <a:srgbClr val="017837"/>
                </a:solidFill>
              </a:rPr>
              <a:t>Electromagnetic Flowmeter</a:t>
            </a:r>
          </a:p>
        </p:txBody>
      </p:sp>
      <p:grpSp>
        <p:nvGrpSpPr>
          <p:cNvPr id="17" name="Group 123"/>
          <p:cNvGrpSpPr>
            <a:grpSpLocks/>
          </p:cNvGrpSpPr>
          <p:nvPr/>
        </p:nvGrpSpPr>
        <p:grpSpPr bwMode="auto">
          <a:xfrm>
            <a:off x="3908425" y="2339975"/>
            <a:ext cx="2432050" cy="1249363"/>
            <a:chOff x="3461" y="1373"/>
            <a:chExt cx="2042" cy="1049"/>
          </a:xfrm>
        </p:grpSpPr>
        <p:sp>
          <p:nvSpPr>
            <p:cNvPr id="72739" name="Text Box 124"/>
            <p:cNvSpPr txBox="1">
              <a:spLocks noChangeArrowheads="1"/>
            </p:cNvSpPr>
            <p:nvPr/>
          </p:nvSpPr>
          <p:spPr bwMode="auto">
            <a:xfrm>
              <a:off x="3517" y="1373"/>
              <a:ext cx="19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2368A5"/>
                  </a:solidFill>
                  <a:effectLst/>
                  <a:uLnTx/>
                  <a:uFillTx/>
                  <a:latin typeface="Comic Sans MS" panose="030F0702030302020204" pitchFamily="66" charset="0"/>
                  <a:ea typeface="Osaka"/>
                  <a:cs typeface="Osaka"/>
                </a:rPr>
                <a:t>-  -  -  -  -  -  -</a:t>
              </a:r>
              <a:endParaRPr kumimoji="0" lang="en-US" altLang="en-US" sz="1800" b="1" i="0" u="none" strike="noStrike" kern="1200" cap="none" spc="0" normalizeH="0" baseline="0" noProof="0">
                <a:ln>
                  <a:noFill/>
                </a:ln>
                <a:solidFill>
                  <a:srgbClr val="BBE0E3"/>
                </a:solidFill>
                <a:effectLst/>
                <a:uLnTx/>
                <a:uFillTx/>
                <a:latin typeface="Comic Sans MS" panose="030F0702030302020204" pitchFamily="66" charset="0"/>
                <a:ea typeface="Osaka"/>
                <a:cs typeface="Osaka"/>
              </a:endParaRPr>
            </a:p>
          </p:txBody>
        </p:sp>
        <p:sp>
          <p:nvSpPr>
            <p:cNvPr id="72740" name="Text Box 125"/>
            <p:cNvSpPr txBox="1">
              <a:spLocks noChangeArrowheads="1"/>
            </p:cNvSpPr>
            <p:nvPr/>
          </p:nvSpPr>
          <p:spPr bwMode="auto">
            <a:xfrm>
              <a:off x="3461" y="2112"/>
              <a:ext cx="19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A3030B"/>
                  </a:solidFill>
                  <a:effectLst/>
                  <a:uLnTx/>
                  <a:uFillTx/>
                  <a:latin typeface="Comic Sans MS" panose="030F0702030302020204" pitchFamily="66" charset="0"/>
                  <a:ea typeface="Osaka"/>
                  <a:cs typeface="Osaka"/>
                </a:rPr>
                <a:t>+  +  +  +  +  +  +</a:t>
              </a:r>
            </a:p>
          </p:txBody>
        </p:sp>
      </p:grpSp>
      <p:grpSp>
        <p:nvGrpSpPr>
          <p:cNvPr id="18" name="Group 128"/>
          <p:cNvGrpSpPr>
            <a:grpSpLocks/>
          </p:cNvGrpSpPr>
          <p:nvPr/>
        </p:nvGrpSpPr>
        <p:grpSpPr bwMode="auto">
          <a:xfrm>
            <a:off x="4275138" y="2533650"/>
            <a:ext cx="1868487" cy="922338"/>
            <a:chOff x="3768" y="1552"/>
            <a:chExt cx="1570" cy="774"/>
          </a:xfrm>
        </p:grpSpPr>
        <p:grpSp>
          <p:nvGrpSpPr>
            <p:cNvPr id="72732" name="Group 129"/>
            <p:cNvGrpSpPr>
              <a:grpSpLocks/>
            </p:cNvGrpSpPr>
            <p:nvPr/>
          </p:nvGrpSpPr>
          <p:grpSpPr bwMode="auto">
            <a:xfrm>
              <a:off x="3768" y="1552"/>
              <a:ext cx="1232" cy="624"/>
              <a:chOff x="3664" y="3096"/>
              <a:chExt cx="1232" cy="680"/>
            </a:xfrm>
          </p:grpSpPr>
          <p:sp>
            <p:nvSpPr>
              <p:cNvPr id="3" name="Line 130"/>
              <p:cNvSpPr>
                <a:spLocks noChangeShapeType="1"/>
              </p:cNvSpPr>
              <p:nvPr/>
            </p:nvSpPr>
            <p:spPr bwMode="auto">
              <a:xfrm flipV="1">
                <a:off x="3664" y="3121"/>
                <a:ext cx="8" cy="655"/>
              </a:xfrm>
              <a:prstGeom prst="line">
                <a:avLst/>
              </a:prstGeom>
              <a:noFill/>
              <a:ln w="38100">
                <a:solidFill>
                  <a:srgbClr val="078E3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Line 131"/>
              <p:cNvSpPr>
                <a:spLocks noChangeShapeType="1"/>
              </p:cNvSpPr>
              <p:nvPr/>
            </p:nvSpPr>
            <p:spPr bwMode="auto">
              <a:xfrm flipV="1">
                <a:off x="3960" y="3096"/>
                <a:ext cx="8" cy="655"/>
              </a:xfrm>
              <a:prstGeom prst="line">
                <a:avLst/>
              </a:prstGeom>
              <a:noFill/>
              <a:ln w="38100">
                <a:solidFill>
                  <a:srgbClr val="078E3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502" name="Line 132"/>
              <p:cNvSpPr>
                <a:spLocks noChangeShapeType="1"/>
              </p:cNvSpPr>
              <p:nvPr/>
            </p:nvSpPr>
            <p:spPr bwMode="auto">
              <a:xfrm flipV="1">
                <a:off x="4224" y="3105"/>
                <a:ext cx="8" cy="655"/>
              </a:xfrm>
              <a:prstGeom prst="line">
                <a:avLst/>
              </a:prstGeom>
              <a:noFill/>
              <a:ln w="38100">
                <a:solidFill>
                  <a:srgbClr val="078E3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503" name="Line 133"/>
              <p:cNvSpPr>
                <a:spLocks noChangeShapeType="1"/>
              </p:cNvSpPr>
              <p:nvPr/>
            </p:nvSpPr>
            <p:spPr bwMode="auto">
              <a:xfrm flipV="1">
                <a:off x="4552" y="3105"/>
                <a:ext cx="8" cy="655"/>
              </a:xfrm>
              <a:prstGeom prst="line">
                <a:avLst/>
              </a:prstGeom>
              <a:noFill/>
              <a:ln w="38100">
                <a:solidFill>
                  <a:srgbClr val="078E3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105504" name="Line 134"/>
              <p:cNvSpPr>
                <a:spLocks noChangeShapeType="1"/>
              </p:cNvSpPr>
              <p:nvPr/>
            </p:nvSpPr>
            <p:spPr bwMode="auto">
              <a:xfrm flipV="1">
                <a:off x="4891" y="3105"/>
                <a:ext cx="8" cy="655"/>
              </a:xfrm>
              <a:prstGeom prst="line">
                <a:avLst/>
              </a:prstGeom>
              <a:noFill/>
              <a:ln w="38100">
                <a:solidFill>
                  <a:srgbClr val="078E3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72733" name="Text Box 135"/>
            <p:cNvSpPr txBox="1">
              <a:spLocks noChangeArrowheads="1"/>
            </p:cNvSpPr>
            <p:nvPr/>
          </p:nvSpPr>
          <p:spPr bwMode="auto">
            <a:xfrm>
              <a:off x="5062" y="2016"/>
              <a:ext cx="27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78E32"/>
                  </a:solidFill>
                  <a:effectLst/>
                  <a:uLnTx/>
                  <a:uFillTx/>
                  <a:latin typeface="Comic Sans MS" panose="030F0702030302020204" pitchFamily="66" charset="0"/>
                  <a:ea typeface="Osaka"/>
                  <a:cs typeface="Osaka"/>
                </a:rPr>
                <a:t>E</a:t>
              </a:r>
            </a:p>
          </p:txBody>
        </p:sp>
      </p:grpSp>
      <p:sp>
        <p:nvSpPr>
          <p:cNvPr id="105485" name="Freeform 137"/>
          <p:cNvSpPr>
            <a:spLocks/>
          </p:cNvSpPr>
          <p:nvPr/>
        </p:nvSpPr>
        <p:spPr bwMode="auto">
          <a:xfrm>
            <a:off x="6248400" y="2057400"/>
            <a:ext cx="819150" cy="1695450"/>
          </a:xfrm>
          <a:custGeom>
            <a:avLst/>
            <a:gdLst>
              <a:gd name="T0" fmla="*/ 0 w 688"/>
              <a:gd name="T1" fmla="*/ 2147483647 h 1424"/>
              <a:gd name="T2" fmla="*/ 2147483647 w 688"/>
              <a:gd name="T3" fmla="*/ 0 h 1424"/>
              <a:gd name="T4" fmla="*/ 2147483647 w 688"/>
              <a:gd name="T5" fmla="*/ 2147483647 h 1424"/>
              <a:gd name="T6" fmla="*/ 2147483647 w 688"/>
              <a:gd name="T7" fmla="*/ 2147483647 h 1424"/>
              <a:gd name="T8" fmla="*/ 2147483647 w 688"/>
              <a:gd name="T9" fmla="*/ 2147483647 h 1424"/>
              <a:gd name="T10" fmla="*/ 0 w 688"/>
              <a:gd name="T11" fmla="*/ 2147483647 h 1424"/>
              <a:gd name="T12" fmla="*/ 0 60000 65536"/>
              <a:gd name="T13" fmla="*/ 0 60000 65536"/>
              <a:gd name="T14" fmla="*/ 0 60000 65536"/>
              <a:gd name="T15" fmla="*/ 0 60000 65536"/>
              <a:gd name="T16" fmla="*/ 0 60000 65536"/>
              <a:gd name="T17" fmla="*/ 0 60000 65536"/>
              <a:gd name="T18" fmla="*/ 0 w 688"/>
              <a:gd name="T19" fmla="*/ 0 h 1424"/>
              <a:gd name="T20" fmla="*/ 688 w 688"/>
              <a:gd name="T21" fmla="*/ 1424 h 1424"/>
            </a:gdLst>
            <a:ahLst/>
            <a:cxnLst>
              <a:cxn ang="T12">
                <a:pos x="T0" y="T1"/>
              </a:cxn>
              <a:cxn ang="T13">
                <a:pos x="T2" y="T3"/>
              </a:cxn>
              <a:cxn ang="T14">
                <a:pos x="T4" y="T5"/>
              </a:cxn>
              <a:cxn ang="T15">
                <a:pos x="T6" y="T7"/>
              </a:cxn>
              <a:cxn ang="T16">
                <a:pos x="T8" y="T9"/>
              </a:cxn>
              <a:cxn ang="T17">
                <a:pos x="T10" y="T11"/>
              </a:cxn>
            </a:cxnLst>
            <a:rect l="T18" t="T19" r="T20" b="T21"/>
            <a:pathLst>
              <a:path w="688" h="1424">
                <a:moveTo>
                  <a:pt x="0" y="288"/>
                </a:moveTo>
                <a:cubicBezTo>
                  <a:pt x="4" y="194"/>
                  <a:pt x="16" y="94"/>
                  <a:pt x="16" y="0"/>
                </a:cubicBezTo>
                <a:lnTo>
                  <a:pt x="688" y="16"/>
                </a:lnTo>
                <a:lnTo>
                  <a:pt x="656" y="1312"/>
                </a:lnTo>
                <a:cubicBezTo>
                  <a:pt x="13" y="1424"/>
                  <a:pt x="232" y="1424"/>
                  <a:pt x="8" y="1424"/>
                </a:cubicBezTo>
                <a:lnTo>
                  <a:pt x="0" y="118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72719" name="Oval 138"/>
          <p:cNvSpPr>
            <a:spLocks noChangeArrowheads="1"/>
          </p:cNvSpPr>
          <p:nvPr/>
        </p:nvSpPr>
        <p:spPr bwMode="auto">
          <a:xfrm>
            <a:off x="6696075" y="2486025"/>
            <a:ext cx="723900" cy="714375"/>
          </a:xfrm>
          <a:prstGeom prst="ellipse">
            <a:avLst/>
          </a:prstGeom>
          <a:solidFill>
            <a:schemeClr val="bg1"/>
          </a:solidFill>
          <a:ln w="19050">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780D06"/>
                </a:solidFill>
                <a:effectLst/>
                <a:uLnTx/>
                <a:uFillTx/>
                <a:latin typeface="Comic Sans MS" panose="030F0702030302020204" pitchFamily="66" charset="0"/>
                <a:ea typeface="Osaka"/>
                <a:cs typeface="Osaka"/>
              </a:rPr>
              <a:t>∆V</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20" name="Text Box 140"/>
          <p:cNvSpPr txBox="1">
            <a:spLocks noChangeArrowheads="1"/>
          </p:cNvSpPr>
          <p:nvPr/>
        </p:nvSpPr>
        <p:spPr bwMode="auto">
          <a:xfrm>
            <a:off x="3589338" y="4197350"/>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78E32"/>
                </a:solidFill>
                <a:effectLst/>
                <a:uLnTx/>
                <a:uFillTx/>
                <a:latin typeface="Comic Sans MS" panose="030F0702030302020204" pitchFamily="66" charset="0"/>
                <a:ea typeface="Osaka"/>
                <a:cs typeface="Osaka"/>
              </a:rPr>
              <a:t>F</a:t>
            </a:r>
            <a:r>
              <a:rPr kumimoji="0" lang="en-US" altLang="en-US" sz="1800" b="0" i="0" u="none" strike="noStrike" kern="1200" cap="none" spc="0" normalizeH="0" baseline="-25000" noProof="0">
                <a:ln>
                  <a:noFill/>
                </a:ln>
                <a:solidFill>
                  <a:srgbClr val="078E32"/>
                </a:solidFill>
                <a:effectLst/>
                <a:uLnTx/>
                <a:uFillTx/>
                <a:latin typeface="Comic Sans MS" panose="030F0702030302020204" pitchFamily="66" charset="0"/>
                <a:ea typeface="Osaka"/>
                <a:cs typeface="Osaka"/>
              </a:rPr>
              <a:t>E</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 = </a:t>
            </a:r>
            <a:r>
              <a:rPr kumimoji="0" lang="en-US" altLang="en-US" sz="1800" b="0" i="0" u="none" strike="noStrike" kern="1200" cap="none" spc="0" normalizeH="0" baseline="0" noProof="0">
                <a:ln>
                  <a:noFill/>
                </a:ln>
                <a:solidFill>
                  <a:srgbClr val="41047A"/>
                </a:solidFill>
                <a:effectLst/>
                <a:uLnTx/>
                <a:uFillTx/>
                <a:latin typeface="Comic Sans MS" panose="030F0702030302020204" pitchFamily="66" charset="0"/>
                <a:ea typeface="Osaka"/>
                <a:cs typeface="Osaka"/>
              </a:rPr>
              <a:t>F</a:t>
            </a:r>
            <a:r>
              <a:rPr kumimoji="0" lang="en-US" altLang="en-US" sz="1800" b="0" i="0" u="none" strike="noStrike" kern="1200" cap="none" spc="0" normalizeH="0" baseline="-25000" noProof="0">
                <a:ln>
                  <a:noFill/>
                </a:ln>
                <a:solidFill>
                  <a:srgbClr val="41047A"/>
                </a:solidFill>
                <a:effectLst/>
                <a:uLnTx/>
                <a:uFillTx/>
                <a:latin typeface="Comic Sans MS" panose="030F0702030302020204" pitchFamily="66" charset="0"/>
                <a:ea typeface="Osaka"/>
                <a:cs typeface="Osaka"/>
              </a:rPr>
              <a:t>B</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q</a:t>
            </a:r>
            <a:r>
              <a:rPr kumimoji="0" lang="en-US" altLang="en-US" sz="1800" b="0" i="0" u="none" strike="noStrike" kern="1200" cap="none" spc="0" normalizeH="0" baseline="0" noProof="0">
                <a:ln>
                  <a:noFill/>
                </a:ln>
                <a:solidFill>
                  <a:srgbClr val="017837"/>
                </a:solidFill>
                <a:effectLst/>
                <a:uLnTx/>
                <a:uFillTx/>
                <a:latin typeface="Comic Sans MS" panose="030F0702030302020204" pitchFamily="66" charset="0"/>
                <a:ea typeface="Osaka"/>
                <a:cs typeface="Osaka"/>
              </a:rPr>
              <a:t>E</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 = qv</a:t>
            </a:r>
            <a:r>
              <a:rPr kumimoji="0" lang="en-US" altLang="en-US" sz="1800" b="0" i="0" u="none" strike="noStrike" kern="1200" cap="none" spc="0" normalizeH="0" baseline="0" noProof="0">
                <a:ln>
                  <a:noFill/>
                </a:ln>
                <a:solidFill>
                  <a:srgbClr val="1C027A"/>
                </a:solidFill>
                <a:effectLst/>
                <a:uLnTx/>
                <a:uFillTx/>
                <a:latin typeface="Comic Sans MS" panose="030F0702030302020204" pitchFamily="66" charset="0"/>
                <a:ea typeface="Osaka"/>
                <a:cs typeface="Osaka"/>
              </a:rPr>
              <a:t>B</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21" name="Text Box 141"/>
          <p:cNvSpPr txBox="1">
            <a:spLocks noChangeArrowheads="1"/>
          </p:cNvSpPr>
          <p:nvPr/>
        </p:nvSpPr>
        <p:spPr bwMode="auto">
          <a:xfrm>
            <a:off x="5436519" y="4511271"/>
            <a:ext cx="6488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We know </a:t>
            </a:r>
            <a:r>
              <a:rPr kumimoji="0" lang="en-US" altLang="en-US" sz="1800" b="1" i="0" u="none" strike="noStrike" kern="1200" cap="none" spc="0" normalizeH="0" baseline="0" noProof="0" dirty="0">
                <a:ln>
                  <a:noFill/>
                </a:ln>
                <a:solidFill>
                  <a:srgbClr val="1C027A"/>
                </a:solidFill>
                <a:effectLst/>
                <a:uLnTx/>
                <a:uFillTx/>
                <a:latin typeface="Comic Sans MS" panose="030F0702030302020204" pitchFamily="66" charset="0"/>
                <a:ea typeface="Osaka"/>
                <a:cs typeface="Osaka"/>
              </a:rPr>
              <a:t>B</a:t>
            </a: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 since we applied it.</a:t>
            </a:r>
          </a:p>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17837"/>
                </a:solidFill>
                <a:effectLst/>
                <a:uLnTx/>
                <a:uFillTx/>
                <a:latin typeface="Comic Sans MS" panose="030F0702030302020204" pitchFamily="66" charset="0"/>
                <a:ea typeface="Osaka"/>
                <a:cs typeface="Osaka"/>
              </a:rPr>
              <a:t>E</a:t>
            </a: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 is determined from </a:t>
            </a:r>
            <a:r>
              <a:rPr kumimoji="0" lang="en-US" altLang="en-US" sz="1800" b="1" i="0" u="none" strike="noStrike" kern="1200" cap="none" spc="0" normalizeH="0" baseline="0" noProof="0" dirty="0">
                <a:ln>
                  <a:noFill/>
                </a:ln>
                <a:solidFill>
                  <a:srgbClr val="780D06"/>
                </a:solidFill>
                <a:effectLst/>
                <a:uLnTx/>
                <a:uFillTx/>
                <a:latin typeface="Symbol" panose="05050102010706020507" pitchFamily="18" charset="2"/>
                <a:ea typeface="Osaka"/>
                <a:cs typeface="Osaka"/>
                <a:sym typeface="Symbol" panose="05050102010706020507" pitchFamily="18" charset="2"/>
              </a:rPr>
              <a:t></a:t>
            </a:r>
            <a:r>
              <a:rPr kumimoji="0" lang="en-US" altLang="en-US" sz="1800" b="1" i="0" u="none" strike="noStrike" kern="1200" cap="none" spc="0" normalizeH="0" baseline="0" noProof="0" dirty="0">
                <a:ln>
                  <a:noFill/>
                </a:ln>
                <a:solidFill>
                  <a:srgbClr val="780D06"/>
                </a:solidFill>
                <a:effectLst/>
                <a:uLnTx/>
                <a:uFillTx/>
                <a:latin typeface="Comic Sans MS" panose="030F0702030302020204" pitchFamily="66" charset="0"/>
                <a:ea typeface="Osaka"/>
                <a:cs typeface="Osaka"/>
              </a:rPr>
              <a:t>V</a:t>
            </a: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 and the </a:t>
            </a: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width of the artery d</a:t>
            </a:r>
            <a:endPar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endParaRPr>
          </a:p>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17837"/>
                </a:solidFill>
                <a:effectLst/>
                <a:uLnTx/>
                <a:uFillTx/>
                <a:latin typeface="Comic Sans MS" panose="030F0702030302020204" pitchFamily="66" charset="0"/>
                <a:ea typeface="Osaka"/>
                <a:cs typeface="Osaka"/>
              </a:rPr>
              <a:t>E</a:t>
            </a: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a:t>
            </a:r>
            <a:r>
              <a:rPr kumimoji="0" lang="en-US" altLang="en-US" sz="1800" b="1" i="0" u="none" strike="noStrike" kern="1200" cap="none" spc="0" normalizeH="0" baseline="0" noProof="0" dirty="0">
                <a:ln>
                  <a:noFill/>
                </a:ln>
                <a:solidFill>
                  <a:srgbClr val="000000"/>
                </a:solidFill>
                <a:effectLst/>
                <a:uLnTx/>
                <a:uFillTx/>
                <a:latin typeface="Symbol" panose="05050102010706020507" pitchFamily="18" charset="2"/>
                <a:ea typeface="Osaka"/>
                <a:cs typeface="Osaka"/>
                <a:sym typeface="Symbol" panose="05050102010706020507" pitchFamily="18" charset="2"/>
              </a:rPr>
              <a:t></a:t>
            </a:r>
            <a:r>
              <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rPr>
              <a:t>V/</a:t>
            </a:r>
            <a:r>
              <a:rPr kumimoji="0" lang="en-US" altLang="en-US" sz="1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d</a:t>
            </a:r>
            <a:endParaRPr kumimoji="0" lang="en-US" altLang="en-US" sz="1800" b="1" i="0" u="none" strike="noStrike" kern="1200" cap="none" spc="0" normalizeH="0" baseline="0" noProof="0" dirty="0">
              <a:ln>
                <a:noFill/>
              </a:ln>
              <a:solidFill>
                <a:srgbClr val="000000"/>
              </a:solidFill>
              <a:effectLst/>
              <a:uLnTx/>
              <a:uFillTx/>
              <a:latin typeface="Comic Sans MS" panose="030F0702030302020204" pitchFamily="66" charset="0"/>
              <a:ea typeface="Osaka"/>
              <a:cs typeface="Osaka"/>
            </a:endParaRPr>
          </a:p>
        </p:txBody>
      </p:sp>
      <p:sp>
        <p:nvSpPr>
          <p:cNvPr id="5" name="Line 142"/>
          <p:cNvSpPr>
            <a:spLocks noChangeShapeType="1"/>
          </p:cNvSpPr>
          <p:nvPr/>
        </p:nvSpPr>
        <p:spPr bwMode="auto">
          <a:xfrm>
            <a:off x="6343650" y="2381250"/>
            <a:ext cx="0" cy="106680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72723" name="Text Box 143"/>
          <p:cNvSpPr txBox="1">
            <a:spLocks noChangeArrowheads="1"/>
          </p:cNvSpPr>
          <p:nvPr/>
        </p:nvSpPr>
        <p:spPr bwMode="auto">
          <a:xfrm>
            <a:off x="6446838" y="2397125"/>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d</a:t>
            </a:r>
          </a:p>
        </p:txBody>
      </p:sp>
      <p:grpSp>
        <p:nvGrpSpPr>
          <p:cNvPr id="72724" name="Group 144"/>
          <p:cNvGrpSpPr>
            <a:grpSpLocks/>
          </p:cNvGrpSpPr>
          <p:nvPr/>
        </p:nvGrpSpPr>
        <p:grpSpPr bwMode="auto">
          <a:xfrm>
            <a:off x="3160713" y="2603500"/>
            <a:ext cx="344487" cy="628650"/>
            <a:chOff x="438" y="3153"/>
            <a:chExt cx="290" cy="528"/>
          </a:xfrm>
        </p:grpSpPr>
        <p:sp>
          <p:nvSpPr>
            <p:cNvPr id="72728" name="Oval 145"/>
            <p:cNvSpPr>
              <a:spLocks noChangeArrowheads="1"/>
            </p:cNvSpPr>
            <p:nvPr/>
          </p:nvSpPr>
          <p:spPr bwMode="auto">
            <a:xfrm>
              <a:off x="472" y="3227"/>
              <a:ext cx="136" cy="160"/>
            </a:xfrm>
            <a:prstGeom prst="ellipse">
              <a:avLst/>
            </a:prstGeom>
            <a:solidFill>
              <a:srgbClr val="F0F102"/>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29" name="Oval 146"/>
            <p:cNvSpPr>
              <a:spLocks noChangeArrowheads="1"/>
            </p:cNvSpPr>
            <p:nvPr/>
          </p:nvSpPr>
          <p:spPr bwMode="auto">
            <a:xfrm>
              <a:off x="504" y="3443"/>
              <a:ext cx="136" cy="160"/>
            </a:xfrm>
            <a:prstGeom prst="ellipse">
              <a:avLst/>
            </a:prstGeom>
            <a:solidFill>
              <a:srgbClr val="1C027A"/>
            </a:solidFill>
            <a:ln w="9525">
              <a:solidFill>
                <a:schemeClr val="tx1"/>
              </a:solidFill>
              <a:round/>
              <a:headEnd/>
              <a:tailEnd/>
            </a:ln>
          </p:spPr>
          <p:txBody>
            <a:bodyPr wrap="none" anchor="ct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72730" name="Text Box 147"/>
            <p:cNvSpPr txBox="1">
              <a:spLocks noChangeArrowheads="1"/>
            </p:cNvSpPr>
            <p:nvPr/>
          </p:nvSpPr>
          <p:spPr bwMode="auto">
            <a:xfrm>
              <a:off x="438" y="3153"/>
              <a:ext cx="24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A3030B"/>
                  </a:solidFill>
                  <a:effectLst/>
                  <a:uLnTx/>
                  <a:uFillTx/>
                  <a:latin typeface="Comic Sans MS" panose="030F0702030302020204" pitchFamily="66" charset="0"/>
                  <a:ea typeface="Osaka"/>
                  <a:cs typeface="Osaka"/>
                </a:rPr>
                <a:t>+</a:t>
              </a:r>
            </a:p>
          </p:txBody>
        </p:sp>
        <p:sp>
          <p:nvSpPr>
            <p:cNvPr id="72731" name="Text Box 148"/>
            <p:cNvSpPr txBox="1">
              <a:spLocks noChangeArrowheads="1"/>
            </p:cNvSpPr>
            <p:nvPr/>
          </p:nvSpPr>
          <p:spPr bwMode="auto">
            <a:xfrm>
              <a:off x="454" y="3371"/>
              <a:ext cx="27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BBE0E3"/>
                  </a:solidFill>
                  <a:effectLst/>
                  <a:uLnTx/>
                  <a:uFillTx/>
                  <a:latin typeface="Comic Sans MS" panose="030F0702030302020204" pitchFamily="66" charset="0"/>
                  <a:ea typeface="Osaka"/>
                  <a:cs typeface="Osaka"/>
                </a:rPr>
                <a:t>-</a:t>
              </a:r>
            </a:p>
          </p:txBody>
        </p:sp>
      </p:grpSp>
      <p:sp>
        <p:nvSpPr>
          <p:cNvPr id="72725" name="Text Box 149"/>
          <p:cNvSpPr txBox="1">
            <a:spLocks noChangeArrowheads="1"/>
          </p:cNvSpPr>
          <p:nvPr/>
        </p:nvSpPr>
        <p:spPr bwMode="auto">
          <a:xfrm>
            <a:off x="3103563" y="3816350"/>
            <a:ext cx="447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Charges build until forces balance!</a:t>
            </a:r>
          </a:p>
        </p:txBody>
      </p:sp>
      <p:graphicFrame>
        <p:nvGraphicFramePr>
          <p:cNvPr id="72726" name="Object 2"/>
          <p:cNvGraphicFramePr>
            <a:graphicFrameLocks noChangeAspect="1"/>
          </p:cNvGraphicFramePr>
          <p:nvPr/>
        </p:nvGraphicFramePr>
        <p:xfrm>
          <a:off x="3286125" y="4867275"/>
          <a:ext cx="1728788" cy="801688"/>
        </p:xfrm>
        <a:graphic>
          <a:graphicData uri="http://schemas.openxmlformats.org/presentationml/2006/ole">
            <mc:AlternateContent xmlns:mc="http://schemas.openxmlformats.org/markup-compatibility/2006">
              <mc:Choice xmlns:v="urn:schemas-microsoft-com:vml" Requires="v">
                <p:oleObj spid="_x0000_s2061" name="Equation" r:id="rId4" imgW="1032840" imgH="466200" progId="Equation.DSMT4">
                  <p:embed/>
                </p:oleObj>
              </mc:Choice>
              <mc:Fallback>
                <p:oleObj name="Equation" r:id="rId4" imgW="1032840" imgH="466200" progId="Equation.DSMT4">
                  <p:embed/>
                  <p:pic>
                    <p:nvPicPr>
                      <p:cNvPr id="727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4867275"/>
                        <a:ext cx="1728788"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2727" name="TextBox 1"/>
          <p:cNvSpPr txBox="1">
            <a:spLocks noChangeArrowheads="1"/>
          </p:cNvSpPr>
          <p:nvPr/>
        </p:nvSpPr>
        <p:spPr bwMode="auto">
          <a:xfrm>
            <a:off x="7515225" y="2105025"/>
            <a:ext cx="4130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Comic Sans MS" panose="030F0702030302020204" pitchFamily="66" charset="0"/>
                <a:ea typeface="MS PGothic" panose="020B0600070205080204" pitchFamily="34" charset="-128"/>
              </a:defRPr>
            </a:lvl1pPr>
            <a:lvl2pPr marL="742950" indent="-285750" defTabSz="684213">
              <a:defRPr>
                <a:solidFill>
                  <a:schemeClr val="tx1"/>
                </a:solidFill>
                <a:latin typeface="Comic Sans MS" panose="030F0702030302020204" pitchFamily="66" charset="0"/>
                <a:ea typeface="MS PGothic" panose="020B0600070205080204" pitchFamily="34" charset="-128"/>
              </a:defRPr>
            </a:lvl2pPr>
            <a:lvl3pPr marL="1143000" indent="-228600" defTabSz="684213">
              <a:defRPr>
                <a:solidFill>
                  <a:schemeClr val="tx1"/>
                </a:solidFill>
                <a:latin typeface="Comic Sans MS" panose="030F0702030302020204" pitchFamily="66" charset="0"/>
                <a:ea typeface="MS PGothic" panose="020B0600070205080204" pitchFamily="34" charset="-128"/>
              </a:defRPr>
            </a:lvl3pPr>
            <a:lvl4pPr marL="1600200" indent="-228600" defTabSz="684213">
              <a:defRPr>
                <a:solidFill>
                  <a:schemeClr val="tx1"/>
                </a:solidFill>
                <a:latin typeface="Comic Sans MS" panose="030F0702030302020204" pitchFamily="66" charset="0"/>
                <a:ea typeface="MS PGothic" panose="020B0600070205080204" pitchFamily="34" charset="-128"/>
              </a:defRPr>
            </a:lvl4pPr>
            <a:lvl5pPr marL="2057400" indent="-228600" defTabSz="684213">
              <a:defRPr>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A flowmeter read the blood flow in </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organs, and determine the oxygen flow, nutrients, hormones and so on</a:t>
            </a:r>
            <a:r>
              <a:rPr kumimoji="0" lang="en-US" altLang="en-US" sz="1800" b="1" i="0" u="none" strike="noStrike" kern="1200" cap="none" spc="0" normalizeH="0" baseline="0" noProof="0" dirty="0">
                <a:ln>
                  <a:noFill/>
                </a:ln>
                <a:solidFill>
                  <a:srgbClr val="222268"/>
                </a:solidFill>
                <a:effectLst/>
                <a:uLnTx/>
                <a:uFillTx/>
                <a:latin typeface="Comic Sans MS" panose="030F0702030302020204" pitchFamily="66" charset="0"/>
                <a:ea typeface="Osaka"/>
                <a:cs typeface="Osaka"/>
              </a:rPr>
              <a:t>, and is connected to the body through a catheter and a voltage is applied.</a:t>
            </a:r>
          </a:p>
        </p:txBody>
      </p:sp>
    </p:spTree>
    <p:extLst>
      <p:ext uri="{BB962C8B-B14F-4D97-AF65-F5344CB8AC3E}">
        <p14:creationId xmlns:p14="http://schemas.microsoft.com/office/powerpoint/2010/main" val="2520299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25675" y="268288"/>
            <a:ext cx="6172200" cy="914400"/>
          </a:xfrm>
        </p:spPr>
        <p:txBody>
          <a:bodyPr/>
          <a:lstStyle/>
          <a:p>
            <a:pPr eaLnBrk="1" hangingPunct="1"/>
            <a:r>
              <a:rPr lang="en-US" altLang="en-US"/>
              <a:t>27-4 Force on an Electric Charge Moving in a Magnetic Field</a:t>
            </a:r>
          </a:p>
        </p:txBody>
      </p:sp>
      <p:sp>
        <p:nvSpPr>
          <p:cNvPr id="74755" name="Text Box 3"/>
          <p:cNvSpPr txBox="1">
            <a:spLocks noChangeArrowheads="1"/>
          </p:cNvSpPr>
          <p:nvPr/>
        </p:nvSpPr>
        <p:spPr bwMode="auto">
          <a:xfrm>
            <a:off x="573088" y="1816100"/>
            <a:ext cx="73866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Conceptual Example 27-10: Velocity selector, or filter: crossed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Osaka"/>
                <a:cs typeface="Osaka"/>
              </a:rPr>
              <a:t>E</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and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Osaka"/>
                <a:cs typeface="Osaka"/>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fields.</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Some electronic devices and experiments need a beam of charged particles all moving at nearly the same velocity. This can be achieved using both a uniform electric field and a uniform magnetic field, arranged so they are at right angles to each other. Positive particles of charge </a:t>
            </a:r>
            <a:r>
              <a:rPr kumimoji="0" lang="en-US" altLang="en-US" sz="2000" b="1" i="1"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q</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pass through slit S</a:t>
            </a:r>
            <a:r>
              <a:rPr kumimoji="0" lang="en-US" altLang="en-US" sz="2000" b="1" i="0" u="none" strike="noStrike" kern="1200" cap="none" spc="0" normalizeH="0" baseline="-25000" noProof="0">
                <a:ln>
                  <a:noFill/>
                </a:ln>
                <a:solidFill>
                  <a:srgbClr val="333399"/>
                </a:solidFill>
                <a:effectLst/>
                <a:uLnTx/>
                <a:uFillTx/>
                <a:latin typeface="Comic Sans MS" panose="030F0702030302020204" pitchFamily="66" charset="0"/>
                <a:ea typeface="Osaka"/>
                <a:cs typeface="Osaka"/>
              </a:rPr>
              <a:t>1</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and enter the region where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Osaka"/>
                <a:cs typeface="Osaka"/>
              </a:rPr>
              <a:t>B</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points into the page and </a:t>
            </a: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Osaka"/>
                <a:cs typeface="Osaka"/>
              </a:rPr>
              <a:t>E</a:t>
            </a:r>
            <a:r>
              <a:rPr kumimoji="0" lang="en-US" altLang="en-US" sz="20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 points down from the positive plate toward the negative plate. a) Draw the magnetic and electric forces Fb and Fe. b) If the particles enter with different velocities, show how this device “selects” a particular velocity, and determine what this velocity is.</a:t>
            </a:r>
          </a:p>
        </p:txBody>
      </p:sp>
      <p:pic>
        <p:nvPicPr>
          <p:cNvPr id="74756" name="Picture 5" descr="Figure_27_21"/>
          <p:cNvPicPr>
            <a:picLocks noChangeAspect="1" noChangeArrowheads="1"/>
          </p:cNvPicPr>
          <p:nvPr/>
        </p:nvPicPr>
        <p:blipFill>
          <a:blip r:embed="rId4">
            <a:extLst>
              <a:ext uri="{28A0092B-C50C-407E-A947-70E740481C1C}">
                <a14:useLocalDpi xmlns:a14="http://schemas.microsoft.com/office/drawing/2010/main" val="0"/>
              </a:ext>
            </a:extLst>
          </a:blip>
          <a:srcRect b="8951"/>
          <a:stretch>
            <a:fillRect/>
          </a:stretch>
        </p:blipFill>
        <p:spPr bwMode="auto">
          <a:xfrm>
            <a:off x="7959725" y="1152087"/>
            <a:ext cx="401955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757" name="Object 8"/>
          <p:cNvGraphicFramePr>
            <a:graphicFrameLocks noChangeAspect="1"/>
          </p:cNvGraphicFramePr>
          <p:nvPr/>
        </p:nvGraphicFramePr>
        <p:xfrm>
          <a:off x="2527300" y="2216150"/>
          <a:ext cx="180975" cy="238125"/>
        </p:xfrm>
        <a:graphic>
          <a:graphicData uri="http://schemas.openxmlformats.org/presentationml/2006/ole">
            <mc:AlternateContent xmlns:mc="http://schemas.openxmlformats.org/markup-compatibility/2006">
              <mc:Choice xmlns:v="urn:schemas-microsoft-com:vml" Requires="v">
                <p:oleObj spid="_x0000_s3118" name="Equation" r:id="rId5" imgW="241091" imgH="317225" progId="Equation.DSMT4">
                  <p:embed/>
                </p:oleObj>
              </mc:Choice>
              <mc:Fallback>
                <p:oleObj name="Equation" r:id="rId5" imgW="241091" imgH="317225" progId="Equation.DSMT4">
                  <p:embed/>
                  <p:pic>
                    <p:nvPicPr>
                      <p:cNvPr id="7475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2216150"/>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8" name="Object 11"/>
          <p:cNvGraphicFramePr>
            <a:graphicFrameLocks noChangeAspect="1"/>
          </p:cNvGraphicFramePr>
          <p:nvPr/>
        </p:nvGraphicFramePr>
        <p:xfrm>
          <a:off x="1697038" y="2162175"/>
          <a:ext cx="190500" cy="238125"/>
        </p:xfrm>
        <a:graphic>
          <a:graphicData uri="http://schemas.openxmlformats.org/presentationml/2006/ole">
            <mc:AlternateContent xmlns:mc="http://schemas.openxmlformats.org/markup-compatibility/2006">
              <mc:Choice xmlns:v="urn:schemas-microsoft-com:vml" Requires="v">
                <p:oleObj spid="_x0000_s3119" name="Equation" r:id="rId7" imgW="253780" imgH="317225" progId="Equation.DSMT4">
                  <p:embed/>
                </p:oleObj>
              </mc:Choice>
              <mc:Fallback>
                <p:oleObj name="Equation" r:id="rId7" imgW="253780" imgH="317225" progId="Equation.DSMT4">
                  <p:embed/>
                  <p:pic>
                    <p:nvPicPr>
                      <p:cNvPr id="7475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038" y="2162175"/>
                        <a:ext cx="1905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4759" name="Object 14"/>
          <p:cNvGraphicFramePr>
            <a:graphicFrameLocks noChangeAspect="1"/>
          </p:cNvGraphicFramePr>
          <p:nvPr/>
        </p:nvGraphicFramePr>
        <p:xfrm>
          <a:off x="6670675" y="4090988"/>
          <a:ext cx="258763" cy="320675"/>
        </p:xfrm>
        <a:graphic>
          <a:graphicData uri="http://schemas.openxmlformats.org/presentationml/2006/ole">
            <mc:AlternateContent xmlns:mc="http://schemas.openxmlformats.org/markup-compatibility/2006">
              <mc:Choice xmlns:v="urn:schemas-microsoft-com:vml" Requires="v">
                <p:oleObj spid="_x0000_s3120" name="Equation" r:id="rId9" imgW="215619" imgH="266353" progId="Equation.DSMT4">
                  <p:embed/>
                </p:oleObj>
              </mc:Choice>
              <mc:Fallback>
                <p:oleObj name="Equation" r:id="rId9" imgW="215619" imgH="266353" progId="Equation.DSMT4">
                  <p:embed/>
                  <p:pic>
                    <p:nvPicPr>
                      <p:cNvPr id="74759"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0675" y="4090988"/>
                        <a:ext cx="258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60" name="Object 17"/>
          <p:cNvGraphicFramePr>
            <a:graphicFrameLocks noChangeAspect="1"/>
          </p:cNvGraphicFramePr>
          <p:nvPr/>
        </p:nvGraphicFramePr>
        <p:xfrm>
          <a:off x="2900363" y="4402138"/>
          <a:ext cx="292100" cy="382587"/>
        </p:xfrm>
        <a:graphic>
          <a:graphicData uri="http://schemas.openxmlformats.org/presentationml/2006/ole">
            <mc:AlternateContent xmlns:mc="http://schemas.openxmlformats.org/markup-compatibility/2006">
              <mc:Choice xmlns:v="urn:schemas-microsoft-com:vml" Requires="v">
                <p:oleObj spid="_x0000_s3121" name="Equation" r:id="rId11" imgW="203024" imgH="266469" progId="Equation.DSMT4">
                  <p:embed/>
                </p:oleObj>
              </mc:Choice>
              <mc:Fallback>
                <p:oleObj name="Equation" r:id="rId11" imgW="203024" imgH="266469" progId="Equation.DSMT4">
                  <p:embed/>
                  <p:pic>
                    <p:nvPicPr>
                      <p:cNvPr id="7476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0363" y="4402138"/>
                        <a:ext cx="2921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8558378" y="3471314"/>
            <a:ext cx="3239943" cy="26268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9805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Problem 25</a:t>
            </a:r>
          </a:p>
        </p:txBody>
      </p:sp>
      <p:sp>
        <p:nvSpPr>
          <p:cNvPr id="3" name="Rectangle 2"/>
          <p:cNvSpPr>
            <a:spLocks noRot="1" noChangeAspect="1" noMove="1" noResize="1" noEditPoints="1" noAdjustHandles="1" noChangeArrowheads="1" noChangeShapeType="1" noTextEdit="1"/>
          </p:cNvSpPr>
          <p:nvPr/>
        </p:nvSpPr>
        <p:spPr>
          <a:xfrm>
            <a:off x="2667001" y="2400303"/>
            <a:ext cx="6800851" cy="3068821"/>
          </a:xfrm>
          <a:prstGeom prst="rect">
            <a:avLst/>
          </a:prstGeom>
          <a:blipFill rotWithShape="1">
            <a:blip r:embed="rId2"/>
            <a:stretch>
              <a:fillRect l="-1680" t="-1937" r="-67" b="-4471"/>
            </a:stretch>
          </a:blipFill>
        </p:spPr>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en-US" sz="1351" b="0" i="0" u="none" strike="noStrike" kern="1200" cap="none" spc="0" normalizeH="0" baseline="0" noProof="0">
                <a:ln>
                  <a:noFill/>
                </a:ln>
                <a:noFill/>
                <a:effectLst/>
                <a:uLnTx/>
                <a:uFillTx/>
                <a:latin typeface="Comic Sans MS"/>
                <a:ea typeface="ＭＳ Ｐゴシック"/>
              </a:rPr>
              <a:t> </a:t>
            </a:r>
          </a:p>
        </p:txBody>
      </p:sp>
    </p:spTree>
    <p:extLst>
      <p:ext uri="{BB962C8B-B14F-4D97-AF65-F5344CB8AC3E}">
        <p14:creationId xmlns:p14="http://schemas.microsoft.com/office/powerpoint/2010/main" val="91196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25 Solution</a:t>
            </a:r>
          </a:p>
        </p:txBody>
      </p:sp>
      <p:pic>
        <p:nvPicPr>
          <p:cNvPr id="3" name="Picture 2"/>
          <p:cNvPicPr>
            <a:picLocks noChangeAspect="1"/>
          </p:cNvPicPr>
          <p:nvPr/>
        </p:nvPicPr>
        <p:blipFill>
          <a:blip r:embed="rId2"/>
          <a:stretch>
            <a:fillRect/>
          </a:stretch>
        </p:blipFill>
        <p:spPr>
          <a:xfrm>
            <a:off x="1030247" y="2283210"/>
            <a:ext cx="10371178" cy="4174739"/>
          </a:xfrm>
          <a:prstGeom prst="rect">
            <a:avLst/>
          </a:prstGeom>
        </p:spPr>
      </p:pic>
    </p:spTree>
    <p:extLst>
      <p:ext uri="{BB962C8B-B14F-4D97-AF65-F5344CB8AC3E}">
        <p14:creationId xmlns:p14="http://schemas.microsoft.com/office/powerpoint/2010/main" val="372509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7" descr="Figure_27_17"/>
          <p:cNvPicPr>
            <a:picLocks noChangeAspect="1" noChangeArrowheads="1"/>
          </p:cNvPicPr>
          <p:nvPr/>
        </p:nvPicPr>
        <p:blipFill>
          <a:blip r:embed="rId3">
            <a:extLst>
              <a:ext uri="{28A0092B-C50C-407E-A947-70E740481C1C}">
                <a14:useLocalDpi xmlns:a14="http://schemas.microsoft.com/office/drawing/2010/main" val="0"/>
              </a:ext>
            </a:extLst>
          </a:blip>
          <a:srcRect b="3030"/>
          <a:stretch>
            <a:fillRect/>
          </a:stretch>
        </p:blipFill>
        <p:spPr bwMode="auto">
          <a:xfrm>
            <a:off x="6457950" y="2165350"/>
            <a:ext cx="3268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382386" y="2365375"/>
            <a:ext cx="5635828" cy="25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rPr>
              <a:t>If </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Osaka"/>
              </a:rPr>
              <a:t>a charged particle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a:rPr>
              <a:t>electron</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Osaka"/>
              </a:rPr>
              <a:t>)  is moving perpendicular to a uniform magnetic field,</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rPr>
              <a:t> its path will be a circle, and the magnetic force is towards the center.</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Osaka"/>
              </a:rPr>
              <a:t>What will be the direction of the force if you have a proton?</a:t>
            </a:r>
          </a:p>
        </p:txBody>
      </p:sp>
      <p:sp>
        <p:nvSpPr>
          <p:cNvPr id="78852" name="Rectangle 5"/>
          <p:cNvSpPr>
            <a:spLocks noGrp="1" noChangeArrowheads="1"/>
          </p:cNvSpPr>
          <p:nvPr>
            <p:ph type="title"/>
          </p:nvPr>
        </p:nvSpPr>
        <p:spPr>
          <a:xfrm>
            <a:off x="2286000" y="133350"/>
            <a:ext cx="6172200" cy="1085850"/>
          </a:xfrm>
        </p:spPr>
        <p:txBody>
          <a:bodyPr/>
          <a:lstStyle/>
          <a:p>
            <a:pPr eaLnBrk="1" hangingPunct="1"/>
            <a:r>
              <a:rPr lang="en-US" altLang="en-US"/>
              <a:t>27-4 Force on an Electric Charge Moving in a Magnetic Field</a:t>
            </a:r>
          </a:p>
        </p:txBody>
      </p:sp>
    </p:spTree>
    <p:extLst>
      <p:ext uri="{BB962C8B-B14F-4D97-AF65-F5344CB8AC3E}">
        <p14:creationId xmlns:p14="http://schemas.microsoft.com/office/powerpoint/2010/main" val="84481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2379663" y="209550"/>
            <a:ext cx="6172200" cy="971550"/>
          </a:xfrm>
        </p:spPr>
        <p:txBody>
          <a:bodyPr/>
          <a:lstStyle/>
          <a:p>
            <a:pPr eaLnBrk="1" hangingPunct="1"/>
            <a:r>
              <a:rPr lang="en-US" altLang="en-US"/>
              <a:t>27-4 Force on an Electric Charge Moving in a Magnetic Field</a:t>
            </a:r>
          </a:p>
        </p:txBody>
      </p:sp>
      <p:sp>
        <p:nvSpPr>
          <p:cNvPr id="80899" name="Text Box 5"/>
          <p:cNvSpPr txBox="1">
            <a:spLocks noChangeArrowheads="1"/>
          </p:cNvSpPr>
          <p:nvPr/>
        </p:nvSpPr>
        <p:spPr bwMode="auto">
          <a:xfrm>
            <a:off x="2546350" y="2400300"/>
            <a:ext cx="74914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Example 27-7: Electron’s path in a uniform magnetic field.</a:t>
            </a:r>
          </a:p>
          <a:p>
            <a:pPr marL="0" marR="0" lvl="0" indent="0" algn="l" defTabSz="684213"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An electron travels at 2.0 x 10</a:t>
            </a:r>
            <a:r>
              <a:rPr kumimoji="0" lang="en-US" altLang="en-US" sz="2800" b="1" i="0" u="none" strike="noStrike" kern="1200" cap="none" spc="0" normalizeH="0" baseline="30000" noProof="0" dirty="0">
                <a:ln>
                  <a:noFill/>
                </a:ln>
                <a:solidFill>
                  <a:srgbClr val="333399"/>
                </a:solidFill>
                <a:effectLst/>
                <a:uLnTx/>
                <a:uFillTx/>
                <a:latin typeface="Comic Sans MS" panose="030F0702030302020204" pitchFamily="66" charset="0"/>
                <a:ea typeface="Osaka"/>
              </a:rPr>
              <a:t>7</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 m/s in a plane perpendicular to a uniform 0.010-T magnetic field. Describe its path quantitatively.</a:t>
            </a:r>
          </a:p>
        </p:txBody>
      </p:sp>
    </p:spTree>
    <p:extLst>
      <p:ext uri="{BB962C8B-B14F-4D97-AF65-F5344CB8AC3E}">
        <p14:creationId xmlns:p14="http://schemas.microsoft.com/office/powerpoint/2010/main" val="251835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1141413" y="2336800"/>
            <a:ext cx="99091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5588" indent="-255588"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255588" marR="0" lvl="0" indent="-255588" algn="l" defTabSz="684213"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Osaka"/>
              </a:rPr>
              <a:t>Problem solving: Magnetic fields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 – things to remember:</a:t>
            </a:r>
          </a:p>
          <a:p>
            <a:pPr marL="255588" marR="0" lvl="0" indent="-255588" algn="l" defTabSz="684213"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The magnetic force is perpendicular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rPr>
              <a:t>to the plane formed by magnetic field and velocity.</a:t>
            </a:r>
          </a:p>
          <a:p>
            <a:pPr marL="255588" marR="0" lvl="0" indent="-255588" algn="l" defTabSz="684213"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The right-hand rule is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Osaka"/>
              </a:rPr>
              <a:t>useful for determining directions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rPr>
              <a:t> The right-hand rule gives the direction.</a:t>
            </a:r>
            <a:endPar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endParaRPr>
          </a:p>
          <a:p>
            <a:pPr marL="255588" marR="0" lvl="0" indent="-255588" algn="l" defTabSz="684213"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rPr>
              <a:t>Equations in this chapter give magnitudes only.</a:t>
            </a:r>
            <a:endPar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endParaRPr>
          </a:p>
        </p:txBody>
      </p:sp>
      <p:sp>
        <p:nvSpPr>
          <p:cNvPr id="82947" name="Rectangle 4"/>
          <p:cNvSpPr>
            <a:spLocks noGrp="1" noChangeArrowheads="1"/>
          </p:cNvSpPr>
          <p:nvPr>
            <p:ph type="title"/>
          </p:nvPr>
        </p:nvSpPr>
        <p:spPr>
          <a:xfrm>
            <a:off x="2319338" y="296863"/>
            <a:ext cx="6657975" cy="971550"/>
          </a:xfrm>
        </p:spPr>
        <p:txBody>
          <a:bodyPr/>
          <a:lstStyle/>
          <a:p>
            <a:pPr eaLnBrk="1" hangingPunct="1"/>
            <a:r>
              <a:rPr lang="en-US" altLang="en-US" b="1"/>
              <a:t>27-4 Force on an Electric Charge Moving in a Magnetic Field</a:t>
            </a:r>
          </a:p>
        </p:txBody>
      </p:sp>
    </p:spTree>
    <p:extLst>
      <p:ext uri="{BB962C8B-B14F-4D97-AF65-F5344CB8AC3E}">
        <p14:creationId xmlns:p14="http://schemas.microsoft.com/office/powerpoint/2010/main" val="118524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6" descr="Table_27_1"/>
          <p:cNvPicPr>
            <a:picLocks noChangeAspect="1" noChangeArrowheads="1"/>
          </p:cNvPicPr>
          <p:nvPr/>
        </p:nvPicPr>
        <p:blipFill>
          <a:blip r:embed="rId2">
            <a:extLst>
              <a:ext uri="{28A0092B-C50C-407E-A947-70E740481C1C}">
                <a14:useLocalDpi xmlns:a14="http://schemas.microsoft.com/office/drawing/2010/main" val="0"/>
              </a:ext>
            </a:extLst>
          </a:blip>
          <a:srcRect b="3549"/>
          <a:stretch>
            <a:fillRect/>
          </a:stretch>
        </p:blipFill>
        <p:spPr bwMode="auto">
          <a:xfrm>
            <a:off x="1439863" y="1695450"/>
            <a:ext cx="965835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4"/>
          <p:cNvSpPr>
            <a:spLocks noGrp="1" noChangeArrowheads="1"/>
          </p:cNvSpPr>
          <p:nvPr>
            <p:ph type="title"/>
          </p:nvPr>
        </p:nvSpPr>
        <p:spPr>
          <a:xfrm>
            <a:off x="2198688" y="254000"/>
            <a:ext cx="6172200" cy="971550"/>
          </a:xfrm>
        </p:spPr>
        <p:txBody>
          <a:bodyPr/>
          <a:lstStyle/>
          <a:p>
            <a:pPr eaLnBrk="1" hangingPunct="1"/>
            <a:r>
              <a:rPr lang="en-US" altLang="en-US"/>
              <a:t>27-4 Force on an Electric Charge Moving in a Magnetic Field</a:t>
            </a:r>
          </a:p>
        </p:txBody>
      </p:sp>
    </p:spTree>
    <p:extLst>
      <p:ext uri="{BB962C8B-B14F-4D97-AF65-F5344CB8AC3E}">
        <p14:creationId xmlns:p14="http://schemas.microsoft.com/office/powerpoint/2010/main" val="408821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681288" y="434975"/>
            <a:ext cx="5481637" cy="830263"/>
          </a:xfrm>
        </p:spPr>
        <p:txBody>
          <a:bodyPr/>
          <a:lstStyle/>
          <a:p>
            <a:pPr eaLnBrk="1" hangingPunct="1"/>
            <a:r>
              <a:rPr lang="en-US" altLang="en-US"/>
              <a:t>Charged particles in </a:t>
            </a:r>
            <a:r>
              <a:rPr lang="en-US" altLang="en-US">
                <a:solidFill>
                  <a:srgbClr val="663300"/>
                </a:solidFill>
              </a:rPr>
              <a:t>B-fields</a:t>
            </a:r>
          </a:p>
        </p:txBody>
      </p:sp>
      <p:sp>
        <p:nvSpPr>
          <p:cNvPr id="84995" name="Content Placeholder 18"/>
          <p:cNvSpPr>
            <a:spLocks noGrp="1"/>
          </p:cNvSpPr>
          <p:nvPr>
            <p:ph idx="1"/>
          </p:nvPr>
        </p:nvSpPr>
        <p:spPr>
          <a:xfrm>
            <a:off x="721453" y="1798638"/>
            <a:ext cx="6404835" cy="2103437"/>
          </a:xfrm>
        </p:spPr>
        <p:txBody>
          <a:bodyPr/>
          <a:lstStyle/>
          <a:p>
            <a:r>
              <a:rPr lang="en-US" altLang="en-US" sz="1800" dirty="0"/>
              <a:t> Aurora Borealis: Northern Lights</a:t>
            </a:r>
          </a:p>
          <a:p>
            <a:r>
              <a:rPr lang="en-US" altLang="en-US" sz="1800" dirty="0"/>
              <a:t> Aurora Australis: Southern Lights</a:t>
            </a:r>
          </a:p>
          <a:p>
            <a:r>
              <a:rPr lang="en-US" altLang="en-US" sz="1800" dirty="0"/>
              <a:t> Due to ions (e</a:t>
            </a:r>
            <a:r>
              <a:rPr lang="en-US" altLang="en-US" sz="1800" baseline="30000" dirty="0"/>
              <a:t>-</a:t>
            </a:r>
            <a:r>
              <a:rPr lang="en-US" altLang="en-US" sz="1800" dirty="0"/>
              <a:t> &amp; p</a:t>
            </a:r>
            <a:r>
              <a:rPr lang="en-US" altLang="en-US" sz="1800" baseline="30000" dirty="0"/>
              <a:t>+</a:t>
            </a:r>
            <a:r>
              <a:rPr lang="en-US" altLang="en-US" sz="1800" dirty="0"/>
              <a:t>) from the Sun</a:t>
            </a:r>
          </a:p>
          <a:p>
            <a:pPr lvl="2"/>
            <a:r>
              <a:rPr lang="en-US" altLang="en-US" sz="1600" dirty="0"/>
              <a:t>Travel from Sun to Earth in ~ 3 days</a:t>
            </a:r>
          </a:p>
          <a:p>
            <a:pPr lvl="2"/>
            <a:r>
              <a:rPr lang="en-US" altLang="en-US" sz="1600" dirty="0"/>
              <a:t>93 million miles in 3 days </a:t>
            </a:r>
            <a:r>
              <a:rPr lang="en-US" altLang="en-US" sz="1600" dirty="0">
                <a:sym typeface="Symbol" panose="05050102010706020507" pitchFamily="18" charset="2"/>
              </a:rPr>
              <a:t>~ 30 million miles/day</a:t>
            </a:r>
          </a:p>
        </p:txBody>
      </p:sp>
      <p:pic>
        <p:nvPicPr>
          <p:cNvPr id="84996" name="Picture 4" descr="SunEarthMagnetidField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b="1445"/>
          <a:stretch>
            <a:fillRect/>
          </a:stretch>
        </p:blipFill>
        <p:spPr bwMode="auto">
          <a:xfrm>
            <a:off x="2667000" y="3822700"/>
            <a:ext cx="2703513"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AuroraHorv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575" y="1735982"/>
            <a:ext cx="14446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p:nvSpPr>
        <p:spPr bwMode="auto">
          <a:xfrm>
            <a:off x="8410575" y="4122738"/>
            <a:ext cx="163671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Osaka" pitchFamily="-84" charset="-128"/>
              </a:defRPr>
            </a:lvl1pPr>
            <a:lvl2pPr marL="742950" indent="-285750" eaLnBrk="0" hangingPunct="0">
              <a:defRPr sz="2400">
                <a:solidFill>
                  <a:schemeClr val="tx1"/>
                </a:solidFill>
                <a:latin typeface="Comic Sans MS" panose="030F0702030302020204" pitchFamily="66" charset="0"/>
                <a:ea typeface="Osaka" pitchFamily="-84" charset="-128"/>
              </a:defRPr>
            </a:lvl2pPr>
            <a:lvl3pPr marL="1143000" indent="-228600" eaLnBrk="0" hangingPunct="0">
              <a:defRPr sz="2400">
                <a:solidFill>
                  <a:schemeClr val="tx1"/>
                </a:solidFill>
                <a:latin typeface="Comic Sans MS" panose="030F0702030302020204" pitchFamily="66" charset="0"/>
                <a:ea typeface="Osaka" pitchFamily="-84" charset="-128"/>
              </a:defRPr>
            </a:lvl3pPr>
            <a:lvl4pPr marL="1600200" indent="-228600" eaLnBrk="0" hangingPunct="0">
              <a:defRPr sz="2400">
                <a:solidFill>
                  <a:schemeClr val="tx1"/>
                </a:solidFill>
                <a:latin typeface="Comic Sans MS" panose="030F0702030302020204" pitchFamily="66" charset="0"/>
                <a:ea typeface="Osaka" pitchFamily="-84" charset="-128"/>
              </a:defRPr>
            </a:lvl4pPr>
            <a:lvl5pPr marL="2057400" indent="-228600" eaLnBrk="0" hangingPunct="0">
              <a:defRPr sz="2400">
                <a:solidFill>
                  <a:schemeClr val="tx1"/>
                </a:solidFill>
                <a:latin typeface="Comic Sans MS" panose="030F0702030302020204" pitchFamily="66" charset="0"/>
                <a:ea typeface="Osaka" pitchFamily="-8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9pPr>
          </a:lstStyle>
          <a:p>
            <a:pPr marL="0" marR="0" lvl="0" indent="0" algn="ctr" defTabSz="685783" rtl="0" eaLnBrk="0" fontAlgn="auto" latinLnBrk="0" hangingPunct="0">
              <a:lnSpc>
                <a:spcPct val="100000"/>
              </a:lnSpc>
              <a:spcBef>
                <a:spcPct val="50000"/>
              </a:spcBef>
              <a:spcAft>
                <a:spcPts val="0"/>
              </a:spcAft>
              <a:buClrTx/>
              <a:buSzTx/>
              <a:buFontTx/>
              <a:buNone/>
              <a:tabLst/>
              <a:defRPr/>
            </a:pPr>
            <a:r>
              <a:rPr kumimoji="0" lang="en-US" altLang="en-US" sz="1351"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Aurora on 11/20/03, Zagreb, Croatia.  Photo by </a:t>
            </a:r>
            <a:r>
              <a:rPr kumimoji="0" lang="en-US" altLang="en-US" sz="1351" b="1" i="0" u="none" strike="noStrike" kern="120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rPr>
              <a:t>Hrvoje</a:t>
            </a:r>
            <a:r>
              <a:rPr kumimoji="0" lang="en-US" altLang="en-US" sz="1351"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 </a:t>
            </a:r>
            <a:r>
              <a:rPr kumimoji="0" lang="en-US" altLang="en-US" sz="1351" b="1" i="0" u="none" strike="noStrike" kern="1200" cap="none" spc="0" normalizeH="0" baseline="0" noProof="0" dirty="0" err="1">
                <a:ln>
                  <a:noFill/>
                </a:ln>
                <a:solidFill>
                  <a:srgbClr val="000000"/>
                </a:solidFill>
                <a:effectLst/>
                <a:uLnTx/>
                <a:uFillTx/>
                <a:latin typeface="Comic Sans MS" panose="030F0702030302020204" pitchFamily="66" charset="0"/>
                <a:ea typeface="MS PGothic" panose="020B0600070205080204" pitchFamily="34" charset="-128"/>
              </a:rPr>
              <a:t>Horvat</a:t>
            </a:r>
            <a:endParaRPr kumimoji="0" lang="en-US" altLang="en-US" sz="1351"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84999" name="Text Box 7"/>
          <p:cNvSpPr txBox="1">
            <a:spLocks noChangeArrowheads="1"/>
          </p:cNvSpPr>
          <p:nvPr/>
        </p:nvSpPr>
        <p:spPr bwMode="auto">
          <a:xfrm>
            <a:off x="8415338" y="3886491"/>
            <a:ext cx="1631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ctr" defTabSz="684213"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Osaka"/>
              </a:rPr>
              <a:t>www.spaceweather.com</a:t>
            </a:r>
          </a:p>
        </p:txBody>
      </p:sp>
      <p:pic>
        <p:nvPicPr>
          <p:cNvPr id="44039" name="SolarCycleCME_Reconnection.mpg" descr="/Users/Jahncke/classes/College Physics/104/104Spring2011/CJ104ppt2011/Chapter 19 Magnetism/SolarCycleCME_Reconnection.mpg">
            <a:hlinkClick r:id="" action="ppaction://media"/>
          </p:cNvPr>
          <p:cNvPicPr>
            <a:picLocks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5422900" y="3822700"/>
            <a:ext cx="26050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2667000" y="5768975"/>
            <a:ext cx="5341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Osaka" pitchFamily="-84" charset="-128"/>
              </a:defRPr>
            </a:lvl1pPr>
            <a:lvl2pPr marL="742950" indent="-285750" eaLnBrk="0" hangingPunct="0">
              <a:defRPr sz="2400">
                <a:solidFill>
                  <a:schemeClr val="tx1"/>
                </a:solidFill>
                <a:latin typeface="Comic Sans MS" panose="030F0702030302020204" pitchFamily="66" charset="0"/>
                <a:ea typeface="Osaka" pitchFamily="-84" charset="-128"/>
              </a:defRPr>
            </a:lvl2pPr>
            <a:lvl3pPr marL="1143000" indent="-228600" eaLnBrk="0" hangingPunct="0">
              <a:defRPr sz="2400">
                <a:solidFill>
                  <a:schemeClr val="tx1"/>
                </a:solidFill>
                <a:latin typeface="Comic Sans MS" panose="030F0702030302020204" pitchFamily="66" charset="0"/>
                <a:ea typeface="Osaka" pitchFamily="-84" charset="-128"/>
              </a:defRPr>
            </a:lvl3pPr>
            <a:lvl4pPr marL="1600200" indent="-228600" eaLnBrk="0" hangingPunct="0">
              <a:defRPr sz="2400">
                <a:solidFill>
                  <a:schemeClr val="tx1"/>
                </a:solidFill>
                <a:latin typeface="Comic Sans MS" panose="030F0702030302020204" pitchFamily="66" charset="0"/>
                <a:ea typeface="Osaka" pitchFamily="-84" charset="-128"/>
              </a:defRPr>
            </a:lvl4pPr>
            <a:lvl5pPr marL="2057400" indent="-228600" eaLnBrk="0" hangingPunct="0">
              <a:defRPr sz="2400">
                <a:solidFill>
                  <a:schemeClr val="tx1"/>
                </a:solidFill>
                <a:latin typeface="Comic Sans MS" panose="030F0702030302020204" pitchFamily="66" charset="0"/>
                <a:ea typeface="Osaka" pitchFamily="-8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9pPr>
          </a:lstStyle>
          <a:p>
            <a:pPr marL="0" marR="0" lvl="0" indent="0" algn="ctr" defTabSz="685783" rtl="0" eaLnBrk="0" fontAlgn="auto" latinLnBrk="0" hangingPunct="0">
              <a:lnSpc>
                <a:spcPct val="100000"/>
              </a:lnSpc>
              <a:spcBef>
                <a:spcPct val="50000"/>
              </a:spcBef>
              <a:spcAft>
                <a:spcPts val="0"/>
              </a:spcAft>
              <a:buClrTx/>
              <a:buSzTx/>
              <a:buFontTx/>
              <a:buNone/>
              <a:tabLst/>
              <a:defRPr/>
            </a:pPr>
            <a:r>
              <a:rPr kumimoji="0" lang="en-US" altLang="en-US" sz="1051"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http://www.nasa.gov/mpg/143772main_SolarCycleCME_Reconnection.mpg</a:t>
            </a:r>
          </a:p>
        </p:txBody>
      </p:sp>
    </p:spTree>
    <p:extLst>
      <p:ext uri="{BB962C8B-B14F-4D97-AF65-F5344CB8AC3E}">
        <p14:creationId xmlns:p14="http://schemas.microsoft.com/office/powerpoint/2010/main" val="2727077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03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4039"/>
                                        </p:tgtEl>
                                      </p:cBhvr>
                                    </p:cmd>
                                  </p:childTnLst>
                                </p:cTn>
                              </p:par>
                            </p:childTnLst>
                          </p:cTn>
                        </p:par>
                      </p:childTnLst>
                    </p:cTn>
                  </p:par>
                </p:childTnLst>
              </p:cTn>
              <p:nextCondLst>
                <p:cond evt="onClick" delay="0">
                  <p:tgtEl>
                    <p:spTgt spid="44039"/>
                  </p:tgtEl>
                </p:cond>
              </p:nextCondLst>
            </p:seq>
            <p:video>
              <p:cMediaNode>
                <p:cTn id="7" fill="hold" display="0">
                  <p:stCondLst>
                    <p:cond delay="indefinite"/>
                  </p:stCondLst>
                  <p:endCondLst>
                    <p:cond evt="onNext" delay="0">
                      <p:tgtEl>
                        <p:sldTgt/>
                      </p:tgtEl>
                    </p:cond>
                    <p:cond evt="onPrev" delay="0">
                      <p:tgtEl>
                        <p:sldTgt/>
                      </p:tgtEl>
                    </p:cond>
                  </p:endCondLst>
                </p:cTn>
                <p:tgtEl>
                  <p:spTgt spid="4403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
          <p:cNvSpPr>
            <a:spLocks noGrp="1"/>
          </p:cNvSpPr>
          <p:nvPr>
            <p:ph type="title"/>
          </p:nvPr>
        </p:nvSpPr>
        <p:spPr>
          <a:xfrm>
            <a:off x="2895600" y="346075"/>
            <a:ext cx="4583113" cy="671513"/>
          </a:xfrm>
        </p:spPr>
        <p:txBody>
          <a:bodyPr/>
          <a:lstStyle/>
          <a:p>
            <a:r>
              <a:rPr lang="en-US" altLang="en-US" sz="4000"/>
              <a:t>Aurora</a:t>
            </a:r>
          </a:p>
        </p:txBody>
      </p:sp>
      <p:sp>
        <p:nvSpPr>
          <p:cNvPr id="102403" name="Content Placeholder 18"/>
          <p:cNvSpPr>
            <a:spLocks noGrp="1"/>
          </p:cNvSpPr>
          <p:nvPr>
            <p:ph idx="1"/>
          </p:nvPr>
        </p:nvSpPr>
        <p:spPr>
          <a:xfrm>
            <a:off x="2166937" y="1385093"/>
            <a:ext cx="7438457" cy="3579813"/>
          </a:xfrm>
        </p:spPr>
        <p:txBody>
          <a:bodyPr/>
          <a:lstStyle/>
          <a:p>
            <a:pPr marL="0" indent="0">
              <a:buFontTx/>
              <a:buNone/>
              <a:defRPr/>
            </a:pPr>
            <a:endParaRPr lang="en-US" altLang="en-US" dirty="0"/>
          </a:p>
          <a:p>
            <a:pPr marL="0" indent="0">
              <a:buFontTx/>
              <a:buNone/>
              <a:defRPr/>
            </a:pPr>
            <a:r>
              <a:rPr lang="en-US" altLang="en-US" dirty="0"/>
              <a:t>Ions steered to poles by Earth</a:t>
            </a:r>
            <a:r>
              <a:rPr lang="ja-JP" altLang="en-US" dirty="0"/>
              <a:t>’</a:t>
            </a:r>
            <a:r>
              <a:rPr lang="en-US" altLang="ja-JP" dirty="0"/>
              <a:t>s magnetic field</a:t>
            </a:r>
          </a:p>
          <a:p>
            <a:pPr lvl="1">
              <a:defRPr/>
            </a:pPr>
            <a:r>
              <a:rPr lang="en-US" altLang="en-US" dirty="0"/>
              <a:t> Sun particles collide with molecules in atmosphere at the poles</a:t>
            </a:r>
          </a:p>
          <a:p>
            <a:pPr lvl="2">
              <a:defRPr/>
            </a:pPr>
            <a:r>
              <a:rPr lang="en-US" altLang="en-US" dirty="0"/>
              <a:t> </a:t>
            </a:r>
            <a:r>
              <a:rPr lang="en-US" altLang="en-US" b="1" dirty="0">
                <a:solidFill>
                  <a:schemeClr val="accent2">
                    <a:lumMod val="50000"/>
                  </a:schemeClr>
                </a:solidFill>
              </a:rPr>
              <a:t>ionize particles, recombination of the electrons with the ions from neutral atoms produces light: Aurora </a:t>
            </a:r>
          </a:p>
          <a:p>
            <a:pPr lvl="1">
              <a:defRPr/>
            </a:pPr>
            <a:r>
              <a:rPr lang="en-US" altLang="en-US" dirty="0"/>
              <a:t> More energetic particles get closer to Earth</a:t>
            </a:r>
          </a:p>
        </p:txBody>
      </p:sp>
      <p:pic>
        <p:nvPicPr>
          <p:cNvPr id="870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3683000"/>
            <a:ext cx="3767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0" y="4060825"/>
            <a:ext cx="23495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p:cNvSpPr>
            <a:spLocks noChangeArrowheads="1"/>
          </p:cNvSpPr>
          <p:nvPr/>
        </p:nvSpPr>
        <p:spPr bwMode="auto">
          <a:xfrm>
            <a:off x="6491288" y="3608388"/>
            <a:ext cx="35337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ea typeface="Osaka" pitchFamily="-84" charset="-128"/>
              </a:defRPr>
            </a:lvl1pPr>
            <a:lvl2pPr marL="742950" indent="-285750" eaLnBrk="0" hangingPunct="0">
              <a:defRPr sz="2400">
                <a:solidFill>
                  <a:schemeClr val="tx1"/>
                </a:solidFill>
                <a:latin typeface="Comic Sans MS" panose="030F0702030302020204" pitchFamily="66" charset="0"/>
                <a:ea typeface="Osaka" pitchFamily="-84" charset="-128"/>
              </a:defRPr>
            </a:lvl2pPr>
            <a:lvl3pPr marL="1143000" indent="-228600" eaLnBrk="0" hangingPunct="0">
              <a:defRPr sz="2400">
                <a:solidFill>
                  <a:schemeClr val="tx1"/>
                </a:solidFill>
                <a:latin typeface="Comic Sans MS" panose="030F0702030302020204" pitchFamily="66" charset="0"/>
                <a:ea typeface="Osaka" pitchFamily="-84" charset="-128"/>
              </a:defRPr>
            </a:lvl3pPr>
            <a:lvl4pPr marL="1600200" indent="-228600" eaLnBrk="0" hangingPunct="0">
              <a:defRPr sz="2400">
                <a:solidFill>
                  <a:schemeClr val="tx1"/>
                </a:solidFill>
                <a:latin typeface="Comic Sans MS" panose="030F0702030302020204" pitchFamily="66" charset="0"/>
                <a:ea typeface="Osaka" pitchFamily="-84" charset="-128"/>
              </a:defRPr>
            </a:lvl4pPr>
            <a:lvl5pPr marL="2057400" indent="-228600" eaLnBrk="0" hangingPunct="0">
              <a:defRPr sz="2400">
                <a:solidFill>
                  <a:schemeClr val="tx1"/>
                </a:solidFill>
                <a:latin typeface="Comic Sans MS" panose="030F0702030302020204" pitchFamily="66" charset="0"/>
                <a:ea typeface="Osaka" pitchFamily="-8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Osaka" pitchFamily="-84" charset="-128"/>
              </a:defRPr>
            </a:lvl9pPr>
          </a:lstStyle>
          <a:p>
            <a:pPr marL="0" marR="0" lvl="0" indent="0" algn="l" defTabSz="685783" rtl="0" eaLnBrk="0" fontAlgn="auto" latinLnBrk="0" hangingPunct="0">
              <a:lnSpc>
                <a:spcPct val="100000"/>
              </a:lnSpc>
              <a:spcBef>
                <a:spcPts val="0"/>
              </a:spcBef>
              <a:spcAft>
                <a:spcPts val="0"/>
              </a:spcAft>
              <a:buClrTx/>
              <a:buSzTx/>
              <a:buFontTx/>
              <a:buNone/>
              <a:tabLst/>
              <a:defRPr/>
            </a:pPr>
            <a:r>
              <a:rPr kumimoji="0" lang="en-US" altLang="en-US" sz="1351" b="1" i="0" u="none"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rPr>
              <a:t>http://www.swpc.noaa.gov/pmap/</a:t>
            </a:r>
          </a:p>
        </p:txBody>
      </p:sp>
    </p:spTree>
    <p:extLst>
      <p:ext uri="{BB962C8B-B14F-4D97-AF65-F5344CB8AC3E}">
        <p14:creationId xmlns:p14="http://schemas.microsoft.com/office/powerpoint/2010/main" val="264554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Lorentz Equation</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348"/>
            </a:stretch>
          </a:blipFill>
          <a:extLst>
            <a:ext uri="{91240B29-F687-4f45-9708-019B960494DF}"/>
            <a:ext uri="{AF507438-7753-43e0-B8FC-AC1667EBCBE1}"/>
            <a:ext uri="{FAA26D3D-D897-4be2-8F04-BA451C77F1D7}"/>
          </a:extLst>
        </p:spPr>
        <p:txBody>
          <a:bodyPr/>
          <a:lstStyle/>
          <a:p>
            <a:pPr marL="257168" indent="-257168">
              <a:defRPr/>
            </a:pPr>
            <a:r>
              <a:rPr lang="en-US">
                <a:noFill/>
              </a:rPr>
              <a:t> </a:t>
            </a:r>
          </a:p>
        </p:txBody>
      </p:sp>
    </p:spTree>
    <p:extLst>
      <p:ext uri="{BB962C8B-B14F-4D97-AF65-F5344CB8AC3E}">
        <p14:creationId xmlns:p14="http://schemas.microsoft.com/office/powerpoint/2010/main" val="354264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675" y="1374775"/>
            <a:ext cx="54673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Grp="1" noChangeArrowheads="1"/>
          </p:cNvSpPr>
          <p:nvPr>
            <p:ph type="title"/>
          </p:nvPr>
        </p:nvSpPr>
        <p:spPr>
          <a:xfrm>
            <a:off x="2111375" y="296863"/>
            <a:ext cx="6959600" cy="831850"/>
          </a:xfrm>
        </p:spPr>
        <p:txBody>
          <a:bodyPr/>
          <a:lstStyle/>
          <a:p>
            <a:pPr eaLnBrk="1" hangingPunct="1"/>
            <a:r>
              <a:rPr lang="en-US" altLang="en-US" sz="4000"/>
              <a:t>Mass Spectrometer</a:t>
            </a:r>
          </a:p>
        </p:txBody>
      </p:sp>
      <p:graphicFrame>
        <p:nvGraphicFramePr>
          <p:cNvPr id="44037" name="Object 2"/>
          <p:cNvGraphicFramePr>
            <a:graphicFrameLocks noChangeAspect="1"/>
          </p:cNvGraphicFramePr>
          <p:nvPr/>
        </p:nvGraphicFramePr>
        <p:xfrm>
          <a:off x="5862638" y="3429000"/>
          <a:ext cx="1157287" cy="1260475"/>
        </p:xfrm>
        <a:graphic>
          <a:graphicData uri="http://schemas.openxmlformats.org/presentationml/2006/ole">
            <mc:AlternateContent xmlns:mc="http://schemas.openxmlformats.org/markup-compatibility/2006">
              <mc:Choice xmlns:v="urn:schemas-microsoft-com:vml" Requires="v">
                <p:oleObj spid="_x0000_s1048" name="Equation" r:id="rId5" imgW="520920" imgH="511920" progId="Equation.DSMT4">
                  <p:embed/>
                </p:oleObj>
              </mc:Choice>
              <mc:Fallback>
                <p:oleObj name="Equation" r:id="rId5" imgW="520920" imgH="511920" progId="Equation.DSMT4">
                  <p:embed/>
                  <p:pic>
                    <p:nvPicPr>
                      <p:cNvPr id="4403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638" y="3429000"/>
                        <a:ext cx="1157287"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0661" name="Object 3"/>
          <p:cNvGraphicFramePr>
            <a:graphicFrameLocks noChangeAspect="1"/>
          </p:cNvGraphicFramePr>
          <p:nvPr/>
        </p:nvGraphicFramePr>
        <p:xfrm>
          <a:off x="5129213" y="2125663"/>
          <a:ext cx="922337" cy="1120775"/>
        </p:xfrm>
        <a:graphic>
          <a:graphicData uri="http://schemas.openxmlformats.org/presentationml/2006/ole">
            <mc:AlternateContent xmlns:mc="http://schemas.openxmlformats.org/markup-compatibility/2006">
              <mc:Choice xmlns:v="urn:schemas-microsoft-com:vml" Requires="v">
                <p:oleObj spid="_x0000_s1049" name="Equation" r:id="rId7" imgW="456840" imgH="557640" progId="Equation.DSMT4">
                  <p:embed/>
                </p:oleObj>
              </mc:Choice>
              <mc:Fallback>
                <p:oleObj name="Equation" r:id="rId7" imgW="456840" imgH="557640" progId="Equation.DSMT4">
                  <p:embed/>
                  <p:pic>
                    <p:nvPicPr>
                      <p:cNvPr id="7066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213" y="2125663"/>
                        <a:ext cx="922337"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0663" name="Text Box 10"/>
          <p:cNvSpPr txBox="1">
            <a:spLocks noChangeArrowheads="1"/>
          </p:cNvSpPr>
          <p:nvPr/>
        </p:nvSpPr>
        <p:spPr bwMode="auto">
          <a:xfrm>
            <a:off x="5976938" y="4559300"/>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213">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defTabSz="684213">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defTabSz="684213">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defTabSz="684213"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421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For selected speeds</a:t>
            </a:r>
          </a:p>
        </p:txBody>
      </p:sp>
      <p:sp>
        <p:nvSpPr>
          <p:cNvPr id="2" name="Freeform 13"/>
          <p:cNvSpPr>
            <a:spLocks/>
          </p:cNvSpPr>
          <p:nvPr/>
        </p:nvSpPr>
        <p:spPr bwMode="auto">
          <a:xfrm>
            <a:off x="5610225" y="2971800"/>
            <a:ext cx="1152525" cy="695325"/>
          </a:xfrm>
          <a:custGeom>
            <a:avLst/>
            <a:gdLst>
              <a:gd name="T0" fmla="*/ 0 w 968"/>
              <a:gd name="T1" fmla="*/ 0 h 584"/>
              <a:gd name="T2" fmla="*/ 2147483647 w 968"/>
              <a:gd name="T3" fmla="*/ 2147483647 h 584"/>
              <a:gd name="T4" fmla="*/ 2147483647 w 968"/>
              <a:gd name="T5" fmla="*/ 2147483647 h 584"/>
              <a:gd name="T6" fmla="*/ 2147483647 w 968"/>
              <a:gd name="T7" fmla="*/ 2147483647 h 584"/>
              <a:gd name="T8" fmla="*/ 0 60000 65536"/>
              <a:gd name="T9" fmla="*/ 0 60000 65536"/>
              <a:gd name="T10" fmla="*/ 0 60000 65536"/>
              <a:gd name="T11" fmla="*/ 0 60000 65536"/>
              <a:gd name="T12" fmla="*/ 0 w 968"/>
              <a:gd name="T13" fmla="*/ 0 h 584"/>
              <a:gd name="T14" fmla="*/ 968 w 968"/>
              <a:gd name="T15" fmla="*/ 584 h 584"/>
            </a:gdLst>
            <a:ahLst/>
            <a:cxnLst>
              <a:cxn ang="T8">
                <a:pos x="T0" y="T1"/>
              </a:cxn>
              <a:cxn ang="T9">
                <a:pos x="T2" y="T3"/>
              </a:cxn>
              <a:cxn ang="T10">
                <a:pos x="T4" y="T5"/>
              </a:cxn>
              <a:cxn ang="T11">
                <a:pos x="T6" y="T7"/>
              </a:cxn>
            </a:cxnLst>
            <a:rect l="T12" t="T13" r="T14" b="T15"/>
            <a:pathLst>
              <a:path w="968" h="584">
                <a:moveTo>
                  <a:pt x="0" y="0"/>
                </a:moveTo>
                <a:cubicBezTo>
                  <a:pt x="7" y="197"/>
                  <a:pt x="15" y="395"/>
                  <a:pt x="128" y="464"/>
                </a:cubicBezTo>
                <a:cubicBezTo>
                  <a:pt x="241" y="533"/>
                  <a:pt x="540" y="396"/>
                  <a:pt x="680" y="416"/>
                </a:cubicBezTo>
                <a:cubicBezTo>
                  <a:pt x="820" y="436"/>
                  <a:pt x="894" y="510"/>
                  <a:pt x="968" y="58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0000"/>
              </a:solidFill>
              <a:effectLst/>
              <a:uLnTx/>
              <a:uFillTx/>
              <a:latin typeface="Comic Sans MS"/>
              <a:ea typeface="ＭＳ Ｐゴシック"/>
            </a:endParaRPr>
          </a:p>
        </p:txBody>
      </p:sp>
      <p:sp>
        <p:nvSpPr>
          <p:cNvPr id="70665" name="TextBox 1"/>
          <p:cNvSpPr txBox="1">
            <a:spLocks noChangeArrowheads="1"/>
          </p:cNvSpPr>
          <p:nvPr/>
        </p:nvSpPr>
        <p:spPr bwMode="auto">
          <a:xfrm>
            <a:off x="2439987" y="5364163"/>
            <a:ext cx="8133801"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omic Sans MS" panose="030F0702030302020204" pitchFamily="66" charset="0"/>
                <a:ea typeface="MS PGothic" panose="020B0600070205080204" pitchFamily="34" charset="-128"/>
              </a:defRPr>
            </a:lvl1pPr>
            <a:lvl2pPr marL="742950" indent="-285750" defTabSz="912813">
              <a:defRPr>
                <a:solidFill>
                  <a:schemeClr val="tx1"/>
                </a:solidFill>
                <a:latin typeface="Comic Sans MS" panose="030F0702030302020204" pitchFamily="66" charset="0"/>
                <a:ea typeface="MS PGothic" panose="020B0600070205080204" pitchFamily="34" charset="-128"/>
              </a:defRPr>
            </a:lvl2pPr>
            <a:lvl3pPr marL="1143000" indent="-228600" defTabSz="912813">
              <a:defRPr>
                <a:solidFill>
                  <a:schemeClr val="tx1"/>
                </a:solidFill>
                <a:latin typeface="Comic Sans MS" panose="030F0702030302020204" pitchFamily="66" charset="0"/>
                <a:ea typeface="MS PGothic" panose="020B0600070205080204" pitchFamily="34" charset="-128"/>
              </a:defRPr>
            </a:lvl3pPr>
            <a:lvl4pPr marL="1600200" indent="-228600" defTabSz="912813">
              <a:defRPr>
                <a:solidFill>
                  <a:schemeClr val="tx1"/>
                </a:solidFill>
                <a:latin typeface="Comic Sans MS" panose="030F0702030302020204" pitchFamily="66" charset="0"/>
                <a:ea typeface="MS PGothic" panose="020B0600070205080204" pitchFamily="34" charset="-128"/>
              </a:defRPr>
            </a:lvl4pPr>
            <a:lvl5pPr marL="2057400" indent="-228600" defTabSz="912813">
              <a:defRPr>
                <a:solidFill>
                  <a:schemeClr val="tx1"/>
                </a:solidFill>
                <a:latin typeface="Comic Sans MS" panose="030F0702030302020204" pitchFamily="66"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Comic Sans MS" panose="030F0702030302020204" pitchFamily="66" charset="0"/>
                <a:ea typeface="Osaka"/>
                <a:cs typeface="Osaka"/>
              </a:rPr>
              <a:t>The mass spectrometer is an instrument that measures </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060"/>
                </a:solidFill>
                <a:effectLst/>
                <a:uLnTx/>
                <a:uFillTx/>
                <a:latin typeface="Comic Sans MS" panose="030F0702030302020204" pitchFamily="66" charset="0"/>
                <a:ea typeface="Osaka"/>
                <a:cs typeface="Osaka"/>
              </a:rPr>
              <a:t>the masses and relative concentrations of atoms and molecules.</a:t>
            </a:r>
          </a:p>
        </p:txBody>
      </p:sp>
    </p:spTree>
    <p:extLst>
      <p:ext uri="{BB962C8B-B14F-4D97-AF65-F5344CB8AC3E}">
        <p14:creationId xmlns:p14="http://schemas.microsoft.com/office/powerpoint/2010/main" val="2076798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Osaka"/>
        <a:cs typeface="Osaka"/>
      </a:majorFont>
      <a:minorFont>
        <a:latin typeface="Comic Sans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836</Words>
  <Application>Microsoft Office PowerPoint</Application>
  <PresentationFormat>Widescreen</PresentationFormat>
  <Paragraphs>72</Paragraphs>
  <Slides>13</Slides>
  <Notes>8</Notes>
  <HiddenSlides>0</HiddenSlides>
  <MMClips>1</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5" baseType="lpstr">
      <vt:lpstr>MS PGothic</vt:lpstr>
      <vt:lpstr>MS PGothic</vt:lpstr>
      <vt:lpstr>Algerian</vt:lpstr>
      <vt:lpstr>Arial</vt:lpstr>
      <vt:lpstr>Calibri</vt:lpstr>
      <vt:lpstr>Comic Sans MS</vt:lpstr>
      <vt:lpstr>Osaka</vt:lpstr>
      <vt:lpstr>Symbol</vt:lpstr>
      <vt:lpstr>Blank Presentation</vt:lpstr>
      <vt:lpstr>1_Blank Presentation</vt:lpstr>
      <vt:lpstr>14_Blank Presentation</vt:lpstr>
      <vt:lpstr>Equation</vt:lpstr>
      <vt:lpstr>Chapter 27 Magnetism</vt:lpstr>
      <vt:lpstr>27-4 Force on an Electric Charge Moving in a Magnetic Field</vt:lpstr>
      <vt:lpstr>27-4 Force on an Electric Charge Moving in a Magnetic Field</vt:lpstr>
      <vt:lpstr>27-4 Force on an Electric Charge Moving in a Magnetic Field</vt:lpstr>
      <vt:lpstr>27-4 Force on an Electric Charge Moving in a Magnetic Field</vt:lpstr>
      <vt:lpstr>Charged particles in B-fields</vt:lpstr>
      <vt:lpstr>Aurora</vt:lpstr>
      <vt:lpstr>Lorentz Equation</vt:lpstr>
      <vt:lpstr>Mass Spectrometer</vt:lpstr>
      <vt:lpstr>Electromagnetic Flowmeter</vt:lpstr>
      <vt:lpstr>27-4 Force on an Electric Charge Moving in a Magnetic Field</vt:lpstr>
      <vt:lpstr>Problem 25</vt:lpstr>
      <vt:lpstr>Problem 25 Solution</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 Magnetism</dc:title>
  <dc:creator>Amir, Fatima Zohra</dc:creator>
  <cp:lastModifiedBy>Amir, Fatima Zohra</cp:lastModifiedBy>
  <cp:revision>8</cp:revision>
  <cp:lastPrinted>2024-03-02T16:05:48Z</cp:lastPrinted>
  <dcterms:created xsi:type="dcterms:W3CDTF">2024-02-28T17:29:04Z</dcterms:created>
  <dcterms:modified xsi:type="dcterms:W3CDTF">2024-03-04T17:51:06Z</dcterms:modified>
</cp:coreProperties>
</file>