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36"/>
  </p:notesMasterIdLst>
  <p:handoutMasterIdLst>
    <p:handoutMasterId r:id="rId37"/>
  </p:handoutMasterIdLst>
  <p:sldIdLst>
    <p:sldId id="29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44A18F-596A-45E9-8C00-DE1689EFA202}" type="datetimeFigureOut">
              <a:rPr lang="en-US" smtClean="0"/>
              <a:t>2/14/2024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416D149-ED0A-4416-AA60-C4DA90CFE38C}" type="slidenum">
              <a:rPr lang="en-US" smtClean="0"/>
              <a:t>‹#›</a:t>
            </a:fld>
            <a:endParaRPr lang="en-US"/>
          </a:p>
        </p:txBody>
      </p:sp>
    </p:spTree>
    <p:extLst>
      <p:ext uri="{BB962C8B-B14F-4D97-AF65-F5344CB8AC3E}">
        <p14:creationId xmlns:p14="http://schemas.microsoft.com/office/powerpoint/2010/main" val="350798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975A3A-DCE7-4CAE-A4FE-5D51AD95BF7C}" type="datetimeFigureOut">
              <a:rPr lang="en-US" smtClean="0"/>
              <a:t>2/14/2024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1DA3BC-F7F0-4E2C-962E-B5D77E0893B5}" type="slidenum">
              <a:rPr lang="en-US" smtClean="0"/>
              <a:t>‹#›</a:t>
            </a:fld>
            <a:endParaRPr lang="en-US"/>
          </a:p>
        </p:txBody>
      </p:sp>
    </p:spTree>
    <p:extLst>
      <p:ext uri="{BB962C8B-B14F-4D97-AF65-F5344CB8AC3E}">
        <p14:creationId xmlns:p14="http://schemas.microsoft.com/office/powerpoint/2010/main" val="406802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56973">
              <a:defRPr>
                <a:solidFill>
                  <a:schemeClr val="tx1"/>
                </a:solidFill>
                <a:latin typeface="Calibri" panose="020F0502020204030204" pitchFamily="34" charset="0"/>
              </a:defRPr>
            </a:lvl1pPr>
            <a:lvl2pPr marL="844715" indent="-323087" defTabSz="1156973">
              <a:defRPr>
                <a:solidFill>
                  <a:schemeClr val="tx1"/>
                </a:solidFill>
                <a:latin typeface="Calibri" panose="020F0502020204030204" pitchFamily="34" charset="0"/>
              </a:defRPr>
            </a:lvl2pPr>
            <a:lvl3pPr marL="1301370" indent="-256301" defTabSz="1156973">
              <a:defRPr>
                <a:solidFill>
                  <a:schemeClr val="tx1"/>
                </a:solidFill>
                <a:latin typeface="Calibri" panose="020F0502020204030204" pitchFamily="34" charset="0"/>
              </a:defRPr>
            </a:lvl3pPr>
            <a:lvl4pPr marL="1824804" indent="-256301" defTabSz="1156973">
              <a:defRPr>
                <a:solidFill>
                  <a:schemeClr val="tx1"/>
                </a:solidFill>
                <a:latin typeface="Calibri" panose="020F0502020204030204" pitchFamily="34" charset="0"/>
              </a:defRPr>
            </a:lvl4pPr>
            <a:lvl5pPr marL="2346433" indent="-256301" defTabSz="1156973">
              <a:defRPr>
                <a:solidFill>
                  <a:schemeClr val="tx1"/>
                </a:solidFill>
                <a:latin typeface="Calibri" panose="020F0502020204030204" pitchFamily="34" charset="0"/>
              </a:defRPr>
            </a:lvl5pPr>
            <a:lvl6pPr marL="2866258" indent="-256301" defTabSz="1156973" eaLnBrk="0" fontAlgn="base" hangingPunct="0">
              <a:spcBef>
                <a:spcPct val="0"/>
              </a:spcBef>
              <a:spcAft>
                <a:spcPct val="0"/>
              </a:spcAft>
              <a:defRPr>
                <a:solidFill>
                  <a:schemeClr val="tx1"/>
                </a:solidFill>
                <a:latin typeface="Calibri" panose="020F0502020204030204" pitchFamily="34" charset="0"/>
              </a:defRPr>
            </a:lvl6pPr>
            <a:lvl7pPr marL="3386086" indent="-256301" defTabSz="1156973" eaLnBrk="0" fontAlgn="base" hangingPunct="0">
              <a:spcBef>
                <a:spcPct val="0"/>
              </a:spcBef>
              <a:spcAft>
                <a:spcPct val="0"/>
              </a:spcAft>
              <a:defRPr>
                <a:solidFill>
                  <a:schemeClr val="tx1"/>
                </a:solidFill>
                <a:latin typeface="Calibri" panose="020F0502020204030204" pitchFamily="34" charset="0"/>
              </a:defRPr>
            </a:lvl7pPr>
            <a:lvl8pPr marL="3905909" indent="-256301" defTabSz="1156973" eaLnBrk="0" fontAlgn="base" hangingPunct="0">
              <a:spcBef>
                <a:spcPct val="0"/>
              </a:spcBef>
              <a:spcAft>
                <a:spcPct val="0"/>
              </a:spcAft>
              <a:defRPr>
                <a:solidFill>
                  <a:schemeClr val="tx1"/>
                </a:solidFill>
                <a:latin typeface="Calibri" panose="020F0502020204030204" pitchFamily="34" charset="0"/>
              </a:defRPr>
            </a:lvl8pPr>
            <a:lvl9pPr marL="4425733" indent="-256301" defTabSz="115697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603D3267-C33C-45AD-B005-53F7A953B218}"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24 opener. Capacitors come in a wide range of sizes and shapes, only a few of which are shown here. A capacitor is basically two conductors that do not touch, and which therefore can store charge of opposite sign on its two conductors. Capacitors are used in a wide variety of circuits, as we shall see in this and later Chapters.</a:t>
            </a:r>
          </a:p>
        </p:txBody>
      </p:sp>
    </p:spTree>
    <p:extLst>
      <p:ext uri="{BB962C8B-B14F-4D97-AF65-F5344CB8AC3E}">
        <p14:creationId xmlns:p14="http://schemas.microsoft.com/office/powerpoint/2010/main" val="286732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1983">
              <a:defRPr>
                <a:solidFill>
                  <a:schemeClr val="tx1"/>
                </a:solidFill>
                <a:latin typeface="Comic Sans MS" panose="030F0702030302020204" pitchFamily="66" charset="0"/>
                <a:ea typeface="MS PGothic" panose="020B0600070205080204" pitchFamily="34" charset="-128"/>
              </a:defRPr>
            </a:lvl1pPr>
            <a:lvl2pPr marL="907515" indent="-346290" defTabSz="1101983">
              <a:defRPr>
                <a:solidFill>
                  <a:schemeClr val="tx1"/>
                </a:solidFill>
                <a:latin typeface="Comic Sans MS" panose="030F0702030302020204" pitchFamily="66" charset="0"/>
                <a:ea typeface="MS PGothic" panose="020B0600070205080204" pitchFamily="34" charset="-128"/>
              </a:defRPr>
            </a:lvl2pPr>
            <a:lvl3pPr marL="1402213" indent="-274643" defTabSz="1101983">
              <a:defRPr>
                <a:solidFill>
                  <a:schemeClr val="tx1"/>
                </a:solidFill>
                <a:latin typeface="Comic Sans MS" panose="030F0702030302020204" pitchFamily="66" charset="0"/>
                <a:ea typeface="MS PGothic" panose="020B0600070205080204" pitchFamily="34" charset="-128"/>
              </a:defRPr>
            </a:lvl3pPr>
            <a:lvl4pPr marL="1965146" indent="-274643" defTabSz="1101983">
              <a:defRPr>
                <a:solidFill>
                  <a:schemeClr val="tx1"/>
                </a:solidFill>
                <a:latin typeface="Comic Sans MS" panose="030F0702030302020204" pitchFamily="66" charset="0"/>
                <a:ea typeface="MS PGothic" panose="020B0600070205080204" pitchFamily="34" charset="-128"/>
              </a:defRPr>
            </a:lvl4pPr>
            <a:lvl5pPr marL="2526373" indent="-274643" defTabSz="1101983">
              <a:defRPr>
                <a:solidFill>
                  <a:schemeClr val="tx1"/>
                </a:solidFill>
                <a:latin typeface="Comic Sans MS" panose="030F0702030302020204" pitchFamily="66" charset="0"/>
                <a:ea typeface="MS PGothic" panose="020B0600070205080204" pitchFamily="34" charset="-128"/>
              </a:defRPr>
            </a:lvl5pPr>
            <a:lvl6pPr marL="3017659"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08946"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00232"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91520"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51C05A6-333A-4BDB-BD3E-C845632281E3}" type="slidenum">
              <a:rPr lang="en-US" altLang="en-US">
                <a:solidFill>
                  <a:srgbClr val="000000"/>
                </a:solidFill>
                <a:latin typeface="Arial" panose="020B0604020202020204" pitchFamily="34" charset="0"/>
              </a:rPr>
              <a:pPr fontAlgn="base">
                <a:spcBef>
                  <a:spcPct val="0"/>
                </a:spcBef>
                <a:spcAft>
                  <a:spcPct val="0"/>
                </a:spcAft>
                <a:defRPr/>
              </a:pPr>
              <a:t>16</a:t>
            </a:fld>
            <a:endParaRPr lang="en-US" altLang="en-US">
              <a:solidFill>
                <a:srgbClr val="000000"/>
              </a:solidFill>
              <a:latin typeface="Arial" panose="020B0604020202020204"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25-3. Simple electric cell.</a:t>
            </a:r>
          </a:p>
        </p:txBody>
      </p:sp>
    </p:spTree>
    <p:extLst>
      <p:ext uri="{BB962C8B-B14F-4D97-AF65-F5344CB8AC3E}">
        <p14:creationId xmlns:p14="http://schemas.microsoft.com/office/powerpoint/2010/main" val="84618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1983">
              <a:defRPr>
                <a:solidFill>
                  <a:schemeClr val="tx1"/>
                </a:solidFill>
                <a:latin typeface="Comic Sans MS" panose="030F0702030302020204" pitchFamily="66" charset="0"/>
                <a:ea typeface="MS PGothic" panose="020B0600070205080204" pitchFamily="34" charset="-128"/>
              </a:defRPr>
            </a:lvl1pPr>
            <a:lvl2pPr marL="907515" indent="-346290" defTabSz="1101983">
              <a:defRPr>
                <a:solidFill>
                  <a:schemeClr val="tx1"/>
                </a:solidFill>
                <a:latin typeface="Comic Sans MS" panose="030F0702030302020204" pitchFamily="66" charset="0"/>
                <a:ea typeface="MS PGothic" panose="020B0600070205080204" pitchFamily="34" charset="-128"/>
              </a:defRPr>
            </a:lvl2pPr>
            <a:lvl3pPr marL="1402213" indent="-274643" defTabSz="1101983">
              <a:defRPr>
                <a:solidFill>
                  <a:schemeClr val="tx1"/>
                </a:solidFill>
                <a:latin typeface="Comic Sans MS" panose="030F0702030302020204" pitchFamily="66" charset="0"/>
                <a:ea typeface="MS PGothic" panose="020B0600070205080204" pitchFamily="34" charset="-128"/>
              </a:defRPr>
            </a:lvl3pPr>
            <a:lvl4pPr marL="1965146" indent="-274643" defTabSz="1101983">
              <a:defRPr>
                <a:solidFill>
                  <a:schemeClr val="tx1"/>
                </a:solidFill>
                <a:latin typeface="Comic Sans MS" panose="030F0702030302020204" pitchFamily="66" charset="0"/>
                <a:ea typeface="MS PGothic" panose="020B0600070205080204" pitchFamily="34" charset="-128"/>
              </a:defRPr>
            </a:lvl4pPr>
            <a:lvl5pPr marL="2526373" indent="-274643" defTabSz="1101983">
              <a:defRPr>
                <a:solidFill>
                  <a:schemeClr val="tx1"/>
                </a:solidFill>
                <a:latin typeface="Comic Sans MS" panose="030F0702030302020204" pitchFamily="66" charset="0"/>
                <a:ea typeface="MS PGothic" panose="020B0600070205080204" pitchFamily="34" charset="-128"/>
              </a:defRPr>
            </a:lvl5pPr>
            <a:lvl6pPr marL="3017659"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508946"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4000232"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91520" indent="-274643" defTabSz="110198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3720BF4-8CBA-4329-9797-4716F2056FDE}" type="slidenum">
              <a:rPr lang="en-US" altLang="en-US">
                <a:solidFill>
                  <a:srgbClr val="000000"/>
                </a:solidFill>
                <a:latin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25-4. (a) Diagram of an ordinary dry cell (like a D-cell or AA). The cylindrical zinc cup is covered on the sides; its flat bottom is the negative terminal. (b) Two dry cells (AA type) connected in series. Note that the positive terminal of one cell pushes against the negative terminal of the other.</a:t>
            </a:r>
          </a:p>
        </p:txBody>
      </p:sp>
    </p:spTree>
    <p:extLst>
      <p:ext uri="{BB962C8B-B14F-4D97-AF65-F5344CB8AC3E}">
        <p14:creationId xmlns:p14="http://schemas.microsoft.com/office/powerpoint/2010/main" val="3121325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436">
              <a:defRPr>
                <a:solidFill>
                  <a:schemeClr val="tx1"/>
                </a:solidFill>
                <a:latin typeface="Comic Sans MS" panose="030F0702030302020204" pitchFamily="66" charset="0"/>
                <a:ea typeface="MS PGothic" panose="020B0600070205080204" pitchFamily="34" charset="-128"/>
              </a:defRPr>
            </a:lvl1pPr>
            <a:lvl2pPr marL="890594" indent="-339833" defTabSz="1081436">
              <a:defRPr>
                <a:solidFill>
                  <a:schemeClr val="tx1"/>
                </a:solidFill>
                <a:latin typeface="Comic Sans MS" panose="030F0702030302020204" pitchFamily="66" charset="0"/>
                <a:ea typeface="MS PGothic" panose="020B0600070205080204" pitchFamily="34" charset="-128"/>
              </a:defRPr>
            </a:lvl2pPr>
            <a:lvl3pPr marL="1376068" indent="-269522" defTabSz="1081436">
              <a:defRPr>
                <a:solidFill>
                  <a:schemeClr val="tx1"/>
                </a:solidFill>
                <a:latin typeface="Comic Sans MS" panose="030F0702030302020204" pitchFamily="66" charset="0"/>
                <a:ea typeface="MS PGothic" panose="020B0600070205080204" pitchFamily="34" charset="-128"/>
              </a:defRPr>
            </a:lvl3pPr>
            <a:lvl4pPr marL="1928504" indent="-269522" defTabSz="1081436">
              <a:defRPr>
                <a:solidFill>
                  <a:schemeClr val="tx1"/>
                </a:solidFill>
                <a:latin typeface="Comic Sans MS" panose="030F0702030302020204" pitchFamily="66" charset="0"/>
                <a:ea typeface="MS PGothic" panose="020B0600070205080204" pitchFamily="34" charset="-128"/>
              </a:defRPr>
            </a:lvl4pPr>
            <a:lvl5pPr marL="2479267" indent="-269522" defTabSz="1081436">
              <a:defRPr>
                <a:solidFill>
                  <a:schemeClr val="tx1"/>
                </a:solidFill>
                <a:latin typeface="Comic Sans MS" panose="030F0702030302020204" pitchFamily="66" charset="0"/>
                <a:ea typeface="MS PGothic" panose="020B0600070205080204" pitchFamily="34" charset="-128"/>
              </a:defRPr>
            </a:lvl5pPr>
            <a:lvl6pPr marL="2961393"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43519"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25645"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07772"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432E02C-CCBB-4182-BB4B-A0F9B3415FAA}"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25-6. (a) A simple electric circuit. (b) Schematic drawing of the same circuit, consisting of a battery, connecting wires (thick gray lines), and a lightbulb or other device.</a:t>
            </a:r>
          </a:p>
        </p:txBody>
      </p:sp>
    </p:spTree>
    <p:extLst>
      <p:ext uri="{BB962C8B-B14F-4D97-AF65-F5344CB8AC3E}">
        <p14:creationId xmlns:p14="http://schemas.microsoft.com/office/powerpoint/2010/main" val="249107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436">
              <a:defRPr>
                <a:solidFill>
                  <a:schemeClr val="tx1"/>
                </a:solidFill>
                <a:latin typeface="Comic Sans MS" panose="030F0702030302020204" pitchFamily="66" charset="0"/>
                <a:ea typeface="MS PGothic" panose="020B0600070205080204" pitchFamily="34" charset="-128"/>
              </a:defRPr>
            </a:lvl1pPr>
            <a:lvl2pPr marL="890594" indent="-339833" defTabSz="1081436">
              <a:defRPr>
                <a:solidFill>
                  <a:schemeClr val="tx1"/>
                </a:solidFill>
                <a:latin typeface="Comic Sans MS" panose="030F0702030302020204" pitchFamily="66" charset="0"/>
                <a:ea typeface="MS PGothic" panose="020B0600070205080204" pitchFamily="34" charset="-128"/>
              </a:defRPr>
            </a:lvl2pPr>
            <a:lvl3pPr marL="1376068" indent="-269522" defTabSz="1081436">
              <a:defRPr>
                <a:solidFill>
                  <a:schemeClr val="tx1"/>
                </a:solidFill>
                <a:latin typeface="Comic Sans MS" panose="030F0702030302020204" pitchFamily="66" charset="0"/>
                <a:ea typeface="MS PGothic" panose="020B0600070205080204" pitchFamily="34" charset="-128"/>
              </a:defRPr>
            </a:lvl3pPr>
            <a:lvl4pPr marL="1928504" indent="-269522" defTabSz="1081436">
              <a:defRPr>
                <a:solidFill>
                  <a:schemeClr val="tx1"/>
                </a:solidFill>
                <a:latin typeface="Comic Sans MS" panose="030F0702030302020204" pitchFamily="66" charset="0"/>
                <a:ea typeface="MS PGothic" panose="020B0600070205080204" pitchFamily="34" charset="-128"/>
              </a:defRPr>
            </a:lvl4pPr>
            <a:lvl5pPr marL="2479267" indent="-269522" defTabSz="1081436">
              <a:defRPr>
                <a:solidFill>
                  <a:schemeClr val="tx1"/>
                </a:solidFill>
                <a:latin typeface="Comic Sans MS" panose="030F0702030302020204" pitchFamily="66" charset="0"/>
                <a:ea typeface="MS PGothic" panose="020B0600070205080204" pitchFamily="34" charset="-128"/>
              </a:defRPr>
            </a:lvl5pPr>
            <a:lvl6pPr marL="2961393"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43519"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25645"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07772"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04EBCD27-51DC-40C2-BB80-F30AF2EB5C5C}"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Figure 25-8. Conventional current from + to - is equivalent to a negative electron flow from – to +.</a:t>
            </a:r>
          </a:p>
        </p:txBody>
      </p:sp>
    </p:spTree>
    <p:extLst>
      <p:ext uri="{BB962C8B-B14F-4D97-AF65-F5344CB8AC3E}">
        <p14:creationId xmlns:p14="http://schemas.microsoft.com/office/powerpoint/2010/main" val="217896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436">
              <a:defRPr>
                <a:solidFill>
                  <a:schemeClr val="tx1"/>
                </a:solidFill>
                <a:latin typeface="Comic Sans MS" panose="030F0702030302020204" pitchFamily="66" charset="0"/>
                <a:ea typeface="MS PGothic" panose="020B0600070205080204" pitchFamily="34" charset="-128"/>
              </a:defRPr>
            </a:lvl1pPr>
            <a:lvl2pPr marL="890594" indent="-339833" defTabSz="1081436">
              <a:defRPr>
                <a:solidFill>
                  <a:schemeClr val="tx1"/>
                </a:solidFill>
                <a:latin typeface="Comic Sans MS" panose="030F0702030302020204" pitchFamily="66" charset="0"/>
                <a:ea typeface="MS PGothic" panose="020B0600070205080204" pitchFamily="34" charset="-128"/>
              </a:defRPr>
            </a:lvl2pPr>
            <a:lvl3pPr marL="1376068" indent="-269522" defTabSz="1081436">
              <a:defRPr>
                <a:solidFill>
                  <a:schemeClr val="tx1"/>
                </a:solidFill>
                <a:latin typeface="Comic Sans MS" panose="030F0702030302020204" pitchFamily="66" charset="0"/>
                <a:ea typeface="MS PGothic" panose="020B0600070205080204" pitchFamily="34" charset="-128"/>
              </a:defRPr>
            </a:lvl3pPr>
            <a:lvl4pPr marL="1928504" indent="-269522" defTabSz="1081436">
              <a:defRPr>
                <a:solidFill>
                  <a:schemeClr val="tx1"/>
                </a:solidFill>
                <a:latin typeface="Comic Sans MS" panose="030F0702030302020204" pitchFamily="66" charset="0"/>
                <a:ea typeface="MS PGothic" panose="020B0600070205080204" pitchFamily="34" charset="-128"/>
              </a:defRPr>
            </a:lvl4pPr>
            <a:lvl5pPr marL="2479267" indent="-269522" defTabSz="1081436">
              <a:defRPr>
                <a:solidFill>
                  <a:schemeClr val="tx1"/>
                </a:solidFill>
                <a:latin typeface="Comic Sans MS" panose="030F0702030302020204" pitchFamily="66" charset="0"/>
                <a:ea typeface="MS PGothic" panose="020B0600070205080204" pitchFamily="34" charset="-128"/>
              </a:defRPr>
            </a:lvl5pPr>
            <a:lvl6pPr marL="2961393"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43519"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25645"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07772" indent="-269522" defTabSz="108143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EC886463-1B2C-4888-8C28-9B1AF776CDDA}"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a. Charge = current x time; convert minutes to seconds. Q = 600 C.</a:t>
            </a:r>
          </a:p>
          <a:p>
            <a:pPr eaLnBrk="1" hangingPunct="1">
              <a:spcBef>
                <a:spcPct val="0"/>
              </a:spcBef>
            </a:pPr>
            <a:r>
              <a:rPr lang="en-US" altLang="en-US">
                <a:ea typeface="MS PGothic" panose="020B0600070205080204" pitchFamily="34" charset="-128"/>
              </a:rPr>
              <a:t>b. Divide by electron charge: n = 3.8 x 10</a:t>
            </a:r>
            <a:r>
              <a:rPr lang="en-US" altLang="en-US" baseline="30000">
                <a:ea typeface="MS PGothic" panose="020B0600070205080204" pitchFamily="34" charset="-128"/>
              </a:rPr>
              <a:t>21</a:t>
            </a:r>
            <a:r>
              <a:rPr lang="en-US" altLang="en-US">
                <a:ea typeface="MS PGothic" panose="020B0600070205080204" pitchFamily="34" charset="-128"/>
              </a:rPr>
              <a:t> electrons.</a:t>
            </a:r>
          </a:p>
        </p:txBody>
      </p:sp>
    </p:spTree>
    <p:extLst>
      <p:ext uri="{BB962C8B-B14F-4D97-AF65-F5344CB8AC3E}">
        <p14:creationId xmlns:p14="http://schemas.microsoft.com/office/powerpoint/2010/main" val="143789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807">
              <a:defRPr>
                <a:solidFill>
                  <a:schemeClr val="tx1"/>
                </a:solidFill>
                <a:latin typeface="Comic Sans MS" panose="030F0702030302020204" pitchFamily="66" charset="0"/>
                <a:ea typeface="MS PGothic" panose="020B0600070205080204" pitchFamily="34" charset="-128"/>
              </a:defRPr>
            </a:lvl1pPr>
            <a:lvl2pPr marL="898965" indent="-341505" defTabSz="1089807">
              <a:defRPr>
                <a:solidFill>
                  <a:schemeClr val="tx1"/>
                </a:solidFill>
                <a:latin typeface="Comic Sans MS" panose="030F0702030302020204" pitchFamily="66" charset="0"/>
                <a:ea typeface="MS PGothic" panose="020B0600070205080204" pitchFamily="34" charset="-128"/>
              </a:defRPr>
            </a:lvl2pPr>
            <a:lvl3pPr marL="1386112" indent="-274543" defTabSz="1089807">
              <a:defRPr>
                <a:solidFill>
                  <a:schemeClr val="tx1"/>
                </a:solidFill>
                <a:latin typeface="Comic Sans MS" panose="030F0702030302020204" pitchFamily="66" charset="0"/>
                <a:ea typeface="MS PGothic" panose="020B0600070205080204" pitchFamily="34" charset="-128"/>
              </a:defRPr>
            </a:lvl3pPr>
            <a:lvl4pPr marL="1941897" indent="-274543" defTabSz="1089807">
              <a:defRPr>
                <a:solidFill>
                  <a:schemeClr val="tx1"/>
                </a:solidFill>
                <a:latin typeface="Comic Sans MS" panose="030F0702030302020204" pitchFamily="66" charset="0"/>
                <a:ea typeface="MS PGothic" panose="020B0600070205080204" pitchFamily="34" charset="-128"/>
              </a:defRPr>
            </a:lvl4pPr>
            <a:lvl5pPr marL="2497681" indent="-274543" defTabSz="1089807">
              <a:defRPr>
                <a:solidFill>
                  <a:schemeClr val="tx1"/>
                </a:solidFill>
                <a:latin typeface="Comic Sans MS" panose="030F0702030302020204" pitchFamily="66" charset="0"/>
                <a:ea typeface="MS PGothic" panose="020B0600070205080204" pitchFamily="34" charset="-128"/>
              </a:defRPr>
            </a:lvl5pPr>
            <a:lvl6pPr marL="2979807" indent="-274543" defTabSz="108980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61933" indent="-274543" defTabSz="108980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44060" indent="-274543" defTabSz="108980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26185" indent="-274543" defTabSz="108980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C5D1BAB-C40C-43C8-86F3-909B13C271D0}" type="slidenum">
              <a:rPr lang="en-US" altLang="en-US">
                <a:solidFill>
                  <a:srgbClr val="000000"/>
                </a:solidFill>
                <a:latin typeface="Arial" panose="020B0604020202020204" pitchFamily="34" charset="0"/>
              </a:rPr>
              <a:pPr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Solution: a. Not a complete circuit.</a:t>
            </a:r>
          </a:p>
          <a:p>
            <a:pPr eaLnBrk="1" hangingPunct="1">
              <a:spcBef>
                <a:spcPct val="0"/>
              </a:spcBef>
            </a:pPr>
            <a:r>
              <a:rPr lang="en-US" altLang="en-US">
                <a:ea typeface="MS PGothic" panose="020B0600070205080204" pitchFamily="34" charset="-128"/>
              </a:rPr>
              <a:t>b. Circuit does not include both terminals of battery (so no potential difference, and no current)</a:t>
            </a:r>
          </a:p>
          <a:p>
            <a:pPr eaLnBrk="1" hangingPunct="1">
              <a:spcBef>
                <a:spcPct val="0"/>
              </a:spcBef>
            </a:pPr>
            <a:r>
              <a:rPr lang="en-US" altLang="en-US">
                <a:ea typeface="MS PGothic" panose="020B0600070205080204" pitchFamily="34" charset="-128"/>
              </a:rPr>
              <a:t>c. This will work. Just make sure the wire at the top touches only the bulb and not the battery!</a:t>
            </a:r>
          </a:p>
        </p:txBody>
      </p:sp>
    </p:spTree>
    <p:extLst>
      <p:ext uri="{BB962C8B-B14F-4D97-AF65-F5344CB8AC3E}">
        <p14:creationId xmlns:p14="http://schemas.microsoft.com/office/powerpoint/2010/main" val="328386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97277">
              <a:defRPr>
                <a:solidFill>
                  <a:schemeClr val="tx1"/>
                </a:solidFill>
                <a:latin typeface="Comic Sans MS" panose="030F0702030302020204" pitchFamily="66" charset="0"/>
                <a:ea typeface="MS PGothic" panose="020B0600070205080204" pitchFamily="34" charset="-128"/>
              </a:defRPr>
            </a:lvl1pPr>
            <a:lvl2pPr marL="774547" indent="-297903" defTabSz="1097277">
              <a:defRPr>
                <a:solidFill>
                  <a:schemeClr val="tx1"/>
                </a:solidFill>
                <a:latin typeface="Comic Sans MS" panose="030F0702030302020204" pitchFamily="66" charset="0"/>
                <a:ea typeface="MS PGothic" panose="020B0600070205080204" pitchFamily="34" charset="-128"/>
              </a:defRPr>
            </a:lvl2pPr>
            <a:lvl3pPr marL="1191612" indent="-238322" defTabSz="1097277">
              <a:defRPr>
                <a:solidFill>
                  <a:schemeClr val="tx1"/>
                </a:solidFill>
                <a:latin typeface="Comic Sans MS" panose="030F0702030302020204" pitchFamily="66" charset="0"/>
                <a:ea typeface="MS PGothic" panose="020B0600070205080204" pitchFamily="34" charset="-128"/>
              </a:defRPr>
            </a:lvl3pPr>
            <a:lvl4pPr marL="1668256" indent="-238322" defTabSz="1097277">
              <a:defRPr>
                <a:solidFill>
                  <a:schemeClr val="tx1"/>
                </a:solidFill>
                <a:latin typeface="Comic Sans MS" panose="030F0702030302020204" pitchFamily="66" charset="0"/>
                <a:ea typeface="MS PGothic" panose="020B0600070205080204" pitchFamily="34" charset="-128"/>
              </a:defRPr>
            </a:lvl4pPr>
            <a:lvl5pPr marL="2144901" indent="-238322" defTabSz="1097277">
              <a:defRPr>
                <a:solidFill>
                  <a:schemeClr val="tx1"/>
                </a:solidFill>
                <a:latin typeface="Comic Sans MS" panose="030F0702030302020204" pitchFamily="66" charset="0"/>
                <a:ea typeface="MS PGothic" panose="020B0600070205080204" pitchFamily="34" charset="-128"/>
              </a:defRPr>
            </a:lvl5pPr>
            <a:lvl6pPr marL="2621546" indent="-238322" defTabSz="109727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098191" indent="-238322" defTabSz="109727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574835" indent="-238322" defTabSz="109727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051480" indent="-238322" defTabSz="109727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defRPr/>
            </a:pPr>
            <a:fld id="{9F101A07-0159-4E4F-BD36-40494B15BC59}" type="slidenum">
              <a:rPr lang="en-US" altLang="en-US">
                <a:solidFill>
                  <a:srgbClr val="000000"/>
                </a:solidFill>
                <a:latin typeface="Arial" panose="020B0604020202020204" pitchFamily="34" charset="0"/>
              </a:rPr>
              <a:pPr>
                <a:defRPr/>
              </a:pPr>
              <a:t>27</a:t>
            </a:fld>
            <a:endParaRPr lang="en-US" altLang="en-US">
              <a:solidFill>
                <a:srgbClr val="000000"/>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25-9. Graphs of current vs. voltage for (a) a metal conductor which obeys Ohm’s law, and (b) for a nonohmic device, in this case a semiconductor diode.</a:t>
            </a:r>
          </a:p>
        </p:txBody>
      </p:sp>
    </p:spTree>
    <p:extLst>
      <p:ext uri="{BB962C8B-B14F-4D97-AF65-F5344CB8AC3E}">
        <p14:creationId xmlns:p14="http://schemas.microsoft.com/office/powerpoint/2010/main" val="118742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023">
              <a:defRPr>
                <a:solidFill>
                  <a:schemeClr val="tx1"/>
                </a:solidFill>
                <a:latin typeface="Comic Sans MS" panose="030F0702030302020204" pitchFamily="66" charset="0"/>
                <a:ea typeface="MS PGothic" panose="020B0600070205080204" pitchFamily="34" charset="-128"/>
              </a:defRPr>
            </a:lvl1pPr>
            <a:lvl2pPr marL="811188" indent="-311995" defTabSz="1081023">
              <a:defRPr>
                <a:solidFill>
                  <a:schemeClr val="tx1"/>
                </a:solidFill>
                <a:latin typeface="Comic Sans MS" panose="030F0702030302020204" pitchFamily="66" charset="0"/>
                <a:ea typeface="MS PGothic" panose="020B0600070205080204" pitchFamily="34" charset="-128"/>
              </a:defRPr>
            </a:lvl2pPr>
            <a:lvl3pPr marL="1249669" indent="-247910" defTabSz="1081023">
              <a:defRPr>
                <a:solidFill>
                  <a:schemeClr val="tx1"/>
                </a:solidFill>
                <a:latin typeface="Comic Sans MS" panose="030F0702030302020204" pitchFamily="66" charset="0"/>
                <a:ea typeface="MS PGothic" panose="020B0600070205080204" pitchFamily="34" charset="-128"/>
              </a:defRPr>
            </a:lvl3pPr>
            <a:lvl4pPr marL="1750548" indent="-247910" defTabSz="1081023">
              <a:defRPr>
                <a:solidFill>
                  <a:schemeClr val="tx1"/>
                </a:solidFill>
                <a:latin typeface="Comic Sans MS" panose="030F0702030302020204" pitchFamily="66" charset="0"/>
                <a:ea typeface="MS PGothic" panose="020B0600070205080204" pitchFamily="34" charset="-128"/>
              </a:defRPr>
            </a:lvl4pPr>
            <a:lvl5pPr marL="2249740" indent="-247910" defTabSz="1081023">
              <a:defRPr>
                <a:solidFill>
                  <a:schemeClr val="tx1"/>
                </a:solidFill>
                <a:latin typeface="Comic Sans MS" panose="030F0702030302020204" pitchFamily="66" charset="0"/>
                <a:ea typeface="MS PGothic" panose="020B0600070205080204" pitchFamily="34" charset="-128"/>
              </a:defRPr>
            </a:lvl5pPr>
            <a:lvl6pPr marL="2735440"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21142"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068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25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C9041CF-390B-429D-937F-338E2E574C0B}" type="slidenum">
              <a:rPr lang="en-US" altLang="en-US">
                <a:solidFill>
                  <a:srgbClr val="000000"/>
                </a:solidFill>
                <a:latin typeface="Arial" panose="020B0604020202020204" pitchFamily="34" charset="0"/>
              </a:rPr>
              <a:pPr fontAlgn="base">
                <a:spcBef>
                  <a:spcPct val="0"/>
                </a:spcBef>
                <a:spcAft>
                  <a:spcPct val="0"/>
                </a:spcAft>
                <a:defRPr/>
              </a:pPr>
              <a:t>5</a:t>
            </a:fld>
            <a:endParaRPr lang="en-US" altLang="en-US">
              <a:solidFill>
                <a:srgbClr val="000000"/>
              </a:solidFill>
              <a:latin typeface="Arial" panose="020B0604020202020204"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U = ½ CV</a:t>
            </a:r>
            <a:r>
              <a:rPr lang="en-US" altLang="en-US" baseline="30000"/>
              <a:t>2</a:t>
            </a:r>
            <a:r>
              <a:rPr lang="en-US" altLang="en-US"/>
              <a:t> = 3.0 J.</a:t>
            </a:r>
          </a:p>
          <a:p>
            <a:pPr eaLnBrk="1" hangingPunct="1">
              <a:spcBef>
                <a:spcPct val="0"/>
              </a:spcBef>
            </a:pPr>
            <a:r>
              <a:rPr lang="en-US" altLang="en-US"/>
              <a:t>b. P = U/t = 3000 W.</a:t>
            </a:r>
          </a:p>
        </p:txBody>
      </p:sp>
    </p:spTree>
    <p:extLst>
      <p:ext uri="{BB962C8B-B14F-4D97-AF65-F5344CB8AC3E}">
        <p14:creationId xmlns:p14="http://schemas.microsoft.com/office/powerpoint/2010/main" val="254124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023">
              <a:defRPr>
                <a:solidFill>
                  <a:schemeClr val="tx1"/>
                </a:solidFill>
                <a:latin typeface="Comic Sans MS" panose="030F0702030302020204" pitchFamily="66" charset="0"/>
                <a:ea typeface="MS PGothic" panose="020B0600070205080204" pitchFamily="34" charset="-128"/>
              </a:defRPr>
            </a:lvl1pPr>
            <a:lvl2pPr marL="811188" indent="-311995" defTabSz="1081023">
              <a:defRPr>
                <a:solidFill>
                  <a:schemeClr val="tx1"/>
                </a:solidFill>
                <a:latin typeface="Comic Sans MS" panose="030F0702030302020204" pitchFamily="66" charset="0"/>
                <a:ea typeface="MS PGothic" panose="020B0600070205080204" pitchFamily="34" charset="-128"/>
              </a:defRPr>
            </a:lvl2pPr>
            <a:lvl3pPr marL="1249669" indent="-247910" defTabSz="1081023">
              <a:defRPr>
                <a:solidFill>
                  <a:schemeClr val="tx1"/>
                </a:solidFill>
                <a:latin typeface="Comic Sans MS" panose="030F0702030302020204" pitchFamily="66" charset="0"/>
                <a:ea typeface="MS PGothic" panose="020B0600070205080204" pitchFamily="34" charset="-128"/>
              </a:defRPr>
            </a:lvl3pPr>
            <a:lvl4pPr marL="1750548" indent="-247910" defTabSz="1081023">
              <a:defRPr>
                <a:solidFill>
                  <a:schemeClr val="tx1"/>
                </a:solidFill>
                <a:latin typeface="Comic Sans MS" panose="030F0702030302020204" pitchFamily="66" charset="0"/>
                <a:ea typeface="MS PGothic" panose="020B0600070205080204" pitchFamily="34" charset="-128"/>
              </a:defRPr>
            </a:lvl4pPr>
            <a:lvl5pPr marL="2249740" indent="-247910" defTabSz="1081023">
              <a:defRPr>
                <a:solidFill>
                  <a:schemeClr val="tx1"/>
                </a:solidFill>
                <a:latin typeface="Comic Sans MS" panose="030F0702030302020204" pitchFamily="66" charset="0"/>
                <a:ea typeface="MS PGothic" panose="020B0600070205080204" pitchFamily="34" charset="-128"/>
              </a:defRPr>
            </a:lvl5pPr>
            <a:lvl6pPr marL="2735440"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21142"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068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25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BFBD0851-07D7-46A2-9A69-223E8933D9B7}" type="slidenum">
              <a:rPr lang="en-US" altLang="en-US">
                <a:solidFill>
                  <a:srgbClr val="000000"/>
                </a:solidFill>
                <a:latin typeface="Arial" panose="020B0604020202020204" pitchFamily="34" charset="0"/>
              </a:rPr>
              <a:pPr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24-14. Heart defibrillator.</a:t>
            </a:r>
          </a:p>
        </p:txBody>
      </p:sp>
    </p:spTree>
    <p:extLst>
      <p:ext uri="{BB962C8B-B14F-4D97-AF65-F5344CB8AC3E}">
        <p14:creationId xmlns:p14="http://schemas.microsoft.com/office/powerpoint/2010/main" val="312224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1023">
              <a:defRPr>
                <a:solidFill>
                  <a:schemeClr val="tx1"/>
                </a:solidFill>
                <a:latin typeface="Comic Sans MS" panose="030F0702030302020204" pitchFamily="66" charset="0"/>
                <a:ea typeface="MS PGothic" panose="020B0600070205080204" pitchFamily="34" charset="-128"/>
              </a:defRPr>
            </a:lvl1pPr>
            <a:lvl2pPr marL="811188" indent="-311995" defTabSz="1081023">
              <a:defRPr>
                <a:solidFill>
                  <a:schemeClr val="tx1"/>
                </a:solidFill>
                <a:latin typeface="Comic Sans MS" panose="030F0702030302020204" pitchFamily="66" charset="0"/>
                <a:ea typeface="MS PGothic" panose="020B0600070205080204" pitchFamily="34" charset="-128"/>
              </a:defRPr>
            </a:lvl2pPr>
            <a:lvl3pPr marL="1249669" indent="-247910" defTabSz="1081023">
              <a:defRPr>
                <a:solidFill>
                  <a:schemeClr val="tx1"/>
                </a:solidFill>
                <a:latin typeface="Comic Sans MS" panose="030F0702030302020204" pitchFamily="66" charset="0"/>
                <a:ea typeface="MS PGothic" panose="020B0600070205080204" pitchFamily="34" charset="-128"/>
              </a:defRPr>
            </a:lvl3pPr>
            <a:lvl4pPr marL="1750548" indent="-247910" defTabSz="1081023">
              <a:defRPr>
                <a:solidFill>
                  <a:schemeClr val="tx1"/>
                </a:solidFill>
                <a:latin typeface="Comic Sans MS" panose="030F0702030302020204" pitchFamily="66" charset="0"/>
                <a:ea typeface="MS PGothic" panose="020B0600070205080204" pitchFamily="34" charset="-128"/>
              </a:defRPr>
            </a:lvl4pPr>
            <a:lvl5pPr marL="2249740" indent="-247910" defTabSz="1081023">
              <a:defRPr>
                <a:solidFill>
                  <a:schemeClr val="tx1"/>
                </a:solidFill>
                <a:latin typeface="Comic Sans MS" panose="030F0702030302020204" pitchFamily="66" charset="0"/>
                <a:ea typeface="MS PGothic" panose="020B0600070205080204" pitchFamily="34" charset="-128"/>
              </a:defRPr>
            </a:lvl5pPr>
            <a:lvl6pPr marL="2735440"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21142"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068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2543" indent="-247910" defTabSz="108102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BAC8B7A-2421-4831-8B73-5ABE7E9B9E8F}" type="slidenum">
              <a:rPr lang="en-US" altLang="en-US">
                <a:solidFill>
                  <a:srgbClr val="000000"/>
                </a:solidFill>
                <a:latin typeface="Arial" panose="020B0604020202020204" pitchFamily="34" charset="0"/>
              </a:rPr>
              <a:pPr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24-15a. Dielectric inserted into a capacitor, voltage held constant.</a:t>
            </a:r>
          </a:p>
        </p:txBody>
      </p:sp>
    </p:spTree>
    <p:extLst>
      <p:ext uri="{BB962C8B-B14F-4D97-AF65-F5344CB8AC3E}">
        <p14:creationId xmlns:p14="http://schemas.microsoft.com/office/powerpoint/2010/main" val="344474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3453">
              <a:defRPr>
                <a:solidFill>
                  <a:schemeClr val="tx1"/>
                </a:solidFill>
                <a:latin typeface="Comic Sans MS" panose="030F0702030302020204" pitchFamily="66" charset="0"/>
                <a:ea typeface="MS PGothic" panose="020B0600070205080204" pitchFamily="34" charset="-128"/>
              </a:defRPr>
            </a:lvl1pPr>
            <a:lvl2pPr marL="820517" indent="-315583" defTabSz="1093453">
              <a:defRPr>
                <a:solidFill>
                  <a:schemeClr val="tx1"/>
                </a:solidFill>
                <a:latin typeface="Comic Sans MS" panose="030F0702030302020204" pitchFamily="66" charset="0"/>
                <a:ea typeface="MS PGothic" panose="020B0600070205080204" pitchFamily="34" charset="-128"/>
              </a:defRPr>
            </a:lvl2pPr>
            <a:lvl3pPr marL="1264039" indent="-250762" defTabSz="1093453">
              <a:defRPr>
                <a:solidFill>
                  <a:schemeClr val="tx1"/>
                </a:solidFill>
                <a:latin typeface="Comic Sans MS" panose="030F0702030302020204" pitchFamily="66" charset="0"/>
                <a:ea typeface="MS PGothic" panose="020B0600070205080204" pitchFamily="34" charset="-128"/>
              </a:defRPr>
            </a:lvl3pPr>
            <a:lvl4pPr marL="1770679" indent="-250762" defTabSz="1093453">
              <a:defRPr>
                <a:solidFill>
                  <a:schemeClr val="tx1"/>
                </a:solidFill>
                <a:latin typeface="Comic Sans MS" panose="030F0702030302020204" pitchFamily="66" charset="0"/>
                <a:ea typeface="MS PGothic" panose="020B0600070205080204" pitchFamily="34" charset="-128"/>
              </a:defRPr>
            </a:lvl4pPr>
            <a:lvl5pPr marL="2275612" indent="-250762" defTabSz="1093453">
              <a:defRPr>
                <a:solidFill>
                  <a:schemeClr val="tx1"/>
                </a:solidFill>
                <a:latin typeface="Comic Sans MS" panose="030F0702030302020204" pitchFamily="66" charset="0"/>
                <a:ea typeface="MS PGothic" panose="020B0600070205080204" pitchFamily="34" charset="-128"/>
              </a:defRPr>
            </a:lvl5pPr>
            <a:lvl6pPr marL="2766898"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58183"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9472"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0758"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E8B1E76-1964-42F3-BE7C-E34E274ECE92}" type="slidenum">
              <a:rPr lang="en-US" altLang="en-US">
                <a:solidFill>
                  <a:srgbClr val="000000"/>
                </a:solidFill>
                <a:latin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24-15b. Dielectric inserted into a capacitor, charge held constant.</a:t>
            </a:r>
          </a:p>
          <a:p>
            <a:pPr eaLnBrk="1" hangingPunct="1">
              <a:spcBef>
                <a:spcPct val="0"/>
              </a:spcBef>
            </a:pPr>
            <a:endParaRPr lang="en-US" altLang="en-US"/>
          </a:p>
        </p:txBody>
      </p:sp>
    </p:spTree>
    <p:extLst>
      <p:ext uri="{BB962C8B-B14F-4D97-AF65-F5344CB8AC3E}">
        <p14:creationId xmlns:p14="http://schemas.microsoft.com/office/powerpoint/2010/main" val="247767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93453">
              <a:defRPr>
                <a:solidFill>
                  <a:schemeClr val="tx1"/>
                </a:solidFill>
                <a:latin typeface="Comic Sans MS" panose="030F0702030302020204" pitchFamily="66" charset="0"/>
                <a:ea typeface="MS PGothic" panose="020B0600070205080204" pitchFamily="34" charset="-128"/>
              </a:defRPr>
            </a:lvl1pPr>
            <a:lvl2pPr marL="820517" indent="-315583" defTabSz="1093453">
              <a:defRPr>
                <a:solidFill>
                  <a:schemeClr val="tx1"/>
                </a:solidFill>
                <a:latin typeface="Comic Sans MS" panose="030F0702030302020204" pitchFamily="66" charset="0"/>
                <a:ea typeface="MS PGothic" panose="020B0600070205080204" pitchFamily="34" charset="-128"/>
              </a:defRPr>
            </a:lvl2pPr>
            <a:lvl3pPr marL="1264039" indent="-250762" defTabSz="1093453">
              <a:defRPr>
                <a:solidFill>
                  <a:schemeClr val="tx1"/>
                </a:solidFill>
                <a:latin typeface="Comic Sans MS" panose="030F0702030302020204" pitchFamily="66" charset="0"/>
                <a:ea typeface="MS PGothic" panose="020B0600070205080204" pitchFamily="34" charset="-128"/>
              </a:defRPr>
            </a:lvl3pPr>
            <a:lvl4pPr marL="1770679" indent="-250762" defTabSz="1093453">
              <a:defRPr>
                <a:solidFill>
                  <a:schemeClr val="tx1"/>
                </a:solidFill>
                <a:latin typeface="Comic Sans MS" panose="030F0702030302020204" pitchFamily="66" charset="0"/>
                <a:ea typeface="MS PGothic" panose="020B0600070205080204" pitchFamily="34" charset="-128"/>
              </a:defRPr>
            </a:lvl4pPr>
            <a:lvl5pPr marL="2275612" indent="-250762" defTabSz="1093453">
              <a:defRPr>
                <a:solidFill>
                  <a:schemeClr val="tx1"/>
                </a:solidFill>
                <a:latin typeface="Comic Sans MS" panose="030F0702030302020204" pitchFamily="66" charset="0"/>
                <a:ea typeface="MS PGothic" panose="020B0600070205080204" pitchFamily="34" charset="-128"/>
              </a:defRPr>
            </a:lvl5pPr>
            <a:lvl6pPr marL="2766898"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58183"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9472"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0758" indent="-250762" defTabSz="109345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94C747E-72B6-43FB-AF38-8B71885D7234}" type="slidenum">
              <a:rPr lang="en-US" altLang="en-US">
                <a:solidFill>
                  <a:srgbClr val="000000"/>
                </a:solidFill>
              </a:rPr>
              <a:pPr fontAlgn="base">
                <a:spcBef>
                  <a:spcPct val="0"/>
                </a:spcBef>
                <a:spcAft>
                  <a:spcPct val="0"/>
                </a:spcAft>
                <a:defRPr/>
              </a:pPr>
              <a:t>11</a:t>
            </a:fld>
            <a:endParaRPr lang="en-US" altLang="en-US">
              <a:solidFill>
                <a:srgbClr val="000000"/>
              </a:solidFill>
            </a:endParaRPr>
          </a:p>
        </p:txBody>
      </p:sp>
      <p:sp>
        <p:nvSpPr>
          <p:cNvPr id="1228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8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4361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03690">
              <a:defRPr>
                <a:solidFill>
                  <a:schemeClr val="tx1"/>
                </a:solidFill>
                <a:latin typeface="Comic Sans MS" panose="030F0702030302020204" pitchFamily="66" charset="0"/>
                <a:ea typeface="MS PGothic" panose="020B0600070205080204" pitchFamily="34" charset="-128"/>
              </a:defRPr>
            </a:lvl1pPr>
            <a:lvl2pPr marL="820517" indent="-315583" defTabSz="1103690">
              <a:defRPr>
                <a:solidFill>
                  <a:schemeClr val="tx1"/>
                </a:solidFill>
                <a:latin typeface="Comic Sans MS" panose="030F0702030302020204" pitchFamily="66" charset="0"/>
                <a:ea typeface="MS PGothic" panose="020B0600070205080204" pitchFamily="34" charset="-128"/>
              </a:defRPr>
            </a:lvl2pPr>
            <a:lvl3pPr marL="1264039" indent="-250762" defTabSz="1103690">
              <a:defRPr>
                <a:solidFill>
                  <a:schemeClr val="tx1"/>
                </a:solidFill>
                <a:latin typeface="Comic Sans MS" panose="030F0702030302020204" pitchFamily="66" charset="0"/>
                <a:ea typeface="MS PGothic" panose="020B0600070205080204" pitchFamily="34" charset="-128"/>
              </a:defRPr>
            </a:lvl3pPr>
            <a:lvl4pPr marL="1770679" indent="-250762" defTabSz="1103690">
              <a:defRPr>
                <a:solidFill>
                  <a:schemeClr val="tx1"/>
                </a:solidFill>
                <a:latin typeface="Comic Sans MS" panose="030F0702030302020204" pitchFamily="66" charset="0"/>
                <a:ea typeface="MS PGothic" panose="020B0600070205080204" pitchFamily="34" charset="-128"/>
              </a:defRPr>
            </a:lvl4pPr>
            <a:lvl5pPr marL="2275612" indent="-250762" defTabSz="1103690">
              <a:defRPr>
                <a:solidFill>
                  <a:schemeClr val="tx1"/>
                </a:solidFill>
                <a:latin typeface="Comic Sans MS" panose="030F0702030302020204" pitchFamily="66" charset="0"/>
                <a:ea typeface="MS PGothic" panose="020B0600070205080204" pitchFamily="34" charset="-128"/>
              </a:defRPr>
            </a:lvl5pPr>
            <a:lvl6pPr marL="2766898" indent="-250762" defTabSz="110369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58183" indent="-250762" defTabSz="110369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9472" indent="-250762" defTabSz="110369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0758" indent="-250762" defTabSz="110369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BA08C8B-CF05-4569-9322-477BC0FC216F}"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a. C = K</a:t>
            </a:r>
            <a:r>
              <a:rPr lang="el-GR" altLang="en-US">
                <a:latin typeface="Lucida Grande"/>
                <a:cs typeface="Arial" panose="020B0604020202020204" pitchFamily="34" charset="0"/>
              </a:rPr>
              <a:t>ε</a:t>
            </a:r>
            <a:r>
              <a:rPr lang="en-US" altLang="en-US" baseline="-25000">
                <a:cs typeface="Arial" panose="020B0604020202020204" pitchFamily="34" charset="0"/>
              </a:rPr>
              <a:t>0</a:t>
            </a:r>
            <a:r>
              <a:rPr lang="en-US" altLang="en-US">
                <a:cs typeface="Arial" panose="020B0604020202020204" pitchFamily="34" charset="0"/>
              </a:rPr>
              <a:t>A/d = 3.0 x 10</a:t>
            </a:r>
            <a:r>
              <a:rPr lang="en-US" altLang="en-US" baseline="30000">
                <a:cs typeface="Arial" panose="020B0604020202020204" pitchFamily="34" charset="0"/>
              </a:rPr>
              <a:t>-8</a:t>
            </a:r>
            <a:r>
              <a:rPr lang="en-US" altLang="en-US">
                <a:cs typeface="Arial" panose="020B0604020202020204" pitchFamily="34" charset="0"/>
              </a:rPr>
              <a:t> F. Q = CV = 3.0 x 10</a:t>
            </a:r>
            <a:r>
              <a:rPr lang="en-US" altLang="en-US" baseline="30000">
                <a:cs typeface="Arial" panose="020B0604020202020204" pitchFamily="34" charset="0"/>
              </a:rPr>
              <a:t>-6</a:t>
            </a:r>
            <a:r>
              <a:rPr lang="en-US" altLang="en-US">
                <a:cs typeface="Arial" panose="020B0604020202020204" pitchFamily="34" charset="0"/>
              </a:rPr>
              <a:t> C. E = V/d = 25 kV/m. U = ½ CV</a:t>
            </a:r>
            <a:r>
              <a:rPr lang="en-US" altLang="en-US" baseline="30000">
                <a:cs typeface="Arial" panose="020B0604020202020204" pitchFamily="34" charset="0"/>
              </a:rPr>
              <a:t>2</a:t>
            </a:r>
            <a:r>
              <a:rPr lang="en-US" altLang="en-US">
                <a:cs typeface="Arial" panose="020B0604020202020204" pitchFamily="34" charset="0"/>
              </a:rPr>
              <a:t> = 1.5 x 10</a:t>
            </a:r>
            <a:r>
              <a:rPr lang="en-US" altLang="en-US" baseline="30000">
                <a:cs typeface="Arial" panose="020B0604020202020204" pitchFamily="34" charset="0"/>
              </a:rPr>
              <a:t>-4</a:t>
            </a:r>
            <a:r>
              <a:rPr lang="en-US" altLang="en-US">
                <a:cs typeface="Arial" panose="020B0604020202020204" pitchFamily="34" charset="0"/>
              </a:rPr>
              <a:t> J.</a:t>
            </a:r>
          </a:p>
          <a:p>
            <a:pPr eaLnBrk="1" hangingPunct="1">
              <a:spcBef>
                <a:spcPct val="0"/>
              </a:spcBef>
            </a:pPr>
            <a:r>
              <a:rPr lang="en-US" altLang="en-US">
                <a:cs typeface="Arial" panose="020B0604020202020204" pitchFamily="34" charset="0"/>
              </a:rPr>
              <a:t>B. Now C = 8.8 x 10</a:t>
            </a:r>
            <a:r>
              <a:rPr lang="en-US" altLang="en-US" baseline="30000">
                <a:cs typeface="Arial" panose="020B0604020202020204" pitchFamily="34" charset="0"/>
              </a:rPr>
              <a:t>-9</a:t>
            </a:r>
            <a:r>
              <a:rPr lang="en-US" altLang="en-US">
                <a:cs typeface="Arial" panose="020B0604020202020204" pitchFamily="34" charset="0"/>
              </a:rPr>
              <a:t> F, Q = 3.0 x 10</a:t>
            </a:r>
            <a:r>
              <a:rPr lang="en-US" altLang="en-US" baseline="30000">
                <a:cs typeface="Arial" panose="020B0604020202020204" pitchFamily="34" charset="0"/>
              </a:rPr>
              <a:t>-6</a:t>
            </a:r>
            <a:r>
              <a:rPr lang="en-US" altLang="en-US">
                <a:cs typeface="Arial" panose="020B0604020202020204" pitchFamily="34" charset="0"/>
              </a:rPr>
              <a:t> C (no change), V = 340 V, E = 85 kV/m, U = 5.1 x 10</a:t>
            </a:r>
            <a:r>
              <a:rPr lang="en-US" altLang="en-US" baseline="30000">
                <a:cs typeface="Arial" panose="020B0604020202020204" pitchFamily="34" charset="0"/>
              </a:rPr>
              <a:t>-4</a:t>
            </a:r>
            <a:r>
              <a:rPr lang="en-US" altLang="en-US">
                <a:cs typeface="Arial" panose="020B0604020202020204" pitchFamily="34" charset="0"/>
              </a:rPr>
              <a:t> J. The increase in energy comes from the work it takes to remove the dielectric.</a:t>
            </a:r>
            <a:endParaRPr lang="el-GR" altLang="en-US">
              <a:cs typeface="Arial" panose="020B0604020202020204" pitchFamily="34" charset="0"/>
            </a:endParaRPr>
          </a:p>
        </p:txBody>
      </p:sp>
    </p:spTree>
    <p:extLst>
      <p:ext uri="{BB962C8B-B14F-4D97-AF65-F5344CB8AC3E}">
        <p14:creationId xmlns:p14="http://schemas.microsoft.com/office/powerpoint/2010/main" val="355207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0370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65457">
              <a:defRPr>
                <a:solidFill>
                  <a:schemeClr val="tx1"/>
                </a:solidFill>
                <a:latin typeface="Comic Sans MS" panose="030F0702030302020204" pitchFamily="66" charset="0"/>
                <a:ea typeface="MS PGothic" panose="020B0600070205080204" pitchFamily="34" charset="-128"/>
              </a:defRPr>
            </a:lvl1pPr>
            <a:lvl2pPr marL="878143" indent="-333384" defTabSz="1065457">
              <a:defRPr>
                <a:solidFill>
                  <a:schemeClr val="tx1"/>
                </a:solidFill>
                <a:latin typeface="Comic Sans MS" panose="030F0702030302020204" pitchFamily="66" charset="0"/>
                <a:ea typeface="MS PGothic" panose="020B0600070205080204" pitchFamily="34" charset="-128"/>
              </a:defRPr>
            </a:lvl2pPr>
            <a:lvl3pPr marL="1354161" indent="-264647" defTabSz="1065457">
              <a:defRPr>
                <a:solidFill>
                  <a:schemeClr val="tx1"/>
                </a:solidFill>
                <a:latin typeface="Comic Sans MS" panose="030F0702030302020204" pitchFamily="66" charset="0"/>
                <a:ea typeface="MS PGothic" panose="020B0600070205080204" pitchFamily="34" charset="-128"/>
              </a:defRPr>
            </a:lvl3pPr>
            <a:lvl4pPr marL="1898920" indent="-264647" defTabSz="1065457">
              <a:defRPr>
                <a:solidFill>
                  <a:schemeClr val="tx1"/>
                </a:solidFill>
                <a:latin typeface="Comic Sans MS" panose="030F0702030302020204" pitchFamily="66" charset="0"/>
                <a:ea typeface="MS PGothic" panose="020B0600070205080204" pitchFamily="34" charset="-128"/>
              </a:defRPr>
            </a:lvl4pPr>
            <a:lvl5pPr marL="2441958" indent="-264647" defTabSz="1065457">
              <a:defRPr>
                <a:solidFill>
                  <a:schemeClr val="tx1"/>
                </a:solidFill>
                <a:latin typeface="Comic Sans MS" panose="030F0702030302020204" pitchFamily="66" charset="0"/>
                <a:ea typeface="MS PGothic" panose="020B0600070205080204" pitchFamily="34" charset="-128"/>
              </a:defRPr>
            </a:lvl5pPr>
            <a:lvl6pPr marL="2936881" indent="-264647" defTabSz="106545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431803" indent="-264647" defTabSz="106545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926725" indent="-264647" defTabSz="106545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421649" indent="-264647" defTabSz="1065457"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B1AE457-D461-416A-844F-2BC8E404210D}" type="slidenum">
              <a:rPr lang="en-US" altLang="en-US">
                <a:solidFill>
                  <a:srgbClr val="000000"/>
                </a:solidFill>
                <a:latin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Chapter 25 opener. The glow of the thin wire filament of a light bulb is caused by the electric current passing through it. Electric energy is transformed to thermal energy (via collisions between moving electrons and atoms of the wire), which causes the wire’s temperature to become so high that it glows. Electric current and electric power in electric circuits are of basic importance in everyday life. We examine both dc and ac in this Chapter, and include the microscopic analysis of electric current.</a:t>
            </a:r>
          </a:p>
        </p:txBody>
      </p:sp>
    </p:spTree>
    <p:extLst>
      <p:ext uri="{BB962C8B-B14F-4D97-AF65-F5344CB8AC3E}">
        <p14:creationId xmlns:p14="http://schemas.microsoft.com/office/powerpoint/2010/main" val="194300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70545C-652F-4726-8C3F-B19F61956EB2}"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53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B82FDE-E6D1-4412-82CD-17360DF1A74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44422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3A1D1B-44CE-42DA-998A-3858C2EE1FFB}"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49666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6BA6E-7925-4610-9968-343B0F3461F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9540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802BEA-7D10-4A21-ABEB-F69F8EA8D5C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62885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ABE74-79B0-491E-BA42-D4DC8A8F40B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409932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3194B3-78D5-4D64-9CA0-E43EA2F3D97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18115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3BBEAE-BB7E-4C84-957B-C4CDCD047AF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31250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CF3E8F-2E56-46B8-BE81-8612C1DB7127}"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4841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5C2324-D4DA-4581-89F7-A6711F45058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4758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D8DA58-9173-469B-881F-C4410B64DBFA}"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96420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C66790-F0E2-42DE-B72E-8D9A1CCDF12E}"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84753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BF58-FF36-42CC-BBA9-01CE444F7F7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68979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FB52D1-80E9-46CA-8A79-7BE2EADE6E36}"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1921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93463E-04BB-4717-BA33-B46FAE2CB60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878242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7D944D-2512-4341-A916-6A2D1768F66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488460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D78862-246A-4374-8666-DE00419DE5F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146021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99C587-7F45-4866-AE40-1B000E88790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65062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B66BA7-3C7F-49B2-B7BF-02DBCAA71CA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368277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DFC6F4-E2B2-4310-8245-E8C8BB2BAB2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364666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1DE94D-7723-48B3-B59B-3085C37A2BF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755080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FAD891-672E-485F-9B80-4C66B73E0F7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540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3065BB-8301-4540-973B-F521BB0ADF9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47476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53400B-BF15-47C5-88DC-9DACA14B90B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57655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FC8396-E173-432F-88BE-5413F262275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85745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6989FB-0495-4E05-8F25-9CFD7DE3348E}"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97478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8D43A9-A8A5-4A95-9FD3-C30B5F2A42E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225801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314189-A8F3-4017-A491-FF84A62EB23E}"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90752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6839D2-84A1-4432-9AB6-7F2DB34F69E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34090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2911E6-07A4-452E-B261-C2866E3D7DC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22277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4C18B9-836A-4870-B2EB-71AFC793F05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42395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E75B35-86AA-480C-A135-D4EF8380E6A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98826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5A464D-4645-444E-8BB2-2D7171C12CB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044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3A4CF9-B01D-4A67-875A-20046007330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61731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76C516-5B25-4382-BE0A-E101197C7BF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52698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611EB6-D8CF-4207-8451-424A9CC0FBB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01492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7BAB3B5-D919-4234-A896-ECEA7CF257A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72864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222320-EEF3-4B2E-B4B8-8E1E8B18DF7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28810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20DB00-9D69-42C1-8FEB-F85FC7420F0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329714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995B1-5DA9-4AA7-8BFB-2DE9A0D8611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309459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483F45-F745-44D7-BFAB-BDCD6CD0ACA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895266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92D3D0-E7A0-4FFD-913C-8B7A355A7EEB}"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693220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05D68C-8823-4449-B340-C7499C4766A7}"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44740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F86618-9F95-44CF-9D94-1AE26A14FAC4}"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79552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6B104-6EFC-4310-B027-730761A547ED}"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258821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55097-A565-4095-83D4-16B14762AADC}"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450309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C769AC-24D4-4F2C-A1B7-CB1B6C4C42C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941253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BE29C8-39D1-41DA-B2B5-07970653E81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022761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7773E2-B1C5-4061-9066-C33C9708FFCA}"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75622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951197-812F-40CD-8C99-185249C6805D}"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466366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410949-80D9-4ECA-8C69-776949AF45D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680923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61BE89-CDC5-424B-A88E-C946648B5FF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77778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FAE4F9-0CBC-4070-810D-38DE006B312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60863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7124C7-085C-4385-AD29-AC857327042E}"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65794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3D36BF-0209-4549-9EAC-E45A95D7259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1931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AB378-35F7-4D73-935C-32C7782765CC}"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19445338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9B8BC-EFBA-4E81-B34A-8079493C74E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02693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D3D27D-0CDE-45AB-94AF-AC92B0BEFFE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826159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5B191F-E048-49F3-9862-2C8A5D70D3DC}"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18108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3648B-1F57-4212-8FC5-72D413BEB84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04017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14DCBF-2EC8-4033-AAEF-25B23BA6029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4153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7F048A-BF91-454D-87BD-3E847F5A818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592612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B611D8-42B8-457B-ABD7-F71C643C6C30}"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93653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D184EC-3EFA-47CE-ACE6-198AD41BFCEE}"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18351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4B0A3F-B9A0-4A9F-81E4-09854A4FAF98}"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426916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B11AAB-1721-4CC9-A017-5169A86F1A53}"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58814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DE2BE-A938-4550-BD91-7BD0609F19F1}"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5233294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96F219-BFA6-4C26-B5FE-6190B1DDC1B9}"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960407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C8FC9-C068-4CEF-8CFD-5798E87AA737}"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128679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BF72A7-D774-4E0D-B3F4-9A392276F32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2563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53560E-5EF5-4060-B449-3A80E464A56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721491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DF428-CD31-4496-9BAE-504FBA77DE8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7571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C99E7C-EC5F-44D3-B4DA-7D4FA3D9EE2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695405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3DDD8-8F7E-4E25-A855-59E23D7ACD6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022958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E17551-2EE4-4C9D-881C-CAED0E28F465}"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190148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E8E4B2-E59B-4D94-8D4A-2225114EB1E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6798849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6D4ADF-AB85-4F11-ACD5-C87DACEE3B65}"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99531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1EF490-A2BD-4C18-8ABB-CC8B28B2A348}"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35265103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0F293E-1B9C-466F-951B-706552596768}"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3076996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57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8917" y="173196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AC9111-E47A-4082-B3DC-9DD4D1F98D3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2247514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8"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9"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D4B3CF-60A3-44E8-9F36-A2C37F19A8D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043921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2741D5-F2E6-42C2-8AF0-F3234350447F}"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1619799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4"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F4CBF5-1969-42B8-AAEA-AAEFC668EF26}"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4195645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5407DB-752D-482B-BA38-57D0AB26F672}"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1342893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786C6-30F8-4E4C-98E9-253FF526D8E0}"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2505949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534462-99E8-4501-96F0-C01302A52819}"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1239285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38117" y="228601"/>
            <a:ext cx="2590800" cy="561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5717" y="228601"/>
            <a:ext cx="7569200" cy="561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 name="Rectangle 5"/>
          <p:cNvSpPr>
            <a:spLocks noGrp="1" noChangeArrowheads="1"/>
          </p:cNvSpPr>
          <p:nvPr>
            <p:ph type="ftr" sz="quarter" idx="11"/>
          </p:nvPr>
        </p:nvSpPr>
        <p:spPr/>
        <p:txBody>
          <a:bodyPr/>
          <a:lstStyle>
            <a:lvl1pPr eaLnBrk="1" hangingPunct="1">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Rectangle 6"/>
          <p:cNvSpPr>
            <a:spLocks noGrp="1" noChangeArrowheads="1"/>
          </p:cNvSpPr>
          <p:nvPr>
            <p:ph type="sldNum" sz="quarter" idx="12"/>
          </p:nvPr>
        </p:nvSpPr>
        <p:spPr/>
        <p:txBody>
          <a:bodyPr/>
          <a:lstStyle>
            <a:lvl1pPr eaLnBrk="1" hangingPunct="1">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96B60B-A972-429E-AEDA-73AC3C9C7741}" type="slidenum">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Tree>
    <p:extLst>
      <p:ext uri="{BB962C8B-B14F-4D97-AF65-F5344CB8AC3E}">
        <p14:creationId xmlns:p14="http://schemas.microsoft.com/office/powerpoint/2010/main" val="303535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F7DE0B-12D3-4559-99D9-27EF5DAD027F}"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spTree>
    <p:extLst>
      <p:ext uri="{BB962C8B-B14F-4D97-AF65-F5344CB8AC3E}">
        <p14:creationId xmlns:p14="http://schemas.microsoft.com/office/powerpoint/2010/main" val="23786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FEB4BD-7D81-4F89-9E98-F8342224263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9223"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4" name="Group 45"/>
          <p:cNvGrpSpPr>
            <a:grpSpLocks/>
          </p:cNvGrpSpPr>
          <p:nvPr userDrawn="1"/>
        </p:nvGrpSpPr>
        <p:grpSpPr bwMode="auto">
          <a:xfrm>
            <a:off x="147638" y="290513"/>
            <a:ext cx="1282700" cy="938212"/>
            <a:chOff x="70" y="183"/>
            <a:chExt cx="606" cy="591"/>
          </a:xfrm>
        </p:grpSpPr>
        <p:grpSp>
          <p:nvGrpSpPr>
            <p:cNvPr id="9235" name="Group 16"/>
            <p:cNvGrpSpPr>
              <a:grpSpLocks/>
            </p:cNvGrpSpPr>
            <p:nvPr userDrawn="1"/>
          </p:nvGrpSpPr>
          <p:grpSpPr bwMode="auto">
            <a:xfrm>
              <a:off x="70" y="183"/>
              <a:ext cx="606" cy="591"/>
              <a:chOff x="384" y="734"/>
              <a:chExt cx="606" cy="591"/>
            </a:xfrm>
          </p:grpSpPr>
          <p:sp>
            <p:nvSpPr>
              <p:cNvPr id="923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4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sp>
          <p:nvSpPr>
            <p:cNvPr id="923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9225" name="Group 43"/>
          <p:cNvGrpSpPr>
            <a:grpSpLocks/>
          </p:cNvGrpSpPr>
          <p:nvPr userDrawn="1"/>
        </p:nvGrpSpPr>
        <p:grpSpPr bwMode="auto">
          <a:xfrm>
            <a:off x="23813" y="1371600"/>
            <a:ext cx="12125325" cy="377825"/>
            <a:chOff x="11" y="872"/>
            <a:chExt cx="5841" cy="238"/>
          </a:xfrm>
        </p:grpSpPr>
        <p:grpSp>
          <p:nvGrpSpPr>
            <p:cNvPr id="9226" name="Group 35"/>
            <p:cNvGrpSpPr>
              <a:grpSpLocks/>
            </p:cNvGrpSpPr>
            <p:nvPr userDrawn="1"/>
          </p:nvGrpSpPr>
          <p:grpSpPr bwMode="auto">
            <a:xfrm>
              <a:off x="11" y="872"/>
              <a:ext cx="1997" cy="190"/>
              <a:chOff x="275" y="872"/>
              <a:chExt cx="1997" cy="190"/>
            </a:xfrm>
          </p:grpSpPr>
          <p:sp>
            <p:nvSpPr>
              <p:cNvPr id="923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9227" name="Group 36"/>
            <p:cNvGrpSpPr>
              <a:grpSpLocks/>
            </p:cNvGrpSpPr>
            <p:nvPr userDrawn="1"/>
          </p:nvGrpSpPr>
          <p:grpSpPr bwMode="auto">
            <a:xfrm>
              <a:off x="1967" y="896"/>
              <a:ext cx="1997" cy="190"/>
              <a:chOff x="275" y="872"/>
              <a:chExt cx="1997" cy="190"/>
            </a:xfrm>
          </p:grpSpPr>
          <p:sp>
            <p:nvSpPr>
              <p:cNvPr id="923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nvGrpSpPr>
            <p:cNvPr id="9228" name="Group 40"/>
            <p:cNvGrpSpPr>
              <a:grpSpLocks/>
            </p:cNvGrpSpPr>
            <p:nvPr userDrawn="1"/>
          </p:nvGrpSpPr>
          <p:grpSpPr bwMode="auto">
            <a:xfrm>
              <a:off x="3855" y="920"/>
              <a:ext cx="1997" cy="190"/>
              <a:chOff x="275" y="872"/>
              <a:chExt cx="1997" cy="190"/>
            </a:xfrm>
          </p:grpSpPr>
          <p:sp>
            <p:nvSpPr>
              <p:cNvPr id="922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23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grpSp>
      </p:grpSp>
    </p:spTree>
    <p:extLst>
      <p:ext uri="{BB962C8B-B14F-4D97-AF65-F5344CB8AC3E}">
        <p14:creationId xmlns:p14="http://schemas.microsoft.com/office/powerpoint/2010/main" val="1989427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30B58E-5551-4609-BDB7-F84C5983B435}"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5"/>
          <p:cNvGrpSpPr>
            <a:grpSpLocks/>
          </p:cNvGrpSpPr>
          <p:nvPr userDrawn="1"/>
        </p:nvGrpSpPr>
        <p:grpSpPr bwMode="auto">
          <a:xfrm>
            <a:off x="147638" y="290513"/>
            <a:ext cx="1282700" cy="938212"/>
            <a:chOff x="70" y="183"/>
            <a:chExt cx="606" cy="591"/>
          </a:xfrm>
        </p:grpSpPr>
        <p:grpSp>
          <p:nvGrpSpPr>
            <p:cNvPr id="1043" name="Group 16"/>
            <p:cNvGrpSpPr>
              <a:grpSpLocks/>
            </p:cNvGrpSpPr>
            <p:nvPr userDrawn="1"/>
          </p:nvGrpSpPr>
          <p:grpSpPr bwMode="auto">
            <a:xfrm>
              <a:off x="70" y="183"/>
              <a:ext cx="606" cy="591"/>
              <a:chOff x="384" y="734"/>
              <a:chExt cx="606" cy="591"/>
            </a:xfrm>
          </p:grpSpPr>
          <p:sp>
            <p:nvSpPr>
              <p:cNvPr id="104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5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104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1033" name="Group 43"/>
          <p:cNvGrpSpPr>
            <a:grpSpLocks/>
          </p:cNvGrpSpPr>
          <p:nvPr userDrawn="1"/>
        </p:nvGrpSpPr>
        <p:grpSpPr bwMode="auto">
          <a:xfrm>
            <a:off x="23813" y="1371600"/>
            <a:ext cx="12125325" cy="377825"/>
            <a:chOff x="11" y="872"/>
            <a:chExt cx="5841" cy="238"/>
          </a:xfrm>
        </p:grpSpPr>
        <p:grpSp>
          <p:nvGrpSpPr>
            <p:cNvPr id="1034" name="Group 35"/>
            <p:cNvGrpSpPr>
              <a:grpSpLocks/>
            </p:cNvGrpSpPr>
            <p:nvPr userDrawn="1"/>
          </p:nvGrpSpPr>
          <p:grpSpPr bwMode="auto">
            <a:xfrm>
              <a:off x="11" y="872"/>
              <a:ext cx="1997" cy="190"/>
              <a:chOff x="275" y="872"/>
              <a:chExt cx="1997" cy="190"/>
            </a:xfrm>
          </p:grpSpPr>
          <p:sp>
            <p:nvSpPr>
              <p:cNvPr id="104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5" name="Group 36"/>
            <p:cNvGrpSpPr>
              <a:grpSpLocks/>
            </p:cNvGrpSpPr>
            <p:nvPr userDrawn="1"/>
          </p:nvGrpSpPr>
          <p:grpSpPr bwMode="auto">
            <a:xfrm>
              <a:off x="1967" y="896"/>
              <a:ext cx="1997" cy="190"/>
              <a:chOff x="275" y="872"/>
              <a:chExt cx="1997" cy="190"/>
            </a:xfrm>
          </p:grpSpPr>
          <p:sp>
            <p:nvSpPr>
              <p:cNvPr id="103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036" name="Group 40"/>
            <p:cNvGrpSpPr>
              <a:grpSpLocks/>
            </p:cNvGrpSpPr>
            <p:nvPr userDrawn="1"/>
          </p:nvGrpSpPr>
          <p:grpSpPr bwMode="auto">
            <a:xfrm>
              <a:off x="3855" y="920"/>
              <a:ext cx="1997" cy="190"/>
              <a:chOff x="275" y="872"/>
              <a:chExt cx="1997" cy="190"/>
            </a:xfrm>
          </p:grpSpPr>
          <p:sp>
            <p:nvSpPr>
              <p:cNvPr id="103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820676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ea typeface="+mn-ea"/>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E9B905-E3BB-484B-A709-9B2A1F43146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2055"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45"/>
          <p:cNvGrpSpPr>
            <a:grpSpLocks/>
          </p:cNvGrpSpPr>
          <p:nvPr userDrawn="1"/>
        </p:nvGrpSpPr>
        <p:grpSpPr bwMode="auto">
          <a:xfrm>
            <a:off x="147638" y="290513"/>
            <a:ext cx="1282700" cy="938212"/>
            <a:chOff x="70" y="183"/>
            <a:chExt cx="606" cy="591"/>
          </a:xfrm>
        </p:grpSpPr>
        <p:grpSp>
          <p:nvGrpSpPr>
            <p:cNvPr id="2067" name="Group 16"/>
            <p:cNvGrpSpPr>
              <a:grpSpLocks/>
            </p:cNvGrpSpPr>
            <p:nvPr userDrawn="1"/>
          </p:nvGrpSpPr>
          <p:grpSpPr bwMode="auto">
            <a:xfrm>
              <a:off x="70" y="183"/>
              <a:ext cx="606" cy="591"/>
              <a:chOff x="384" y="734"/>
              <a:chExt cx="606" cy="591"/>
            </a:xfrm>
          </p:grpSpPr>
          <p:sp>
            <p:nvSpPr>
              <p:cNvPr id="2070"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1"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2"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3"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74"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2068"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2057" name="Group 43"/>
          <p:cNvGrpSpPr>
            <a:grpSpLocks/>
          </p:cNvGrpSpPr>
          <p:nvPr userDrawn="1"/>
        </p:nvGrpSpPr>
        <p:grpSpPr bwMode="auto">
          <a:xfrm>
            <a:off x="23813" y="1371600"/>
            <a:ext cx="12125325" cy="377825"/>
            <a:chOff x="11" y="872"/>
            <a:chExt cx="5841" cy="238"/>
          </a:xfrm>
        </p:grpSpPr>
        <p:grpSp>
          <p:nvGrpSpPr>
            <p:cNvPr id="2058" name="Group 35"/>
            <p:cNvGrpSpPr>
              <a:grpSpLocks/>
            </p:cNvGrpSpPr>
            <p:nvPr userDrawn="1"/>
          </p:nvGrpSpPr>
          <p:grpSpPr bwMode="auto">
            <a:xfrm>
              <a:off x="11" y="872"/>
              <a:ext cx="1997" cy="190"/>
              <a:chOff x="275" y="872"/>
              <a:chExt cx="1997" cy="190"/>
            </a:xfrm>
          </p:grpSpPr>
          <p:sp>
            <p:nvSpPr>
              <p:cNvPr id="2065"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6"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2059" name="Group 36"/>
            <p:cNvGrpSpPr>
              <a:grpSpLocks/>
            </p:cNvGrpSpPr>
            <p:nvPr userDrawn="1"/>
          </p:nvGrpSpPr>
          <p:grpSpPr bwMode="auto">
            <a:xfrm>
              <a:off x="1967" y="896"/>
              <a:ext cx="1997" cy="190"/>
              <a:chOff x="275" y="872"/>
              <a:chExt cx="1997" cy="190"/>
            </a:xfrm>
          </p:grpSpPr>
          <p:sp>
            <p:nvSpPr>
              <p:cNvPr id="2063"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4"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2060" name="Group 40"/>
            <p:cNvGrpSpPr>
              <a:grpSpLocks/>
            </p:cNvGrpSpPr>
            <p:nvPr userDrawn="1"/>
          </p:nvGrpSpPr>
          <p:grpSpPr bwMode="auto">
            <a:xfrm>
              <a:off x="3855" y="920"/>
              <a:ext cx="1997" cy="190"/>
              <a:chOff x="275" y="872"/>
              <a:chExt cx="1997" cy="190"/>
            </a:xfrm>
          </p:grpSpPr>
          <p:sp>
            <p:nvSpPr>
              <p:cNvPr id="2061"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062"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2559755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ea typeface="+mn-ea"/>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F139C2-600F-48A5-A356-BA47667BF7E4}"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cs typeface="Arial" panose="020B0604020202020204" pitchFamily="34" charset="0"/>
            </a:endParaRPr>
          </a:p>
        </p:txBody>
      </p:sp>
      <p:pic>
        <p:nvPicPr>
          <p:cNvPr id="3079"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45"/>
          <p:cNvGrpSpPr>
            <a:grpSpLocks/>
          </p:cNvGrpSpPr>
          <p:nvPr userDrawn="1"/>
        </p:nvGrpSpPr>
        <p:grpSpPr bwMode="auto">
          <a:xfrm>
            <a:off x="147638" y="290513"/>
            <a:ext cx="1282700" cy="938212"/>
            <a:chOff x="70" y="183"/>
            <a:chExt cx="606" cy="591"/>
          </a:xfrm>
        </p:grpSpPr>
        <p:grpSp>
          <p:nvGrpSpPr>
            <p:cNvPr id="3091" name="Group 16"/>
            <p:cNvGrpSpPr>
              <a:grpSpLocks/>
            </p:cNvGrpSpPr>
            <p:nvPr userDrawn="1"/>
          </p:nvGrpSpPr>
          <p:grpSpPr bwMode="auto">
            <a:xfrm>
              <a:off x="70" y="183"/>
              <a:ext cx="606" cy="591"/>
              <a:chOff x="384" y="734"/>
              <a:chExt cx="606" cy="591"/>
            </a:xfrm>
          </p:grpSpPr>
          <p:sp>
            <p:nvSpPr>
              <p:cNvPr id="3094"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5"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6"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7"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8"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3092"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3081" name="Group 43"/>
          <p:cNvGrpSpPr>
            <a:grpSpLocks/>
          </p:cNvGrpSpPr>
          <p:nvPr userDrawn="1"/>
        </p:nvGrpSpPr>
        <p:grpSpPr bwMode="auto">
          <a:xfrm>
            <a:off x="23813" y="1371600"/>
            <a:ext cx="12125325" cy="377825"/>
            <a:chOff x="11" y="872"/>
            <a:chExt cx="5841" cy="238"/>
          </a:xfrm>
        </p:grpSpPr>
        <p:grpSp>
          <p:nvGrpSpPr>
            <p:cNvPr id="3082" name="Group 35"/>
            <p:cNvGrpSpPr>
              <a:grpSpLocks/>
            </p:cNvGrpSpPr>
            <p:nvPr userDrawn="1"/>
          </p:nvGrpSpPr>
          <p:grpSpPr bwMode="auto">
            <a:xfrm>
              <a:off x="11" y="872"/>
              <a:ext cx="1997" cy="190"/>
              <a:chOff x="275" y="872"/>
              <a:chExt cx="1997" cy="190"/>
            </a:xfrm>
          </p:grpSpPr>
          <p:sp>
            <p:nvSpPr>
              <p:cNvPr id="3089"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90"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3" name="Group 36"/>
            <p:cNvGrpSpPr>
              <a:grpSpLocks/>
            </p:cNvGrpSpPr>
            <p:nvPr userDrawn="1"/>
          </p:nvGrpSpPr>
          <p:grpSpPr bwMode="auto">
            <a:xfrm>
              <a:off x="1967" y="896"/>
              <a:ext cx="1997" cy="190"/>
              <a:chOff x="275" y="872"/>
              <a:chExt cx="1997" cy="190"/>
            </a:xfrm>
          </p:grpSpPr>
          <p:sp>
            <p:nvSpPr>
              <p:cNvPr id="3087"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8"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3084" name="Group 40"/>
            <p:cNvGrpSpPr>
              <a:grpSpLocks/>
            </p:cNvGrpSpPr>
            <p:nvPr userDrawn="1"/>
          </p:nvGrpSpPr>
          <p:grpSpPr bwMode="auto">
            <a:xfrm>
              <a:off x="3855" y="920"/>
              <a:ext cx="1997" cy="190"/>
              <a:chOff x="275" y="872"/>
              <a:chExt cx="1997" cy="190"/>
            </a:xfrm>
          </p:grpSpPr>
          <p:sp>
            <p:nvSpPr>
              <p:cNvPr id="3085"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6"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917673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Arial" pitchFamily="34"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cs typeface="Arial" pitchFamily="34"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cs typeface="Arial" panose="020B0604020202020204" pitchFamily="34"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0BE8139-4813-421C-AC1D-3E51752E18A6}"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cs typeface="Arial" panose="020B0604020202020204" pitchFamily="34" charset="0"/>
            </a:endParaRPr>
          </a:p>
        </p:txBody>
      </p:sp>
      <p:pic>
        <p:nvPicPr>
          <p:cNvPr id="1031" name="Picture 7"/>
          <p:cNvPicPr>
            <a:picLocks noChangeAspect="1" noChangeArrowheads="1"/>
          </p:cNvPicPr>
          <p:nvPr userDrawn="1"/>
        </p:nvPicPr>
        <p:blipFill>
          <a:blip r:embed="rId13"/>
          <a:srcRect/>
          <a:stretch>
            <a:fillRect/>
          </a:stretch>
        </p:blipFill>
        <p:spPr bwMode="auto">
          <a:xfrm>
            <a:off x="9753600" y="0"/>
            <a:ext cx="2438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212719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3F60A01-E9B1-48DD-B6B6-A9D1824CAC1E}"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512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8" name="Group 45"/>
          <p:cNvGrpSpPr>
            <a:grpSpLocks/>
          </p:cNvGrpSpPr>
          <p:nvPr userDrawn="1"/>
        </p:nvGrpSpPr>
        <p:grpSpPr bwMode="auto">
          <a:xfrm>
            <a:off x="147638" y="290513"/>
            <a:ext cx="1282700" cy="938212"/>
            <a:chOff x="70" y="183"/>
            <a:chExt cx="606" cy="591"/>
          </a:xfrm>
        </p:grpSpPr>
        <p:grpSp>
          <p:nvGrpSpPr>
            <p:cNvPr id="5139" name="Group 16"/>
            <p:cNvGrpSpPr>
              <a:grpSpLocks/>
            </p:cNvGrpSpPr>
            <p:nvPr userDrawn="1"/>
          </p:nvGrpSpPr>
          <p:grpSpPr bwMode="auto">
            <a:xfrm>
              <a:off x="70" y="183"/>
              <a:ext cx="606" cy="591"/>
              <a:chOff x="384" y="734"/>
              <a:chExt cx="606" cy="591"/>
            </a:xfrm>
          </p:grpSpPr>
          <p:sp>
            <p:nvSpPr>
              <p:cNvPr id="5142"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3"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4"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5"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46"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5140"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5129" name="Group 43"/>
          <p:cNvGrpSpPr>
            <a:grpSpLocks/>
          </p:cNvGrpSpPr>
          <p:nvPr userDrawn="1"/>
        </p:nvGrpSpPr>
        <p:grpSpPr bwMode="auto">
          <a:xfrm>
            <a:off x="23813" y="1371600"/>
            <a:ext cx="12125325" cy="377825"/>
            <a:chOff x="11" y="872"/>
            <a:chExt cx="5841" cy="238"/>
          </a:xfrm>
        </p:grpSpPr>
        <p:grpSp>
          <p:nvGrpSpPr>
            <p:cNvPr id="5130" name="Group 35"/>
            <p:cNvGrpSpPr>
              <a:grpSpLocks/>
            </p:cNvGrpSpPr>
            <p:nvPr userDrawn="1"/>
          </p:nvGrpSpPr>
          <p:grpSpPr bwMode="auto">
            <a:xfrm>
              <a:off x="11" y="872"/>
              <a:ext cx="1997" cy="190"/>
              <a:chOff x="275" y="872"/>
              <a:chExt cx="1997" cy="190"/>
            </a:xfrm>
          </p:grpSpPr>
          <p:sp>
            <p:nvSpPr>
              <p:cNvPr id="5137"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8"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31" name="Group 36"/>
            <p:cNvGrpSpPr>
              <a:grpSpLocks/>
            </p:cNvGrpSpPr>
            <p:nvPr userDrawn="1"/>
          </p:nvGrpSpPr>
          <p:grpSpPr bwMode="auto">
            <a:xfrm>
              <a:off x="1967" y="896"/>
              <a:ext cx="1997" cy="190"/>
              <a:chOff x="275" y="872"/>
              <a:chExt cx="1997" cy="190"/>
            </a:xfrm>
          </p:grpSpPr>
          <p:sp>
            <p:nvSpPr>
              <p:cNvPr id="5135"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6"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5132" name="Group 40"/>
            <p:cNvGrpSpPr>
              <a:grpSpLocks/>
            </p:cNvGrpSpPr>
            <p:nvPr userDrawn="1"/>
          </p:nvGrpSpPr>
          <p:grpSpPr bwMode="auto">
            <a:xfrm>
              <a:off x="3855" y="920"/>
              <a:ext cx="1997" cy="190"/>
              <a:chOff x="275" y="872"/>
              <a:chExt cx="1997" cy="190"/>
            </a:xfrm>
          </p:grpSpPr>
          <p:sp>
            <p:nvSpPr>
              <p:cNvPr id="5133"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34"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38325968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Comic Sans MS"/>
                <a:ea typeface="ＭＳ Ｐゴシック"/>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2594137-233A-4E0B-BC56-C7F26538D104}" type="slidenum">
              <a:rPr kumimoji="0" lang="en-US" altLang="en-US" sz="14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615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45"/>
          <p:cNvGrpSpPr>
            <a:grpSpLocks/>
          </p:cNvGrpSpPr>
          <p:nvPr userDrawn="1"/>
        </p:nvGrpSpPr>
        <p:grpSpPr bwMode="auto">
          <a:xfrm>
            <a:off x="147638" y="290513"/>
            <a:ext cx="1282700" cy="938212"/>
            <a:chOff x="70" y="183"/>
            <a:chExt cx="606" cy="591"/>
          </a:xfrm>
        </p:grpSpPr>
        <p:grpSp>
          <p:nvGrpSpPr>
            <p:cNvPr id="6163" name="Group 16"/>
            <p:cNvGrpSpPr>
              <a:grpSpLocks/>
            </p:cNvGrpSpPr>
            <p:nvPr userDrawn="1"/>
          </p:nvGrpSpPr>
          <p:grpSpPr bwMode="auto">
            <a:xfrm>
              <a:off x="70" y="183"/>
              <a:ext cx="606" cy="591"/>
              <a:chOff x="384" y="734"/>
              <a:chExt cx="606" cy="591"/>
            </a:xfrm>
          </p:grpSpPr>
          <p:sp>
            <p:nvSpPr>
              <p:cNvPr id="6166"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7"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8"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9"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70"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6164"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45" name="Text Box 18"/>
            <p:cNvSpPr txBox="1">
              <a:spLocks noChangeArrowheads="1"/>
            </p:cNvSpPr>
            <p:nvPr userDrawn="1"/>
          </p:nvSpPr>
          <p:spPr bwMode="auto">
            <a:xfrm>
              <a:off x="286" y="249"/>
              <a:ext cx="167" cy="29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6153" name="Group 43"/>
          <p:cNvGrpSpPr>
            <a:grpSpLocks/>
          </p:cNvGrpSpPr>
          <p:nvPr userDrawn="1"/>
        </p:nvGrpSpPr>
        <p:grpSpPr bwMode="auto">
          <a:xfrm>
            <a:off x="23813" y="1371600"/>
            <a:ext cx="12125325" cy="377825"/>
            <a:chOff x="11" y="872"/>
            <a:chExt cx="5841" cy="238"/>
          </a:xfrm>
        </p:grpSpPr>
        <p:grpSp>
          <p:nvGrpSpPr>
            <p:cNvPr id="6154" name="Group 35"/>
            <p:cNvGrpSpPr>
              <a:grpSpLocks/>
            </p:cNvGrpSpPr>
            <p:nvPr userDrawn="1"/>
          </p:nvGrpSpPr>
          <p:grpSpPr bwMode="auto">
            <a:xfrm>
              <a:off x="11" y="872"/>
              <a:ext cx="1997" cy="190"/>
              <a:chOff x="275" y="872"/>
              <a:chExt cx="1997" cy="190"/>
            </a:xfrm>
          </p:grpSpPr>
          <p:sp>
            <p:nvSpPr>
              <p:cNvPr id="6161"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2"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6155" name="Group 36"/>
            <p:cNvGrpSpPr>
              <a:grpSpLocks/>
            </p:cNvGrpSpPr>
            <p:nvPr userDrawn="1"/>
          </p:nvGrpSpPr>
          <p:grpSpPr bwMode="auto">
            <a:xfrm>
              <a:off x="1967" y="896"/>
              <a:ext cx="1997" cy="190"/>
              <a:chOff x="275" y="872"/>
              <a:chExt cx="1997" cy="190"/>
            </a:xfrm>
          </p:grpSpPr>
          <p:sp>
            <p:nvSpPr>
              <p:cNvPr id="6159"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60"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6156" name="Group 40"/>
            <p:cNvGrpSpPr>
              <a:grpSpLocks/>
            </p:cNvGrpSpPr>
            <p:nvPr userDrawn="1"/>
          </p:nvGrpSpPr>
          <p:grpSpPr bwMode="auto">
            <a:xfrm>
              <a:off x="3855" y="920"/>
              <a:ext cx="1997" cy="190"/>
              <a:chOff x="275" y="872"/>
              <a:chExt cx="1997" cy="190"/>
            </a:xfrm>
          </p:grpSpPr>
          <p:sp>
            <p:nvSpPr>
              <p:cNvPr id="6157"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6158"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Tree>
    <p:extLst>
      <p:ext uri="{BB962C8B-B14F-4D97-AF65-F5344CB8AC3E}">
        <p14:creationId xmlns:p14="http://schemas.microsoft.com/office/powerpoint/2010/main" val="4020512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81138" y="228600"/>
            <a:ext cx="81708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65188" y="173196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Comic Sans MS" charset="0"/>
                <a:ea typeface="ＭＳ Ｐゴシック" charset="0"/>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solidFill>
                  <a:srgbClr val="000000"/>
                </a:solidFill>
                <a:latin typeface="Comic Sans MS" panose="030F0702030302020204" pitchFamily="66"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884A08-301B-4636-9C38-613AC2D52143}" type="slidenum">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ＭＳ Ｐゴシック"/>
            </a:endParaRPr>
          </a:p>
        </p:txBody>
      </p:sp>
      <p:pic>
        <p:nvPicPr>
          <p:cNvPr id="4103"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753600" y="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45"/>
          <p:cNvGrpSpPr>
            <a:grpSpLocks/>
          </p:cNvGrpSpPr>
          <p:nvPr userDrawn="1"/>
        </p:nvGrpSpPr>
        <p:grpSpPr bwMode="auto">
          <a:xfrm>
            <a:off x="147638" y="290513"/>
            <a:ext cx="1282700" cy="938212"/>
            <a:chOff x="70" y="183"/>
            <a:chExt cx="606" cy="591"/>
          </a:xfrm>
        </p:grpSpPr>
        <p:grpSp>
          <p:nvGrpSpPr>
            <p:cNvPr id="4115" name="Group 16"/>
            <p:cNvGrpSpPr>
              <a:grpSpLocks/>
            </p:cNvGrpSpPr>
            <p:nvPr userDrawn="1"/>
          </p:nvGrpSpPr>
          <p:grpSpPr bwMode="auto">
            <a:xfrm>
              <a:off x="70" y="183"/>
              <a:ext cx="606" cy="591"/>
              <a:chOff x="384" y="734"/>
              <a:chExt cx="606" cy="591"/>
            </a:xfrm>
          </p:grpSpPr>
          <p:sp>
            <p:nvSpPr>
              <p:cNvPr id="4118" name="Line 11"/>
              <p:cNvSpPr>
                <a:spLocks noChangeShapeType="1"/>
              </p:cNvSpPr>
              <p:nvPr userDrawn="1"/>
            </p:nvSpPr>
            <p:spPr bwMode="auto">
              <a:xfrm>
                <a:off x="384" y="10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9" name="Line 12"/>
              <p:cNvSpPr>
                <a:spLocks noChangeShapeType="1"/>
              </p:cNvSpPr>
              <p:nvPr userDrawn="1"/>
            </p:nvSpPr>
            <p:spPr bwMode="auto">
              <a:xfrm>
                <a:off x="432" y="110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0" name="Line 13"/>
              <p:cNvSpPr>
                <a:spLocks noChangeShapeType="1"/>
              </p:cNvSpPr>
              <p:nvPr userDrawn="1"/>
            </p:nvSpPr>
            <p:spPr bwMode="auto">
              <a:xfrm flipV="1">
                <a:off x="485" y="748"/>
                <a:ext cx="0" cy="25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1" name="Line 14"/>
              <p:cNvSpPr>
                <a:spLocks noChangeShapeType="1"/>
              </p:cNvSpPr>
              <p:nvPr userDrawn="1"/>
            </p:nvSpPr>
            <p:spPr bwMode="auto">
              <a:xfrm>
                <a:off x="485" y="734"/>
                <a:ext cx="4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22" name="Freeform 15"/>
              <p:cNvSpPr>
                <a:spLocks/>
              </p:cNvSpPr>
              <p:nvPr userDrawn="1"/>
            </p:nvSpPr>
            <p:spPr bwMode="auto">
              <a:xfrm>
                <a:off x="492" y="734"/>
                <a:ext cx="498" cy="591"/>
              </a:xfrm>
              <a:custGeom>
                <a:avLst/>
                <a:gdLst>
                  <a:gd name="T0" fmla="*/ 426 w 498"/>
                  <a:gd name="T1" fmla="*/ 0 h 591"/>
                  <a:gd name="T2" fmla="*/ 426 w 498"/>
                  <a:gd name="T3" fmla="*/ 99 h 591"/>
                  <a:gd name="T4" fmla="*/ 492 w 498"/>
                  <a:gd name="T5" fmla="*/ 184 h 591"/>
                  <a:gd name="T6" fmla="*/ 380 w 498"/>
                  <a:gd name="T7" fmla="*/ 230 h 591"/>
                  <a:gd name="T8" fmla="*/ 492 w 498"/>
                  <a:gd name="T9" fmla="*/ 302 h 591"/>
                  <a:gd name="T10" fmla="*/ 380 w 498"/>
                  <a:gd name="T11" fmla="*/ 355 h 591"/>
                  <a:gd name="T12" fmla="*/ 492 w 498"/>
                  <a:gd name="T13" fmla="*/ 401 h 591"/>
                  <a:gd name="T14" fmla="*/ 393 w 498"/>
                  <a:gd name="T15" fmla="*/ 460 h 591"/>
                  <a:gd name="T16" fmla="*/ 498 w 498"/>
                  <a:gd name="T17" fmla="*/ 512 h 591"/>
                  <a:gd name="T18" fmla="*/ 439 w 498"/>
                  <a:gd name="T19" fmla="*/ 538 h 591"/>
                  <a:gd name="T20" fmla="*/ 439 w 498"/>
                  <a:gd name="T21" fmla="*/ 591 h 591"/>
                  <a:gd name="T22" fmla="*/ 0 w 498"/>
                  <a:gd name="T23" fmla="*/ 591 h 591"/>
                  <a:gd name="T24" fmla="*/ 0 w 498"/>
                  <a:gd name="T25" fmla="*/ 374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8" h="591">
                    <a:moveTo>
                      <a:pt x="426" y="0"/>
                    </a:moveTo>
                    <a:cubicBezTo>
                      <a:pt x="426" y="33"/>
                      <a:pt x="426" y="66"/>
                      <a:pt x="426" y="99"/>
                    </a:cubicBezTo>
                    <a:lnTo>
                      <a:pt x="492" y="184"/>
                    </a:lnTo>
                    <a:lnTo>
                      <a:pt x="380" y="230"/>
                    </a:lnTo>
                    <a:lnTo>
                      <a:pt x="492" y="302"/>
                    </a:lnTo>
                    <a:lnTo>
                      <a:pt x="380" y="355"/>
                    </a:lnTo>
                    <a:lnTo>
                      <a:pt x="492" y="401"/>
                    </a:lnTo>
                    <a:lnTo>
                      <a:pt x="393" y="460"/>
                    </a:lnTo>
                    <a:lnTo>
                      <a:pt x="498" y="512"/>
                    </a:lnTo>
                    <a:lnTo>
                      <a:pt x="439" y="538"/>
                    </a:lnTo>
                    <a:lnTo>
                      <a:pt x="439" y="591"/>
                    </a:lnTo>
                    <a:lnTo>
                      <a:pt x="0" y="591"/>
                    </a:lnTo>
                    <a:lnTo>
                      <a:pt x="0" y="37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sp>
          <p:nvSpPr>
            <p:cNvPr id="4116" name="Freeform 17"/>
            <p:cNvSpPr>
              <a:spLocks/>
            </p:cNvSpPr>
            <p:nvPr userDrawn="1"/>
          </p:nvSpPr>
          <p:spPr bwMode="auto">
            <a:xfrm>
              <a:off x="261" y="281"/>
              <a:ext cx="248" cy="211"/>
            </a:xfrm>
            <a:custGeom>
              <a:avLst/>
              <a:gdLst>
                <a:gd name="T0" fmla="*/ 81 w 248"/>
                <a:gd name="T1" fmla="*/ 211 h 211"/>
                <a:gd name="T2" fmla="*/ 22 w 248"/>
                <a:gd name="T3" fmla="*/ 40 h 211"/>
                <a:gd name="T4" fmla="*/ 212 w 248"/>
                <a:gd name="T5" fmla="*/ 7 h 211"/>
                <a:gd name="T6" fmla="*/ 238 w 248"/>
                <a:gd name="T7" fmla="*/ 80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211">
                  <a:moveTo>
                    <a:pt x="81" y="211"/>
                  </a:moveTo>
                  <a:cubicBezTo>
                    <a:pt x="40" y="142"/>
                    <a:pt x="0" y="74"/>
                    <a:pt x="22" y="40"/>
                  </a:cubicBezTo>
                  <a:cubicBezTo>
                    <a:pt x="44" y="6"/>
                    <a:pt x="176" y="0"/>
                    <a:pt x="212" y="7"/>
                  </a:cubicBezTo>
                  <a:cubicBezTo>
                    <a:pt x="248" y="14"/>
                    <a:pt x="243" y="47"/>
                    <a:pt x="238" y="80"/>
                  </a:cubicBezTo>
                </a:path>
              </a:pathLst>
            </a:custGeom>
            <a:noFill/>
            <a:ln w="19050">
              <a:solidFill>
                <a:srgbClr val="046C3F"/>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1045" name="Text Box 18"/>
            <p:cNvSpPr txBox="1">
              <a:spLocks noChangeArrowheads="1"/>
            </p:cNvSpPr>
            <p:nvPr userDrawn="1"/>
          </p:nvSpPr>
          <p:spPr bwMode="auto">
            <a:xfrm>
              <a:off x="286" y="249"/>
              <a:ext cx="167" cy="291"/>
            </a:xfrm>
            <a:prstGeom prst="rect">
              <a:avLst/>
            </a:prstGeom>
            <a:noFill/>
            <a:ln>
              <a:noFill/>
            </a:ln>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46C3F"/>
                  </a:solidFill>
                  <a:effectLst/>
                  <a:uLnTx/>
                  <a:uFillTx/>
                  <a:latin typeface="Comic Sans MS" charset="0"/>
                  <a:ea typeface="ＭＳ Ｐゴシック" charset="0"/>
                </a:rPr>
                <a:t>I</a:t>
              </a:r>
            </a:p>
          </p:txBody>
        </p:sp>
      </p:grpSp>
      <p:grpSp>
        <p:nvGrpSpPr>
          <p:cNvPr id="4105" name="Group 43"/>
          <p:cNvGrpSpPr>
            <a:grpSpLocks/>
          </p:cNvGrpSpPr>
          <p:nvPr userDrawn="1"/>
        </p:nvGrpSpPr>
        <p:grpSpPr bwMode="auto">
          <a:xfrm>
            <a:off x="23813" y="1371600"/>
            <a:ext cx="12125325" cy="377825"/>
            <a:chOff x="11" y="872"/>
            <a:chExt cx="5841" cy="238"/>
          </a:xfrm>
        </p:grpSpPr>
        <p:grpSp>
          <p:nvGrpSpPr>
            <p:cNvPr id="4106" name="Group 35"/>
            <p:cNvGrpSpPr>
              <a:grpSpLocks/>
            </p:cNvGrpSpPr>
            <p:nvPr userDrawn="1"/>
          </p:nvGrpSpPr>
          <p:grpSpPr bwMode="auto">
            <a:xfrm>
              <a:off x="11" y="872"/>
              <a:ext cx="1997" cy="190"/>
              <a:chOff x="275" y="872"/>
              <a:chExt cx="1997" cy="190"/>
            </a:xfrm>
          </p:grpSpPr>
          <p:sp>
            <p:nvSpPr>
              <p:cNvPr id="4113" name="Freeform 20"/>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4" name="Freeform 27"/>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nvGrpSpPr>
            <p:cNvPr id="4107" name="Group 36"/>
            <p:cNvGrpSpPr>
              <a:grpSpLocks/>
            </p:cNvGrpSpPr>
            <p:nvPr userDrawn="1"/>
          </p:nvGrpSpPr>
          <p:grpSpPr bwMode="auto">
            <a:xfrm>
              <a:off x="1967" y="896"/>
              <a:ext cx="1997" cy="190"/>
              <a:chOff x="275" y="872"/>
              <a:chExt cx="1997" cy="190"/>
            </a:xfrm>
          </p:grpSpPr>
          <p:sp>
            <p:nvSpPr>
              <p:cNvPr id="4111" name="Freeform 37"/>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2" name="Freeform 38"/>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nvGrpSpPr>
            <p:cNvPr id="4108" name="Group 40"/>
            <p:cNvGrpSpPr>
              <a:grpSpLocks/>
            </p:cNvGrpSpPr>
            <p:nvPr userDrawn="1"/>
          </p:nvGrpSpPr>
          <p:grpSpPr bwMode="auto">
            <a:xfrm>
              <a:off x="3855" y="920"/>
              <a:ext cx="1997" cy="190"/>
              <a:chOff x="275" y="872"/>
              <a:chExt cx="1997" cy="190"/>
            </a:xfrm>
          </p:grpSpPr>
          <p:sp>
            <p:nvSpPr>
              <p:cNvPr id="4109" name="Freeform 41"/>
              <p:cNvSpPr>
                <a:spLocks/>
              </p:cNvSpPr>
              <p:nvPr userDrawn="1"/>
            </p:nvSpPr>
            <p:spPr bwMode="auto">
              <a:xfrm>
                <a:off x="275" y="872"/>
                <a:ext cx="1286" cy="190"/>
              </a:xfrm>
              <a:custGeom>
                <a:avLst/>
                <a:gdLst>
                  <a:gd name="T0" fmla="*/ 0 w 1286"/>
                  <a:gd name="T1" fmla="*/ 92 h 190"/>
                  <a:gd name="T2" fmla="*/ 138 w 1286"/>
                  <a:gd name="T3" fmla="*/ 92 h 190"/>
                  <a:gd name="T4" fmla="*/ 197 w 1286"/>
                  <a:gd name="T5" fmla="*/ 0 h 190"/>
                  <a:gd name="T6" fmla="*/ 256 w 1286"/>
                  <a:gd name="T7" fmla="*/ 131 h 190"/>
                  <a:gd name="T8" fmla="*/ 328 w 1286"/>
                  <a:gd name="T9" fmla="*/ 0 h 190"/>
                  <a:gd name="T10" fmla="*/ 381 w 1286"/>
                  <a:gd name="T11" fmla="*/ 144 h 190"/>
                  <a:gd name="T12" fmla="*/ 440 w 1286"/>
                  <a:gd name="T13" fmla="*/ 7 h 190"/>
                  <a:gd name="T14" fmla="*/ 499 w 1286"/>
                  <a:gd name="T15" fmla="*/ 151 h 190"/>
                  <a:gd name="T16" fmla="*/ 551 w 1286"/>
                  <a:gd name="T17" fmla="*/ 20 h 190"/>
                  <a:gd name="T18" fmla="*/ 584 w 1286"/>
                  <a:gd name="T19" fmla="*/ 112 h 190"/>
                  <a:gd name="T20" fmla="*/ 1286 w 1286"/>
                  <a:gd name="T21" fmla="*/ 112 h 190"/>
                  <a:gd name="T22" fmla="*/ 1286 w 1286"/>
                  <a:gd name="T23" fmla="*/ 7 h 190"/>
                  <a:gd name="T24" fmla="*/ 1286 w 1286"/>
                  <a:gd name="T25" fmla="*/ 19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6" h="190">
                    <a:moveTo>
                      <a:pt x="0" y="92"/>
                    </a:moveTo>
                    <a:lnTo>
                      <a:pt x="138" y="92"/>
                    </a:lnTo>
                    <a:lnTo>
                      <a:pt x="197" y="0"/>
                    </a:lnTo>
                    <a:lnTo>
                      <a:pt x="256" y="131"/>
                    </a:lnTo>
                    <a:lnTo>
                      <a:pt x="328" y="0"/>
                    </a:lnTo>
                    <a:lnTo>
                      <a:pt x="381" y="144"/>
                    </a:lnTo>
                    <a:lnTo>
                      <a:pt x="440" y="7"/>
                    </a:lnTo>
                    <a:lnTo>
                      <a:pt x="499" y="151"/>
                    </a:lnTo>
                    <a:lnTo>
                      <a:pt x="551" y="20"/>
                    </a:lnTo>
                    <a:lnTo>
                      <a:pt x="584" y="112"/>
                    </a:lnTo>
                    <a:lnTo>
                      <a:pt x="1286" y="112"/>
                    </a:lnTo>
                    <a:lnTo>
                      <a:pt x="1286" y="7"/>
                    </a:lnTo>
                    <a:lnTo>
                      <a:pt x="1286" y="190"/>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sp>
            <p:nvSpPr>
              <p:cNvPr id="4110" name="Freeform 42"/>
              <p:cNvSpPr>
                <a:spLocks/>
              </p:cNvSpPr>
              <p:nvPr userDrawn="1"/>
            </p:nvSpPr>
            <p:spPr bwMode="auto">
              <a:xfrm>
                <a:off x="1664" y="885"/>
                <a:ext cx="608" cy="176"/>
              </a:xfrm>
              <a:custGeom>
                <a:avLst/>
                <a:gdLst>
                  <a:gd name="T0" fmla="*/ 0 w 608"/>
                  <a:gd name="T1" fmla="*/ 0 h 176"/>
                  <a:gd name="T2" fmla="*/ 0 w 608"/>
                  <a:gd name="T3" fmla="*/ 176 h 176"/>
                  <a:gd name="T4" fmla="*/ 0 w 608"/>
                  <a:gd name="T5" fmla="*/ 96 h 176"/>
                  <a:gd name="T6" fmla="*/ 608 w 608"/>
                  <a:gd name="T7" fmla="*/ 96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8" h="176">
                    <a:moveTo>
                      <a:pt x="0" y="0"/>
                    </a:moveTo>
                    <a:lnTo>
                      <a:pt x="0" y="176"/>
                    </a:lnTo>
                    <a:lnTo>
                      <a:pt x="0" y="96"/>
                    </a:lnTo>
                    <a:lnTo>
                      <a:pt x="608" y="96"/>
                    </a:lnTo>
                  </a:path>
                </a:pathLst>
              </a:custGeom>
              <a:noFill/>
              <a:ln w="28575" cmpd="sng">
                <a:solidFill>
                  <a:srgbClr val="046C3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endParaRPr>
              </a:p>
            </p:txBody>
          </p:sp>
        </p:grpSp>
      </p:grpSp>
    </p:spTree>
    <p:extLst>
      <p:ext uri="{BB962C8B-B14F-4D97-AF65-F5344CB8AC3E}">
        <p14:creationId xmlns:p14="http://schemas.microsoft.com/office/powerpoint/2010/main" val="36562784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Comic Sans MS" charset="0"/>
          <a:ea typeface="MS PGothic" pitchFamily="34" charset="-128"/>
          <a:cs typeface="MS PGothic"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emf"/><Relationship Id="rId18" Type="http://schemas.openxmlformats.org/officeDocument/2006/relationships/oleObject" Target="../embeddings/oleObject8.bin"/><Relationship Id="rId3" Type="http://schemas.openxmlformats.org/officeDocument/2006/relationships/notesSlide" Target="../notesSlides/notesSlide6.xml"/><Relationship Id="rId21" Type="http://schemas.openxmlformats.org/officeDocument/2006/relationships/image" Target="../media/image20.emf"/><Relationship Id="rId7" Type="http://schemas.openxmlformats.org/officeDocument/2006/relationships/image" Target="../media/image13.emf"/><Relationship Id="rId12" Type="http://schemas.openxmlformats.org/officeDocument/2006/relationships/oleObject" Target="../embeddings/oleObject5.bin"/><Relationship Id="rId17" Type="http://schemas.openxmlformats.org/officeDocument/2006/relationships/image" Target="../media/image18.emf"/><Relationship Id="rId2" Type="http://schemas.openxmlformats.org/officeDocument/2006/relationships/slideLayout" Target="../slideLayouts/slideLayout29.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17.emf"/><Relationship Id="rId10" Type="http://schemas.openxmlformats.org/officeDocument/2006/relationships/oleObject" Target="../embeddings/oleObject4.bin"/><Relationship Id="rId19"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14.emf"/><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8.xml"/><Relationship Id="rId7" Type="http://schemas.openxmlformats.org/officeDocument/2006/relationships/image" Target="../media/image23.emf"/><Relationship Id="rId2" Type="http://schemas.openxmlformats.org/officeDocument/2006/relationships/slideLayout" Target="../slideLayouts/slideLayout40.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2.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a:xfrm>
            <a:off x="1665288" y="225425"/>
            <a:ext cx="8169275" cy="1752600"/>
          </a:xfrm>
        </p:spPr>
        <p:txBody>
          <a:bodyPr/>
          <a:lstStyle/>
          <a:p>
            <a:pPr eaLnBrk="1" hangingPunct="1"/>
            <a:r>
              <a:rPr lang="en-US" altLang="en-US">
                <a:solidFill>
                  <a:schemeClr val="accent2"/>
                </a:solidFill>
              </a:rPr>
              <a:t>Chapter 24</a:t>
            </a:r>
            <a:br>
              <a:rPr lang="en-US" altLang="en-US">
                <a:solidFill>
                  <a:schemeClr val="accent2"/>
                </a:solidFill>
              </a:rPr>
            </a:br>
            <a:r>
              <a:rPr lang="en-US" altLang="en-US">
                <a:solidFill>
                  <a:schemeClr val="accent2"/>
                </a:solidFill>
              </a:rPr>
              <a:t>Capacitance, Dielectrics, Electric Energy Storage</a:t>
            </a:r>
          </a:p>
        </p:txBody>
      </p:sp>
      <p:pic>
        <p:nvPicPr>
          <p:cNvPr id="125955" name="Picture 6" descr="24_00CO"/>
          <p:cNvPicPr>
            <a:picLocks noChangeAspect="1" noChangeArrowheads="1"/>
          </p:cNvPicPr>
          <p:nvPr/>
        </p:nvPicPr>
        <p:blipFill>
          <a:blip r:embed="rId3">
            <a:extLst>
              <a:ext uri="{28A0092B-C50C-407E-A947-70E740481C1C}">
                <a14:useLocalDpi xmlns:a14="http://schemas.microsoft.com/office/drawing/2010/main" val="0"/>
              </a:ext>
            </a:extLst>
          </a:blip>
          <a:srcRect b="2966"/>
          <a:stretch>
            <a:fillRect/>
          </a:stretch>
        </p:blipFill>
        <p:spPr bwMode="auto">
          <a:xfrm>
            <a:off x="155895" y="2369482"/>
            <a:ext cx="60086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4909" y="2234548"/>
            <a:ext cx="5011016"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omic Sans MS"/>
                <a:ea typeface="MS PGothic" panose="020B0600070205080204" pitchFamily="34" charset="-128"/>
              </a:rPr>
              <a:t>HW#3: </a:t>
            </a:r>
            <a:r>
              <a:rPr kumimoji="0" lang="en-US" sz="2800" b="1" i="0" u="sng" strike="noStrike" kern="1200" cap="none" spc="0" normalizeH="0" baseline="0" noProof="0" dirty="0">
                <a:ln>
                  <a:noFill/>
                </a:ln>
                <a:solidFill>
                  <a:srgbClr val="FF0000"/>
                </a:solidFill>
                <a:effectLst/>
                <a:uLnTx/>
                <a:uFillTx/>
                <a:latin typeface="Comic Sans MS"/>
                <a:ea typeface="MS PGothic" panose="020B0600070205080204" pitchFamily="34" charset="-128"/>
              </a:rPr>
              <a:t>Chapter 22: </a:t>
            </a:r>
            <a:r>
              <a:rPr kumimoji="0" lang="en-US" sz="2800" b="1" i="0" u="none" strike="noStrike" kern="1200" cap="none" spc="0" normalizeH="0" baseline="0" noProof="0" dirty="0">
                <a:ln>
                  <a:noFill/>
                </a:ln>
                <a:solidFill>
                  <a:srgbClr val="FF0000"/>
                </a:solidFill>
                <a:effectLst/>
                <a:uLnTx/>
                <a:uFillTx/>
                <a:latin typeface="Comic Sans MS"/>
                <a:ea typeface="MS PGothic" panose="020B0600070205080204" pitchFamily="34" charset="-128"/>
              </a:rPr>
              <a:t>Pb.1, Pb.6,Pb.24 Pb.27, Pb.35 </a:t>
            </a:r>
            <a:r>
              <a:rPr kumimoji="0" lang="en-US" sz="2800" b="1" i="0" u="sng" strike="noStrike" kern="1200" cap="none" spc="0" normalizeH="0" baseline="0" noProof="0" dirty="0">
                <a:ln>
                  <a:noFill/>
                </a:ln>
                <a:solidFill>
                  <a:srgbClr val="FF0000"/>
                </a:solidFill>
                <a:effectLst/>
                <a:uLnTx/>
                <a:uFillTx/>
                <a:latin typeface="Comic Sans MS"/>
                <a:ea typeface="MS PGothic" panose="020B0600070205080204" pitchFamily="34" charset="-128"/>
              </a:rPr>
              <a:t>due on Friday, Feb. 16</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800" b="1" u="sng" dirty="0">
              <a:solidFill>
                <a:srgbClr val="FF0000"/>
              </a:solidFill>
              <a:latin typeface="Comic Sans MS"/>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omic Sans MS"/>
                <a:ea typeface="MS PGothic" panose="020B0600070205080204" pitchFamily="34" charset="-128"/>
              </a:rPr>
              <a:t>There will be a quiz on Friday</a:t>
            </a:r>
          </a:p>
        </p:txBody>
      </p:sp>
    </p:spTree>
    <p:extLst>
      <p:ext uri="{BB962C8B-B14F-4D97-AF65-F5344CB8AC3E}">
        <p14:creationId xmlns:p14="http://schemas.microsoft.com/office/powerpoint/2010/main" val="179307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a:t>24-5 Dielectrics</a:t>
            </a:r>
          </a:p>
        </p:txBody>
      </p:sp>
      <p:sp>
        <p:nvSpPr>
          <p:cNvPr id="119811" name="Text Box 3"/>
          <p:cNvSpPr txBox="1">
            <a:spLocks noChangeArrowheads="1"/>
          </p:cNvSpPr>
          <p:nvPr/>
        </p:nvSpPr>
        <p:spPr bwMode="auto">
          <a:xfrm>
            <a:off x="1981200" y="1600200"/>
            <a:ext cx="839946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In this second experiment, we charge a capacitor, disconnect it, and then insert the dielectric. In this case, the charge remains constant. Since the dielectric increases the capacitance, the potential across the capacitor drops.</a:t>
            </a:r>
            <a:endPar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pic>
        <p:nvPicPr>
          <p:cNvPr id="119812" name="Picture 5" descr="Figure_24_15b"/>
          <p:cNvPicPr>
            <a:picLocks noChangeAspect="1" noChangeArrowheads="1"/>
          </p:cNvPicPr>
          <p:nvPr/>
        </p:nvPicPr>
        <p:blipFill>
          <a:blip r:embed="rId3">
            <a:extLst>
              <a:ext uri="{28A0092B-C50C-407E-A947-70E740481C1C}">
                <a14:useLocalDpi xmlns:a14="http://schemas.microsoft.com/office/drawing/2010/main" val="0"/>
              </a:ext>
            </a:extLst>
          </a:blip>
          <a:srcRect b="10420"/>
          <a:stretch>
            <a:fillRect/>
          </a:stretch>
        </p:blipFill>
        <p:spPr bwMode="auto">
          <a:xfrm>
            <a:off x="1831975" y="4465638"/>
            <a:ext cx="85486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9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pPr eaLnBrk="1" hangingPunct="1"/>
            <a:r>
              <a:rPr lang="en-US" altLang="en-US"/>
              <a:t>Example </a:t>
            </a:r>
          </a:p>
        </p:txBody>
      </p:sp>
      <p:sp>
        <p:nvSpPr>
          <p:cNvPr id="13" name="TextBox 12"/>
          <p:cNvSpPr txBox="1">
            <a:spLocks noChangeArrowheads="1"/>
          </p:cNvSpPr>
          <p:nvPr/>
        </p:nvSpPr>
        <p:spPr bwMode="auto">
          <a:xfrm>
            <a:off x="4048125" y="3616325"/>
            <a:ext cx="4884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9805"/>
                </a:solidFill>
                <a:effectLst/>
                <a:uLnTx/>
                <a:uFillTx/>
                <a:latin typeface="Comic Sans MS" panose="030F0702030302020204" pitchFamily="66" charset="0"/>
                <a:ea typeface="MS PGothic" panose="020B0600070205080204" pitchFamily="34" charset="-128"/>
                <a:cs typeface="Arial" panose="020B0604020202020204" pitchFamily="34" charset="0"/>
              </a:rPr>
              <a:t>STAYS THE SAME, No place for the charge to go</a:t>
            </a:r>
            <a:endParaRPr kumimoji="0" lang="en-US" altLang="en-US" sz="2400" b="0" i="0" u="none" strike="noStrike" kern="1200" cap="none" spc="0" normalizeH="0" baseline="-25000" noProof="0">
              <a:ln>
                <a:noFill/>
              </a:ln>
              <a:solidFill>
                <a:srgbClr val="FF9805"/>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graphicFrame>
        <p:nvGraphicFramePr>
          <p:cNvPr id="121860" name="Object 3"/>
          <p:cNvGraphicFramePr>
            <a:graphicFrameLocks noChangeAspect="1"/>
          </p:cNvGraphicFramePr>
          <p:nvPr/>
        </p:nvGraphicFramePr>
        <p:xfrm>
          <a:off x="4211638" y="2711450"/>
          <a:ext cx="1419225" cy="922338"/>
        </p:xfrm>
        <a:graphic>
          <a:graphicData uri="http://schemas.openxmlformats.org/presentationml/2006/ole">
            <mc:AlternateContent xmlns:mc="http://schemas.openxmlformats.org/markup-compatibility/2006">
              <mc:Choice xmlns:v="urn:schemas-microsoft-com:vml" Requires="v">
                <p:oleObj spid="_x0000_s1071" name="Equation" r:id="rId4" imgW="749520" imgH="484560" progId="Equation.DSMT4">
                  <p:embed/>
                </p:oleObj>
              </mc:Choice>
              <mc:Fallback>
                <p:oleObj name="Equation" r:id="rId4" imgW="749520" imgH="484560" progId="Equation.DSMT4">
                  <p:embed/>
                  <p:pic>
                    <p:nvPicPr>
                      <p:cNvPr id="12186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711450"/>
                        <a:ext cx="1419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33"/>
          <p:cNvGrpSpPr>
            <a:grpSpLocks/>
          </p:cNvGrpSpPr>
          <p:nvPr/>
        </p:nvGrpSpPr>
        <p:grpSpPr bwMode="auto">
          <a:xfrm>
            <a:off x="6642100" y="2740025"/>
            <a:ext cx="3543300" cy="830263"/>
            <a:chOff x="5118029" y="2739279"/>
            <a:chExt cx="3543300" cy="831732"/>
          </a:xfrm>
        </p:grpSpPr>
        <p:sp>
          <p:nvSpPr>
            <p:cNvPr id="121919" name="TextBox 19"/>
            <p:cNvSpPr txBox="1">
              <a:spLocks noChangeArrowheads="1"/>
            </p:cNvSpPr>
            <p:nvPr/>
          </p:nvSpPr>
          <p:spPr bwMode="auto">
            <a:xfrm>
              <a:off x="5118029" y="2739279"/>
              <a:ext cx="3543300" cy="83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707FF"/>
                  </a:solidFill>
                  <a:effectLst/>
                  <a:uLnTx/>
                  <a:uFillTx/>
                  <a:latin typeface="Comic Sans MS" panose="030F0702030302020204" pitchFamily="66" charset="0"/>
                  <a:ea typeface="MS PGothic" panose="020B0600070205080204" pitchFamily="34" charset="-128"/>
                  <a:cs typeface="Arial" panose="020B0604020202020204" pitchFamily="34" charset="0"/>
                </a:rPr>
                <a:t>decreases by a factor of</a:t>
              </a:r>
            </a:p>
          </p:txBody>
        </p:sp>
        <p:graphicFrame>
          <p:nvGraphicFramePr>
            <p:cNvPr id="121920" name="Object 11"/>
            <p:cNvGraphicFramePr>
              <a:graphicFrameLocks noChangeAspect="1"/>
            </p:cNvGraphicFramePr>
            <p:nvPr/>
          </p:nvGraphicFramePr>
          <p:xfrm>
            <a:off x="5647452" y="3211623"/>
            <a:ext cx="287337" cy="260350"/>
          </p:xfrm>
          <a:graphic>
            <a:graphicData uri="http://schemas.openxmlformats.org/presentationml/2006/ole">
              <mc:AlternateContent xmlns:mc="http://schemas.openxmlformats.org/markup-compatibility/2006">
                <mc:Choice xmlns:v="urn:schemas-microsoft-com:vml" Requires="v">
                  <p:oleObj spid="_x0000_s1072" name="Equation" r:id="rId6" imgW="127800" imgH="118800" progId="Equation.DSMT4">
                    <p:embed/>
                  </p:oleObj>
                </mc:Choice>
                <mc:Fallback>
                  <p:oleObj name="Equation" r:id="rId6" imgW="127800" imgH="118800" progId="Equation.DSMT4">
                    <p:embed/>
                    <p:pic>
                      <p:nvPicPr>
                        <p:cNvPr id="12192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7452" y="3211623"/>
                          <a:ext cx="287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32"/>
          <p:cNvGrpSpPr>
            <a:grpSpLocks/>
          </p:cNvGrpSpPr>
          <p:nvPr/>
        </p:nvGrpSpPr>
        <p:grpSpPr bwMode="auto">
          <a:xfrm>
            <a:off x="5421313" y="5953125"/>
            <a:ext cx="2701925" cy="457200"/>
            <a:chOff x="5535613" y="5953125"/>
            <a:chExt cx="2701925" cy="457200"/>
          </a:xfrm>
        </p:grpSpPr>
        <p:sp>
          <p:nvSpPr>
            <p:cNvPr id="121917" name="TextBox 77"/>
            <p:cNvSpPr txBox="1">
              <a:spLocks noChangeArrowheads="1"/>
            </p:cNvSpPr>
            <p:nvPr/>
          </p:nvSpPr>
          <p:spPr bwMode="auto">
            <a:xfrm>
              <a:off x="5535613" y="5953125"/>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increases by</a:t>
              </a:r>
            </a:p>
          </p:txBody>
        </p:sp>
        <p:graphicFrame>
          <p:nvGraphicFramePr>
            <p:cNvPr id="121918" name="Object 14"/>
            <p:cNvGraphicFramePr>
              <a:graphicFrameLocks noChangeAspect="1"/>
            </p:cNvGraphicFramePr>
            <p:nvPr/>
          </p:nvGraphicFramePr>
          <p:xfrm>
            <a:off x="7419485" y="6095306"/>
            <a:ext cx="287337" cy="260350"/>
          </p:xfrm>
          <a:graphic>
            <a:graphicData uri="http://schemas.openxmlformats.org/presentationml/2006/ole">
              <mc:AlternateContent xmlns:mc="http://schemas.openxmlformats.org/markup-compatibility/2006">
                <mc:Choice xmlns:v="urn:schemas-microsoft-com:vml" Requires="v">
                  <p:oleObj spid="_x0000_s1073" name="Equation" r:id="rId8" imgW="127800" imgH="118800" progId="Equation.DSMT4">
                    <p:embed/>
                  </p:oleObj>
                </mc:Choice>
                <mc:Fallback>
                  <p:oleObj name="Equation" r:id="rId8" imgW="127800" imgH="118800" progId="Equation.DSMT4">
                    <p:embed/>
                    <p:pic>
                      <p:nvPicPr>
                        <p:cNvPr id="121918"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9485" y="6095306"/>
                          <a:ext cx="287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1863" name="Object 15"/>
          <p:cNvGraphicFramePr>
            <a:graphicFrameLocks noChangeAspect="1"/>
          </p:cNvGraphicFramePr>
          <p:nvPr/>
        </p:nvGraphicFramePr>
        <p:xfrm>
          <a:off x="8472488" y="1687513"/>
          <a:ext cx="287337" cy="260350"/>
        </p:xfrm>
        <a:graphic>
          <a:graphicData uri="http://schemas.openxmlformats.org/presentationml/2006/ole">
            <mc:AlternateContent xmlns:mc="http://schemas.openxmlformats.org/markup-compatibility/2006">
              <mc:Choice xmlns:v="urn:schemas-microsoft-com:vml" Requires="v">
                <p:oleObj spid="_x0000_s1074" name="Equation" r:id="rId10" imgW="127800" imgH="118800" progId="Equation.DSMT4">
                  <p:embed/>
                </p:oleObj>
              </mc:Choice>
              <mc:Fallback>
                <p:oleObj name="Equation" r:id="rId10" imgW="127800" imgH="118800" progId="Equation.DSMT4">
                  <p:embed/>
                  <p:pic>
                    <p:nvPicPr>
                      <p:cNvPr id="121863"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72488" y="1687513"/>
                        <a:ext cx="287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29"/>
          <p:cNvGrpSpPr>
            <a:grpSpLocks/>
          </p:cNvGrpSpPr>
          <p:nvPr/>
        </p:nvGrpSpPr>
        <p:grpSpPr bwMode="auto">
          <a:xfrm>
            <a:off x="5599113" y="4475163"/>
            <a:ext cx="2701925" cy="457200"/>
            <a:chOff x="5289550" y="3759200"/>
            <a:chExt cx="2701925" cy="457200"/>
          </a:xfrm>
        </p:grpSpPr>
        <p:sp>
          <p:nvSpPr>
            <p:cNvPr id="121915" name="TextBox 73"/>
            <p:cNvSpPr txBox="1">
              <a:spLocks noChangeArrowheads="1"/>
            </p:cNvSpPr>
            <p:nvPr/>
          </p:nvSpPr>
          <p:spPr bwMode="auto">
            <a:xfrm>
              <a:off x="5289550" y="3759200"/>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80F05"/>
                  </a:solidFill>
                  <a:effectLst/>
                  <a:uLnTx/>
                  <a:uFillTx/>
                  <a:latin typeface="Comic Sans MS" panose="030F0702030302020204" pitchFamily="66" charset="0"/>
                  <a:ea typeface="MS PGothic" panose="020B0600070205080204" pitchFamily="34" charset="-128"/>
                  <a:cs typeface="Arial" panose="020B0604020202020204" pitchFamily="34" charset="0"/>
                </a:rPr>
                <a:t>increases by</a:t>
              </a:r>
            </a:p>
          </p:txBody>
        </p:sp>
        <p:graphicFrame>
          <p:nvGraphicFramePr>
            <p:cNvPr id="121916" name="Object 18"/>
            <p:cNvGraphicFramePr>
              <a:graphicFrameLocks noChangeAspect="1"/>
            </p:cNvGraphicFramePr>
            <p:nvPr/>
          </p:nvGraphicFramePr>
          <p:xfrm>
            <a:off x="7301903" y="3848782"/>
            <a:ext cx="287337" cy="260350"/>
          </p:xfrm>
          <a:graphic>
            <a:graphicData uri="http://schemas.openxmlformats.org/presentationml/2006/ole">
              <mc:AlternateContent xmlns:mc="http://schemas.openxmlformats.org/markup-compatibility/2006">
                <mc:Choice xmlns:v="urn:schemas-microsoft-com:vml" Requires="v">
                  <p:oleObj spid="_x0000_s1075" name="Equation" r:id="rId12" imgW="127800" imgH="118800" progId="Equation.DSMT4">
                    <p:embed/>
                  </p:oleObj>
                </mc:Choice>
                <mc:Fallback>
                  <p:oleObj name="Equation" r:id="rId12" imgW="127800" imgH="118800" progId="Equation.DSMT4">
                    <p:embed/>
                    <p:pic>
                      <p:nvPicPr>
                        <p:cNvPr id="121916"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1903" y="3848782"/>
                          <a:ext cx="287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31"/>
          <p:cNvGrpSpPr>
            <a:grpSpLocks/>
          </p:cNvGrpSpPr>
          <p:nvPr/>
        </p:nvGrpSpPr>
        <p:grpSpPr bwMode="auto">
          <a:xfrm>
            <a:off x="5357813" y="5195888"/>
            <a:ext cx="2701925" cy="457200"/>
            <a:chOff x="5205413" y="5195888"/>
            <a:chExt cx="2701925" cy="457200"/>
          </a:xfrm>
        </p:grpSpPr>
        <p:sp>
          <p:nvSpPr>
            <p:cNvPr id="121913" name="TextBox 75"/>
            <p:cNvSpPr txBox="1">
              <a:spLocks noChangeArrowheads="1"/>
            </p:cNvSpPr>
            <p:nvPr/>
          </p:nvSpPr>
          <p:spPr bwMode="auto">
            <a:xfrm>
              <a:off x="5205413" y="5195888"/>
              <a:ext cx="270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increases by</a:t>
              </a:r>
            </a:p>
          </p:txBody>
        </p:sp>
        <p:graphicFrame>
          <p:nvGraphicFramePr>
            <p:cNvPr id="121914" name="Object 21"/>
            <p:cNvGraphicFramePr>
              <a:graphicFrameLocks noChangeAspect="1"/>
            </p:cNvGraphicFramePr>
            <p:nvPr/>
          </p:nvGraphicFramePr>
          <p:xfrm>
            <a:off x="7148636" y="5315909"/>
            <a:ext cx="287337" cy="260350"/>
          </p:xfrm>
          <a:graphic>
            <a:graphicData uri="http://schemas.openxmlformats.org/presentationml/2006/ole">
              <mc:AlternateContent xmlns:mc="http://schemas.openxmlformats.org/markup-compatibility/2006">
                <mc:Choice xmlns:v="urn:schemas-microsoft-com:vml" Requires="v">
                  <p:oleObj spid="_x0000_s1076" name="Equation" r:id="rId14" imgW="127800" imgH="118800" progId="Equation.DSMT4">
                    <p:embed/>
                  </p:oleObj>
                </mc:Choice>
                <mc:Fallback>
                  <p:oleObj name="Equation" r:id="rId14" imgW="127800" imgH="118800" progId="Equation.DSMT4">
                    <p:embed/>
                    <p:pic>
                      <p:nvPicPr>
                        <p:cNvPr id="121914"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8636" y="5315909"/>
                          <a:ext cx="287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21866" name="Object 7"/>
          <p:cNvGraphicFramePr>
            <a:graphicFrameLocks noChangeAspect="1"/>
          </p:cNvGraphicFramePr>
          <p:nvPr/>
        </p:nvGraphicFramePr>
        <p:xfrm>
          <a:off x="2581275" y="4121150"/>
          <a:ext cx="1127125" cy="388938"/>
        </p:xfrm>
        <a:graphic>
          <a:graphicData uri="http://schemas.openxmlformats.org/presentationml/2006/ole">
            <mc:AlternateContent xmlns:mc="http://schemas.openxmlformats.org/markup-compatibility/2006">
              <mc:Choice xmlns:v="urn:schemas-microsoft-com:vml" Requires="v">
                <p:oleObj spid="_x0000_s1077" name="Equation" r:id="rId16" imgW="612360" imgH="200880" progId="Equation.DSMT4">
                  <p:embed/>
                </p:oleObj>
              </mc:Choice>
              <mc:Fallback>
                <p:oleObj name="Equation" r:id="rId16" imgW="612360" imgH="200880" progId="Equation.DSMT4">
                  <p:embed/>
                  <p:pic>
                    <p:nvPicPr>
                      <p:cNvPr id="121866"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1275" y="4121150"/>
                        <a:ext cx="11271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867" name="Object 8"/>
          <p:cNvGraphicFramePr>
            <a:graphicFrameLocks noChangeAspect="1"/>
          </p:cNvGraphicFramePr>
          <p:nvPr/>
        </p:nvGraphicFramePr>
        <p:xfrm>
          <a:off x="2611438" y="4862513"/>
          <a:ext cx="1308100" cy="344487"/>
        </p:xfrm>
        <a:graphic>
          <a:graphicData uri="http://schemas.openxmlformats.org/presentationml/2006/ole">
            <mc:AlternateContent xmlns:mc="http://schemas.openxmlformats.org/markup-compatibility/2006">
              <mc:Choice xmlns:v="urn:schemas-microsoft-com:vml" Requires="v">
                <p:oleObj spid="_x0000_s1078" name="Equation" r:id="rId18" imgW="712800" imgH="182520" progId="Equation.DSMT4">
                  <p:embed/>
                </p:oleObj>
              </mc:Choice>
              <mc:Fallback>
                <p:oleObj name="Equation" r:id="rId18" imgW="712800" imgH="182520" progId="Equation.DSMT4">
                  <p:embed/>
                  <p:pic>
                    <p:nvPicPr>
                      <p:cNvPr id="121867"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11438" y="4862513"/>
                        <a:ext cx="13081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1868" name="Object 9"/>
          <p:cNvGraphicFramePr>
            <a:graphicFrameLocks noChangeAspect="1"/>
          </p:cNvGraphicFramePr>
          <p:nvPr/>
        </p:nvGraphicFramePr>
        <p:xfrm>
          <a:off x="3489325" y="5756275"/>
          <a:ext cx="1195388" cy="849313"/>
        </p:xfrm>
        <a:graphic>
          <a:graphicData uri="http://schemas.openxmlformats.org/presentationml/2006/ole">
            <mc:AlternateContent xmlns:mc="http://schemas.openxmlformats.org/markup-compatibility/2006">
              <mc:Choice xmlns:v="urn:schemas-microsoft-com:vml" Requires="v">
                <p:oleObj spid="_x0000_s1079" name="Equation" r:id="rId20" imgW="649080" imgH="456840" progId="Equation.DSMT4">
                  <p:embed/>
                </p:oleObj>
              </mc:Choice>
              <mc:Fallback>
                <p:oleObj name="Equation" r:id="rId20" imgW="649080" imgH="456840" progId="Equation.DSMT4">
                  <p:embed/>
                  <p:pic>
                    <p:nvPicPr>
                      <p:cNvPr id="121868"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89325" y="5756275"/>
                        <a:ext cx="119538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65" name="Rectangle 25"/>
          <p:cNvSpPr>
            <a:spLocks noChangeArrowheads="1"/>
          </p:cNvSpPr>
          <p:nvPr/>
        </p:nvSpPr>
        <p:spPr bwMode="auto">
          <a:xfrm>
            <a:off x="9525000" y="4152900"/>
            <a:ext cx="457200" cy="1612900"/>
          </a:xfrm>
          <a:prstGeom prst="rect">
            <a:avLst/>
          </a:prstGeom>
          <a:solidFill>
            <a:srgbClr val="FFFFA4"/>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grpSp>
        <p:nvGrpSpPr>
          <p:cNvPr id="121870" name="Group 40"/>
          <p:cNvGrpSpPr>
            <a:grpSpLocks/>
          </p:cNvGrpSpPr>
          <p:nvPr/>
        </p:nvGrpSpPr>
        <p:grpSpPr bwMode="auto">
          <a:xfrm>
            <a:off x="9372600" y="4294188"/>
            <a:ext cx="768350" cy="1449387"/>
            <a:chOff x="724395" y="2891643"/>
            <a:chExt cx="930827" cy="2054431"/>
          </a:xfrm>
        </p:grpSpPr>
        <p:grpSp>
          <p:nvGrpSpPr>
            <p:cNvPr id="121888" name="Group 18"/>
            <p:cNvGrpSpPr>
              <a:grpSpLocks/>
            </p:cNvGrpSpPr>
            <p:nvPr/>
          </p:nvGrpSpPr>
          <p:grpSpPr bwMode="auto">
            <a:xfrm>
              <a:off x="724395" y="2891643"/>
              <a:ext cx="137160" cy="2054431"/>
              <a:chOff x="938151" y="3063835"/>
              <a:chExt cx="137160" cy="2054431"/>
            </a:xfrm>
          </p:grpSpPr>
          <p:sp>
            <p:nvSpPr>
              <p:cNvPr id="99" name="Rectangle 98"/>
              <p:cNvSpPr>
                <a:spLocks noChangeArrowheads="1"/>
              </p:cNvSpPr>
              <p:nvPr/>
            </p:nvSpPr>
            <p:spPr bwMode="auto">
              <a:xfrm>
                <a:off x="938151" y="3063835"/>
                <a:ext cx="130777" cy="2054431"/>
              </a:xfrm>
              <a:prstGeom prst="rect">
                <a:avLst/>
              </a:prstGeom>
              <a:solidFill>
                <a:srgbClr val="FFCCCC"/>
              </a:solidFill>
              <a:ln w="9525">
                <a:solidFill>
                  <a:srgbClr val="FF0000"/>
                </a:solidFill>
                <a:miter lim="800000"/>
                <a:headEnd/>
                <a:tailEnd/>
              </a:ln>
              <a:effectLst>
                <a:outerShdw blurRad="63500" dist="23000" dir="5400000" rotWithShape="0">
                  <a:srgbClr val="00000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cs typeface="Arial" pitchFamily="34" charset="0"/>
                </a:endParaRPr>
              </a:p>
            </p:txBody>
          </p:sp>
          <p:grpSp>
            <p:nvGrpSpPr>
              <p:cNvPr id="121900" name="Group 17"/>
              <p:cNvGrpSpPr>
                <a:grpSpLocks/>
              </p:cNvGrpSpPr>
              <p:nvPr/>
            </p:nvGrpSpPr>
            <p:grpSpPr bwMode="auto">
              <a:xfrm>
                <a:off x="961011" y="3215047"/>
                <a:ext cx="91440" cy="1752007"/>
                <a:chOff x="961011" y="3213758"/>
                <a:chExt cx="91440" cy="1752007"/>
              </a:xfrm>
            </p:grpSpPr>
            <p:grpSp>
              <p:nvGrpSpPr>
                <p:cNvPr id="121901" name="Group 7"/>
                <p:cNvGrpSpPr>
                  <a:grpSpLocks/>
                </p:cNvGrpSpPr>
                <p:nvPr/>
              </p:nvGrpSpPr>
              <p:grpSpPr bwMode="auto">
                <a:xfrm>
                  <a:off x="961011" y="3767280"/>
                  <a:ext cx="91440" cy="91440"/>
                  <a:chOff x="3043509" y="4438896"/>
                  <a:chExt cx="91440" cy="91440"/>
                </a:xfrm>
              </p:grpSpPr>
              <p:cxnSp>
                <p:nvCxnSpPr>
                  <p:cNvPr id="111" name="Straight Connector 110"/>
                  <p:cNvCxnSpPr/>
                  <p:nvPr/>
                </p:nvCxnSpPr>
                <p:spPr>
                  <a:xfrm rot="16200000" flipH="1">
                    <a:off x="3036061" y="4484603"/>
                    <a:ext cx="922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H="1">
                    <a:off x="3043727" y="4485729"/>
                    <a:ext cx="82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1902" name="Group 8"/>
                <p:cNvGrpSpPr>
                  <a:grpSpLocks/>
                </p:cNvGrpSpPr>
                <p:nvPr/>
              </p:nvGrpSpPr>
              <p:grpSpPr bwMode="auto">
                <a:xfrm>
                  <a:off x="961011" y="3213758"/>
                  <a:ext cx="91440" cy="91440"/>
                  <a:chOff x="3043509" y="4438896"/>
                  <a:chExt cx="91440" cy="91440"/>
                </a:xfrm>
              </p:grpSpPr>
              <p:cxnSp>
                <p:nvCxnSpPr>
                  <p:cNvPr id="109" name="Straight Connector 108"/>
                  <p:cNvCxnSpPr/>
                  <p:nvPr/>
                </p:nvCxnSpPr>
                <p:spPr>
                  <a:xfrm rot="16200000" flipH="1">
                    <a:off x="3036061" y="4484576"/>
                    <a:ext cx="922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3043727" y="4485702"/>
                    <a:ext cx="82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1903" name="Group 11"/>
                <p:cNvGrpSpPr>
                  <a:grpSpLocks/>
                </p:cNvGrpSpPr>
                <p:nvPr/>
              </p:nvGrpSpPr>
              <p:grpSpPr bwMode="auto">
                <a:xfrm>
                  <a:off x="961011" y="4320802"/>
                  <a:ext cx="91440" cy="91440"/>
                  <a:chOff x="3043509" y="4438896"/>
                  <a:chExt cx="91440" cy="91440"/>
                </a:xfrm>
              </p:grpSpPr>
              <p:cxnSp>
                <p:nvCxnSpPr>
                  <p:cNvPr id="107" name="Straight Connector 106"/>
                  <p:cNvCxnSpPr/>
                  <p:nvPr/>
                </p:nvCxnSpPr>
                <p:spPr>
                  <a:xfrm rot="16200000" flipH="1">
                    <a:off x="3036061" y="4484630"/>
                    <a:ext cx="922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3"/>
                  <p:cNvCxnSpPr/>
                  <p:nvPr/>
                </p:nvCxnSpPr>
                <p:spPr>
                  <a:xfrm flipH="1">
                    <a:off x="3043727" y="4485756"/>
                    <a:ext cx="82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1904" name="Group 14"/>
                <p:cNvGrpSpPr>
                  <a:grpSpLocks/>
                </p:cNvGrpSpPr>
                <p:nvPr/>
              </p:nvGrpSpPr>
              <p:grpSpPr bwMode="auto">
                <a:xfrm>
                  <a:off x="961011" y="4874325"/>
                  <a:ext cx="91440" cy="91440"/>
                  <a:chOff x="3043509" y="4438896"/>
                  <a:chExt cx="91440" cy="91440"/>
                </a:xfrm>
              </p:grpSpPr>
              <p:cxnSp>
                <p:nvCxnSpPr>
                  <p:cNvPr id="105" name="Straight Connector 104"/>
                  <p:cNvCxnSpPr/>
                  <p:nvPr/>
                </p:nvCxnSpPr>
                <p:spPr>
                  <a:xfrm rot="16200000" flipH="1">
                    <a:off x="3031561" y="4480155"/>
                    <a:ext cx="10126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3043727" y="4485781"/>
                    <a:ext cx="826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21889" name="Group 34"/>
            <p:cNvGrpSpPr>
              <a:grpSpLocks/>
            </p:cNvGrpSpPr>
            <p:nvPr/>
          </p:nvGrpSpPr>
          <p:grpSpPr bwMode="auto">
            <a:xfrm>
              <a:off x="1518062" y="2891643"/>
              <a:ext cx="137160" cy="2054431"/>
              <a:chOff x="2598717" y="3121233"/>
              <a:chExt cx="137160" cy="2054431"/>
            </a:xfrm>
          </p:grpSpPr>
          <p:sp>
            <p:nvSpPr>
              <p:cNvPr id="94" name="Rectangle 93"/>
              <p:cNvSpPr>
                <a:spLocks noChangeArrowheads="1"/>
              </p:cNvSpPr>
              <p:nvPr/>
            </p:nvSpPr>
            <p:spPr bwMode="auto">
              <a:xfrm>
                <a:off x="2605100" y="3121233"/>
                <a:ext cx="130777" cy="2054431"/>
              </a:xfrm>
              <a:prstGeom prst="rect">
                <a:avLst/>
              </a:prstGeom>
              <a:solidFill>
                <a:srgbClr val="CCECFF"/>
              </a:solidFill>
              <a:ln w="9525">
                <a:solidFill>
                  <a:srgbClr val="0000FF"/>
                </a:solidFill>
                <a:miter lim="800000"/>
                <a:headEnd/>
                <a:tailEnd/>
              </a:ln>
              <a:effectLst>
                <a:outerShdw blurRad="63500" dist="23000" dir="5400000" rotWithShape="0">
                  <a:srgbClr val="00000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mic Sans MS"/>
                  <a:ea typeface="ＭＳ Ｐゴシック"/>
                  <a:cs typeface="Arial" pitchFamily="34" charset="0"/>
                </a:endParaRPr>
              </a:p>
            </p:txBody>
          </p:sp>
          <p:cxnSp>
            <p:nvCxnSpPr>
              <p:cNvPr id="95" name="Straight Connector 6"/>
              <p:cNvCxnSpPr/>
              <p:nvPr/>
            </p:nvCxnSpPr>
            <p:spPr>
              <a:xfrm flipH="1">
                <a:off x="2630102" y="3872799"/>
                <a:ext cx="8269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2630102" y="3319251"/>
                <a:ext cx="8269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2630102" y="4424098"/>
                <a:ext cx="8269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2630102" y="4977646"/>
                <a:ext cx="8269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90" name="Straight Arrow Connector 89"/>
            <p:cNvCxnSpPr/>
            <p:nvPr/>
          </p:nvCxnSpPr>
          <p:spPr>
            <a:xfrm>
              <a:off x="909022" y="3087410"/>
              <a:ext cx="594268" cy="2251"/>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909022" y="3656711"/>
              <a:ext cx="59426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909022" y="4199008"/>
              <a:ext cx="594268" cy="2251"/>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909022" y="4743556"/>
              <a:ext cx="594268" cy="2251"/>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p:cNvCxnSpPr/>
          <p:nvPr/>
        </p:nvCxnSpPr>
        <p:spPr>
          <a:xfrm rot="10800000">
            <a:off x="9226550" y="5019675"/>
            <a:ext cx="146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76"/>
          <p:cNvCxnSpPr/>
          <p:nvPr/>
        </p:nvCxnSpPr>
        <p:spPr>
          <a:xfrm rot="10800000">
            <a:off x="10144125" y="5019675"/>
            <a:ext cx="1476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873" name="Content Placeholder 2"/>
          <p:cNvSpPr txBox="1">
            <a:spLocks/>
          </p:cNvSpPr>
          <p:nvPr/>
        </p:nvSpPr>
        <p:spPr bwMode="auto">
          <a:xfrm>
            <a:off x="1724025" y="1600200"/>
            <a:ext cx="8159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tabLst>
                <a:tab pos="463550" algn="l"/>
                <a:tab pos="5830888" algn="l"/>
              </a:tabLst>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tabLst>
                <a:tab pos="463550" algn="l"/>
                <a:tab pos="5830888" algn="l"/>
              </a:tabLst>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tabLst>
                <a:tab pos="463550" algn="l"/>
                <a:tab pos="5830888" algn="l"/>
              </a:tabLst>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tabLst>
                <a:tab pos="463550" algn="l"/>
                <a:tab pos="5830888" algn="l"/>
              </a:tabLst>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A parallel plate capacitor has a dielectric with    . It is disconnected from the battery then the dielectric is removed.  Describe what happens to the </a:t>
            </a:r>
          </a:p>
          <a:p>
            <a:pPr marL="0" marR="0" lvl="0" indent="0" algn="l" defTabSz="457200" rtl="0" eaLnBrk="1" fontAlgn="base" latinLnBrk="0" hangingPunct="1">
              <a:lnSpc>
                <a:spcPct val="200000"/>
              </a:lnSpc>
              <a:spcBef>
                <a:spcPct val="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dirty="0">
                <a:ln>
                  <a:noFill/>
                </a:ln>
                <a:solidFill>
                  <a:srgbClr val="0707FF"/>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capacitance</a:t>
            </a:r>
          </a:p>
          <a:p>
            <a:pPr marL="0" marR="0" lvl="0" indent="0" algn="l" defTabSz="457200" rtl="0" eaLnBrk="1" fontAlgn="base" latinLnBrk="0" hangingPunct="1">
              <a:lnSpc>
                <a:spcPct val="200000"/>
              </a:lnSpc>
              <a:spcBef>
                <a:spcPct val="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dirty="0">
                <a:ln>
                  <a:noFill/>
                </a:ln>
                <a:solidFill>
                  <a:srgbClr val="FF9805"/>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charge </a:t>
            </a:r>
            <a:endParaRPr kumimoji="0" lang="en-US" altLang="en-US" sz="2400" b="0" i="0" u="none" strike="noStrike" kern="1200" cap="none" spc="0" normalizeH="0" baseline="0" noProof="0" dirty="0">
              <a:ln>
                <a:noFill/>
              </a:ln>
              <a:solidFill>
                <a:srgbClr val="F80F05"/>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endParaRPr>
          </a:p>
          <a:p>
            <a:pPr marL="0" marR="0" lvl="0" indent="0" algn="l" defTabSz="457200" rtl="0" eaLnBrk="1" fontAlgn="base" latinLnBrk="0" hangingPunct="1">
              <a:lnSpc>
                <a:spcPct val="200000"/>
              </a:lnSpc>
              <a:spcBef>
                <a:spcPct val="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dirty="0">
                <a:ln>
                  <a:noFill/>
                </a:ln>
                <a:solidFill>
                  <a:srgbClr val="F80F05"/>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potential difference</a:t>
            </a:r>
            <a:endParaRPr kumimoji="0" lang="en-US" altLang="en-US" sz="2400" b="0" i="0" u="none" strike="noStrike" kern="1200" cap="none" spc="0" normalizeH="0" baseline="0" noProof="0" dirty="0">
              <a:ln>
                <a:noFill/>
              </a:ln>
              <a:solidFill>
                <a:srgbClr val="FF9805"/>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endParaRPr>
          </a:p>
          <a:p>
            <a:pPr marL="0" marR="0" lvl="0" indent="0" algn="l" defTabSz="457200" rtl="0" eaLnBrk="1" fontAlgn="base" latinLnBrk="0" hangingPunct="1">
              <a:lnSpc>
                <a:spcPct val="200000"/>
              </a:lnSpc>
              <a:spcBef>
                <a:spcPct val="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a:t>
            </a:r>
            <a:r>
              <a:rPr kumimoji="0" lang="en-US" altLang="en-US" sz="2400" b="0" i="0" u="none" strike="noStrike" kern="1200" cap="none" spc="0" normalizeH="0" baseline="0" noProof="0" dirty="0">
                <a:ln>
                  <a:noFill/>
                </a:ln>
                <a:solidFill>
                  <a:srgbClr val="087E13"/>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electric field</a:t>
            </a:r>
            <a:endPar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endParaRPr>
          </a:p>
          <a:p>
            <a:pPr marL="0" marR="0" lvl="0" indent="0" algn="l" defTabSz="457200" rtl="0" eaLnBrk="1" fontAlgn="base" latinLnBrk="0" hangingPunct="1">
              <a:lnSpc>
                <a:spcPct val="200000"/>
              </a:lnSpc>
              <a:spcBef>
                <a:spcPct val="0"/>
              </a:spcBef>
              <a:spcAft>
                <a:spcPct val="0"/>
              </a:spcAft>
              <a:buClrTx/>
              <a:buSzTx/>
              <a:buFontTx/>
              <a:buNone/>
              <a:tabLst>
                <a:tab pos="463550" algn="l"/>
                <a:tab pos="5830888" algn="l"/>
              </a:tabLst>
              <a:defRPr/>
            </a:pPr>
            <a:r>
              <a:rPr kumimoji="0" lang="en-US" altLang="en-US" sz="24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	energy	</a:t>
            </a:r>
          </a:p>
        </p:txBody>
      </p:sp>
      <p:grpSp>
        <p:nvGrpSpPr>
          <p:cNvPr id="35909" name="Group 69"/>
          <p:cNvGrpSpPr>
            <a:grpSpLocks/>
          </p:cNvGrpSpPr>
          <p:nvPr/>
        </p:nvGrpSpPr>
        <p:grpSpPr bwMode="auto">
          <a:xfrm>
            <a:off x="9226550" y="5016500"/>
            <a:ext cx="1065213" cy="1574800"/>
            <a:chOff x="4852" y="3160"/>
            <a:chExt cx="671" cy="992"/>
          </a:xfrm>
        </p:grpSpPr>
        <p:grpSp>
          <p:nvGrpSpPr>
            <p:cNvPr id="121875" name="Group 60"/>
            <p:cNvGrpSpPr>
              <a:grpSpLocks/>
            </p:cNvGrpSpPr>
            <p:nvPr/>
          </p:nvGrpSpPr>
          <p:grpSpPr bwMode="auto">
            <a:xfrm>
              <a:off x="5076" y="3711"/>
              <a:ext cx="47" cy="40"/>
              <a:chOff x="688169" y="5339048"/>
              <a:chExt cx="87071" cy="87071"/>
            </a:xfrm>
          </p:grpSpPr>
          <p:cxnSp>
            <p:nvCxnSpPr>
              <p:cNvPr id="86" name="Straight Connector 85"/>
              <p:cNvCxnSpPr/>
              <p:nvPr/>
            </p:nvCxnSpPr>
            <p:spPr>
              <a:xfrm rot="16200000" flipH="1">
                <a:off x="689095" y="5382584"/>
                <a:ext cx="870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88169" y="5382584"/>
                <a:ext cx="8707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1876" name="Group 68"/>
            <p:cNvGrpSpPr>
              <a:grpSpLocks/>
            </p:cNvGrpSpPr>
            <p:nvPr/>
          </p:nvGrpSpPr>
          <p:grpSpPr bwMode="auto">
            <a:xfrm>
              <a:off x="4852" y="3160"/>
              <a:ext cx="671" cy="992"/>
              <a:chOff x="4852" y="3160"/>
              <a:chExt cx="671" cy="992"/>
            </a:xfrm>
          </p:grpSpPr>
          <p:cxnSp>
            <p:nvCxnSpPr>
              <p:cNvPr id="82" name="Straight Connector 81"/>
              <p:cNvCxnSpPr>
                <a:cxnSpLocks noChangeShapeType="1"/>
              </p:cNvCxnSpPr>
              <p:nvPr/>
            </p:nvCxnSpPr>
            <p:spPr bwMode="auto">
              <a:xfrm rot="16200000" flipH="1">
                <a:off x="5015" y="3781"/>
                <a:ext cx="256"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83" name="Straight Connector 82"/>
              <p:cNvCxnSpPr>
                <a:cxnSpLocks noChangeShapeType="1"/>
              </p:cNvCxnSpPr>
              <p:nvPr/>
            </p:nvCxnSpPr>
            <p:spPr bwMode="auto">
              <a:xfrm rot="16200000" flipH="1">
                <a:off x="5137" y="3776"/>
                <a:ext cx="171"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grpSp>
            <p:nvGrpSpPr>
              <p:cNvPr id="121879" name="Group 67"/>
              <p:cNvGrpSpPr>
                <a:grpSpLocks/>
              </p:cNvGrpSpPr>
              <p:nvPr/>
            </p:nvGrpSpPr>
            <p:grpSpPr bwMode="auto">
              <a:xfrm>
                <a:off x="4852" y="3160"/>
                <a:ext cx="671" cy="992"/>
                <a:chOff x="4852" y="3160"/>
                <a:chExt cx="671" cy="992"/>
              </a:xfrm>
            </p:grpSpPr>
            <p:cxnSp>
              <p:nvCxnSpPr>
                <p:cNvPr id="78" name="Straight Connector 77"/>
                <p:cNvCxnSpPr>
                  <a:cxnSpLocks noChangeShapeType="1"/>
                </p:cNvCxnSpPr>
                <p:nvPr/>
              </p:nvCxnSpPr>
              <p:spPr bwMode="auto">
                <a:xfrm rot="5400000">
                  <a:off x="4553" y="3465"/>
                  <a:ext cx="609"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79" name="Straight Connector 78"/>
                <p:cNvCxnSpPr>
                  <a:cxnSpLocks noChangeShapeType="1"/>
                </p:cNvCxnSpPr>
                <p:nvPr/>
              </p:nvCxnSpPr>
              <p:spPr bwMode="auto">
                <a:xfrm rot="5400000">
                  <a:off x="5212" y="3465"/>
                  <a:ext cx="609" cy="0"/>
                </a:xfrm>
                <a:prstGeom prst="line">
                  <a:avLst/>
                </a:prstGeom>
                <a:noFill/>
                <a:ln w="25400">
                  <a:solidFill>
                    <a:schemeClr val="tx1"/>
                  </a:solidFill>
                  <a:round/>
                  <a:headEnd/>
                  <a:tailEnd/>
                </a:ln>
                <a:effectLst>
                  <a:outerShdw blurRad="63500" dist="20000" dir="5400000" rotWithShape="0">
                    <a:srgbClr val="000000">
                      <a:alpha val="37999"/>
                    </a:srgbClr>
                  </a:outerShdw>
                </a:effectLst>
                <a:extLst>
                  <a:ext uri="{909E8E84-426E-40dd-AFC4-6F175D3DCCD1}"/>
                </a:extLst>
              </p:spPr>
            </p:cxnSp>
            <p:cxnSp>
              <p:nvCxnSpPr>
                <p:cNvPr id="80" name="Straight Connector 79"/>
                <p:cNvCxnSpPr/>
                <p:nvPr/>
              </p:nvCxnSpPr>
              <p:spPr>
                <a:xfrm rot="10800000">
                  <a:off x="4852" y="3771"/>
                  <a:ext cx="2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flipV="1">
                  <a:off x="5228" y="3773"/>
                  <a:ext cx="2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a:off x="5244" y="3731"/>
                  <a:ext cx="4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885" name="Text Box 65"/>
                <p:cNvSpPr txBox="1">
                  <a:spLocks noChangeArrowheads="1"/>
                </p:cNvSpPr>
                <p:nvPr/>
              </p:nvSpPr>
              <p:spPr bwMode="auto">
                <a:xfrm>
                  <a:off x="4974" y="3861"/>
                  <a:ext cx="39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80F05"/>
                      </a:solidFill>
                      <a:effectLst/>
                      <a:uLnTx/>
                      <a:uFillTx/>
                      <a:latin typeface="Comic Sans MS" panose="030F0702030302020204" pitchFamily="66" charset="0"/>
                      <a:ea typeface="MS PGothic" panose="020B0600070205080204" pitchFamily="34" charset="-128"/>
                      <a:cs typeface="Arial" panose="020B0604020202020204" pitchFamily="34" charset="0"/>
                    </a:rPr>
                    <a:t>∆V</a:t>
                  </a:r>
                </a:p>
              </p:txBody>
            </p:sp>
          </p:grpSp>
        </p:grpSp>
      </p:grpSp>
    </p:spTree>
    <p:extLst>
      <p:ext uri="{BB962C8B-B14F-4D97-AF65-F5344CB8AC3E}">
        <p14:creationId xmlns:p14="http://schemas.microsoft.com/office/powerpoint/2010/main" val="2138430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xit" presetSubtype="0" fill="hold" grpId="0" nodeType="clickEffect">
                                  <p:stCondLst>
                                    <p:cond delay="0"/>
                                  </p:stCondLst>
                                  <p:childTnLst>
                                    <p:animEffect transition="out" filter="fade">
                                      <p:cBhvr>
                                        <p:cTn id="6" dur="1000"/>
                                        <p:tgtEl>
                                          <p:spTgt spid="35865"/>
                                        </p:tgtEl>
                                      </p:cBhvr>
                                    </p:animEffect>
                                    <p:anim calcmode="lin" valueType="num">
                                      <p:cBhvr>
                                        <p:cTn id="7" dur="1000"/>
                                        <p:tgtEl>
                                          <p:spTgt spid="35865"/>
                                        </p:tgtEl>
                                        <p:attrNameLst>
                                          <p:attrName>ppt_x</p:attrName>
                                        </p:attrNameLst>
                                      </p:cBhvr>
                                      <p:tavLst>
                                        <p:tav tm="0">
                                          <p:val>
                                            <p:strVal val="ppt_x"/>
                                          </p:val>
                                        </p:tav>
                                        <p:tav tm="100000">
                                          <p:val>
                                            <p:strVal val="ppt_x"/>
                                          </p:val>
                                        </p:tav>
                                      </p:tavLst>
                                    </p:anim>
                                    <p:anim calcmode="lin" valueType="num">
                                      <p:cBhvr>
                                        <p:cTn id="8" dur="1000"/>
                                        <p:tgtEl>
                                          <p:spTgt spid="35865"/>
                                        </p:tgtEl>
                                        <p:attrNameLst>
                                          <p:attrName>ppt_y</p:attrName>
                                        </p:attrNameLst>
                                      </p:cBhvr>
                                      <p:tavLst>
                                        <p:tav tm="0">
                                          <p:val>
                                            <p:strVal val="ppt_y"/>
                                          </p:val>
                                        </p:tav>
                                        <p:tav tm="100000">
                                          <p:val>
                                            <p:strVal val="ppt_y-.1"/>
                                          </p:val>
                                        </p:tav>
                                      </p:tavLst>
                                    </p:anim>
                                    <p:set>
                                      <p:cBhvr>
                                        <p:cTn id="9" dur="1" fill="hold">
                                          <p:stCondLst>
                                            <p:cond delay="999"/>
                                          </p:stCondLst>
                                        </p:cTn>
                                        <p:tgtEl>
                                          <p:spTgt spid="3586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nodeType="clickEffect">
                                  <p:stCondLst>
                                    <p:cond delay="0"/>
                                  </p:stCondLst>
                                  <p:childTnLst>
                                    <p:animEffect transition="out" filter="fade">
                                      <p:cBhvr>
                                        <p:cTn id="13" dur="1000"/>
                                        <p:tgtEl>
                                          <p:spTgt spid="35909"/>
                                        </p:tgtEl>
                                      </p:cBhvr>
                                    </p:animEffect>
                                    <p:anim calcmode="lin" valueType="num">
                                      <p:cBhvr>
                                        <p:cTn id="14" dur="1000"/>
                                        <p:tgtEl>
                                          <p:spTgt spid="35909"/>
                                        </p:tgtEl>
                                        <p:attrNameLst>
                                          <p:attrName>ppt_x</p:attrName>
                                        </p:attrNameLst>
                                      </p:cBhvr>
                                      <p:tavLst>
                                        <p:tav tm="0">
                                          <p:val>
                                            <p:strVal val="ppt_x"/>
                                          </p:val>
                                        </p:tav>
                                        <p:tav tm="100000">
                                          <p:val>
                                            <p:strVal val="ppt_x"/>
                                          </p:val>
                                        </p:tav>
                                      </p:tavLst>
                                    </p:anim>
                                    <p:anim calcmode="lin" valueType="num">
                                      <p:cBhvr>
                                        <p:cTn id="15" dur="1000"/>
                                        <p:tgtEl>
                                          <p:spTgt spid="35909"/>
                                        </p:tgtEl>
                                        <p:attrNameLst>
                                          <p:attrName>ppt_y</p:attrName>
                                        </p:attrNameLst>
                                      </p:cBhvr>
                                      <p:tavLst>
                                        <p:tav tm="0">
                                          <p:val>
                                            <p:strVal val="ppt_y"/>
                                          </p:val>
                                        </p:tav>
                                        <p:tav tm="100000">
                                          <p:val>
                                            <p:strVal val="ppt_y+.1"/>
                                          </p:val>
                                        </p:tav>
                                      </p:tavLst>
                                    </p:anim>
                                    <p:set>
                                      <p:cBhvr>
                                        <p:cTn id="16" dur="1" fill="hold">
                                          <p:stCondLst>
                                            <p:cond delay="999"/>
                                          </p:stCondLst>
                                        </p:cTn>
                                        <p:tgtEl>
                                          <p:spTgt spid="3590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8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981200" y="0"/>
            <a:ext cx="8229600" cy="679450"/>
          </a:xfrm>
        </p:spPr>
        <p:txBody>
          <a:bodyPr/>
          <a:lstStyle/>
          <a:p>
            <a:pPr eaLnBrk="1" hangingPunct="1"/>
            <a:r>
              <a:rPr lang="en-US" altLang="en-US"/>
              <a:t>24-5 Dielectrics</a:t>
            </a:r>
          </a:p>
        </p:txBody>
      </p:sp>
      <p:sp>
        <p:nvSpPr>
          <p:cNvPr id="123907" name="Text Box 3"/>
          <p:cNvSpPr txBox="1">
            <a:spLocks noChangeArrowheads="1"/>
          </p:cNvSpPr>
          <p:nvPr/>
        </p:nvSpPr>
        <p:spPr bwMode="auto">
          <a:xfrm>
            <a:off x="201612" y="1484313"/>
            <a:ext cx="8547101"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24-11: Dielectric removal.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parallel-plate capacitor, filled with a dielectric with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K</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=3.4, is connected to a 100-V battery. After the capacitor is fully charged, the battery is disconnected. The plates have area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4.0 m</a:t>
            </a:r>
            <a:r>
              <a:rPr kumimoji="0" lang="en-US" altLang="en-US" sz="20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are separated by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 4.0 mm.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Find the capacitance, the charge on the capacitor, the electric field strength, and the energy stored in the capacitor.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 The dielectric is carefully removed, without changing </a:t>
            </a:r>
            <a:b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b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plate separation nor does any charge leave the capacitor. Find the new values of capacitance, voltage between the plates,  electric field strength, and the energy stored in the capacitor.</a:t>
            </a:r>
          </a:p>
        </p:txBody>
      </p:sp>
      <p:pic>
        <p:nvPicPr>
          <p:cNvPr id="123908" name="Picture 5" descr="Figure_24_16"/>
          <p:cNvPicPr>
            <a:picLocks noChangeAspect="1" noChangeArrowheads="1"/>
          </p:cNvPicPr>
          <p:nvPr/>
        </p:nvPicPr>
        <p:blipFill>
          <a:blip r:embed="rId3">
            <a:extLst>
              <a:ext uri="{28A0092B-C50C-407E-A947-70E740481C1C}">
                <a14:useLocalDpi xmlns:a14="http://schemas.microsoft.com/office/drawing/2010/main" val="0"/>
              </a:ext>
            </a:extLst>
          </a:blip>
          <a:srcRect b="2673"/>
          <a:stretch>
            <a:fillRect/>
          </a:stretch>
        </p:blipFill>
        <p:spPr bwMode="auto">
          <a:xfrm>
            <a:off x="8748713" y="2147888"/>
            <a:ext cx="3443287"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09" name="Group 9"/>
          <p:cNvGrpSpPr>
            <a:grpSpLocks/>
          </p:cNvGrpSpPr>
          <p:nvPr/>
        </p:nvGrpSpPr>
        <p:grpSpPr bwMode="auto">
          <a:xfrm>
            <a:off x="8432800" y="3086100"/>
            <a:ext cx="390525" cy="2298700"/>
            <a:chOff x="4352" y="1944"/>
            <a:chExt cx="246" cy="1448"/>
          </a:xfrm>
        </p:grpSpPr>
        <p:sp>
          <p:nvSpPr>
            <p:cNvPr id="123910" name="Rectangle 6"/>
            <p:cNvSpPr>
              <a:spLocks noChangeArrowheads="1"/>
            </p:cNvSpPr>
            <p:nvPr/>
          </p:nvSpPr>
          <p:spPr bwMode="auto">
            <a:xfrm>
              <a:off x="4352" y="1944"/>
              <a:ext cx="216" cy="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3911" name="Rectangle 7"/>
            <p:cNvSpPr>
              <a:spLocks noChangeArrowheads="1"/>
            </p:cNvSpPr>
            <p:nvPr/>
          </p:nvSpPr>
          <p:spPr bwMode="auto">
            <a:xfrm>
              <a:off x="4382" y="3168"/>
              <a:ext cx="216" cy="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Tree>
    <p:extLst>
      <p:ext uri="{BB962C8B-B14F-4D97-AF65-F5344CB8AC3E}">
        <p14:creationId xmlns:p14="http://schemas.microsoft.com/office/powerpoint/2010/main" val="357694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2" name="Rectangle 36"/>
          <p:cNvSpPr>
            <a:spLocks noChangeArrowheads="1"/>
          </p:cNvSpPr>
          <p:nvPr/>
        </p:nvSpPr>
        <p:spPr bwMode="auto">
          <a:xfrm>
            <a:off x="5189538" y="2079625"/>
            <a:ext cx="952500" cy="3328988"/>
          </a:xfrm>
          <a:prstGeom prst="rect">
            <a:avLst/>
          </a:prstGeom>
          <a:solidFill>
            <a:srgbClr val="FBFFB0"/>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5955" name="Rectangle 2"/>
          <p:cNvSpPr>
            <a:spLocks noGrp="1"/>
          </p:cNvSpPr>
          <p:nvPr>
            <p:ph type="title" idx="4294967295"/>
          </p:nvPr>
        </p:nvSpPr>
        <p:spPr>
          <a:xfrm>
            <a:off x="1524000" y="274638"/>
            <a:ext cx="8229600" cy="1143000"/>
          </a:xfrm>
        </p:spPr>
        <p:txBody>
          <a:bodyPr/>
          <a:lstStyle/>
          <a:p>
            <a:r>
              <a:rPr lang="en-US" altLang="en-US"/>
              <a:t>24-6 Molecular Description of Dielectrics</a:t>
            </a:r>
          </a:p>
        </p:txBody>
      </p:sp>
      <p:sp>
        <p:nvSpPr>
          <p:cNvPr id="125956" name="Text Box 37"/>
          <p:cNvSpPr txBox="1">
            <a:spLocks noChangeArrowheads="1"/>
          </p:cNvSpPr>
          <p:nvPr/>
        </p:nvSpPr>
        <p:spPr bwMode="auto">
          <a:xfrm>
            <a:off x="2822575" y="1757363"/>
            <a:ext cx="40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r>
              <a:rPr kumimoji="0" lang="en-US" altLang="en-US" sz="1800" b="0" i="0" u="none" strike="noStrike" kern="1200" cap="none" spc="0" normalizeH="0" baseline="-2500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o</a:t>
            </a:r>
            <a:endPar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5957" name="Text Box 38"/>
          <p:cNvSpPr txBox="1">
            <a:spLocks noChangeArrowheads="1"/>
          </p:cNvSpPr>
          <p:nvPr/>
        </p:nvSpPr>
        <p:spPr bwMode="auto">
          <a:xfrm>
            <a:off x="1831975" y="1770063"/>
            <a:ext cx="496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sp>
        <p:nvSpPr>
          <p:cNvPr id="125958" name="Text Box 39"/>
          <p:cNvSpPr txBox="1">
            <a:spLocks noChangeArrowheads="1"/>
          </p:cNvSpPr>
          <p:nvPr/>
        </p:nvSpPr>
        <p:spPr bwMode="auto">
          <a:xfrm>
            <a:off x="3641725" y="1760538"/>
            <a:ext cx="48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grpSp>
        <p:nvGrpSpPr>
          <p:cNvPr id="125959" name="Group 118"/>
          <p:cNvGrpSpPr>
            <a:grpSpLocks/>
          </p:cNvGrpSpPr>
          <p:nvPr/>
        </p:nvGrpSpPr>
        <p:grpSpPr bwMode="auto">
          <a:xfrm>
            <a:off x="4868863" y="2459038"/>
            <a:ext cx="1624012" cy="2417762"/>
            <a:chOff x="2239" y="1549"/>
            <a:chExt cx="836" cy="1523"/>
          </a:xfrm>
        </p:grpSpPr>
        <p:sp>
          <p:nvSpPr>
            <p:cNvPr id="126047" name="Line 59"/>
            <p:cNvSpPr>
              <a:spLocks noChangeShapeType="1"/>
            </p:cNvSpPr>
            <p:nvPr/>
          </p:nvSpPr>
          <p:spPr bwMode="auto">
            <a:xfrm>
              <a:off x="2244" y="1549"/>
              <a:ext cx="823"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48" name="Line 60"/>
            <p:cNvSpPr>
              <a:spLocks noChangeShapeType="1"/>
            </p:cNvSpPr>
            <p:nvPr/>
          </p:nvSpPr>
          <p:spPr bwMode="auto">
            <a:xfrm>
              <a:off x="2239" y="2034"/>
              <a:ext cx="815"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49" name="Line 61"/>
            <p:cNvSpPr>
              <a:spLocks noChangeShapeType="1"/>
            </p:cNvSpPr>
            <p:nvPr/>
          </p:nvSpPr>
          <p:spPr bwMode="auto">
            <a:xfrm>
              <a:off x="2265" y="2550"/>
              <a:ext cx="807"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50" name="Line 62"/>
            <p:cNvSpPr>
              <a:spLocks noChangeShapeType="1"/>
            </p:cNvSpPr>
            <p:nvPr/>
          </p:nvSpPr>
          <p:spPr bwMode="auto">
            <a:xfrm>
              <a:off x="2260" y="3064"/>
              <a:ext cx="815" cy="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25960" name="Group 107"/>
          <p:cNvGrpSpPr>
            <a:grpSpLocks/>
          </p:cNvGrpSpPr>
          <p:nvPr/>
        </p:nvGrpSpPr>
        <p:grpSpPr bwMode="auto">
          <a:xfrm>
            <a:off x="4462463" y="2163763"/>
            <a:ext cx="358775" cy="3243262"/>
            <a:chOff x="1979" y="1699"/>
            <a:chExt cx="226" cy="2043"/>
          </a:xfrm>
        </p:grpSpPr>
        <p:sp>
          <p:nvSpPr>
            <p:cNvPr id="126038" name="Rectangle 49"/>
            <p:cNvSpPr>
              <a:spLocks noChangeArrowheads="1"/>
            </p:cNvSpPr>
            <p:nvPr/>
          </p:nvSpPr>
          <p:spPr bwMode="auto">
            <a:xfrm>
              <a:off x="1979" y="1699"/>
              <a:ext cx="226" cy="2043"/>
            </a:xfrm>
            <a:prstGeom prst="rect">
              <a:avLst/>
            </a:prstGeom>
            <a:solidFill>
              <a:srgbClr val="C4C4C4"/>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6039" name="Oval 50"/>
            <p:cNvSpPr>
              <a:spLocks noChangeArrowheads="1"/>
            </p:cNvSpPr>
            <p:nvPr/>
          </p:nvSpPr>
          <p:spPr bwMode="auto">
            <a:xfrm>
              <a:off x="2022" y="1825"/>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0" name="Oval 51"/>
            <p:cNvSpPr>
              <a:spLocks noChangeArrowheads="1"/>
            </p:cNvSpPr>
            <p:nvPr/>
          </p:nvSpPr>
          <p:spPr bwMode="auto">
            <a:xfrm>
              <a:off x="2022" y="2309"/>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1" name="Oval 52"/>
            <p:cNvSpPr>
              <a:spLocks noChangeArrowheads="1"/>
            </p:cNvSpPr>
            <p:nvPr/>
          </p:nvSpPr>
          <p:spPr bwMode="auto">
            <a:xfrm>
              <a:off x="2022" y="2794"/>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2" name="Oval 53"/>
            <p:cNvSpPr>
              <a:spLocks noChangeArrowheads="1"/>
            </p:cNvSpPr>
            <p:nvPr/>
          </p:nvSpPr>
          <p:spPr bwMode="auto">
            <a:xfrm>
              <a:off x="2022" y="3279"/>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3" name="Oval 63"/>
            <p:cNvSpPr>
              <a:spLocks noChangeArrowheads="1"/>
            </p:cNvSpPr>
            <p:nvPr/>
          </p:nvSpPr>
          <p:spPr bwMode="auto">
            <a:xfrm>
              <a:off x="2023" y="2067"/>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4" name="Oval 64"/>
            <p:cNvSpPr>
              <a:spLocks noChangeArrowheads="1"/>
            </p:cNvSpPr>
            <p:nvPr/>
          </p:nvSpPr>
          <p:spPr bwMode="auto">
            <a:xfrm>
              <a:off x="2023" y="2552"/>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5" name="Oval 65"/>
            <p:cNvSpPr>
              <a:spLocks noChangeArrowheads="1"/>
            </p:cNvSpPr>
            <p:nvPr/>
          </p:nvSpPr>
          <p:spPr bwMode="auto">
            <a:xfrm>
              <a:off x="2023" y="3037"/>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46" name="Oval 66"/>
            <p:cNvSpPr>
              <a:spLocks noChangeArrowheads="1"/>
            </p:cNvSpPr>
            <p:nvPr/>
          </p:nvSpPr>
          <p:spPr bwMode="auto">
            <a:xfrm>
              <a:off x="2023" y="3522"/>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125961" name="Group 108"/>
          <p:cNvGrpSpPr>
            <a:grpSpLocks/>
          </p:cNvGrpSpPr>
          <p:nvPr/>
        </p:nvGrpSpPr>
        <p:grpSpPr bwMode="auto">
          <a:xfrm>
            <a:off x="6477000" y="2192338"/>
            <a:ext cx="358775" cy="3243262"/>
            <a:chOff x="3120" y="1717"/>
            <a:chExt cx="226" cy="2043"/>
          </a:xfrm>
        </p:grpSpPr>
        <p:sp>
          <p:nvSpPr>
            <p:cNvPr id="126029" name="Rectangle 54"/>
            <p:cNvSpPr>
              <a:spLocks noChangeArrowheads="1"/>
            </p:cNvSpPr>
            <p:nvPr/>
          </p:nvSpPr>
          <p:spPr bwMode="auto">
            <a:xfrm>
              <a:off x="3120" y="1717"/>
              <a:ext cx="226" cy="2043"/>
            </a:xfrm>
            <a:prstGeom prst="rect">
              <a:avLst/>
            </a:prstGeom>
            <a:solidFill>
              <a:srgbClr val="C4C4C4"/>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6030" name="Oval 55"/>
            <p:cNvSpPr>
              <a:spLocks noChangeArrowheads="1"/>
            </p:cNvSpPr>
            <p:nvPr/>
          </p:nvSpPr>
          <p:spPr bwMode="auto">
            <a:xfrm>
              <a:off x="3157" y="1804"/>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1" name="Oval 56"/>
            <p:cNvSpPr>
              <a:spLocks noChangeArrowheads="1"/>
            </p:cNvSpPr>
            <p:nvPr/>
          </p:nvSpPr>
          <p:spPr bwMode="auto">
            <a:xfrm>
              <a:off x="3157" y="2305"/>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2" name="Oval 57"/>
            <p:cNvSpPr>
              <a:spLocks noChangeArrowheads="1"/>
            </p:cNvSpPr>
            <p:nvPr/>
          </p:nvSpPr>
          <p:spPr bwMode="auto">
            <a:xfrm>
              <a:off x="3157" y="2806"/>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3" name="Oval 58"/>
            <p:cNvSpPr>
              <a:spLocks noChangeArrowheads="1"/>
            </p:cNvSpPr>
            <p:nvPr/>
          </p:nvSpPr>
          <p:spPr bwMode="auto">
            <a:xfrm>
              <a:off x="3157" y="3308"/>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4" name="Oval 67"/>
            <p:cNvSpPr>
              <a:spLocks noChangeArrowheads="1"/>
            </p:cNvSpPr>
            <p:nvPr/>
          </p:nvSpPr>
          <p:spPr bwMode="auto">
            <a:xfrm>
              <a:off x="3157" y="2054"/>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5" name="Oval 68"/>
            <p:cNvSpPr>
              <a:spLocks noChangeArrowheads="1"/>
            </p:cNvSpPr>
            <p:nvPr/>
          </p:nvSpPr>
          <p:spPr bwMode="auto">
            <a:xfrm>
              <a:off x="3157" y="2556"/>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6" name="Oval 69"/>
            <p:cNvSpPr>
              <a:spLocks noChangeArrowheads="1"/>
            </p:cNvSpPr>
            <p:nvPr/>
          </p:nvSpPr>
          <p:spPr bwMode="auto">
            <a:xfrm>
              <a:off x="3157" y="3057"/>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37" name="Oval 70"/>
            <p:cNvSpPr>
              <a:spLocks noChangeArrowheads="1"/>
            </p:cNvSpPr>
            <p:nvPr/>
          </p:nvSpPr>
          <p:spPr bwMode="auto">
            <a:xfrm>
              <a:off x="3157" y="3559"/>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40060" name="Group 124"/>
          <p:cNvGrpSpPr>
            <a:grpSpLocks/>
          </p:cNvGrpSpPr>
          <p:nvPr/>
        </p:nvGrpSpPr>
        <p:grpSpPr bwMode="auto">
          <a:xfrm>
            <a:off x="5205413" y="2765425"/>
            <a:ext cx="941387" cy="2503488"/>
            <a:chOff x="2319" y="1742"/>
            <a:chExt cx="593" cy="1577"/>
          </a:xfrm>
        </p:grpSpPr>
        <p:sp>
          <p:nvSpPr>
            <p:cNvPr id="126021" name="Oval 71"/>
            <p:cNvSpPr>
              <a:spLocks noChangeArrowheads="1"/>
            </p:cNvSpPr>
            <p:nvPr/>
          </p:nvSpPr>
          <p:spPr bwMode="auto">
            <a:xfrm>
              <a:off x="2748" y="1742"/>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2" name="Oval 72"/>
            <p:cNvSpPr>
              <a:spLocks noChangeArrowheads="1"/>
            </p:cNvSpPr>
            <p:nvPr/>
          </p:nvSpPr>
          <p:spPr bwMode="auto">
            <a:xfrm>
              <a:off x="2319" y="1742"/>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3" name="Oval 73"/>
            <p:cNvSpPr>
              <a:spLocks noChangeArrowheads="1"/>
            </p:cNvSpPr>
            <p:nvPr/>
          </p:nvSpPr>
          <p:spPr bwMode="auto">
            <a:xfrm>
              <a:off x="2748" y="2196"/>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4" name="Oval 74"/>
            <p:cNvSpPr>
              <a:spLocks noChangeArrowheads="1"/>
            </p:cNvSpPr>
            <p:nvPr/>
          </p:nvSpPr>
          <p:spPr bwMode="auto">
            <a:xfrm>
              <a:off x="2319" y="2196"/>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5" name="Oval 75"/>
            <p:cNvSpPr>
              <a:spLocks noChangeArrowheads="1"/>
            </p:cNvSpPr>
            <p:nvPr/>
          </p:nvSpPr>
          <p:spPr bwMode="auto">
            <a:xfrm>
              <a:off x="2748" y="2727"/>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6" name="Oval 76"/>
            <p:cNvSpPr>
              <a:spLocks noChangeArrowheads="1"/>
            </p:cNvSpPr>
            <p:nvPr/>
          </p:nvSpPr>
          <p:spPr bwMode="auto">
            <a:xfrm>
              <a:off x="2319" y="2727"/>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7" name="Oval 77"/>
            <p:cNvSpPr>
              <a:spLocks noChangeArrowheads="1"/>
            </p:cNvSpPr>
            <p:nvPr/>
          </p:nvSpPr>
          <p:spPr bwMode="auto">
            <a:xfrm>
              <a:off x="2748" y="3156"/>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28" name="Oval 78"/>
            <p:cNvSpPr>
              <a:spLocks noChangeArrowheads="1"/>
            </p:cNvSpPr>
            <p:nvPr/>
          </p:nvSpPr>
          <p:spPr bwMode="auto">
            <a:xfrm>
              <a:off x="2319" y="3156"/>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125963" name="Group 106"/>
          <p:cNvGrpSpPr>
            <a:grpSpLocks/>
          </p:cNvGrpSpPr>
          <p:nvPr/>
        </p:nvGrpSpPr>
        <p:grpSpPr bwMode="auto">
          <a:xfrm>
            <a:off x="1935163" y="2130425"/>
            <a:ext cx="2170112" cy="3271838"/>
            <a:chOff x="259" y="1678"/>
            <a:chExt cx="1367" cy="2061"/>
          </a:xfrm>
        </p:grpSpPr>
        <p:sp>
          <p:nvSpPr>
            <p:cNvPr id="125995" name="Rectangle 3"/>
            <p:cNvSpPr>
              <a:spLocks noChangeArrowheads="1"/>
            </p:cNvSpPr>
            <p:nvPr/>
          </p:nvSpPr>
          <p:spPr bwMode="auto">
            <a:xfrm>
              <a:off x="259" y="1678"/>
              <a:ext cx="226" cy="2043"/>
            </a:xfrm>
            <a:prstGeom prst="rect">
              <a:avLst/>
            </a:prstGeom>
            <a:solidFill>
              <a:srgbClr val="C4C4C4"/>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5996" name="Oval 4"/>
            <p:cNvSpPr>
              <a:spLocks noChangeArrowheads="1"/>
            </p:cNvSpPr>
            <p:nvPr/>
          </p:nvSpPr>
          <p:spPr bwMode="auto">
            <a:xfrm>
              <a:off x="302" y="1804"/>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5997" name="Oval 6"/>
            <p:cNvSpPr>
              <a:spLocks noChangeArrowheads="1"/>
            </p:cNvSpPr>
            <p:nvPr/>
          </p:nvSpPr>
          <p:spPr bwMode="auto">
            <a:xfrm>
              <a:off x="302" y="2288"/>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5998" name="Oval 7"/>
            <p:cNvSpPr>
              <a:spLocks noChangeArrowheads="1"/>
            </p:cNvSpPr>
            <p:nvPr/>
          </p:nvSpPr>
          <p:spPr bwMode="auto">
            <a:xfrm>
              <a:off x="302" y="2773"/>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5999" name="Oval 8"/>
            <p:cNvSpPr>
              <a:spLocks noChangeArrowheads="1"/>
            </p:cNvSpPr>
            <p:nvPr/>
          </p:nvSpPr>
          <p:spPr bwMode="auto">
            <a:xfrm>
              <a:off x="302" y="3258"/>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00" name="Rectangle 9"/>
            <p:cNvSpPr>
              <a:spLocks noChangeArrowheads="1"/>
            </p:cNvSpPr>
            <p:nvPr/>
          </p:nvSpPr>
          <p:spPr bwMode="auto">
            <a:xfrm>
              <a:off x="1400" y="1696"/>
              <a:ext cx="226" cy="2043"/>
            </a:xfrm>
            <a:prstGeom prst="rect">
              <a:avLst/>
            </a:prstGeom>
            <a:solidFill>
              <a:srgbClr val="C4C4C4"/>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6001" name="Oval 10"/>
            <p:cNvSpPr>
              <a:spLocks noChangeArrowheads="1"/>
            </p:cNvSpPr>
            <p:nvPr/>
          </p:nvSpPr>
          <p:spPr bwMode="auto">
            <a:xfrm>
              <a:off x="1437" y="1783"/>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02" name="Oval 11"/>
            <p:cNvSpPr>
              <a:spLocks noChangeArrowheads="1"/>
            </p:cNvSpPr>
            <p:nvPr/>
          </p:nvSpPr>
          <p:spPr bwMode="auto">
            <a:xfrm>
              <a:off x="1437" y="2284"/>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03" name="Oval 12"/>
            <p:cNvSpPr>
              <a:spLocks noChangeArrowheads="1"/>
            </p:cNvSpPr>
            <p:nvPr/>
          </p:nvSpPr>
          <p:spPr bwMode="auto">
            <a:xfrm>
              <a:off x="1437" y="2785"/>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04" name="Oval 13"/>
            <p:cNvSpPr>
              <a:spLocks noChangeArrowheads="1"/>
            </p:cNvSpPr>
            <p:nvPr/>
          </p:nvSpPr>
          <p:spPr bwMode="auto">
            <a:xfrm>
              <a:off x="1437" y="3287"/>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05" name="Line 14"/>
            <p:cNvSpPr>
              <a:spLocks noChangeShapeType="1"/>
            </p:cNvSpPr>
            <p:nvPr/>
          </p:nvSpPr>
          <p:spPr bwMode="auto">
            <a:xfrm>
              <a:off x="524" y="1864"/>
              <a:ext cx="823"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06" name="Line 15"/>
            <p:cNvSpPr>
              <a:spLocks noChangeShapeType="1"/>
            </p:cNvSpPr>
            <p:nvPr/>
          </p:nvSpPr>
          <p:spPr bwMode="auto">
            <a:xfrm>
              <a:off x="519" y="2349"/>
              <a:ext cx="815"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07" name="Line 16"/>
            <p:cNvSpPr>
              <a:spLocks noChangeShapeType="1"/>
            </p:cNvSpPr>
            <p:nvPr/>
          </p:nvSpPr>
          <p:spPr bwMode="auto">
            <a:xfrm>
              <a:off x="545" y="2817"/>
              <a:ext cx="807"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08" name="Line 17"/>
            <p:cNvSpPr>
              <a:spLocks noChangeShapeType="1"/>
            </p:cNvSpPr>
            <p:nvPr/>
          </p:nvSpPr>
          <p:spPr bwMode="auto">
            <a:xfrm>
              <a:off x="540" y="3379"/>
              <a:ext cx="815" cy="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09" name="Oval 40"/>
            <p:cNvSpPr>
              <a:spLocks noChangeArrowheads="1"/>
            </p:cNvSpPr>
            <p:nvPr/>
          </p:nvSpPr>
          <p:spPr bwMode="auto">
            <a:xfrm>
              <a:off x="303" y="2046"/>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0" name="Oval 41"/>
            <p:cNvSpPr>
              <a:spLocks noChangeArrowheads="1"/>
            </p:cNvSpPr>
            <p:nvPr/>
          </p:nvSpPr>
          <p:spPr bwMode="auto">
            <a:xfrm>
              <a:off x="303" y="2531"/>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1" name="Oval 42"/>
            <p:cNvSpPr>
              <a:spLocks noChangeArrowheads="1"/>
            </p:cNvSpPr>
            <p:nvPr/>
          </p:nvSpPr>
          <p:spPr bwMode="auto">
            <a:xfrm>
              <a:off x="303" y="3016"/>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2" name="Oval 43"/>
            <p:cNvSpPr>
              <a:spLocks noChangeArrowheads="1"/>
            </p:cNvSpPr>
            <p:nvPr/>
          </p:nvSpPr>
          <p:spPr bwMode="auto">
            <a:xfrm>
              <a:off x="303" y="3501"/>
              <a:ext cx="164" cy="163"/>
            </a:xfrm>
            <a:prstGeom prst="ellipse">
              <a:avLst/>
            </a:prstGeom>
            <a:solidFill>
              <a:srgbClr val="FF6964"/>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3" name="Oval 44"/>
            <p:cNvSpPr>
              <a:spLocks noChangeArrowheads="1"/>
            </p:cNvSpPr>
            <p:nvPr/>
          </p:nvSpPr>
          <p:spPr bwMode="auto">
            <a:xfrm>
              <a:off x="1437" y="2033"/>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4" name="Oval 45"/>
            <p:cNvSpPr>
              <a:spLocks noChangeArrowheads="1"/>
            </p:cNvSpPr>
            <p:nvPr/>
          </p:nvSpPr>
          <p:spPr bwMode="auto">
            <a:xfrm>
              <a:off x="1437" y="2535"/>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5" name="Oval 46"/>
            <p:cNvSpPr>
              <a:spLocks noChangeArrowheads="1"/>
            </p:cNvSpPr>
            <p:nvPr/>
          </p:nvSpPr>
          <p:spPr bwMode="auto">
            <a:xfrm>
              <a:off x="1437" y="3036"/>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6" name="Oval 47"/>
            <p:cNvSpPr>
              <a:spLocks noChangeArrowheads="1"/>
            </p:cNvSpPr>
            <p:nvPr/>
          </p:nvSpPr>
          <p:spPr bwMode="auto">
            <a:xfrm>
              <a:off x="1437" y="3538"/>
              <a:ext cx="164" cy="163"/>
            </a:xfrm>
            <a:prstGeom prst="ellipse">
              <a:avLst/>
            </a:prstGeom>
            <a:solidFill>
              <a:srgbClr val="85FDFF"/>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26017" name="Line 79"/>
            <p:cNvSpPr>
              <a:spLocks noChangeShapeType="1"/>
            </p:cNvSpPr>
            <p:nvPr/>
          </p:nvSpPr>
          <p:spPr bwMode="auto">
            <a:xfrm>
              <a:off x="518" y="2128"/>
              <a:ext cx="823"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18" name="Line 80"/>
            <p:cNvSpPr>
              <a:spLocks noChangeShapeType="1"/>
            </p:cNvSpPr>
            <p:nvPr/>
          </p:nvSpPr>
          <p:spPr bwMode="auto">
            <a:xfrm>
              <a:off x="547" y="2602"/>
              <a:ext cx="807"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19" name="Line 81"/>
            <p:cNvSpPr>
              <a:spLocks noChangeShapeType="1"/>
            </p:cNvSpPr>
            <p:nvPr/>
          </p:nvSpPr>
          <p:spPr bwMode="auto">
            <a:xfrm>
              <a:off x="558" y="3110"/>
              <a:ext cx="815" cy="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6020" name="Line 82"/>
            <p:cNvSpPr>
              <a:spLocks noChangeShapeType="1"/>
            </p:cNvSpPr>
            <p:nvPr/>
          </p:nvSpPr>
          <p:spPr bwMode="auto">
            <a:xfrm>
              <a:off x="522" y="3571"/>
              <a:ext cx="815" cy="8"/>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40038" name="Text Box 102"/>
          <p:cNvSpPr txBox="1">
            <a:spLocks noChangeArrowheads="1"/>
          </p:cNvSpPr>
          <p:nvPr/>
        </p:nvSpPr>
        <p:spPr bwMode="auto">
          <a:xfrm>
            <a:off x="7158038" y="1708150"/>
            <a:ext cx="2703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1. Dielectric is inserted</a:t>
            </a:r>
          </a:p>
        </p:txBody>
      </p:sp>
      <p:sp>
        <p:nvSpPr>
          <p:cNvPr id="40039" name="Text Box 103"/>
          <p:cNvSpPr txBox="1">
            <a:spLocks noChangeArrowheads="1"/>
          </p:cNvSpPr>
          <p:nvPr/>
        </p:nvSpPr>
        <p:spPr bwMode="auto">
          <a:xfrm>
            <a:off x="7215188" y="3300413"/>
            <a:ext cx="34337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4. Electric Field is reduced by the dielectric constant, </a:t>
            </a:r>
            <a:r>
              <a:rPr kumimoji="0" lang="en-US" altLang="en-US" sz="3200" b="0" i="0" u="none" strike="noStrike" kern="1200" cap="none" spc="0" normalizeH="0" baseline="0" noProof="0">
                <a:ln>
                  <a:noFill/>
                </a:ln>
                <a:solidFill>
                  <a:srgbClr val="008000"/>
                </a:solidFill>
                <a:effectLst/>
                <a:uLnTx/>
                <a:uFillTx/>
                <a:latin typeface="Symbol" panose="05050102010706020507" pitchFamily="18" charset="2"/>
                <a:ea typeface="MS PGothic" panose="020B0600070205080204" pitchFamily="34" charset="-128"/>
                <a:cs typeface="Arial" panose="020B0604020202020204" pitchFamily="34" charset="0"/>
                <a:sym typeface="Symbol" panose="05050102010706020507" pitchFamily="18" charset="2"/>
              </a:rPr>
              <a:t></a:t>
            </a:r>
          </a:p>
        </p:txBody>
      </p:sp>
      <p:sp>
        <p:nvSpPr>
          <p:cNvPr id="40040" name="Text Box 104"/>
          <p:cNvSpPr txBox="1">
            <a:spLocks noChangeArrowheads="1"/>
          </p:cNvSpPr>
          <p:nvPr/>
        </p:nvSpPr>
        <p:spPr bwMode="auto">
          <a:xfrm>
            <a:off x="7180263" y="2228850"/>
            <a:ext cx="2820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2. Dielectric is polarized</a:t>
            </a:r>
          </a:p>
        </p:txBody>
      </p:sp>
      <p:sp>
        <p:nvSpPr>
          <p:cNvPr id="40041" name="Text Box 105"/>
          <p:cNvSpPr txBox="1">
            <a:spLocks noChangeArrowheads="1"/>
          </p:cNvSpPr>
          <p:nvPr/>
        </p:nvSpPr>
        <p:spPr bwMode="auto">
          <a:xfrm>
            <a:off x="5557838" y="1679575"/>
            <a:ext cx="32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a:t>
            </a:r>
          </a:p>
        </p:txBody>
      </p:sp>
      <p:graphicFrame>
        <p:nvGraphicFramePr>
          <p:cNvPr id="40045" name="Object 109"/>
          <p:cNvGraphicFramePr>
            <a:graphicFrameLocks noChangeAspect="1"/>
          </p:cNvGraphicFramePr>
          <p:nvPr/>
        </p:nvGraphicFramePr>
        <p:xfrm>
          <a:off x="7181850" y="4340225"/>
          <a:ext cx="1062038" cy="1116013"/>
        </p:xfrm>
        <a:graphic>
          <a:graphicData uri="http://schemas.openxmlformats.org/presentationml/2006/ole">
            <mc:AlternateContent xmlns:mc="http://schemas.openxmlformats.org/markup-compatibility/2006">
              <mc:Choice xmlns:v="urn:schemas-microsoft-com:vml" Requires="v">
                <p:oleObj spid="_x0000_s2070" name="Equation" r:id="rId4" imgW="484560" imgH="511920" progId="Equation.DSMT4">
                  <p:embed/>
                </p:oleObj>
              </mc:Choice>
              <mc:Fallback>
                <p:oleObj name="Equation" r:id="rId4" imgW="484560" imgH="511920" progId="Equation.DSMT4">
                  <p:embed/>
                  <p:pic>
                    <p:nvPicPr>
                      <p:cNvPr id="40045" name="Object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4340225"/>
                        <a:ext cx="1062038"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5969" name="Object 110"/>
          <p:cNvGraphicFramePr>
            <a:graphicFrameLocks noChangeAspect="1"/>
          </p:cNvGraphicFramePr>
          <p:nvPr/>
        </p:nvGraphicFramePr>
        <p:xfrm>
          <a:off x="6026150" y="2781300"/>
          <a:ext cx="139700" cy="228600"/>
        </p:xfrm>
        <a:graphic>
          <a:graphicData uri="http://schemas.openxmlformats.org/presentationml/2006/ole">
            <mc:AlternateContent xmlns:mc="http://schemas.openxmlformats.org/markup-compatibility/2006">
              <mc:Choice xmlns:v="urn:schemas-microsoft-com:vml" Requires="v">
                <p:oleObj spid="_x0000_s2071" name="Equation" r:id="rId6" imgW="127800" imgH="219240" progId="Equation.DSMT4">
                  <p:embed/>
                </p:oleObj>
              </mc:Choice>
              <mc:Fallback>
                <p:oleObj name="Equation" r:id="rId6" imgW="127800" imgH="219240" progId="Equation.DSMT4">
                  <p:embed/>
                  <p:pic>
                    <p:nvPicPr>
                      <p:cNvPr id="125969"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6150" y="2781300"/>
                        <a:ext cx="139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048" name="Object 2"/>
          <p:cNvGraphicFramePr>
            <a:graphicFrameLocks noChangeAspect="1"/>
          </p:cNvGraphicFramePr>
          <p:nvPr/>
        </p:nvGraphicFramePr>
        <p:xfrm>
          <a:off x="2003425" y="5529263"/>
          <a:ext cx="1590675" cy="854075"/>
        </p:xfrm>
        <a:graphic>
          <a:graphicData uri="http://schemas.openxmlformats.org/presentationml/2006/ole">
            <mc:AlternateContent xmlns:mc="http://schemas.openxmlformats.org/markup-compatibility/2006">
              <mc:Choice xmlns:v="urn:schemas-microsoft-com:vml" Requires="v">
                <p:oleObj spid="_x0000_s2072" name="Equation" r:id="rId8" imgW="868320" imgH="456840" progId="Equation.DSMT4">
                  <p:embed/>
                </p:oleObj>
              </mc:Choice>
              <mc:Fallback>
                <p:oleObj name="Equation" r:id="rId8" imgW="868320" imgH="456840" progId="Equation.DSMT4">
                  <p:embed/>
                  <p:pic>
                    <p:nvPicPr>
                      <p:cNvPr id="40048"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3425" y="5529263"/>
                        <a:ext cx="1590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050" name="Object 114"/>
          <p:cNvGraphicFramePr>
            <a:graphicFrameLocks noChangeAspect="1"/>
          </p:cNvGraphicFramePr>
          <p:nvPr/>
        </p:nvGraphicFramePr>
        <p:xfrm>
          <a:off x="8575675" y="4268788"/>
          <a:ext cx="1116013" cy="1089025"/>
        </p:xfrm>
        <a:graphic>
          <a:graphicData uri="http://schemas.openxmlformats.org/presentationml/2006/ole">
            <mc:AlternateContent xmlns:mc="http://schemas.openxmlformats.org/markup-compatibility/2006">
              <mc:Choice xmlns:v="urn:schemas-microsoft-com:vml" Requires="v">
                <p:oleObj spid="_x0000_s2073" name="Equation" r:id="rId10" imgW="511920" imgH="493560" progId="Equation.DSMT4">
                  <p:embed/>
                </p:oleObj>
              </mc:Choice>
              <mc:Fallback>
                <p:oleObj name="Equation" r:id="rId10" imgW="511920" imgH="493560" progId="Equation.DSMT4">
                  <p:embed/>
                  <p:pic>
                    <p:nvPicPr>
                      <p:cNvPr id="40050" name="Object 1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5675" y="4268788"/>
                        <a:ext cx="11160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72" name="Line 115"/>
          <p:cNvSpPr>
            <a:spLocks noChangeShapeType="1"/>
          </p:cNvSpPr>
          <p:nvPr/>
        </p:nvSpPr>
        <p:spPr bwMode="auto">
          <a:xfrm>
            <a:off x="8267700" y="4943475"/>
            <a:ext cx="333375" cy="0"/>
          </a:xfrm>
          <a:prstGeom prst="line">
            <a:avLst/>
          </a:prstGeom>
          <a:noFill/>
          <a:ln w="57150">
            <a:solidFill>
              <a:srgbClr val="84090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40052" name="Text Box 116"/>
          <p:cNvSpPr txBox="1">
            <a:spLocks noChangeArrowheads="1"/>
          </p:cNvSpPr>
          <p:nvPr/>
        </p:nvSpPr>
        <p:spPr bwMode="auto">
          <a:xfrm>
            <a:off x="7161213" y="2619375"/>
            <a:ext cx="3316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3. Dielectric has internal Electric field</a:t>
            </a:r>
          </a:p>
        </p:txBody>
      </p:sp>
      <p:grpSp>
        <p:nvGrpSpPr>
          <p:cNvPr id="40061" name="Group 125"/>
          <p:cNvGrpSpPr>
            <a:grpSpLocks/>
          </p:cNvGrpSpPr>
          <p:nvPr/>
        </p:nvGrpSpPr>
        <p:grpSpPr bwMode="auto">
          <a:xfrm>
            <a:off x="5465763" y="2873375"/>
            <a:ext cx="414337" cy="2243138"/>
            <a:chOff x="2483" y="1810"/>
            <a:chExt cx="261" cy="1413"/>
          </a:xfrm>
        </p:grpSpPr>
        <p:sp>
          <p:nvSpPr>
            <p:cNvPr id="125991" name="Line 119"/>
            <p:cNvSpPr>
              <a:spLocks noChangeShapeType="1"/>
            </p:cNvSpPr>
            <p:nvPr/>
          </p:nvSpPr>
          <p:spPr bwMode="auto">
            <a:xfrm flipH="1">
              <a:off x="2493" y="1810"/>
              <a:ext cx="240" cy="0"/>
            </a:xfrm>
            <a:prstGeom prst="line">
              <a:avLst/>
            </a:prstGeom>
            <a:noFill/>
            <a:ln w="38100">
              <a:solidFill>
                <a:srgbClr val="0CD11E"/>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92" name="Line 121"/>
            <p:cNvSpPr>
              <a:spLocks noChangeShapeType="1"/>
            </p:cNvSpPr>
            <p:nvPr/>
          </p:nvSpPr>
          <p:spPr bwMode="auto">
            <a:xfrm flipH="1">
              <a:off x="2504" y="2278"/>
              <a:ext cx="240" cy="0"/>
            </a:xfrm>
            <a:prstGeom prst="line">
              <a:avLst/>
            </a:prstGeom>
            <a:noFill/>
            <a:ln w="38100">
              <a:solidFill>
                <a:srgbClr val="0CD11E"/>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93" name="Line 122"/>
            <p:cNvSpPr>
              <a:spLocks noChangeShapeType="1"/>
            </p:cNvSpPr>
            <p:nvPr/>
          </p:nvSpPr>
          <p:spPr bwMode="auto">
            <a:xfrm flipH="1">
              <a:off x="2483" y="2809"/>
              <a:ext cx="240" cy="0"/>
            </a:xfrm>
            <a:prstGeom prst="line">
              <a:avLst/>
            </a:prstGeom>
            <a:noFill/>
            <a:ln w="38100">
              <a:solidFill>
                <a:srgbClr val="0CD11E"/>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94" name="Line 123"/>
            <p:cNvSpPr>
              <a:spLocks noChangeShapeType="1"/>
            </p:cNvSpPr>
            <p:nvPr/>
          </p:nvSpPr>
          <p:spPr bwMode="auto">
            <a:xfrm flipH="1">
              <a:off x="2486" y="3223"/>
              <a:ext cx="240" cy="0"/>
            </a:xfrm>
            <a:prstGeom prst="line">
              <a:avLst/>
            </a:prstGeom>
            <a:noFill/>
            <a:ln w="38100">
              <a:solidFill>
                <a:srgbClr val="0CD11E"/>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40072" name="Group 136"/>
          <p:cNvGrpSpPr>
            <a:grpSpLocks/>
          </p:cNvGrpSpPr>
          <p:nvPr/>
        </p:nvGrpSpPr>
        <p:grpSpPr bwMode="auto">
          <a:xfrm>
            <a:off x="4821238" y="2894013"/>
            <a:ext cx="1700212" cy="2247900"/>
            <a:chOff x="2077" y="1823"/>
            <a:chExt cx="1071" cy="1416"/>
          </a:xfrm>
        </p:grpSpPr>
        <p:grpSp>
          <p:nvGrpSpPr>
            <p:cNvPr id="125979" name="Group 126"/>
            <p:cNvGrpSpPr>
              <a:grpSpLocks/>
            </p:cNvGrpSpPr>
            <p:nvPr/>
          </p:nvGrpSpPr>
          <p:grpSpPr bwMode="auto">
            <a:xfrm>
              <a:off x="2087" y="1823"/>
              <a:ext cx="1037" cy="2"/>
              <a:chOff x="2087" y="1823"/>
              <a:chExt cx="1037" cy="2"/>
            </a:xfrm>
          </p:grpSpPr>
          <p:sp>
            <p:nvSpPr>
              <p:cNvPr id="125989" name="Line 88"/>
              <p:cNvSpPr>
                <a:spLocks noChangeShapeType="1"/>
              </p:cNvSpPr>
              <p:nvPr/>
            </p:nvSpPr>
            <p:spPr bwMode="auto">
              <a:xfrm flipV="1">
                <a:off x="2899" y="1823"/>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90" name="Line 89"/>
              <p:cNvSpPr>
                <a:spLocks noChangeShapeType="1"/>
              </p:cNvSpPr>
              <p:nvPr/>
            </p:nvSpPr>
            <p:spPr bwMode="auto">
              <a:xfrm flipV="1">
                <a:off x="2087" y="1824"/>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25980" name="Group 127"/>
            <p:cNvGrpSpPr>
              <a:grpSpLocks/>
            </p:cNvGrpSpPr>
            <p:nvPr/>
          </p:nvGrpSpPr>
          <p:grpSpPr bwMode="auto">
            <a:xfrm>
              <a:off x="2106" y="2276"/>
              <a:ext cx="1037" cy="2"/>
              <a:chOff x="2087" y="1823"/>
              <a:chExt cx="1037" cy="2"/>
            </a:xfrm>
          </p:grpSpPr>
          <p:sp>
            <p:nvSpPr>
              <p:cNvPr id="125987" name="Line 128"/>
              <p:cNvSpPr>
                <a:spLocks noChangeShapeType="1"/>
              </p:cNvSpPr>
              <p:nvPr/>
            </p:nvSpPr>
            <p:spPr bwMode="auto">
              <a:xfrm flipV="1">
                <a:off x="2899" y="1823"/>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88" name="Line 129"/>
              <p:cNvSpPr>
                <a:spLocks noChangeShapeType="1"/>
              </p:cNvSpPr>
              <p:nvPr/>
            </p:nvSpPr>
            <p:spPr bwMode="auto">
              <a:xfrm flipV="1">
                <a:off x="2087" y="1824"/>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25981" name="Group 130"/>
            <p:cNvGrpSpPr>
              <a:grpSpLocks/>
            </p:cNvGrpSpPr>
            <p:nvPr/>
          </p:nvGrpSpPr>
          <p:grpSpPr bwMode="auto">
            <a:xfrm>
              <a:off x="2077" y="2815"/>
              <a:ext cx="1037" cy="2"/>
              <a:chOff x="2087" y="1823"/>
              <a:chExt cx="1037" cy="2"/>
            </a:xfrm>
          </p:grpSpPr>
          <p:sp>
            <p:nvSpPr>
              <p:cNvPr id="125985" name="Line 131"/>
              <p:cNvSpPr>
                <a:spLocks noChangeShapeType="1"/>
              </p:cNvSpPr>
              <p:nvPr/>
            </p:nvSpPr>
            <p:spPr bwMode="auto">
              <a:xfrm flipV="1">
                <a:off x="2899" y="1823"/>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86" name="Line 132"/>
              <p:cNvSpPr>
                <a:spLocks noChangeShapeType="1"/>
              </p:cNvSpPr>
              <p:nvPr/>
            </p:nvSpPr>
            <p:spPr bwMode="auto">
              <a:xfrm flipV="1">
                <a:off x="2087" y="1824"/>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nvGrpSpPr>
            <p:cNvPr id="125982" name="Group 133"/>
            <p:cNvGrpSpPr>
              <a:grpSpLocks/>
            </p:cNvGrpSpPr>
            <p:nvPr/>
          </p:nvGrpSpPr>
          <p:grpSpPr bwMode="auto">
            <a:xfrm>
              <a:off x="2111" y="3237"/>
              <a:ext cx="1037" cy="2"/>
              <a:chOff x="2087" y="1823"/>
              <a:chExt cx="1037" cy="2"/>
            </a:xfrm>
          </p:grpSpPr>
          <p:sp>
            <p:nvSpPr>
              <p:cNvPr id="125983" name="Line 134"/>
              <p:cNvSpPr>
                <a:spLocks noChangeShapeType="1"/>
              </p:cNvSpPr>
              <p:nvPr/>
            </p:nvSpPr>
            <p:spPr bwMode="auto">
              <a:xfrm flipV="1">
                <a:off x="2899" y="1823"/>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25984" name="Line 135"/>
              <p:cNvSpPr>
                <a:spLocks noChangeShapeType="1"/>
              </p:cNvSpPr>
              <p:nvPr/>
            </p:nvSpPr>
            <p:spPr bwMode="auto">
              <a:xfrm flipV="1">
                <a:off x="2087" y="1824"/>
                <a:ext cx="225" cy="1"/>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grpSp>
      <p:sp>
        <p:nvSpPr>
          <p:cNvPr id="125976" name="Text Box 138"/>
          <p:cNvSpPr txBox="1">
            <a:spLocks noChangeArrowheads="1"/>
          </p:cNvSpPr>
          <p:nvPr/>
        </p:nvSpPr>
        <p:spPr bwMode="auto">
          <a:xfrm>
            <a:off x="4391025" y="1716088"/>
            <a:ext cx="496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sp>
        <p:nvSpPr>
          <p:cNvPr id="125977" name="Text Box 139"/>
          <p:cNvSpPr txBox="1">
            <a:spLocks noChangeArrowheads="1"/>
          </p:cNvSpPr>
          <p:nvPr/>
        </p:nvSpPr>
        <p:spPr bwMode="auto">
          <a:xfrm>
            <a:off x="6376988" y="1719263"/>
            <a:ext cx="48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-Q</a:t>
            </a:r>
          </a:p>
        </p:txBody>
      </p:sp>
      <p:sp>
        <p:nvSpPr>
          <p:cNvPr id="125978" name="TextBox 1"/>
          <p:cNvSpPr txBox="1">
            <a:spLocks noChangeArrowheads="1"/>
          </p:cNvSpPr>
          <p:nvPr/>
        </p:nvSpPr>
        <p:spPr bwMode="auto">
          <a:xfrm>
            <a:off x="4094163" y="5638800"/>
            <a:ext cx="623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E weaker, </a:t>
            </a: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sym typeface="Symbol" panose="05050102010706020507" pitchFamily="18" charset="2"/>
              </a:rPr>
              <a:t>V is smaller, but C is bigger</a:t>
            </a:r>
            <a:endPar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1663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9972"/>
                                        </p:tgtEl>
                                        <p:attrNameLst>
                                          <p:attrName>style.visibility</p:attrName>
                                        </p:attrNameLst>
                                      </p:cBhvr>
                                      <p:to>
                                        <p:strVal val="visible"/>
                                      </p:to>
                                    </p:set>
                                    <p:animEffect transition="in" filter="wipe(up)">
                                      <p:cBhvr>
                                        <p:cTn id="10" dur="500"/>
                                        <p:tgtEl>
                                          <p:spTgt spid="399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0060"/>
                                        </p:tgtEl>
                                        <p:attrNameLst>
                                          <p:attrName>style.visibility</p:attrName>
                                        </p:attrNameLst>
                                      </p:cBhvr>
                                      <p:to>
                                        <p:strVal val="visible"/>
                                      </p:to>
                                    </p:set>
                                    <p:animEffect transition="in" filter="wipe(left)">
                                      <p:cBhvr>
                                        <p:cTn id="19" dur="500"/>
                                        <p:tgtEl>
                                          <p:spTgt spid="400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05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40061"/>
                                        </p:tgtEl>
                                        <p:attrNameLst>
                                          <p:attrName>style.visibility</p:attrName>
                                        </p:attrNameLst>
                                      </p:cBhvr>
                                      <p:to>
                                        <p:strVal val="visible"/>
                                      </p:to>
                                    </p:set>
                                    <p:animEffect transition="in" filter="wipe(right)">
                                      <p:cBhvr>
                                        <p:cTn id="28" dur="500"/>
                                        <p:tgtEl>
                                          <p:spTgt spid="400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03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0072"/>
                                        </p:tgtEl>
                                        <p:attrNameLst>
                                          <p:attrName>style.visibility</p:attrName>
                                        </p:attrNameLst>
                                      </p:cBhvr>
                                      <p:to>
                                        <p:strVal val="visible"/>
                                      </p:to>
                                    </p:set>
                                    <p:animEffect transition="in" filter="wipe(left)">
                                      <p:cBhvr>
                                        <p:cTn id="37" dur="500"/>
                                        <p:tgtEl>
                                          <p:spTgt spid="400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004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40045"/>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4005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40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2" grpId="0" animBg="1"/>
      <p:bldP spid="40038" grpId="0"/>
      <p:bldP spid="40039" grpId="0"/>
      <p:bldP spid="40040" grpId="0"/>
      <p:bldP spid="40041" grpId="0"/>
      <p:bldP spid="400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3"/>
          <p:cNvSpPr txBox="1">
            <a:spLocks noChangeArrowheads="1"/>
          </p:cNvSpPr>
          <p:nvPr/>
        </p:nvSpPr>
        <p:spPr bwMode="auto">
          <a:xfrm>
            <a:off x="939800" y="1524000"/>
            <a:ext cx="1001712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means that the electric field within the dielectric is less than it would be in air,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allowing more charge to be stored for the same potential.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reorientation of the molecules results in an induced charge – there is no net charge on the dielectric, but the charge is asymmetrically distributed.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magnitude of the induced charge depends on the dielectric constant:</a:t>
            </a:r>
            <a:endPar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28003" name="Rectangle 4"/>
          <p:cNvSpPr>
            <a:spLocks noGrp="1" noChangeArrowheads="1"/>
          </p:cNvSpPr>
          <p:nvPr>
            <p:ph type="title"/>
          </p:nvPr>
        </p:nvSpPr>
        <p:spPr>
          <a:xfrm>
            <a:off x="1981200" y="0"/>
            <a:ext cx="8229600" cy="1260475"/>
          </a:xfrm>
        </p:spPr>
        <p:txBody>
          <a:bodyPr/>
          <a:lstStyle/>
          <a:p>
            <a:pPr eaLnBrk="1" hangingPunct="1"/>
            <a:r>
              <a:rPr lang="en-US" altLang="en-US"/>
              <a:t>24-6 Molecular Description of Dielectrics</a:t>
            </a:r>
          </a:p>
        </p:txBody>
      </p:sp>
      <p:pic>
        <p:nvPicPr>
          <p:cNvPr id="128004" name="Picture 6" descr="24-11b"/>
          <p:cNvPicPr>
            <a:picLocks noChangeAspect="1" noChangeArrowheads="1"/>
          </p:cNvPicPr>
          <p:nvPr/>
        </p:nvPicPr>
        <p:blipFill>
          <a:blip r:embed="rId2">
            <a:extLst>
              <a:ext uri="{28A0092B-C50C-407E-A947-70E740481C1C}">
                <a14:useLocalDpi xmlns:a14="http://schemas.microsoft.com/office/drawing/2010/main" val="0"/>
              </a:ext>
            </a:extLst>
          </a:blip>
          <a:srcRect r="64713"/>
          <a:stretch>
            <a:fillRect/>
          </a:stretch>
        </p:blipFill>
        <p:spPr bwMode="auto">
          <a:xfrm>
            <a:off x="4787900" y="4872038"/>
            <a:ext cx="527685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04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05000" y="1905000"/>
            <a:ext cx="8112125" cy="2541588"/>
          </a:xfrm>
        </p:spPr>
        <p:txBody>
          <a:bodyPr/>
          <a:lstStyle/>
          <a:p>
            <a:pPr eaLnBrk="1" hangingPunct="1">
              <a:defRPr/>
            </a:pPr>
            <a:r>
              <a:rPr lang="en-US" altLang="en-US" sz="4800" dirty="0">
                <a:solidFill>
                  <a:schemeClr val="accent6"/>
                </a:solidFill>
                <a:ea typeface="ＭＳ Ｐゴシック" pitchFamily="34" charset="-128"/>
              </a:rPr>
              <a:t>Chapter 25</a:t>
            </a:r>
            <a:br>
              <a:rPr lang="en-US" altLang="en-US" sz="4800" dirty="0">
                <a:solidFill>
                  <a:schemeClr val="accent6"/>
                </a:solidFill>
                <a:ea typeface="ＭＳ Ｐゴシック" pitchFamily="34" charset="-128"/>
              </a:rPr>
            </a:br>
            <a:r>
              <a:rPr lang="en-US" altLang="en-US" sz="4800" dirty="0">
                <a:solidFill>
                  <a:schemeClr val="accent6"/>
                </a:solidFill>
                <a:ea typeface="ＭＳ Ｐゴシック" pitchFamily="34" charset="-128"/>
              </a:rPr>
              <a:t>Electric Currents and Resistance</a:t>
            </a:r>
          </a:p>
        </p:txBody>
      </p:sp>
      <p:pic>
        <p:nvPicPr>
          <p:cNvPr id="100355" name="Picture 6" descr="25_00CO"/>
          <p:cNvPicPr>
            <a:picLocks noChangeAspect="1" noChangeArrowheads="1"/>
          </p:cNvPicPr>
          <p:nvPr/>
        </p:nvPicPr>
        <p:blipFill>
          <a:blip r:embed="rId3" cstate="print">
            <a:extLst>
              <a:ext uri="{28A0092B-C50C-407E-A947-70E740481C1C}">
                <a14:useLocalDpi xmlns:a14="http://schemas.microsoft.com/office/drawing/2010/main" val="0"/>
              </a:ext>
            </a:extLst>
          </a:blip>
          <a:srcRect b="2403"/>
          <a:stretch>
            <a:fillRect/>
          </a:stretch>
        </p:blipFill>
        <p:spPr bwMode="auto">
          <a:xfrm>
            <a:off x="8494713" y="1820863"/>
            <a:ext cx="217963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63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3"/>
          <p:cNvSpPr txBox="1">
            <a:spLocks noChangeArrowheads="1"/>
          </p:cNvSpPr>
          <p:nvPr/>
        </p:nvSpPr>
        <p:spPr bwMode="auto">
          <a:xfrm>
            <a:off x="1676400" y="2097088"/>
            <a:ext cx="48006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Volta discovered that electricity could be created if dissimilar metals were connected by a conductive solution called an electrolyte.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This is a simple electric cell.</a:t>
            </a:r>
          </a:p>
        </p:txBody>
      </p:sp>
      <p:sp>
        <p:nvSpPr>
          <p:cNvPr id="129027" name="Rectangle 5"/>
          <p:cNvSpPr>
            <a:spLocks noGrp="1" noChangeArrowheads="1"/>
          </p:cNvSpPr>
          <p:nvPr>
            <p:ph type="title"/>
          </p:nvPr>
        </p:nvSpPr>
        <p:spPr/>
        <p:txBody>
          <a:bodyPr/>
          <a:lstStyle/>
          <a:p>
            <a:pPr eaLnBrk="1" hangingPunct="1"/>
            <a:r>
              <a:rPr lang="en-US" altLang="en-US"/>
              <a:t>25-1 The Electric Battery</a:t>
            </a:r>
          </a:p>
        </p:txBody>
      </p:sp>
      <p:pic>
        <p:nvPicPr>
          <p:cNvPr id="129028" name="Picture 7" descr="Figure_25_03"/>
          <p:cNvPicPr>
            <a:picLocks noChangeAspect="1" noChangeArrowheads="1"/>
          </p:cNvPicPr>
          <p:nvPr/>
        </p:nvPicPr>
        <p:blipFill>
          <a:blip r:embed="rId3">
            <a:extLst>
              <a:ext uri="{28A0092B-C50C-407E-A947-70E740481C1C}">
                <a14:useLocalDpi xmlns:a14="http://schemas.microsoft.com/office/drawing/2010/main" val="0"/>
              </a:ext>
            </a:extLst>
          </a:blip>
          <a:srcRect b="2608"/>
          <a:stretch>
            <a:fillRect/>
          </a:stretch>
        </p:blipFill>
        <p:spPr bwMode="auto">
          <a:xfrm>
            <a:off x="6273800" y="1119188"/>
            <a:ext cx="4124325"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38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1330325" y="1981200"/>
            <a:ext cx="9550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battery transforms chemical energy into electrical energy.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Chemical reactions within the cell create a potential difference between the terminals by slowly dissolving them. This potential difference can be maintained even if a current is kept flowing, until one or the other terminal is completely dissolved.</a:t>
            </a:r>
          </a:p>
        </p:txBody>
      </p:sp>
      <p:sp>
        <p:nvSpPr>
          <p:cNvPr id="131075" name="Rectangle 4"/>
          <p:cNvSpPr>
            <a:spLocks noGrp="1" noChangeArrowheads="1"/>
          </p:cNvSpPr>
          <p:nvPr>
            <p:ph type="title"/>
          </p:nvPr>
        </p:nvSpPr>
        <p:spPr/>
        <p:txBody>
          <a:bodyPr/>
          <a:lstStyle/>
          <a:p>
            <a:pPr eaLnBrk="1" hangingPunct="1"/>
            <a:r>
              <a:rPr lang="en-US" altLang="en-US"/>
              <a:t>25-1 The Electric Battery</a:t>
            </a:r>
          </a:p>
        </p:txBody>
      </p:sp>
    </p:spTree>
    <p:extLst>
      <p:ext uri="{BB962C8B-B14F-4D97-AF65-F5344CB8AC3E}">
        <p14:creationId xmlns:p14="http://schemas.microsoft.com/office/powerpoint/2010/main" val="200815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3"/>
          <p:cNvSpPr txBox="1">
            <a:spLocks noChangeArrowheads="1"/>
          </p:cNvSpPr>
          <p:nvPr/>
        </p:nvSpPr>
        <p:spPr bwMode="auto">
          <a:xfrm>
            <a:off x="1676400" y="1600200"/>
            <a:ext cx="86725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Several cells connected together make a battery, although now we refer to a single cell as a battery as well.</a:t>
            </a:r>
          </a:p>
        </p:txBody>
      </p:sp>
      <p:sp>
        <p:nvSpPr>
          <p:cNvPr id="132099" name="Rectangle 5"/>
          <p:cNvSpPr>
            <a:spLocks noGrp="1" noChangeArrowheads="1"/>
          </p:cNvSpPr>
          <p:nvPr>
            <p:ph type="title"/>
          </p:nvPr>
        </p:nvSpPr>
        <p:spPr/>
        <p:txBody>
          <a:bodyPr/>
          <a:lstStyle/>
          <a:p>
            <a:pPr eaLnBrk="1" hangingPunct="1"/>
            <a:r>
              <a:rPr lang="en-US" altLang="en-US"/>
              <a:t>25-1 The Electric Battery</a:t>
            </a:r>
          </a:p>
        </p:txBody>
      </p:sp>
      <p:pic>
        <p:nvPicPr>
          <p:cNvPr id="132100" name="Picture 7" descr="Figure_25_04"/>
          <p:cNvPicPr>
            <a:picLocks noChangeAspect="1" noChangeArrowheads="1"/>
          </p:cNvPicPr>
          <p:nvPr/>
        </p:nvPicPr>
        <p:blipFill>
          <a:blip r:embed="rId3">
            <a:extLst>
              <a:ext uri="{28A0092B-C50C-407E-A947-70E740481C1C}">
                <a14:useLocalDpi xmlns:a14="http://schemas.microsoft.com/office/drawing/2010/main" val="0"/>
              </a:ext>
            </a:extLst>
          </a:blip>
          <a:srcRect b="9682"/>
          <a:stretch>
            <a:fillRect/>
          </a:stretch>
        </p:blipFill>
        <p:spPr bwMode="auto">
          <a:xfrm>
            <a:off x="2609850" y="2973388"/>
            <a:ext cx="62388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76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3"/>
          <p:cNvSpPr txBox="1">
            <a:spLocks noChangeArrowheads="1"/>
          </p:cNvSpPr>
          <p:nvPr/>
        </p:nvSpPr>
        <p:spPr bwMode="auto">
          <a:xfrm>
            <a:off x="1905000" y="1579563"/>
            <a:ext cx="8347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Electric current is the rate of flow of charge through a conductor:</a:t>
            </a:r>
          </a:p>
        </p:txBody>
      </p:sp>
      <p:sp>
        <p:nvSpPr>
          <p:cNvPr id="134147" name="Text Box 6"/>
          <p:cNvSpPr txBox="1">
            <a:spLocks noChangeArrowheads="1"/>
          </p:cNvSpPr>
          <p:nvPr/>
        </p:nvSpPr>
        <p:spPr bwMode="auto">
          <a:xfrm>
            <a:off x="2132013" y="4799013"/>
            <a:ext cx="76358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Unit of electric current: the ampere, 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1 A = 1 C/s.</a:t>
            </a:r>
          </a:p>
        </p:txBody>
      </p:sp>
      <p:sp>
        <p:nvSpPr>
          <p:cNvPr id="134148" name="Rectangle 7"/>
          <p:cNvSpPr>
            <a:spLocks noGrp="1" noChangeArrowheads="1"/>
          </p:cNvSpPr>
          <p:nvPr>
            <p:ph type="title"/>
          </p:nvPr>
        </p:nvSpPr>
        <p:spPr/>
        <p:txBody>
          <a:bodyPr/>
          <a:lstStyle/>
          <a:p>
            <a:pPr eaLnBrk="1" hangingPunct="1"/>
            <a:r>
              <a:rPr lang="en-US" altLang="en-US"/>
              <a:t>25-2 Electric Current</a:t>
            </a:r>
          </a:p>
        </p:txBody>
      </p:sp>
      <p:sp>
        <p:nvSpPr>
          <p:cNvPr id="134149" name="Text Box 9"/>
          <p:cNvSpPr txBox="1">
            <a:spLocks noChangeArrowheads="1"/>
          </p:cNvSpPr>
          <p:nvPr/>
        </p:nvSpPr>
        <p:spPr bwMode="auto">
          <a:xfrm>
            <a:off x="2133600" y="3276600"/>
            <a:ext cx="690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instantaneous current is given by:</a:t>
            </a:r>
          </a:p>
        </p:txBody>
      </p:sp>
      <p:pic>
        <p:nvPicPr>
          <p:cNvPr id="134150" name="Picture 11" descr="25-1a"/>
          <p:cNvPicPr>
            <a:picLocks noChangeAspect="1" noChangeArrowheads="1"/>
          </p:cNvPicPr>
          <p:nvPr/>
        </p:nvPicPr>
        <p:blipFill>
          <a:blip r:embed="rId2">
            <a:extLst>
              <a:ext uri="{28A0092B-C50C-407E-A947-70E740481C1C}">
                <a14:useLocalDpi xmlns:a14="http://schemas.microsoft.com/office/drawing/2010/main" val="0"/>
              </a:ext>
            </a:extLst>
          </a:blip>
          <a:srcRect r="77721"/>
          <a:stretch>
            <a:fillRect/>
          </a:stretch>
        </p:blipFill>
        <p:spPr bwMode="auto">
          <a:xfrm>
            <a:off x="5722938" y="2209800"/>
            <a:ext cx="20955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12" descr="25-1b"/>
          <p:cNvPicPr>
            <a:picLocks noChangeAspect="1" noChangeArrowheads="1"/>
          </p:cNvPicPr>
          <p:nvPr/>
        </p:nvPicPr>
        <p:blipFill>
          <a:blip r:embed="rId3">
            <a:extLst>
              <a:ext uri="{28A0092B-C50C-407E-A947-70E740481C1C}">
                <a14:useLocalDpi xmlns:a14="http://schemas.microsoft.com/office/drawing/2010/main" val="0"/>
              </a:ext>
            </a:extLst>
          </a:blip>
          <a:srcRect r="80630"/>
          <a:stretch>
            <a:fillRect/>
          </a:stretch>
        </p:blipFill>
        <p:spPr bwMode="auto">
          <a:xfrm>
            <a:off x="5029200" y="3795713"/>
            <a:ext cx="18192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5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5">
                    <a:lumMod val="25000"/>
                  </a:schemeClr>
                </a:solidFill>
                <a:cs typeface="+mj-cs"/>
              </a:rPr>
              <a:t>Problem 28</a:t>
            </a:r>
          </a:p>
        </p:txBody>
      </p:sp>
      <p:sp>
        <p:nvSpPr>
          <p:cNvPr id="64515" name="Rectangle 2"/>
          <p:cNvSpPr>
            <a:spLocks noChangeArrowheads="1"/>
          </p:cNvSpPr>
          <p:nvPr/>
        </p:nvSpPr>
        <p:spPr bwMode="auto">
          <a:xfrm>
            <a:off x="2133600" y="2209800"/>
            <a:ext cx="838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28.	(II) A 0.50</a:t>
            </a:r>
            <a:r>
              <a:rPr kumimoji="0" lang="el-GR" altLang="en-US" sz="2800" b="0"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2800" b="0"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F  and a 0.80 </a:t>
            </a:r>
            <a:r>
              <a:rPr kumimoji="0" lang="el-GR" altLang="en-US" sz="2800" b="0"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2800" b="0" i="0" u="none" strike="noStrike" kern="1200" cap="none" spc="0" normalizeH="0" baseline="0" noProof="0" dirty="0">
                <a:ln>
                  <a:noFill/>
                </a:ln>
                <a:solidFill>
                  <a:srgbClr val="262673"/>
                </a:solidFill>
                <a:effectLst/>
                <a:uLnTx/>
                <a:uFillTx/>
                <a:latin typeface="Comic Sans MS" panose="030F0702030302020204" pitchFamily="66" charset="0"/>
                <a:ea typeface="MS PGothic" panose="020B0600070205080204" pitchFamily="34" charset="-128"/>
                <a:cs typeface="Arial" panose="020B0604020202020204" pitchFamily="34" charset="0"/>
              </a:rPr>
              <a:t>F  capacitor are connected in series to a 9.0-V battery. Calculate (a) the charge on each capacitor and (b) the potential difference across each capacitor . (c) Repeat parts (a) and (b) assuming the two capacitors are in parallel.</a:t>
            </a:r>
          </a:p>
        </p:txBody>
      </p:sp>
    </p:spTree>
    <p:extLst>
      <p:ext uri="{BB962C8B-B14F-4D97-AF65-F5344CB8AC3E}">
        <p14:creationId xmlns:p14="http://schemas.microsoft.com/office/powerpoint/2010/main" val="155814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3"/>
          <p:cNvSpPr txBox="1">
            <a:spLocks noChangeArrowheads="1"/>
          </p:cNvSpPr>
          <p:nvPr/>
        </p:nvSpPr>
        <p:spPr bwMode="auto">
          <a:xfrm>
            <a:off x="1282931" y="1633451"/>
            <a:ext cx="963168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complete circuit is one where current can flow all the way around. Note that the schematic drawing doesn’t look much like the physical circuit!</a:t>
            </a:r>
          </a:p>
        </p:txBody>
      </p:sp>
      <p:sp>
        <p:nvSpPr>
          <p:cNvPr id="135171" name="Rectangle 5"/>
          <p:cNvSpPr>
            <a:spLocks noGrp="1" noChangeArrowheads="1"/>
          </p:cNvSpPr>
          <p:nvPr>
            <p:ph type="title"/>
          </p:nvPr>
        </p:nvSpPr>
        <p:spPr/>
        <p:txBody>
          <a:bodyPr/>
          <a:lstStyle/>
          <a:p>
            <a:pPr eaLnBrk="1" hangingPunct="1"/>
            <a:r>
              <a:rPr lang="en-US" altLang="en-US"/>
              <a:t>25-2 Electric Current</a:t>
            </a:r>
          </a:p>
        </p:txBody>
      </p:sp>
      <p:pic>
        <p:nvPicPr>
          <p:cNvPr id="135172" name="Picture 7" descr="Figure_25_06"/>
          <p:cNvPicPr>
            <a:picLocks noChangeAspect="1" noChangeArrowheads="1"/>
          </p:cNvPicPr>
          <p:nvPr/>
        </p:nvPicPr>
        <p:blipFill>
          <a:blip r:embed="rId3">
            <a:extLst>
              <a:ext uri="{28A0092B-C50C-407E-A947-70E740481C1C}">
                <a14:useLocalDpi xmlns:a14="http://schemas.microsoft.com/office/drawing/2010/main" val="0"/>
              </a:ext>
            </a:extLst>
          </a:blip>
          <a:srcRect b="12485"/>
          <a:stretch>
            <a:fillRect/>
          </a:stretch>
        </p:blipFill>
        <p:spPr bwMode="auto">
          <a:xfrm>
            <a:off x="2457797" y="3017751"/>
            <a:ext cx="6481763"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48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descr="Figure_25_08"/>
          <p:cNvPicPr>
            <a:picLocks noChangeAspect="1" noChangeArrowheads="1"/>
          </p:cNvPicPr>
          <p:nvPr/>
        </p:nvPicPr>
        <p:blipFill>
          <a:blip r:embed="rId3" cstate="print">
            <a:extLst>
              <a:ext uri="{28A0092B-C50C-407E-A947-70E740481C1C}">
                <a14:useLocalDpi xmlns:a14="http://schemas.microsoft.com/office/drawing/2010/main" val="0"/>
              </a:ext>
            </a:extLst>
          </a:blip>
          <a:srcRect b="2695"/>
          <a:stretch>
            <a:fillRect/>
          </a:stretch>
        </p:blipFill>
        <p:spPr bwMode="auto">
          <a:xfrm>
            <a:off x="3468688" y="2908300"/>
            <a:ext cx="52546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Text Box 3"/>
          <p:cNvSpPr txBox="1">
            <a:spLocks noChangeArrowheads="1"/>
          </p:cNvSpPr>
          <p:nvPr/>
        </p:nvSpPr>
        <p:spPr bwMode="auto">
          <a:xfrm>
            <a:off x="358775" y="1524000"/>
            <a:ext cx="11474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By convention,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current is defined as flowing from + to -. Electrons actually flow in the opposite direction,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but not all currents consist of electrons.</a:t>
            </a:r>
          </a:p>
        </p:txBody>
      </p:sp>
      <p:sp>
        <p:nvSpPr>
          <p:cNvPr id="137220" name="Rectangle 5"/>
          <p:cNvSpPr>
            <a:spLocks noGrp="1" noChangeArrowheads="1"/>
          </p:cNvSpPr>
          <p:nvPr>
            <p:ph type="title"/>
          </p:nvPr>
        </p:nvSpPr>
        <p:spPr/>
        <p:txBody>
          <a:bodyPr/>
          <a:lstStyle/>
          <a:p>
            <a:pPr eaLnBrk="1" hangingPunct="1"/>
            <a:r>
              <a:rPr lang="en-US" altLang="en-US"/>
              <a:t>25-2 Electric Current</a:t>
            </a:r>
          </a:p>
        </p:txBody>
      </p:sp>
    </p:spTree>
    <p:extLst>
      <p:ext uri="{BB962C8B-B14F-4D97-AF65-F5344CB8AC3E}">
        <p14:creationId xmlns:p14="http://schemas.microsoft.com/office/powerpoint/2010/main" val="272566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ChangeArrowheads="1"/>
          </p:cNvSpPr>
          <p:nvPr>
            <p:ph type="title"/>
          </p:nvPr>
        </p:nvSpPr>
        <p:spPr/>
        <p:txBody>
          <a:bodyPr/>
          <a:lstStyle/>
          <a:p>
            <a:pPr eaLnBrk="1" hangingPunct="1"/>
            <a:r>
              <a:rPr lang="en-US" altLang="en-US"/>
              <a:t>25-2 Electric Current</a:t>
            </a:r>
          </a:p>
        </p:txBody>
      </p:sp>
      <p:sp>
        <p:nvSpPr>
          <p:cNvPr id="139267" name="Text Box 5"/>
          <p:cNvSpPr txBox="1">
            <a:spLocks noChangeArrowheads="1"/>
          </p:cNvSpPr>
          <p:nvPr/>
        </p:nvSpPr>
        <p:spPr bwMode="auto">
          <a:xfrm>
            <a:off x="1879600" y="2362200"/>
            <a:ext cx="8763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Example 25-1: Current is flow of charge.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 steady current of 2.5 A exists in a wire for 4.0 min. (a) How much total charge passed by a given point in the circuit during those 4.0 min? (b) How many electrons would this be?</a:t>
            </a:r>
          </a:p>
        </p:txBody>
      </p:sp>
    </p:spTree>
    <p:extLst>
      <p:ext uri="{BB962C8B-B14F-4D97-AF65-F5344CB8AC3E}">
        <p14:creationId xmlns:p14="http://schemas.microsoft.com/office/powerpoint/2010/main" val="240757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3"/>
          <p:cNvSpPr txBox="1">
            <a:spLocks noChangeArrowheads="1"/>
          </p:cNvSpPr>
          <p:nvPr/>
        </p:nvSpPr>
        <p:spPr bwMode="auto">
          <a:xfrm>
            <a:off x="1828800" y="1849438"/>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Experimentally, it is found that the current in a wire is proportional to the potential difference between its ends:</a:t>
            </a:r>
          </a:p>
        </p:txBody>
      </p:sp>
      <p:sp>
        <p:nvSpPr>
          <p:cNvPr id="141315" name="Rectangle 5"/>
          <p:cNvSpPr>
            <a:spLocks noGrp="1" noChangeArrowheads="1"/>
          </p:cNvSpPr>
          <p:nvPr>
            <p:ph type="title"/>
          </p:nvPr>
        </p:nvSpPr>
        <p:spPr>
          <a:xfrm>
            <a:off x="1981200" y="0"/>
            <a:ext cx="8229600" cy="1354138"/>
          </a:xfrm>
        </p:spPr>
        <p:txBody>
          <a:bodyPr/>
          <a:lstStyle/>
          <a:p>
            <a:pPr eaLnBrk="1" hangingPunct="1"/>
            <a:r>
              <a:rPr lang="en-US" altLang="en-US"/>
              <a:t>25-3 Ohm’s Law: Resistance and Resistors</a:t>
            </a:r>
          </a:p>
        </p:txBody>
      </p:sp>
      <p:pic>
        <p:nvPicPr>
          <p:cNvPr id="141316" name="Picture 9" descr="p6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3200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704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3"/>
          <p:cNvSpPr txBox="1">
            <a:spLocks noChangeArrowheads="1"/>
          </p:cNvSpPr>
          <p:nvPr/>
        </p:nvSpPr>
        <p:spPr bwMode="auto">
          <a:xfrm>
            <a:off x="2130425" y="1905000"/>
            <a:ext cx="8074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ratio of voltage to current is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called the resistance:</a:t>
            </a:r>
          </a:p>
        </p:txBody>
      </p:sp>
      <p:sp>
        <p:nvSpPr>
          <p:cNvPr id="142339" name="Rectangle 8"/>
          <p:cNvSpPr>
            <a:spLocks noGrp="1" noChangeArrowheads="1"/>
          </p:cNvSpPr>
          <p:nvPr>
            <p:ph type="title"/>
          </p:nvPr>
        </p:nvSpPr>
        <p:spPr>
          <a:xfrm>
            <a:off x="1981200" y="0"/>
            <a:ext cx="8229600" cy="1381125"/>
          </a:xfrm>
        </p:spPr>
        <p:txBody>
          <a:bodyPr/>
          <a:lstStyle/>
          <a:p>
            <a:pPr eaLnBrk="1" hangingPunct="1"/>
            <a:r>
              <a:rPr lang="en-US" altLang="en-US"/>
              <a:t>25-3 Ohm’s Law: Resistance and Resistors</a:t>
            </a:r>
          </a:p>
        </p:txBody>
      </p:sp>
      <p:pic>
        <p:nvPicPr>
          <p:cNvPr id="142340" name="Picture 18" descr="o"/>
          <p:cNvPicPr>
            <a:picLocks noChangeAspect="1" noChangeArrowheads="1"/>
          </p:cNvPicPr>
          <p:nvPr/>
        </p:nvPicPr>
        <p:blipFill>
          <a:blip r:embed="rId2">
            <a:extLst>
              <a:ext uri="{28A0092B-C50C-407E-A947-70E740481C1C}">
                <a14:useLocalDpi xmlns:a14="http://schemas.microsoft.com/office/drawing/2010/main" val="0"/>
              </a:ext>
            </a:extLst>
          </a:blip>
          <a:srcRect r="78761"/>
          <a:stretch>
            <a:fillRect/>
          </a:stretch>
        </p:blipFill>
        <p:spPr bwMode="auto">
          <a:xfrm>
            <a:off x="4270375" y="4184650"/>
            <a:ext cx="32734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1" name="Group 21"/>
          <p:cNvGrpSpPr>
            <a:grpSpLocks/>
          </p:cNvGrpSpPr>
          <p:nvPr/>
        </p:nvGrpSpPr>
        <p:grpSpPr bwMode="auto">
          <a:xfrm>
            <a:off x="4681538" y="2781300"/>
            <a:ext cx="2971800" cy="1473200"/>
            <a:chOff x="2355" y="1723"/>
            <a:chExt cx="1024" cy="518"/>
          </a:xfrm>
        </p:grpSpPr>
        <p:pic>
          <p:nvPicPr>
            <p:cNvPr id="142343" name="Picture 17" descr="25-2a"/>
            <p:cNvPicPr>
              <a:picLocks noChangeAspect="1" noChangeArrowheads="1"/>
            </p:cNvPicPr>
            <p:nvPr/>
          </p:nvPicPr>
          <p:blipFill>
            <a:blip r:embed="rId3">
              <a:extLst>
                <a:ext uri="{28A0092B-C50C-407E-A947-70E740481C1C}">
                  <a14:useLocalDpi xmlns:a14="http://schemas.microsoft.com/office/drawing/2010/main" val="0"/>
                </a:ext>
              </a:extLst>
            </a:blip>
            <a:srcRect r="79921"/>
            <a:stretch>
              <a:fillRect/>
            </a:stretch>
          </p:blipFill>
          <p:spPr bwMode="auto">
            <a:xfrm>
              <a:off x="2355" y="1723"/>
              <a:ext cx="102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20" descr="o"/>
            <p:cNvPicPr>
              <a:picLocks noChangeAspect="1" noChangeArrowheads="1"/>
            </p:cNvPicPr>
            <p:nvPr/>
          </p:nvPicPr>
          <p:blipFill>
            <a:blip r:embed="rId2">
              <a:extLst>
                <a:ext uri="{28A0092B-C50C-407E-A947-70E740481C1C}">
                  <a14:useLocalDpi xmlns:a14="http://schemas.microsoft.com/office/drawing/2010/main" val="0"/>
                </a:ext>
              </a:extLst>
            </a:blip>
            <a:srcRect l="17285" t="47060" r="81494" b="35986"/>
            <a:stretch>
              <a:fillRect/>
            </a:stretch>
          </p:blipFill>
          <p:spPr bwMode="auto">
            <a:xfrm>
              <a:off x="3062" y="1946"/>
              <a:ext cx="6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2342" name="TextBox 1"/>
          <p:cNvSpPr txBox="1">
            <a:spLocks noChangeArrowheads="1"/>
          </p:cNvSpPr>
          <p:nvPr/>
        </p:nvSpPr>
        <p:spPr bwMode="auto">
          <a:xfrm>
            <a:off x="7185025" y="4745038"/>
            <a:ext cx="3995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This is Ohm’s Law</a:t>
            </a:r>
          </a:p>
        </p:txBody>
      </p:sp>
    </p:spTree>
    <p:extLst>
      <p:ext uri="{BB962C8B-B14F-4D97-AF65-F5344CB8AC3E}">
        <p14:creationId xmlns:p14="http://schemas.microsoft.com/office/powerpoint/2010/main" val="375993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2">
                    <a:lumMod val="75000"/>
                  </a:schemeClr>
                </a:solidFill>
                <a:ea typeface="ＭＳ Ｐゴシック" pitchFamily="34" charset="-128"/>
              </a:rPr>
              <a:t>Problem 5</a:t>
            </a:r>
          </a:p>
        </p:txBody>
      </p:sp>
      <p:sp>
        <p:nvSpPr>
          <p:cNvPr id="143363" name="Rectangle 5"/>
          <p:cNvSpPr>
            <a:spLocks noChangeArrowheads="1"/>
          </p:cNvSpPr>
          <p:nvPr/>
        </p:nvSpPr>
        <p:spPr bwMode="auto">
          <a:xfrm>
            <a:off x="1181100" y="2286000"/>
            <a:ext cx="104822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5. (II) An electric clothes dryer has a heating element with a resistance of  8.6</a:t>
            </a:r>
            <a:r>
              <a:rPr kumimoji="0" lang="el-GR"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Ω</a:t>
            </a:r>
            <a:r>
              <a:rPr kumimoji="0" lang="en-US" altLang="en-US" sz="32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 What is the current in the element when it is connected to 240 V? (b) How much charge passes through the element in 50 min? (Assume direct current.)</a:t>
            </a:r>
          </a:p>
        </p:txBody>
      </p:sp>
    </p:spTree>
    <p:extLst>
      <p:ext uri="{BB962C8B-B14F-4D97-AF65-F5344CB8AC3E}">
        <p14:creationId xmlns:p14="http://schemas.microsoft.com/office/powerpoint/2010/main" val="48170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6" descr="Figure_25_07b"/>
          <p:cNvPicPr>
            <a:picLocks noChangeAspect="1" noChangeArrowheads="1"/>
          </p:cNvPicPr>
          <p:nvPr/>
        </p:nvPicPr>
        <p:blipFill>
          <a:blip r:embed="rId3">
            <a:extLst>
              <a:ext uri="{28A0092B-C50C-407E-A947-70E740481C1C}">
                <a14:useLocalDpi xmlns:a14="http://schemas.microsoft.com/office/drawing/2010/main" val="0"/>
              </a:ext>
            </a:extLst>
          </a:blip>
          <a:srcRect b="4462"/>
          <a:stretch>
            <a:fillRect/>
          </a:stretch>
        </p:blipFill>
        <p:spPr bwMode="auto">
          <a:xfrm>
            <a:off x="5091113" y="3019425"/>
            <a:ext cx="2663825"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2"/>
          <p:cNvSpPr>
            <a:spLocks noGrp="1" noChangeArrowheads="1"/>
          </p:cNvSpPr>
          <p:nvPr>
            <p:ph type="title"/>
          </p:nvPr>
        </p:nvSpPr>
        <p:spPr/>
        <p:txBody>
          <a:bodyPr/>
          <a:lstStyle/>
          <a:p>
            <a:pPr eaLnBrk="1" hangingPunct="1"/>
            <a:r>
              <a:rPr lang="en-US" altLang="en-US"/>
              <a:t>25-2 Electric Current</a:t>
            </a:r>
          </a:p>
        </p:txBody>
      </p:sp>
      <p:sp>
        <p:nvSpPr>
          <p:cNvPr id="144388" name="Text Box 3"/>
          <p:cNvSpPr txBox="1">
            <a:spLocks noChangeArrowheads="1"/>
          </p:cNvSpPr>
          <p:nvPr/>
        </p:nvSpPr>
        <p:spPr bwMode="auto">
          <a:xfrm>
            <a:off x="933450" y="1562100"/>
            <a:ext cx="103251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Conceptual Example 25-2: How to connect a battery.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What is wrong with each of the schemes shown for lighting a flashlight bulb with a flashlight battery and a single wire?</a:t>
            </a:r>
          </a:p>
        </p:txBody>
      </p:sp>
      <p:pic>
        <p:nvPicPr>
          <p:cNvPr id="144389" name="Picture 5" descr="Figure_25_07a"/>
          <p:cNvPicPr>
            <a:picLocks noChangeAspect="1" noChangeArrowheads="1"/>
          </p:cNvPicPr>
          <p:nvPr/>
        </p:nvPicPr>
        <p:blipFill>
          <a:blip r:embed="rId4">
            <a:extLst>
              <a:ext uri="{28A0092B-C50C-407E-A947-70E740481C1C}">
                <a14:useLocalDpi xmlns:a14="http://schemas.microsoft.com/office/drawing/2010/main" val="0"/>
              </a:ext>
            </a:extLst>
          </a:blip>
          <a:srcRect b="7988"/>
          <a:stretch>
            <a:fillRect/>
          </a:stretch>
        </p:blipFill>
        <p:spPr bwMode="auto">
          <a:xfrm>
            <a:off x="1724025" y="4651375"/>
            <a:ext cx="29257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7" descr="Figure_25_07c"/>
          <p:cNvPicPr>
            <a:picLocks noChangeAspect="1" noChangeArrowheads="1"/>
          </p:cNvPicPr>
          <p:nvPr/>
        </p:nvPicPr>
        <p:blipFill>
          <a:blip r:embed="rId5">
            <a:extLst>
              <a:ext uri="{28A0092B-C50C-407E-A947-70E740481C1C}">
                <a14:useLocalDpi xmlns:a14="http://schemas.microsoft.com/office/drawing/2010/main" val="0"/>
              </a:ext>
            </a:extLst>
          </a:blip>
          <a:srcRect b="5061"/>
          <a:stretch>
            <a:fillRect/>
          </a:stretch>
        </p:blipFill>
        <p:spPr bwMode="auto">
          <a:xfrm>
            <a:off x="8126413" y="3595688"/>
            <a:ext cx="23034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Rectangle 8"/>
          <p:cNvSpPr>
            <a:spLocks noChangeArrowheads="1"/>
          </p:cNvSpPr>
          <p:nvPr/>
        </p:nvSpPr>
        <p:spPr bwMode="auto">
          <a:xfrm>
            <a:off x="1689100" y="6197600"/>
            <a:ext cx="3937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144392" name="Rectangle 9"/>
          <p:cNvSpPr>
            <a:spLocks noChangeArrowheads="1"/>
          </p:cNvSpPr>
          <p:nvPr/>
        </p:nvSpPr>
        <p:spPr bwMode="auto">
          <a:xfrm>
            <a:off x="5067300" y="6197600"/>
            <a:ext cx="3937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144393" name="Rectangle 10"/>
          <p:cNvSpPr>
            <a:spLocks noChangeArrowheads="1"/>
          </p:cNvSpPr>
          <p:nvPr/>
        </p:nvSpPr>
        <p:spPr bwMode="auto">
          <a:xfrm>
            <a:off x="8089900" y="6197600"/>
            <a:ext cx="3937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4140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223838" y="1828800"/>
            <a:ext cx="79168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In many conductors, the resistance is independent of the voltage; this relationship is called Ohm’s law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Ohmic Materials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0"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Materials that do not follow Ohm’s law are called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nonohmic</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a:t>
            </a:r>
          </a:p>
        </p:txBody>
      </p:sp>
      <p:sp>
        <p:nvSpPr>
          <p:cNvPr id="91139" name="Text Box 5"/>
          <p:cNvSpPr txBox="1">
            <a:spLocks noChangeArrowheads="1"/>
          </p:cNvSpPr>
          <p:nvPr/>
        </p:nvSpPr>
        <p:spPr bwMode="auto">
          <a:xfrm>
            <a:off x="612775" y="4745038"/>
            <a:ext cx="67452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a:ln>
                  <a:noFill/>
                </a:ln>
                <a:solidFill>
                  <a:srgbClr val="00B050"/>
                </a:solidFill>
                <a:effectLst/>
                <a:uLnTx/>
                <a:uFillTx/>
                <a:latin typeface="Comic Sans MS" panose="030F0702030302020204" pitchFamily="66" charset="0"/>
                <a:ea typeface="MS PGothic" panose="020B0600070205080204" pitchFamily="34" charset="-128"/>
              </a:rPr>
              <a:t>Unit of resistance: the ohm, </a:t>
            </a:r>
            <a:r>
              <a:rPr kumimoji="0" lang="en-US" altLang="en-US" sz="2800" b="1" i="0" u="sng" strike="noStrike" kern="1200" cap="none" spc="0" normalizeH="0" baseline="0" noProof="0" dirty="0">
                <a:ln>
                  <a:noFill/>
                </a:ln>
                <a:solidFill>
                  <a:srgbClr val="00B050"/>
                </a:solidFill>
                <a:effectLst/>
                <a:uLnTx/>
                <a:uFillTx/>
                <a:latin typeface="Comic Sans MS" panose="030F0702030302020204" pitchFamily="66" charset="0"/>
                <a:ea typeface="MS PGothic" panose="020B0600070205080204" pitchFamily="34" charset="-128"/>
                <a:cs typeface="Arial" panose="020B0604020202020204" pitchFamily="34" charset="0"/>
              </a:rPr>
              <a:t>Ω:</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Comic Sans MS" panose="030F0702030302020204" pitchFamily="66" charset="0"/>
                <a:ea typeface="MS PGothic" panose="020B0600070205080204" pitchFamily="34" charset="-128"/>
                <a:cs typeface="Arial" panose="020B0604020202020204" pitchFamily="34" charset="0"/>
              </a:rPr>
              <a:t>1 Ω = 1 V/A. </a:t>
            </a:r>
          </a:p>
        </p:txBody>
      </p:sp>
      <p:sp>
        <p:nvSpPr>
          <p:cNvPr id="91140" name="Rectangle 6"/>
          <p:cNvSpPr>
            <a:spLocks noGrp="1" noChangeArrowheads="1"/>
          </p:cNvSpPr>
          <p:nvPr>
            <p:ph type="title"/>
          </p:nvPr>
        </p:nvSpPr>
        <p:spPr>
          <a:xfrm>
            <a:off x="1981200" y="0"/>
            <a:ext cx="8229600" cy="1393825"/>
          </a:xfrm>
        </p:spPr>
        <p:txBody>
          <a:bodyPr/>
          <a:lstStyle/>
          <a:p>
            <a:pPr eaLnBrk="1" hangingPunct="1"/>
            <a:r>
              <a:rPr lang="en-US" altLang="en-US"/>
              <a:t>25-3 Ohm’s Law: Resistance and Resistors</a:t>
            </a:r>
          </a:p>
        </p:txBody>
      </p:sp>
      <p:pic>
        <p:nvPicPr>
          <p:cNvPr id="91141" name="Picture 8" descr="Figure_25_09"/>
          <p:cNvPicPr>
            <a:picLocks noChangeAspect="1" noChangeArrowheads="1"/>
          </p:cNvPicPr>
          <p:nvPr/>
        </p:nvPicPr>
        <p:blipFill>
          <a:blip r:embed="rId3">
            <a:extLst>
              <a:ext uri="{28A0092B-C50C-407E-A947-70E740481C1C}">
                <a14:useLocalDpi xmlns:a14="http://schemas.microsoft.com/office/drawing/2010/main" val="0"/>
              </a:ext>
            </a:extLst>
          </a:blip>
          <a:srcRect l="18788" b="2777"/>
          <a:stretch>
            <a:fillRect/>
          </a:stretch>
        </p:blipFill>
        <p:spPr bwMode="auto">
          <a:xfrm>
            <a:off x="8140700" y="1751013"/>
            <a:ext cx="2957513"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0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3"/>
          <p:cNvSpPr txBox="1">
            <a:spLocks noChangeArrowheads="1"/>
          </p:cNvSpPr>
          <p:nvPr/>
        </p:nvSpPr>
        <p:spPr bwMode="auto">
          <a:xfrm>
            <a:off x="2046288" y="2200275"/>
            <a:ext cx="79565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4572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4572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4572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charged capacitor stores electric energy; the energy stored is equal to the work done to charge the capacitor:</a:t>
            </a:r>
          </a:p>
        </p:txBody>
      </p:sp>
      <p:sp>
        <p:nvSpPr>
          <p:cNvPr id="16387" name="Rectangle 6"/>
          <p:cNvSpPr>
            <a:spLocks noGrp="1" noChangeArrowheads="1"/>
          </p:cNvSpPr>
          <p:nvPr>
            <p:ph type="title"/>
          </p:nvPr>
        </p:nvSpPr>
        <p:spPr/>
        <p:txBody>
          <a:bodyPr/>
          <a:lstStyle/>
          <a:p>
            <a:pPr eaLnBrk="1" hangingPunct="1">
              <a:defRPr/>
            </a:pPr>
            <a:r>
              <a:rPr lang="en-US" altLang="en-US" dirty="0">
                <a:solidFill>
                  <a:schemeClr val="accent1">
                    <a:lumMod val="50000"/>
                  </a:schemeClr>
                </a:solidFill>
                <a:ea typeface="ＭＳ Ｐゴシック" pitchFamily="34" charset="-128"/>
                <a:cs typeface="+mj-cs"/>
              </a:rPr>
              <a:t>24-4 Electric Energy Storage </a:t>
            </a:r>
          </a:p>
        </p:txBody>
      </p:sp>
      <p:pic>
        <p:nvPicPr>
          <p:cNvPr id="109572" name="Picture 8" descr="24-5"/>
          <p:cNvPicPr>
            <a:picLocks noChangeAspect="1" noChangeArrowheads="1"/>
          </p:cNvPicPr>
          <p:nvPr/>
        </p:nvPicPr>
        <p:blipFill>
          <a:blip r:embed="rId2">
            <a:extLst>
              <a:ext uri="{28A0092B-C50C-407E-A947-70E740481C1C}">
                <a14:useLocalDpi xmlns:a14="http://schemas.microsoft.com/office/drawing/2010/main" val="0"/>
              </a:ext>
            </a:extLst>
          </a:blip>
          <a:srcRect r="49721"/>
          <a:stretch>
            <a:fillRect/>
          </a:stretch>
        </p:blipFill>
        <p:spPr bwMode="auto">
          <a:xfrm>
            <a:off x="2590800" y="3810000"/>
            <a:ext cx="74120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17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3"/>
          <p:cNvSpPr txBox="1">
            <a:spLocks noChangeArrowheads="1"/>
          </p:cNvSpPr>
          <p:nvPr/>
        </p:nvSpPr>
        <p:spPr bwMode="auto">
          <a:xfrm>
            <a:off x="1749425" y="1828800"/>
            <a:ext cx="85740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energy density, defined as the energy per unit volume, is the same no matter the origin of the electric field and is in J/m</a:t>
            </a:r>
            <a:r>
              <a:rPr kumimoji="0" lang="en-US" altLang="en-US" sz="28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p>
        </p:txBody>
      </p:sp>
      <p:sp>
        <p:nvSpPr>
          <p:cNvPr id="110595" name="Text Box 6"/>
          <p:cNvSpPr txBox="1">
            <a:spLocks noChangeArrowheads="1"/>
          </p:cNvSpPr>
          <p:nvPr/>
        </p:nvSpPr>
        <p:spPr bwMode="auto">
          <a:xfrm>
            <a:off x="1676400" y="4267200"/>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sudden discharge of electric energy can be harmful or fatal.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Capacitors can retain their charge indefinitely even when disconnected from a voltage source – be careful!</a:t>
            </a:r>
          </a:p>
        </p:txBody>
      </p:sp>
      <p:sp>
        <p:nvSpPr>
          <p:cNvPr id="110596" name="Rectangle 7"/>
          <p:cNvSpPr>
            <a:spLocks noGrp="1" noChangeArrowheads="1"/>
          </p:cNvSpPr>
          <p:nvPr>
            <p:ph type="title"/>
          </p:nvPr>
        </p:nvSpPr>
        <p:spPr/>
        <p:txBody>
          <a:bodyPr/>
          <a:lstStyle/>
          <a:p>
            <a:pPr eaLnBrk="1" hangingPunct="1"/>
            <a:r>
              <a:rPr lang="en-US" altLang="en-US"/>
              <a:t>24-4 Electric Energy Storage</a:t>
            </a:r>
          </a:p>
        </p:txBody>
      </p:sp>
      <p:pic>
        <p:nvPicPr>
          <p:cNvPr id="110597" name="Picture 9" descr="24-6"/>
          <p:cNvPicPr>
            <a:picLocks noChangeAspect="1" noChangeArrowheads="1"/>
          </p:cNvPicPr>
          <p:nvPr/>
        </p:nvPicPr>
        <p:blipFill>
          <a:blip r:embed="rId2">
            <a:extLst>
              <a:ext uri="{28A0092B-C50C-407E-A947-70E740481C1C}">
                <a14:useLocalDpi xmlns:a14="http://schemas.microsoft.com/office/drawing/2010/main" val="0"/>
              </a:ext>
            </a:extLst>
          </a:blip>
          <a:srcRect r="49716"/>
          <a:stretch>
            <a:fillRect/>
          </a:stretch>
        </p:blipFill>
        <p:spPr bwMode="auto">
          <a:xfrm>
            <a:off x="3048000" y="3317875"/>
            <a:ext cx="57372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975BC5D0-EA4B-4D11-8FE9-2C051997F7C8}"/>
              </a:ext>
            </a:extLst>
          </p:cNvPr>
          <p:cNvCxnSpPr/>
          <p:nvPr/>
        </p:nvCxnSpPr>
        <p:spPr bwMode="auto">
          <a:xfrm>
            <a:off x="4605556" y="3087149"/>
            <a:ext cx="3355596" cy="419449"/>
          </a:xfrm>
          <a:prstGeom prst="straightConnector1">
            <a:avLst/>
          </a:prstGeom>
          <a:ln w="44450">
            <a:headEnd type="none" w="med" len="med"/>
            <a:tailEnd type="triangle"/>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269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2133600" y="76200"/>
            <a:ext cx="7467600" cy="1295400"/>
          </a:xfrm>
        </p:spPr>
        <p:txBody>
          <a:bodyPr/>
          <a:lstStyle/>
          <a:p>
            <a:pPr eaLnBrk="1" hangingPunct="1"/>
            <a:r>
              <a:rPr lang="en-US" altLang="en-US"/>
              <a:t>24-4 Electric Energy Storage</a:t>
            </a:r>
          </a:p>
        </p:txBody>
      </p:sp>
      <p:sp>
        <p:nvSpPr>
          <p:cNvPr id="111619" name="Text Box 5"/>
          <p:cNvSpPr txBox="1">
            <a:spLocks noChangeArrowheads="1"/>
          </p:cNvSpPr>
          <p:nvPr/>
        </p:nvSpPr>
        <p:spPr bwMode="auto">
          <a:xfrm>
            <a:off x="690563" y="1689100"/>
            <a:ext cx="111617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24-8: Energy stored in a capacitor.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camera flash unit stores energy in a 150-</a:t>
            </a:r>
            <a:r>
              <a:rPr kumimoji="0" lang="el-GR"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μ</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F capacitor at 200 V. (a) How much electric energy can be stored? (b) What is the power output if nearly all this energy is released in 1.0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pic>
        <p:nvPicPr>
          <p:cNvPr id="111620" name="Picture 7" descr="Figure_24_13"/>
          <p:cNvPicPr>
            <a:picLocks noChangeAspect="1" noChangeArrowheads="1"/>
          </p:cNvPicPr>
          <p:nvPr/>
        </p:nvPicPr>
        <p:blipFill>
          <a:blip r:embed="rId3">
            <a:extLst>
              <a:ext uri="{28A0092B-C50C-407E-A947-70E740481C1C}">
                <a14:useLocalDpi xmlns:a14="http://schemas.microsoft.com/office/drawing/2010/main" val="0"/>
              </a:ext>
            </a:extLst>
          </a:blip>
          <a:srcRect b="5753"/>
          <a:stretch>
            <a:fillRect/>
          </a:stretch>
        </p:blipFill>
        <p:spPr bwMode="auto">
          <a:xfrm>
            <a:off x="3759200" y="4129088"/>
            <a:ext cx="3840163"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091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763398" y="2063750"/>
            <a:ext cx="477856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Heart defibrillators are capacitors that are charged to few thousand volts and  they use electric discharge to “jump-start” the heart, and can save lives.</a:t>
            </a:r>
          </a:p>
        </p:txBody>
      </p:sp>
      <p:sp>
        <p:nvSpPr>
          <p:cNvPr id="113667" name="Rectangle 5"/>
          <p:cNvSpPr>
            <a:spLocks noGrp="1" noChangeArrowheads="1"/>
          </p:cNvSpPr>
          <p:nvPr>
            <p:ph type="title"/>
          </p:nvPr>
        </p:nvSpPr>
        <p:spPr/>
        <p:txBody>
          <a:bodyPr/>
          <a:lstStyle/>
          <a:p>
            <a:pPr eaLnBrk="1" hangingPunct="1"/>
            <a:r>
              <a:rPr lang="en-US" altLang="en-US"/>
              <a:t>24-4 Electric Energy Storage</a:t>
            </a:r>
          </a:p>
        </p:txBody>
      </p:sp>
      <p:pic>
        <p:nvPicPr>
          <p:cNvPr id="113668" name="Picture 7" descr="Figure_24_14"/>
          <p:cNvPicPr>
            <a:picLocks noChangeAspect="1" noChangeArrowheads="1"/>
          </p:cNvPicPr>
          <p:nvPr/>
        </p:nvPicPr>
        <p:blipFill>
          <a:blip r:embed="rId3">
            <a:extLst>
              <a:ext uri="{28A0092B-C50C-407E-A947-70E740481C1C}">
                <a14:useLocalDpi xmlns:a14="http://schemas.microsoft.com/office/drawing/2010/main" val="0"/>
              </a:ext>
            </a:extLst>
          </a:blip>
          <a:srcRect b="4347"/>
          <a:stretch>
            <a:fillRect/>
          </a:stretch>
        </p:blipFill>
        <p:spPr bwMode="auto">
          <a:xfrm>
            <a:off x="6132513" y="1042988"/>
            <a:ext cx="4117975"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89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3"/>
          <p:cNvSpPr txBox="1">
            <a:spLocks noChangeArrowheads="1"/>
          </p:cNvSpPr>
          <p:nvPr/>
        </p:nvSpPr>
        <p:spPr bwMode="auto">
          <a:xfrm>
            <a:off x="654341" y="1490663"/>
            <a:ext cx="1130836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dielectric is an insulator</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is characterized by a dielectric constant </a:t>
            </a:r>
            <a:r>
              <a:rPr kumimoji="0" lang="en-US" altLang="en-US" sz="28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K</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Capacitance of a parallel-plate capacitor filled with dielectric:</a:t>
            </a:r>
          </a:p>
        </p:txBody>
      </p:sp>
      <p:sp>
        <p:nvSpPr>
          <p:cNvPr id="115715" name="Rectangle 6"/>
          <p:cNvSpPr>
            <a:spLocks noGrp="1" noChangeArrowheads="1"/>
          </p:cNvSpPr>
          <p:nvPr>
            <p:ph type="title"/>
          </p:nvPr>
        </p:nvSpPr>
        <p:spPr/>
        <p:txBody>
          <a:bodyPr/>
          <a:lstStyle/>
          <a:p>
            <a:pPr eaLnBrk="1" hangingPunct="1"/>
            <a:r>
              <a:rPr lang="en-US" altLang="en-US"/>
              <a:t>24-5 Dielectrics</a:t>
            </a:r>
          </a:p>
        </p:txBody>
      </p:sp>
      <p:sp>
        <p:nvSpPr>
          <p:cNvPr id="115716" name="Text Box 8"/>
          <p:cNvSpPr txBox="1">
            <a:spLocks noChangeArrowheads="1"/>
          </p:cNvSpPr>
          <p:nvPr/>
        </p:nvSpPr>
        <p:spPr bwMode="auto">
          <a:xfrm>
            <a:off x="746621" y="4414838"/>
            <a:ext cx="10997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Using the dielectric constant K, we define the permittivity:</a:t>
            </a:r>
          </a:p>
        </p:txBody>
      </p:sp>
      <p:pic>
        <p:nvPicPr>
          <p:cNvPr id="115717" name="Picture 11" descr="24-9"/>
          <p:cNvPicPr>
            <a:picLocks noChangeAspect="1" noChangeArrowheads="1"/>
          </p:cNvPicPr>
          <p:nvPr/>
        </p:nvPicPr>
        <p:blipFill>
          <a:blip r:embed="rId2">
            <a:extLst>
              <a:ext uri="{28A0092B-C50C-407E-A947-70E740481C1C}">
                <a14:useLocalDpi xmlns:a14="http://schemas.microsoft.com/office/drawing/2010/main" val="0"/>
              </a:ext>
            </a:extLst>
          </a:blip>
          <a:srcRect r="77597"/>
          <a:stretch>
            <a:fillRect/>
          </a:stretch>
        </p:blipFill>
        <p:spPr bwMode="auto">
          <a:xfrm>
            <a:off x="3607616" y="4938058"/>
            <a:ext cx="3773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718" name="Group 13"/>
          <p:cNvGrpSpPr>
            <a:grpSpLocks/>
          </p:cNvGrpSpPr>
          <p:nvPr/>
        </p:nvGrpSpPr>
        <p:grpSpPr bwMode="auto">
          <a:xfrm>
            <a:off x="1630362" y="3207833"/>
            <a:ext cx="8396287" cy="825500"/>
            <a:chOff x="1353" y="1865"/>
            <a:chExt cx="2981" cy="350"/>
          </a:xfrm>
        </p:grpSpPr>
        <p:pic>
          <p:nvPicPr>
            <p:cNvPr id="115719" name="Picture 10" descr="24-8"/>
            <p:cNvPicPr>
              <a:picLocks noChangeAspect="1" noChangeArrowheads="1"/>
            </p:cNvPicPr>
            <p:nvPr/>
          </p:nvPicPr>
          <p:blipFill>
            <a:blip r:embed="rId3">
              <a:extLst>
                <a:ext uri="{28A0092B-C50C-407E-A947-70E740481C1C}">
                  <a14:useLocalDpi xmlns:a14="http://schemas.microsoft.com/office/drawing/2010/main" val="0"/>
                </a:ext>
              </a:extLst>
            </a:blip>
            <a:srcRect r="13231"/>
            <a:stretch>
              <a:fillRect/>
            </a:stretch>
          </p:blipFill>
          <p:spPr bwMode="auto">
            <a:xfrm>
              <a:off x="1353" y="1865"/>
              <a:ext cx="298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12" descr="24-8"/>
            <p:cNvPicPr>
              <a:picLocks noChangeAspect="1" noChangeArrowheads="1"/>
            </p:cNvPicPr>
            <p:nvPr/>
          </p:nvPicPr>
          <p:blipFill>
            <a:blip r:embed="rId3">
              <a:extLst>
                <a:ext uri="{28A0092B-C50C-407E-A947-70E740481C1C}">
                  <a14:useLocalDpi xmlns:a14="http://schemas.microsoft.com/office/drawing/2010/main" val="0"/>
                </a:ext>
              </a:extLst>
            </a:blip>
            <a:srcRect l="86560" t="29167" r="11475" b="25000"/>
            <a:stretch>
              <a:fillRect/>
            </a:stretch>
          </p:blipFill>
          <p:spPr bwMode="auto">
            <a:xfrm>
              <a:off x="2055" y="1937"/>
              <a:ext cx="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36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5459413" y="2625725"/>
            <a:ext cx="67325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Dielectric strength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the maximum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 dielectric can experience without breaking down.</a:t>
            </a:r>
          </a:p>
        </p:txBody>
      </p:sp>
      <p:sp>
        <p:nvSpPr>
          <p:cNvPr id="116739" name="Rectangle 6"/>
          <p:cNvSpPr>
            <a:spLocks noGrp="1" noChangeArrowheads="1"/>
          </p:cNvSpPr>
          <p:nvPr>
            <p:ph type="title"/>
          </p:nvPr>
        </p:nvSpPr>
        <p:spPr/>
        <p:txBody>
          <a:bodyPr/>
          <a:lstStyle/>
          <a:p>
            <a:pPr eaLnBrk="1" hangingPunct="1"/>
            <a:r>
              <a:rPr lang="en-US" altLang="en-US"/>
              <a:t>24-5 Dielectrics</a:t>
            </a:r>
          </a:p>
        </p:txBody>
      </p:sp>
      <p:pic>
        <p:nvPicPr>
          <p:cNvPr id="116740" name="Picture 8" descr="Table_24_01"/>
          <p:cNvPicPr>
            <a:picLocks noChangeAspect="1" noChangeArrowheads="1"/>
          </p:cNvPicPr>
          <p:nvPr/>
        </p:nvPicPr>
        <p:blipFill>
          <a:blip r:embed="rId2">
            <a:extLst>
              <a:ext uri="{28A0092B-C50C-407E-A947-70E740481C1C}">
                <a14:useLocalDpi xmlns:a14="http://schemas.microsoft.com/office/drawing/2010/main" val="0"/>
              </a:ext>
            </a:extLst>
          </a:blip>
          <a:srcRect b="2353"/>
          <a:stretch>
            <a:fillRect/>
          </a:stretch>
        </p:blipFill>
        <p:spPr bwMode="auto">
          <a:xfrm>
            <a:off x="1104900" y="1214438"/>
            <a:ext cx="40386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54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p:txBody>
          <a:bodyPr/>
          <a:lstStyle/>
          <a:p>
            <a:pPr eaLnBrk="1" hangingPunct="1"/>
            <a:r>
              <a:rPr lang="en-US" altLang="en-US"/>
              <a:t>24-5 Dielectrics</a:t>
            </a:r>
          </a:p>
        </p:txBody>
      </p:sp>
      <p:sp>
        <p:nvSpPr>
          <p:cNvPr id="117763" name="Text Box 5"/>
          <p:cNvSpPr txBox="1">
            <a:spLocks noChangeArrowheads="1"/>
          </p:cNvSpPr>
          <p:nvPr/>
        </p:nvSpPr>
        <p:spPr bwMode="auto">
          <a:xfrm>
            <a:off x="1828800" y="1676400"/>
            <a:ext cx="8839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Here are two experiments where we insert and remove a dielectric from a capacitor. In the first, the capacitor is connected to a battery, so the voltage remains constant. The capacitance increases, and therefore the charge on the plates increases as well.</a:t>
            </a:r>
          </a:p>
        </p:txBody>
      </p:sp>
      <p:pic>
        <p:nvPicPr>
          <p:cNvPr id="117764" name="Picture 7" descr="Figure_24_15a"/>
          <p:cNvPicPr>
            <a:picLocks noChangeAspect="1" noChangeArrowheads="1"/>
          </p:cNvPicPr>
          <p:nvPr/>
        </p:nvPicPr>
        <p:blipFill>
          <a:blip r:embed="rId3">
            <a:extLst>
              <a:ext uri="{28A0092B-C50C-407E-A947-70E740481C1C}">
                <a14:useLocalDpi xmlns:a14="http://schemas.microsoft.com/office/drawing/2010/main" val="0"/>
              </a:ext>
            </a:extLst>
          </a:blip>
          <a:srcRect b="9688"/>
          <a:stretch>
            <a:fillRect/>
          </a:stretch>
        </p:blipFill>
        <p:spPr bwMode="auto">
          <a:xfrm>
            <a:off x="1944688" y="4800600"/>
            <a:ext cx="834707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97900"/>
      </p:ext>
    </p:extLst>
  </p:cSld>
  <p:clrMapOvr>
    <a:masterClrMapping/>
  </p:clrMapOvr>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1843</Words>
  <Application>Microsoft Office PowerPoint</Application>
  <PresentationFormat>Widescreen</PresentationFormat>
  <Paragraphs>168</Paragraphs>
  <Slides>27</Slides>
  <Notes>16</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27</vt:i4>
      </vt:variant>
    </vt:vector>
  </HeadingPairs>
  <TitlesOfParts>
    <vt:vector size="43" baseType="lpstr">
      <vt:lpstr>MS PGothic</vt:lpstr>
      <vt:lpstr>MS PGothic</vt:lpstr>
      <vt:lpstr>Arial</vt:lpstr>
      <vt:lpstr>Calibri</vt:lpstr>
      <vt:lpstr>Comic Sans MS</vt:lpstr>
      <vt:lpstr>Lucida Grande</vt:lpstr>
      <vt:lpstr>Symbol</vt:lpstr>
      <vt:lpstr>5_Blank Presentation</vt:lpstr>
      <vt:lpstr>7_Blank Presentation</vt:lpstr>
      <vt:lpstr>10_Blank Presentation</vt:lpstr>
      <vt:lpstr>11_Blank Presentation</vt:lpstr>
      <vt:lpstr>8_Blank Presentation</vt:lpstr>
      <vt:lpstr>12_Blank Presentation</vt:lpstr>
      <vt:lpstr>13_Blank Presentation</vt:lpstr>
      <vt:lpstr>1_Blank Presentation</vt:lpstr>
      <vt:lpstr>Equation</vt:lpstr>
      <vt:lpstr>Chapter 24 Capacitance, Dielectrics, Electric Energy Storage</vt:lpstr>
      <vt:lpstr>Problem 28</vt:lpstr>
      <vt:lpstr>24-4 Electric Energy Storage </vt:lpstr>
      <vt:lpstr>24-4 Electric Energy Storage</vt:lpstr>
      <vt:lpstr>24-4 Electric Energy Storage</vt:lpstr>
      <vt:lpstr>24-4 Electric Energy Storage</vt:lpstr>
      <vt:lpstr>24-5 Dielectrics</vt:lpstr>
      <vt:lpstr>24-5 Dielectrics</vt:lpstr>
      <vt:lpstr>24-5 Dielectrics</vt:lpstr>
      <vt:lpstr>24-5 Dielectrics</vt:lpstr>
      <vt:lpstr>Example </vt:lpstr>
      <vt:lpstr>24-5 Dielectrics</vt:lpstr>
      <vt:lpstr>24-6 Molecular Description of Dielectrics</vt:lpstr>
      <vt:lpstr>24-6 Molecular Description of Dielectrics</vt:lpstr>
      <vt:lpstr>Chapter 25 Electric Currents and Resistance</vt:lpstr>
      <vt:lpstr>25-1 The Electric Battery</vt:lpstr>
      <vt:lpstr>25-1 The Electric Battery</vt:lpstr>
      <vt:lpstr>25-1 The Electric Battery</vt:lpstr>
      <vt:lpstr>25-2 Electric Current</vt:lpstr>
      <vt:lpstr>25-2 Electric Current</vt:lpstr>
      <vt:lpstr>25-2 Electric Current</vt:lpstr>
      <vt:lpstr>25-2 Electric Current</vt:lpstr>
      <vt:lpstr>25-3 Ohm’s Law: Resistance and Resistors</vt:lpstr>
      <vt:lpstr>25-3 Ohm’s Law: Resistance and Resistors</vt:lpstr>
      <vt:lpstr>Problem 5</vt:lpstr>
      <vt:lpstr>25-2 Electric Current</vt:lpstr>
      <vt:lpstr>25-3 Ohm’s Law: Resistance and Resistors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Capacitance, Dielectrics, Electric Energy Storage</dc:title>
  <dc:creator>Amir, Fatima Zohra</dc:creator>
  <cp:lastModifiedBy>Amir, Fatima Zohra</cp:lastModifiedBy>
  <cp:revision>6</cp:revision>
  <cp:lastPrinted>2024-02-12T17:31:22Z</cp:lastPrinted>
  <dcterms:created xsi:type="dcterms:W3CDTF">2024-02-12T17:31:01Z</dcterms:created>
  <dcterms:modified xsi:type="dcterms:W3CDTF">2024-02-14T18:06:01Z</dcterms:modified>
</cp:coreProperties>
</file>