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26"/>
  </p:notesMasterIdLst>
  <p:handoutMasterIdLst>
    <p:handoutMasterId r:id="rId27"/>
  </p:handoutMasterIdLst>
  <p:sldIdLst>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6" r:id="rId23"/>
    <p:sldId id="277" r:id="rId24"/>
    <p:sldId id="27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6F93C94-4CA6-44D5-A00F-68011039EEAC}" type="datetimeFigureOut">
              <a:rPr lang="en-US" smtClean="0"/>
              <a:t>2/5/2024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BE849D-9644-433E-BE58-03E1FDFD0645}" type="slidenum">
              <a:rPr lang="en-US" smtClean="0"/>
              <a:t>‹#›</a:t>
            </a:fld>
            <a:endParaRPr lang="en-US"/>
          </a:p>
        </p:txBody>
      </p:sp>
    </p:spTree>
    <p:extLst>
      <p:ext uri="{BB962C8B-B14F-4D97-AF65-F5344CB8AC3E}">
        <p14:creationId xmlns:p14="http://schemas.microsoft.com/office/powerpoint/2010/main" val="112849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413F5E-34CA-4C2F-A78C-AFB6FC4D1CA2}" type="datetimeFigureOut">
              <a:rPr lang="en-US" smtClean="0"/>
              <a:t>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7D2572-4254-4AF4-8887-9439D9931572}" type="slidenum">
              <a:rPr lang="en-US" smtClean="0"/>
              <a:t>‹#›</a:t>
            </a:fld>
            <a:endParaRPr lang="en-US"/>
          </a:p>
        </p:txBody>
      </p:sp>
    </p:spTree>
    <p:extLst>
      <p:ext uri="{BB962C8B-B14F-4D97-AF65-F5344CB8AC3E}">
        <p14:creationId xmlns:p14="http://schemas.microsoft.com/office/powerpoint/2010/main" val="359859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5530">
              <a:defRPr>
                <a:solidFill>
                  <a:schemeClr val="tx1"/>
                </a:solidFill>
                <a:latin typeface="Calibri" panose="020F0502020204030204" pitchFamily="34" charset="0"/>
              </a:defRPr>
            </a:lvl1pPr>
            <a:lvl2pPr marL="849345" indent="-325728" defTabSz="1115530">
              <a:defRPr>
                <a:solidFill>
                  <a:schemeClr val="tx1"/>
                </a:solidFill>
                <a:latin typeface="Calibri" panose="020F0502020204030204" pitchFamily="34" charset="0"/>
              </a:defRPr>
            </a:lvl2pPr>
            <a:lvl3pPr marL="1306415" indent="-259182" defTabSz="1115530">
              <a:defRPr>
                <a:solidFill>
                  <a:schemeClr val="tx1"/>
                </a:solidFill>
                <a:latin typeface="Calibri" panose="020F0502020204030204" pitchFamily="34" charset="0"/>
              </a:defRPr>
            </a:lvl3pPr>
            <a:lvl4pPr marL="1831783" indent="-259182" defTabSz="1115530">
              <a:defRPr>
                <a:solidFill>
                  <a:schemeClr val="tx1"/>
                </a:solidFill>
                <a:latin typeface="Calibri" panose="020F0502020204030204" pitchFamily="34" charset="0"/>
              </a:defRPr>
            </a:lvl4pPr>
            <a:lvl5pPr marL="2355400" indent="-259182" defTabSz="1115530">
              <a:defRPr>
                <a:solidFill>
                  <a:schemeClr val="tx1"/>
                </a:solidFill>
                <a:latin typeface="Calibri" panose="020F0502020204030204" pitchFamily="34" charset="0"/>
              </a:defRPr>
            </a:lvl5pPr>
            <a:lvl6pPr marL="2859752" indent="-259182" defTabSz="1115530" eaLnBrk="0" fontAlgn="base" hangingPunct="0">
              <a:spcBef>
                <a:spcPct val="0"/>
              </a:spcBef>
              <a:spcAft>
                <a:spcPct val="0"/>
              </a:spcAft>
              <a:defRPr>
                <a:solidFill>
                  <a:schemeClr val="tx1"/>
                </a:solidFill>
                <a:latin typeface="Calibri" panose="020F0502020204030204" pitchFamily="34" charset="0"/>
              </a:defRPr>
            </a:lvl6pPr>
            <a:lvl7pPr marL="3364107" indent="-259182" defTabSz="1115530" eaLnBrk="0" fontAlgn="base" hangingPunct="0">
              <a:spcBef>
                <a:spcPct val="0"/>
              </a:spcBef>
              <a:spcAft>
                <a:spcPct val="0"/>
              </a:spcAft>
              <a:defRPr>
                <a:solidFill>
                  <a:schemeClr val="tx1"/>
                </a:solidFill>
                <a:latin typeface="Calibri" panose="020F0502020204030204" pitchFamily="34" charset="0"/>
              </a:defRPr>
            </a:lvl7pPr>
            <a:lvl8pPr marL="3868458" indent="-259182" defTabSz="1115530" eaLnBrk="0" fontAlgn="base" hangingPunct="0">
              <a:spcBef>
                <a:spcPct val="0"/>
              </a:spcBef>
              <a:spcAft>
                <a:spcPct val="0"/>
              </a:spcAft>
              <a:defRPr>
                <a:solidFill>
                  <a:schemeClr val="tx1"/>
                </a:solidFill>
                <a:latin typeface="Calibri" panose="020F0502020204030204" pitchFamily="34" charset="0"/>
              </a:defRPr>
            </a:lvl8pPr>
            <a:lvl9pPr marL="4372812" indent="-259182" defTabSz="111553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1BC9C4D1-E800-4DF9-BFDC-446F4C465BFC}"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23 opener. We are used to voltage in our lives—a 12-volt car battery, 110 V or 220 V at home, 1.5 volt flashlight batteries, and so on. Here we see a Van de Graaff generator, whose voltage may reach 50,000 V or more. Voltage is the same as electric potential difference between two points. Electric potential is defined as the potential energy per unit charge. The children here, whose hair stands on end because each hair has received the same sign of charge, are not harmed by the voltage because the Van de Graaff cannot provide much current before the voltage drops. (It is current through the body that is harmful, as we will see later.)</a:t>
            </a:r>
          </a:p>
        </p:txBody>
      </p:sp>
    </p:spTree>
    <p:extLst>
      <p:ext uri="{BB962C8B-B14F-4D97-AF65-F5344CB8AC3E}">
        <p14:creationId xmlns:p14="http://schemas.microsoft.com/office/powerpoint/2010/main" val="402784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674">
              <a:defRPr>
                <a:solidFill>
                  <a:schemeClr val="tx1"/>
                </a:solidFill>
                <a:latin typeface="Calibri" panose="020F0502020204030204" pitchFamily="34" charset="0"/>
              </a:defRPr>
            </a:lvl1pPr>
            <a:lvl2pPr marL="888788" indent="-337773" defTabSz="1086674">
              <a:defRPr>
                <a:solidFill>
                  <a:schemeClr val="tx1"/>
                </a:solidFill>
                <a:latin typeface="Calibri" panose="020F0502020204030204" pitchFamily="34" charset="0"/>
              </a:defRPr>
            </a:lvl2pPr>
            <a:lvl3pPr marL="1371564" indent="-266125" defTabSz="1086674">
              <a:defRPr>
                <a:solidFill>
                  <a:schemeClr val="tx1"/>
                </a:solidFill>
                <a:latin typeface="Calibri" panose="020F0502020204030204" pitchFamily="34" charset="0"/>
              </a:defRPr>
            </a:lvl3pPr>
            <a:lvl4pPr marL="1925988" indent="-266125" defTabSz="1086674">
              <a:defRPr>
                <a:solidFill>
                  <a:schemeClr val="tx1"/>
                </a:solidFill>
                <a:latin typeface="Calibri" panose="020F0502020204030204" pitchFamily="34" charset="0"/>
              </a:defRPr>
            </a:lvl4pPr>
            <a:lvl5pPr marL="2477002" indent="-266125" defTabSz="1086674">
              <a:defRPr>
                <a:solidFill>
                  <a:schemeClr val="tx1"/>
                </a:solidFill>
                <a:latin typeface="Calibri" panose="020F0502020204030204" pitchFamily="34" charset="0"/>
              </a:defRPr>
            </a:lvl5pPr>
            <a:lvl6pPr marL="2968308" indent="-266125" defTabSz="1086674" eaLnBrk="0" fontAlgn="base" hangingPunct="0">
              <a:spcBef>
                <a:spcPct val="0"/>
              </a:spcBef>
              <a:spcAft>
                <a:spcPct val="0"/>
              </a:spcAft>
              <a:defRPr>
                <a:solidFill>
                  <a:schemeClr val="tx1"/>
                </a:solidFill>
                <a:latin typeface="Calibri" panose="020F0502020204030204" pitchFamily="34" charset="0"/>
              </a:defRPr>
            </a:lvl6pPr>
            <a:lvl7pPr marL="3459614" indent="-266125" defTabSz="1086674" eaLnBrk="0" fontAlgn="base" hangingPunct="0">
              <a:spcBef>
                <a:spcPct val="0"/>
              </a:spcBef>
              <a:spcAft>
                <a:spcPct val="0"/>
              </a:spcAft>
              <a:defRPr>
                <a:solidFill>
                  <a:schemeClr val="tx1"/>
                </a:solidFill>
                <a:latin typeface="Calibri" panose="020F0502020204030204" pitchFamily="34" charset="0"/>
              </a:defRPr>
            </a:lvl7pPr>
            <a:lvl8pPr marL="3950921" indent="-266125" defTabSz="1086674" eaLnBrk="0" fontAlgn="base" hangingPunct="0">
              <a:spcBef>
                <a:spcPct val="0"/>
              </a:spcBef>
              <a:spcAft>
                <a:spcPct val="0"/>
              </a:spcAft>
              <a:defRPr>
                <a:solidFill>
                  <a:schemeClr val="tx1"/>
                </a:solidFill>
                <a:latin typeface="Calibri" panose="020F0502020204030204" pitchFamily="34" charset="0"/>
              </a:defRPr>
            </a:lvl8pPr>
            <a:lvl9pPr marL="4442227" indent="-266125" defTabSz="10866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2867E042-E91C-4A6C-AB18-0054E5EE362C}"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23-3. (a) Two rocks are at the same height. The larger rock has more potential energy. (b) Two charges have the same electric potential. The 2</a:t>
            </a:r>
            <a:r>
              <a:rPr lang="en-US" altLang="en-US" i="1"/>
              <a:t>Q </a:t>
            </a:r>
            <a:r>
              <a:rPr lang="en-US" altLang="en-US"/>
              <a:t>charge has more potential energy.</a:t>
            </a:r>
          </a:p>
        </p:txBody>
      </p:sp>
    </p:spTree>
    <p:extLst>
      <p:ext uri="{BB962C8B-B14F-4D97-AF65-F5344CB8AC3E}">
        <p14:creationId xmlns:p14="http://schemas.microsoft.com/office/powerpoint/2010/main" val="71563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674">
              <a:defRPr>
                <a:solidFill>
                  <a:schemeClr val="tx1"/>
                </a:solidFill>
                <a:latin typeface="Calibri" panose="020F0502020204030204" pitchFamily="34" charset="0"/>
              </a:defRPr>
            </a:lvl1pPr>
            <a:lvl2pPr marL="888788" indent="-337773" defTabSz="1086674">
              <a:defRPr>
                <a:solidFill>
                  <a:schemeClr val="tx1"/>
                </a:solidFill>
                <a:latin typeface="Calibri" panose="020F0502020204030204" pitchFamily="34" charset="0"/>
              </a:defRPr>
            </a:lvl2pPr>
            <a:lvl3pPr marL="1371564" indent="-266125" defTabSz="1086674">
              <a:defRPr>
                <a:solidFill>
                  <a:schemeClr val="tx1"/>
                </a:solidFill>
                <a:latin typeface="Calibri" panose="020F0502020204030204" pitchFamily="34" charset="0"/>
              </a:defRPr>
            </a:lvl3pPr>
            <a:lvl4pPr marL="1925988" indent="-266125" defTabSz="1086674">
              <a:defRPr>
                <a:solidFill>
                  <a:schemeClr val="tx1"/>
                </a:solidFill>
                <a:latin typeface="Calibri" panose="020F0502020204030204" pitchFamily="34" charset="0"/>
              </a:defRPr>
            </a:lvl4pPr>
            <a:lvl5pPr marL="2477002" indent="-266125" defTabSz="1086674">
              <a:defRPr>
                <a:solidFill>
                  <a:schemeClr val="tx1"/>
                </a:solidFill>
                <a:latin typeface="Calibri" panose="020F0502020204030204" pitchFamily="34" charset="0"/>
              </a:defRPr>
            </a:lvl5pPr>
            <a:lvl6pPr marL="2968308" indent="-266125" defTabSz="1086674" eaLnBrk="0" fontAlgn="base" hangingPunct="0">
              <a:spcBef>
                <a:spcPct val="0"/>
              </a:spcBef>
              <a:spcAft>
                <a:spcPct val="0"/>
              </a:spcAft>
              <a:defRPr>
                <a:solidFill>
                  <a:schemeClr val="tx1"/>
                </a:solidFill>
                <a:latin typeface="Calibri" panose="020F0502020204030204" pitchFamily="34" charset="0"/>
              </a:defRPr>
            </a:lvl6pPr>
            <a:lvl7pPr marL="3459614" indent="-266125" defTabSz="1086674" eaLnBrk="0" fontAlgn="base" hangingPunct="0">
              <a:spcBef>
                <a:spcPct val="0"/>
              </a:spcBef>
              <a:spcAft>
                <a:spcPct val="0"/>
              </a:spcAft>
              <a:defRPr>
                <a:solidFill>
                  <a:schemeClr val="tx1"/>
                </a:solidFill>
                <a:latin typeface="Calibri" panose="020F0502020204030204" pitchFamily="34" charset="0"/>
              </a:defRPr>
            </a:lvl7pPr>
            <a:lvl8pPr marL="3950921" indent="-266125" defTabSz="1086674" eaLnBrk="0" fontAlgn="base" hangingPunct="0">
              <a:spcBef>
                <a:spcPct val="0"/>
              </a:spcBef>
              <a:spcAft>
                <a:spcPct val="0"/>
              </a:spcAft>
              <a:defRPr>
                <a:solidFill>
                  <a:schemeClr val="tx1"/>
                </a:solidFill>
                <a:latin typeface="Calibri" panose="020F0502020204030204" pitchFamily="34" charset="0"/>
              </a:defRPr>
            </a:lvl8pPr>
            <a:lvl9pPr marL="4442227" indent="-266125" defTabSz="10866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9AB4542-9460-4359-85E6-56EB7060EA7E}"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1210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674">
              <a:defRPr>
                <a:solidFill>
                  <a:schemeClr val="tx1"/>
                </a:solidFill>
                <a:latin typeface="Calibri" panose="020F0502020204030204" pitchFamily="34" charset="0"/>
              </a:defRPr>
            </a:lvl1pPr>
            <a:lvl2pPr marL="888788" indent="-337773" defTabSz="1086674">
              <a:defRPr>
                <a:solidFill>
                  <a:schemeClr val="tx1"/>
                </a:solidFill>
                <a:latin typeface="Calibri" panose="020F0502020204030204" pitchFamily="34" charset="0"/>
              </a:defRPr>
            </a:lvl2pPr>
            <a:lvl3pPr marL="1371564" indent="-266125" defTabSz="1086674">
              <a:defRPr>
                <a:solidFill>
                  <a:schemeClr val="tx1"/>
                </a:solidFill>
                <a:latin typeface="Calibri" panose="020F0502020204030204" pitchFamily="34" charset="0"/>
              </a:defRPr>
            </a:lvl3pPr>
            <a:lvl4pPr marL="1925988" indent="-266125" defTabSz="1086674">
              <a:defRPr>
                <a:solidFill>
                  <a:schemeClr val="tx1"/>
                </a:solidFill>
                <a:latin typeface="Calibri" panose="020F0502020204030204" pitchFamily="34" charset="0"/>
              </a:defRPr>
            </a:lvl4pPr>
            <a:lvl5pPr marL="2477002" indent="-266125" defTabSz="1086674">
              <a:defRPr>
                <a:solidFill>
                  <a:schemeClr val="tx1"/>
                </a:solidFill>
                <a:latin typeface="Calibri" panose="020F0502020204030204" pitchFamily="34" charset="0"/>
              </a:defRPr>
            </a:lvl5pPr>
            <a:lvl6pPr marL="2968308" indent="-266125" defTabSz="1086674" eaLnBrk="0" fontAlgn="base" hangingPunct="0">
              <a:spcBef>
                <a:spcPct val="0"/>
              </a:spcBef>
              <a:spcAft>
                <a:spcPct val="0"/>
              </a:spcAft>
              <a:defRPr>
                <a:solidFill>
                  <a:schemeClr val="tx1"/>
                </a:solidFill>
                <a:latin typeface="Calibri" panose="020F0502020204030204" pitchFamily="34" charset="0"/>
              </a:defRPr>
            </a:lvl6pPr>
            <a:lvl7pPr marL="3459614" indent="-266125" defTabSz="1086674" eaLnBrk="0" fontAlgn="base" hangingPunct="0">
              <a:spcBef>
                <a:spcPct val="0"/>
              </a:spcBef>
              <a:spcAft>
                <a:spcPct val="0"/>
              </a:spcAft>
              <a:defRPr>
                <a:solidFill>
                  <a:schemeClr val="tx1"/>
                </a:solidFill>
                <a:latin typeface="Calibri" panose="020F0502020204030204" pitchFamily="34" charset="0"/>
              </a:defRPr>
            </a:lvl7pPr>
            <a:lvl8pPr marL="3950921" indent="-266125" defTabSz="1086674" eaLnBrk="0" fontAlgn="base" hangingPunct="0">
              <a:spcBef>
                <a:spcPct val="0"/>
              </a:spcBef>
              <a:spcAft>
                <a:spcPct val="0"/>
              </a:spcAft>
              <a:defRPr>
                <a:solidFill>
                  <a:schemeClr val="tx1"/>
                </a:solidFill>
                <a:latin typeface="Calibri" panose="020F0502020204030204" pitchFamily="34" charset="0"/>
              </a:defRPr>
            </a:lvl8pPr>
            <a:lvl9pPr marL="4442227" indent="-266125" defTabSz="10866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6269DD4E-6005-4D8A-859E-2E26F4ED860F}"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23-5. To find V</a:t>
            </a:r>
            <a:r>
              <a:rPr lang="en-US" altLang="en-US" baseline="-25000"/>
              <a:t>ba</a:t>
            </a:r>
            <a:r>
              <a:rPr lang="en-US" altLang="en-US"/>
              <a:t> in a nonuniform electric field E, we integrate E</a:t>
            </a:r>
            <a:r>
              <a:rPr lang="en-US" altLang="en-US">
                <a:cs typeface="Arial" panose="020B0604020202020204" pitchFamily="34" charset="0"/>
              </a:rPr>
              <a:t>·dl</a:t>
            </a:r>
            <a:r>
              <a:rPr lang="en-US" altLang="en-US"/>
              <a:t> from point a to point b.</a:t>
            </a:r>
          </a:p>
        </p:txBody>
      </p:sp>
    </p:spTree>
    <p:extLst>
      <p:ext uri="{BB962C8B-B14F-4D97-AF65-F5344CB8AC3E}">
        <p14:creationId xmlns:p14="http://schemas.microsoft.com/office/powerpoint/2010/main" val="134879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674">
              <a:defRPr>
                <a:solidFill>
                  <a:schemeClr val="tx1"/>
                </a:solidFill>
                <a:latin typeface="Calibri" panose="020F0502020204030204" pitchFamily="34" charset="0"/>
              </a:defRPr>
            </a:lvl1pPr>
            <a:lvl2pPr marL="888788" indent="-337773" defTabSz="1086674">
              <a:defRPr>
                <a:solidFill>
                  <a:schemeClr val="tx1"/>
                </a:solidFill>
                <a:latin typeface="Calibri" panose="020F0502020204030204" pitchFamily="34" charset="0"/>
              </a:defRPr>
            </a:lvl2pPr>
            <a:lvl3pPr marL="1371564" indent="-266125" defTabSz="1086674">
              <a:defRPr>
                <a:solidFill>
                  <a:schemeClr val="tx1"/>
                </a:solidFill>
                <a:latin typeface="Calibri" panose="020F0502020204030204" pitchFamily="34" charset="0"/>
              </a:defRPr>
            </a:lvl3pPr>
            <a:lvl4pPr marL="1925988" indent="-266125" defTabSz="1086674">
              <a:defRPr>
                <a:solidFill>
                  <a:schemeClr val="tx1"/>
                </a:solidFill>
                <a:latin typeface="Calibri" panose="020F0502020204030204" pitchFamily="34" charset="0"/>
              </a:defRPr>
            </a:lvl4pPr>
            <a:lvl5pPr marL="2477002" indent="-266125" defTabSz="1086674">
              <a:defRPr>
                <a:solidFill>
                  <a:schemeClr val="tx1"/>
                </a:solidFill>
                <a:latin typeface="Calibri" panose="020F0502020204030204" pitchFamily="34" charset="0"/>
              </a:defRPr>
            </a:lvl5pPr>
            <a:lvl6pPr marL="2968308" indent="-266125" defTabSz="1086674" eaLnBrk="0" fontAlgn="base" hangingPunct="0">
              <a:spcBef>
                <a:spcPct val="0"/>
              </a:spcBef>
              <a:spcAft>
                <a:spcPct val="0"/>
              </a:spcAft>
              <a:defRPr>
                <a:solidFill>
                  <a:schemeClr val="tx1"/>
                </a:solidFill>
                <a:latin typeface="Calibri" panose="020F0502020204030204" pitchFamily="34" charset="0"/>
              </a:defRPr>
            </a:lvl6pPr>
            <a:lvl7pPr marL="3459614" indent="-266125" defTabSz="1086674" eaLnBrk="0" fontAlgn="base" hangingPunct="0">
              <a:spcBef>
                <a:spcPct val="0"/>
              </a:spcBef>
              <a:spcAft>
                <a:spcPct val="0"/>
              </a:spcAft>
              <a:defRPr>
                <a:solidFill>
                  <a:schemeClr val="tx1"/>
                </a:solidFill>
                <a:latin typeface="Calibri" panose="020F0502020204030204" pitchFamily="34" charset="0"/>
              </a:defRPr>
            </a:lvl7pPr>
            <a:lvl8pPr marL="3950921" indent="-266125" defTabSz="1086674" eaLnBrk="0" fontAlgn="base" hangingPunct="0">
              <a:spcBef>
                <a:spcPct val="0"/>
              </a:spcBef>
              <a:spcAft>
                <a:spcPct val="0"/>
              </a:spcAft>
              <a:defRPr>
                <a:solidFill>
                  <a:schemeClr val="tx1"/>
                </a:solidFill>
                <a:latin typeface="Calibri" panose="020F0502020204030204" pitchFamily="34" charset="0"/>
              </a:defRPr>
            </a:lvl8pPr>
            <a:lvl9pPr marL="4442227" indent="-266125" defTabSz="10866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F0078F42-0F00-4753-B264-81C2C78D747A}"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16</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732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188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6761">
              <a:defRPr>
                <a:solidFill>
                  <a:schemeClr val="tx1"/>
                </a:solidFill>
                <a:latin typeface="Calibri" panose="020F0502020204030204" pitchFamily="34" charset="0"/>
              </a:defRPr>
            </a:lvl1pPr>
            <a:lvl2pPr marL="905688" indent="-343714" defTabSz="1106761">
              <a:defRPr>
                <a:solidFill>
                  <a:schemeClr val="tx1"/>
                </a:solidFill>
                <a:latin typeface="Calibri" panose="020F0502020204030204" pitchFamily="34" charset="0"/>
              </a:defRPr>
            </a:lvl2pPr>
            <a:lvl3pPr marL="1397200" indent="-269816" defTabSz="1106761">
              <a:defRPr>
                <a:solidFill>
                  <a:schemeClr val="tx1"/>
                </a:solidFill>
                <a:latin typeface="Calibri" panose="020F0502020204030204" pitchFamily="34" charset="0"/>
              </a:defRPr>
            </a:lvl3pPr>
            <a:lvl4pPr marL="1962610" indent="-269816" defTabSz="1106761">
              <a:defRPr>
                <a:solidFill>
                  <a:schemeClr val="tx1"/>
                </a:solidFill>
                <a:latin typeface="Calibri" panose="020F0502020204030204" pitchFamily="34" charset="0"/>
              </a:defRPr>
            </a:lvl4pPr>
            <a:lvl5pPr marL="2524585" indent="-269816" defTabSz="1106761">
              <a:defRPr>
                <a:solidFill>
                  <a:schemeClr val="tx1"/>
                </a:solidFill>
                <a:latin typeface="Calibri" panose="020F0502020204030204" pitchFamily="34" charset="0"/>
              </a:defRPr>
            </a:lvl5pPr>
            <a:lvl6pPr marL="3019533" indent="-269816" defTabSz="1106761" eaLnBrk="0" fontAlgn="base" hangingPunct="0">
              <a:spcBef>
                <a:spcPct val="0"/>
              </a:spcBef>
              <a:spcAft>
                <a:spcPct val="0"/>
              </a:spcAft>
              <a:defRPr>
                <a:solidFill>
                  <a:schemeClr val="tx1"/>
                </a:solidFill>
                <a:latin typeface="Calibri" panose="020F0502020204030204" pitchFamily="34" charset="0"/>
              </a:defRPr>
            </a:lvl6pPr>
            <a:lvl7pPr marL="3514482" indent="-269816" defTabSz="1106761" eaLnBrk="0" fontAlgn="base" hangingPunct="0">
              <a:spcBef>
                <a:spcPct val="0"/>
              </a:spcBef>
              <a:spcAft>
                <a:spcPct val="0"/>
              </a:spcAft>
              <a:defRPr>
                <a:solidFill>
                  <a:schemeClr val="tx1"/>
                </a:solidFill>
                <a:latin typeface="Calibri" panose="020F0502020204030204" pitchFamily="34" charset="0"/>
              </a:defRPr>
            </a:lvl7pPr>
            <a:lvl8pPr marL="4009433" indent="-269816" defTabSz="1106761" eaLnBrk="0" fontAlgn="base" hangingPunct="0">
              <a:spcBef>
                <a:spcPct val="0"/>
              </a:spcBef>
              <a:spcAft>
                <a:spcPct val="0"/>
              </a:spcAft>
              <a:defRPr>
                <a:solidFill>
                  <a:schemeClr val="tx1"/>
                </a:solidFill>
                <a:latin typeface="Calibri" panose="020F0502020204030204" pitchFamily="34" charset="0"/>
              </a:defRPr>
            </a:lvl8pPr>
            <a:lvl9pPr marL="4504381" indent="-269816" defTabSz="1106761"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B373CDAC-4F34-4619-A47A-90472C809BC9}"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18</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MS PGothic" panose="020B0600070205080204" pitchFamily="34" charset="-128"/>
              </a:rPr>
              <a:t>Solution: E = V/d = 1000 V/m.</a:t>
            </a:r>
          </a:p>
        </p:txBody>
      </p:sp>
    </p:spTree>
    <p:extLst>
      <p:ext uri="{BB962C8B-B14F-4D97-AF65-F5344CB8AC3E}">
        <p14:creationId xmlns:p14="http://schemas.microsoft.com/office/powerpoint/2010/main" val="367209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7789">
              <a:defRPr>
                <a:solidFill>
                  <a:schemeClr val="tx1"/>
                </a:solidFill>
                <a:latin typeface="Calibri" panose="020F0502020204030204" pitchFamily="34" charset="0"/>
              </a:defRPr>
            </a:lvl1pPr>
            <a:lvl2pPr marL="922896" indent="-350245" defTabSz="1127789">
              <a:defRPr>
                <a:solidFill>
                  <a:schemeClr val="tx1"/>
                </a:solidFill>
                <a:latin typeface="Calibri" panose="020F0502020204030204" pitchFamily="34" charset="0"/>
              </a:defRPr>
            </a:lvl2pPr>
            <a:lvl3pPr marL="1423747" indent="-274943" defTabSz="1127789">
              <a:defRPr>
                <a:solidFill>
                  <a:schemeClr val="tx1"/>
                </a:solidFill>
                <a:latin typeface="Calibri" panose="020F0502020204030204" pitchFamily="34" charset="0"/>
              </a:defRPr>
            </a:lvl3pPr>
            <a:lvl4pPr marL="1999900" indent="-274943" defTabSz="1127789">
              <a:defRPr>
                <a:solidFill>
                  <a:schemeClr val="tx1"/>
                </a:solidFill>
                <a:latin typeface="Calibri" panose="020F0502020204030204" pitchFamily="34" charset="0"/>
              </a:defRPr>
            </a:lvl4pPr>
            <a:lvl5pPr marL="2572552" indent="-274943" defTabSz="1127789">
              <a:defRPr>
                <a:solidFill>
                  <a:schemeClr val="tx1"/>
                </a:solidFill>
                <a:latin typeface="Calibri" panose="020F0502020204030204" pitchFamily="34" charset="0"/>
              </a:defRPr>
            </a:lvl5pPr>
            <a:lvl6pPr marL="3076904" indent="-274943" defTabSz="1127789" eaLnBrk="0" fontAlgn="base" hangingPunct="0">
              <a:spcBef>
                <a:spcPct val="0"/>
              </a:spcBef>
              <a:spcAft>
                <a:spcPct val="0"/>
              </a:spcAft>
              <a:defRPr>
                <a:solidFill>
                  <a:schemeClr val="tx1"/>
                </a:solidFill>
                <a:latin typeface="Calibri" panose="020F0502020204030204" pitchFamily="34" charset="0"/>
              </a:defRPr>
            </a:lvl6pPr>
            <a:lvl7pPr marL="3581257" indent="-274943" defTabSz="1127789" eaLnBrk="0" fontAlgn="base" hangingPunct="0">
              <a:spcBef>
                <a:spcPct val="0"/>
              </a:spcBef>
              <a:spcAft>
                <a:spcPct val="0"/>
              </a:spcAft>
              <a:defRPr>
                <a:solidFill>
                  <a:schemeClr val="tx1"/>
                </a:solidFill>
                <a:latin typeface="Calibri" panose="020F0502020204030204" pitchFamily="34" charset="0"/>
              </a:defRPr>
            </a:lvl7pPr>
            <a:lvl8pPr marL="4085612" indent="-274943" defTabSz="1127789" eaLnBrk="0" fontAlgn="base" hangingPunct="0">
              <a:spcBef>
                <a:spcPct val="0"/>
              </a:spcBef>
              <a:spcAft>
                <a:spcPct val="0"/>
              </a:spcAft>
              <a:defRPr>
                <a:solidFill>
                  <a:schemeClr val="tx1"/>
                </a:solidFill>
                <a:latin typeface="Calibri" panose="020F0502020204030204" pitchFamily="34" charset="0"/>
              </a:defRPr>
            </a:lvl8pPr>
            <a:lvl9pPr marL="4589964" indent="-274943" defTabSz="11277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5A2F874-C9DB-4600-B44B-3ED5E09D0C85}"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MS PGothic" panose="020B0600070205080204" pitchFamily="34" charset="-128"/>
              </a:rPr>
              <a:t>Solution: The electric field outside a conducting sphere is Q/(4</a:t>
            </a:r>
            <a:r>
              <a:rPr lang="el-GR" altLang="en-US">
                <a:latin typeface="Lucida Grande"/>
                <a:ea typeface="MS PGothic" panose="020B0600070205080204" pitchFamily="34" charset="-128"/>
                <a:cs typeface="Arial" panose="020B0604020202020204" pitchFamily="34" charset="0"/>
              </a:rPr>
              <a:t>πε</a:t>
            </a:r>
            <a:r>
              <a:rPr lang="en-US" altLang="en-US" baseline="-25000">
                <a:latin typeface="Arial" panose="020B0604020202020204" pitchFamily="34" charset="0"/>
                <a:ea typeface="MS PGothic" panose="020B0600070205080204" pitchFamily="34" charset="-128"/>
                <a:cs typeface="Arial" panose="020B0604020202020204" pitchFamily="34" charset="0"/>
              </a:rPr>
              <a:t>0</a:t>
            </a:r>
            <a:r>
              <a:rPr lang="en-US" altLang="en-US">
                <a:latin typeface="Arial" panose="020B0604020202020204" pitchFamily="34" charset="0"/>
                <a:ea typeface="MS PGothic" panose="020B0600070205080204" pitchFamily="34" charset="-128"/>
                <a:cs typeface="Arial" panose="020B0604020202020204" pitchFamily="34" charset="0"/>
              </a:rPr>
              <a:t>r</a:t>
            </a:r>
            <a:r>
              <a:rPr lang="en-US" altLang="en-US" baseline="30000">
                <a:latin typeface="Arial" panose="020B0604020202020204" pitchFamily="34" charset="0"/>
                <a:ea typeface="MS PGothic" panose="020B0600070205080204" pitchFamily="34" charset="-128"/>
                <a:cs typeface="Arial" panose="020B0604020202020204" pitchFamily="34" charset="0"/>
              </a:rPr>
              <a:t>2</a:t>
            </a:r>
            <a:r>
              <a:rPr lang="en-US" altLang="en-US">
                <a:latin typeface="Arial" panose="020B0604020202020204" pitchFamily="34" charset="0"/>
                <a:ea typeface="MS PGothic" panose="020B0600070205080204" pitchFamily="34" charset="-128"/>
                <a:cs typeface="Arial" panose="020B0604020202020204" pitchFamily="34" charset="0"/>
              </a:rPr>
              <a:t>). Integrating to find the potential, and choosing V = 0 at r = ∞:</a:t>
            </a:r>
          </a:p>
          <a:p>
            <a:pPr eaLnBrk="1" hangingPunct="1">
              <a:spcBef>
                <a:spcPct val="0"/>
              </a:spcBef>
            </a:pPr>
            <a:r>
              <a:rPr lang="en-US" altLang="en-US">
                <a:latin typeface="Arial" panose="020B0604020202020204" pitchFamily="34" charset="0"/>
                <a:ea typeface="MS PGothic" panose="020B0600070205080204" pitchFamily="34" charset="-128"/>
                <a:cs typeface="Arial" panose="020B0604020202020204" pitchFamily="34" charset="0"/>
              </a:rPr>
              <a:t>a. V = Q/</a:t>
            </a:r>
            <a:r>
              <a:rPr lang="en-US" altLang="en-US">
                <a:latin typeface="Arial" panose="020B0604020202020204" pitchFamily="34" charset="0"/>
                <a:ea typeface="MS PGothic" panose="020B0600070205080204" pitchFamily="34" charset="-128"/>
              </a:rPr>
              <a:t>4</a:t>
            </a:r>
            <a:r>
              <a:rPr lang="el-GR" altLang="en-US">
                <a:latin typeface="Lucida Grande"/>
                <a:ea typeface="MS PGothic" panose="020B0600070205080204" pitchFamily="34" charset="-128"/>
              </a:rPr>
              <a:t>πε</a:t>
            </a:r>
            <a:r>
              <a:rPr lang="en-US" altLang="en-US" baseline="-25000">
                <a:latin typeface="Arial" panose="020B0604020202020204" pitchFamily="34" charset="0"/>
                <a:ea typeface="MS PGothic" panose="020B0600070205080204" pitchFamily="34" charset="-128"/>
              </a:rPr>
              <a:t>0</a:t>
            </a:r>
            <a:r>
              <a:rPr lang="en-US" altLang="en-US">
                <a:latin typeface="Arial" panose="020B0604020202020204" pitchFamily="34" charset="0"/>
                <a:ea typeface="MS PGothic" panose="020B0600070205080204" pitchFamily="34" charset="-128"/>
              </a:rPr>
              <a:t>r. </a:t>
            </a:r>
          </a:p>
          <a:p>
            <a:pPr eaLnBrk="1" hangingPunct="1">
              <a:spcBef>
                <a:spcPct val="0"/>
              </a:spcBef>
            </a:pPr>
            <a:r>
              <a:rPr lang="en-US" altLang="en-US">
                <a:latin typeface="Arial" panose="020B0604020202020204" pitchFamily="34" charset="0"/>
                <a:ea typeface="MS PGothic" panose="020B0600070205080204" pitchFamily="34" charset="-128"/>
              </a:rPr>
              <a:t>b. V = Q/4</a:t>
            </a:r>
            <a:r>
              <a:rPr lang="el-GR" altLang="en-US">
                <a:latin typeface="Lucida Grande"/>
                <a:ea typeface="MS PGothic" panose="020B0600070205080204" pitchFamily="34" charset="-128"/>
              </a:rPr>
              <a:t>πε</a:t>
            </a:r>
            <a:r>
              <a:rPr lang="en-US" altLang="en-US" baseline="-25000">
                <a:latin typeface="Arial" panose="020B0604020202020204" pitchFamily="34" charset="0"/>
                <a:ea typeface="MS PGothic" panose="020B0600070205080204" pitchFamily="34" charset="-128"/>
              </a:rPr>
              <a:t>0</a:t>
            </a:r>
            <a:r>
              <a:rPr lang="en-US" altLang="en-US">
                <a:latin typeface="Arial" panose="020B0604020202020204" pitchFamily="34" charset="0"/>
                <a:ea typeface="MS PGothic" panose="020B0600070205080204" pitchFamily="34" charset="-128"/>
              </a:rPr>
              <a:t>r</a:t>
            </a:r>
            <a:r>
              <a:rPr lang="en-US" altLang="en-US" baseline="-25000">
                <a:latin typeface="Arial" panose="020B0604020202020204" pitchFamily="34" charset="0"/>
                <a:ea typeface="MS PGothic" panose="020B0600070205080204" pitchFamily="34" charset="-128"/>
              </a:rPr>
              <a:t>0</a:t>
            </a:r>
            <a:r>
              <a:rPr lang="en-US" altLang="en-US">
                <a:latin typeface="Arial" panose="020B0604020202020204" pitchFamily="34" charset="0"/>
                <a:ea typeface="MS PGothic" panose="020B0600070205080204" pitchFamily="34" charset="-128"/>
              </a:rPr>
              <a:t>. </a:t>
            </a:r>
          </a:p>
          <a:p>
            <a:pPr eaLnBrk="1" hangingPunct="1">
              <a:spcBef>
                <a:spcPct val="0"/>
              </a:spcBef>
            </a:pPr>
            <a:r>
              <a:rPr lang="en-US" altLang="en-US">
                <a:latin typeface="Arial" panose="020B0604020202020204" pitchFamily="34" charset="0"/>
                <a:ea typeface="MS PGothic" panose="020B0600070205080204" pitchFamily="34" charset="-128"/>
              </a:rPr>
              <a:t>c. V = Q/4</a:t>
            </a:r>
            <a:r>
              <a:rPr lang="el-GR" altLang="en-US">
                <a:latin typeface="Lucida Grande"/>
                <a:ea typeface="MS PGothic" panose="020B0600070205080204" pitchFamily="34" charset="-128"/>
              </a:rPr>
              <a:t>πε</a:t>
            </a:r>
            <a:r>
              <a:rPr lang="en-US" altLang="en-US" baseline="-25000">
                <a:latin typeface="Arial" panose="020B0604020202020204" pitchFamily="34" charset="0"/>
                <a:ea typeface="MS PGothic" panose="020B0600070205080204" pitchFamily="34" charset="-128"/>
              </a:rPr>
              <a:t>0</a:t>
            </a:r>
            <a:r>
              <a:rPr lang="en-US" altLang="en-US">
                <a:latin typeface="Arial" panose="020B0604020202020204" pitchFamily="34" charset="0"/>
                <a:ea typeface="MS PGothic" panose="020B0600070205080204" pitchFamily="34" charset="-128"/>
              </a:rPr>
              <a:t>r</a:t>
            </a:r>
            <a:r>
              <a:rPr lang="en-US" altLang="en-US" baseline="-25000">
                <a:latin typeface="Arial" panose="020B0604020202020204" pitchFamily="34" charset="0"/>
                <a:ea typeface="MS PGothic" panose="020B0600070205080204" pitchFamily="34" charset="-128"/>
              </a:rPr>
              <a:t>0</a:t>
            </a:r>
            <a:r>
              <a:rPr lang="en-US" altLang="en-US">
                <a:latin typeface="Arial" panose="020B0604020202020204" pitchFamily="34" charset="0"/>
                <a:ea typeface="MS PGothic" panose="020B0600070205080204" pitchFamily="34" charset="-128"/>
              </a:rPr>
              <a:t> (the potential is constant, as there is no field inside the sphere).</a:t>
            </a:r>
            <a:endParaRPr lang="el-GR"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64261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7789">
              <a:defRPr>
                <a:solidFill>
                  <a:schemeClr val="tx1"/>
                </a:solidFill>
                <a:latin typeface="Calibri" panose="020F0502020204030204" pitchFamily="34" charset="0"/>
              </a:defRPr>
            </a:lvl1pPr>
            <a:lvl2pPr marL="922896" indent="-350245" defTabSz="1127789">
              <a:defRPr>
                <a:solidFill>
                  <a:schemeClr val="tx1"/>
                </a:solidFill>
                <a:latin typeface="Calibri" panose="020F0502020204030204" pitchFamily="34" charset="0"/>
              </a:defRPr>
            </a:lvl2pPr>
            <a:lvl3pPr marL="1423747" indent="-274943" defTabSz="1127789">
              <a:defRPr>
                <a:solidFill>
                  <a:schemeClr val="tx1"/>
                </a:solidFill>
                <a:latin typeface="Calibri" panose="020F0502020204030204" pitchFamily="34" charset="0"/>
              </a:defRPr>
            </a:lvl3pPr>
            <a:lvl4pPr marL="1999900" indent="-274943" defTabSz="1127789">
              <a:defRPr>
                <a:solidFill>
                  <a:schemeClr val="tx1"/>
                </a:solidFill>
                <a:latin typeface="Calibri" panose="020F0502020204030204" pitchFamily="34" charset="0"/>
              </a:defRPr>
            </a:lvl4pPr>
            <a:lvl5pPr marL="2572552" indent="-274943" defTabSz="1127789">
              <a:defRPr>
                <a:solidFill>
                  <a:schemeClr val="tx1"/>
                </a:solidFill>
                <a:latin typeface="Calibri" panose="020F0502020204030204" pitchFamily="34" charset="0"/>
              </a:defRPr>
            </a:lvl5pPr>
            <a:lvl6pPr marL="3076904" indent="-274943" defTabSz="1127789" eaLnBrk="0" fontAlgn="base" hangingPunct="0">
              <a:spcBef>
                <a:spcPct val="0"/>
              </a:spcBef>
              <a:spcAft>
                <a:spcPct val="0"/>
              </a:spcAft>
              <a:defRPr>
                <a:solidFill>
                  <a:schemeClr val="tx1"/>
                </a:solidFill>
                <a:latin typeface="Calibri" panose="020F0502020204030204" pitchFamily="34" charset="0"/>
              </a:defRPr>
            </a:lvl6pPr>
            <a:lvl7pPr marL="3581257" indent="-274943" defTabSz="1127789" eaLnBrk="0" fontAlgn="base" hangingPunct="0">
              <a:spcBef>
                <a:spcPct val="0"/>
              </a:spcBef>
              <a:spcAft>
                <a:spcPct val="0"/>
              </a:spcAft>
              <a:defRPr>
                <a:solidFill>
                  <a:schemeClr val="tx1"/>
                </a:solidFill>
                <a:latin typeface="Calibri" panose="020F0502020204030204" pitchFamily="34" charset="0"/>
              </a:defRPr>
            </a:lvl7pPr>
            <a:lvl8pPr marL="4085612" indent="-274943" defTabSz="1127789" eaLnBrk="0" fontAlgn="base" hangingPunct="0">
              <a:spcBef>
                <a:spcPct val="0"/>
              </a:spcBef>
              <a:spcAft>
                <a:spcPct val="0"/>
              </a:spcAft>
              <a:defRPr>
                <a:solidFill>
                  <a:schemeClr val="tx1"/>
                </a:solidFill>
                <a:latin typeface="Calibri" panose="020F0502020204030204" pitchFamily="34" charset="0"/>
              </a:defRPr>
            </a:lvl8pPr>
            <a:lvl9pPr marL="4589964" indent="-274943" defTabSz="11277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95D8865C-2704-42FA-A201-8E7B1806DD91}"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MS PGothic" panose="020B0600070205080204" pitchFamily="34" charset="-128"/>
              </a:rPr>
              <a:t>Figure 23-8. (a) </a:t>
            </a:r>
            <a:r>
              <a:rPr lang="en-US" altLang="en-US" i="1">
                <a:latin typeface="Arial" panose="020B0604020202020204" pitchFamily="34" charset="0"/>
                <a:ea typeface="MS PGothic" panose="020B0600070205080204" pitchFamily="34" charset="-128"/>
              </a:rPr>
              <a:t>E </a:t>
            </a:r>
            <a:r>
              <a:rPr lang="en-US" altLang="en-US">
                <a:latin typeface="Arial" panose="020B0604020202020204" pitchFamily="34" charset="0"/>
                <a:ea typeface="MS PGothic" panose="020B0600070205080204" pitchFamily="34" charset="-128"/>
              </a:rPr>
              <a:t>versus </a:t>
            </a:r>
            <a:r>
              <a:rPr lang="en-US" altLang="en-US" i="1">
                <a:latin typeface="Arial" panose="020B0604020202020204" pitchFamily="34" charset="0"/>
                <a:ea typeface="MS PGothic" panose="020B0600070205080204" pitchFamily="34" charset="-128"/>
              </a:rPr>
              <a:t>r</a:t>
            </a:r>
            <a:r>
              <a:rPr lang="en-US" altLang="en-US">
                <a:latin typeface="Arial" panose="020B0604020202020204" pitchFamily="34" charset="0"/>
                <a:ea typeface="MS PGothic" panose="020B0600070205080204" pitchFamily="34" charset="-128"/>
              </a:rPr>
              <a:t>, and (b) </a:t>
            </a:r>
            <a:r>
              <a:rPr lang="en-US" altLang="en-US" i="1">
                <a:latin typeface="Arial" panose="020B0604020202020204" pitchFamily="34" charset="0"/>
                <a:ea typeface="MS PGothic" panose="020B0600070205080204" pitchFamily="34" charset="-128"/>
              </a:rPr>
              <a:t>V </a:t>
            </a:r>
            <a:r>
              <a:rPr lang="en-US" altLang="en-US">
                <a:latin typeface="Arial" panose="020B0604020202020204" pitchFamily="34" charset="0"/>
                <a:ea typeface="MS PGothic" panose="020B0600070205080204" pitchFamily="34" charset="-128"/>
              </a:rPr>
              <a:t>versus </a:t>
            </a:r>
            <a:r>
              <a:rPr lang="en-US" altLang="en-US" i="1">
                <a:latin typeface="Arial" panose="020B0604020202020204" pitchFamily="34" charset="0"/>
                <a:ea typeface="MS PGothic" panose="020B0600070205080204" pitchFamily="34" charset="-128"/>
              </a:rPr>
              <a:t>r</a:t>
            </a:r>
            <a:r>
              <a:rPr lang="en-US" altLang="en-US">
                <a:latin typeface="Arial" panose="020B0604020202020204" pitchFamily="34" charset="0"/>
                <a:ea typeface="MS PGothic" panose="020B0600070205080204" pitchFamily="34" charset="-128"/>
              </a:rPr>
              <a:t>, for a uniformly charged solid conducting sphere of radius </a:t>
            </a:r>
            <a:r>
              <a:rPr lang="en-US" altLang="en-US" i="1">
                <a:latin typeface="Arial" panose="020B0604020202020204" pitchFamily="34" charset="0"/>
                <a:ea typeface="MS PGothic" panose="020B0600070205080204" pitchFamily="34" charset="-128"/>
              </a:rPr>
              <a:t>r</a:t>
            </a:r>
            <a:r>
              <a:rPr lang="en-US" altLang="en-US" baseline="-25000">
                <a:latin typeface="Arial" panose="020B0604020202020204" pitchFamily="34" charset="0"/>
                <a:ea typeface="MS PGothic" panose="020B0600070205080204" pitchFamily="34" charset="-128"/>
              </a:rPr>
              <a:t>0</a:t>
            </a:r>
            <a:r>
              <a:rPr lang="en-US" altLang="en-US">
                <a:latin typeface="Arial" panose="020B0604020202020204" pitchFamily="34" charset="0"/>
                <a:ea typeface="MS PGothic" panose="020B0600070205080204" pitchFamily="34" charset="-128"/>
              </a:rPr>
              <a:t> (the charge distributes itself on the surface); </a:t>
            </a:r>
            <a:r>
              <a:rPr lang="en-US" altLang="en-US" i="1">
                <a:latin typeface="Arial" panose="020B0604020202020204" pitchFamily="34" charset="0"/>
                <a:ea typeface="MS PGothic" panose="020B0600070205080204" pitchFamily="34" charset="-128"/>
              </a:rPr>
              <a:t>r </a:t>
            </a:r>
            <a:r>
              <a:rPr lang="en-US" altLang="en-US">
                <a:latin typeface="Arial" panose="020B0604020202020204" pitchFamily="34" charset="0"/>
                <a:ea typeface="MS PGothic" panose="020B0600070205080204" pitchFamily="34" charset="-128"/>
              </a:rPr>
              <a:t>is the distance from the center of the sphere.</a:t>
            </a:r>
          </a:p>
        </p:txBody>
      </p:sp>
    </p:spTree>
    <p:extLst>
      <p:ext uri="{BB962C8B-B14F-4D97-AF65-F5344CB8AC3E}">
        <p14:creationId xmlns:p14="http://schemas.microsoft.com/office/powerpoint/2010/main" val="362190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7288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3724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875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5884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138">
              <a:defRPr>
                <a:solidFill>
                  <a:schemeClr val="tx1"/>
                </a:solidFill>
                <a:latin typeface="Calibri" panose="020F0502020204030204" pitchFamily="34" charset="0"/>
              </a:defRPr>
            </a:lvl1pPr>
            <a:lvl2pPr marL="826634" indent="-316217" defTabSz="1086138">
              <a:defRPr>
                <a:solidFill>
                  <a:schemeClr val="tx1"/>
                </a:solidFill>
                <a:latin typeface="Calibri" panose="020F0502020204030204" pitchFamily="34" charset="0"/>
              </a:defRPr>
            </a:lvl2pPr>
            <a:lvl3pPr marL="1271745" indent="-250910" defTabSz="1086138">
              <a:defRPr>
                <a:solidFill>
                  <a:schemeClr val="tx1"/>
                </a:solidFill>
                <a:latin typeface="Calibri" panose="020F0502020204030204" pitchFamily="34" charset="0"/>
              </a:defRPr>
            </a:lvl3pPr>
            <a:lvl4pPr marL="1783880" indent="-250910" defTabSz="1086138">
              <a:defRPr>
                <a:solidFill>
                  <a:schemeClr val="tx1"/>
                </a:solidFill>
                <a:latin typeface="Calibri" panose="020F0502020204030204" pitchFamily="34" charset="0"/>
              </a:defRPr>
            </a:lvl4pPr>
            <a:lvl5pPr marL="2294296" indent="-250910" defTabSz="1086138">
              <a:defRPr>
                <a:solidFill>
                  <a:schemeClr val="tx1"/>
                </a:solidFill>
                <a:latin typeface="Calibri" panose="020F0502020204030204" pitchFamily="34" charset="0"/>
              </a:defRPr>
            </a:lvl5pPr>
            <a:lvl6pPr marL="2789246" indent="-250910" defTabSz="1086138" eaLnBrk="0" fontAlgn="base" hangingPunct="0">
              <a:spcBef>
                <a:spcPct val="0"/>
              </a:spcBef>
              <a:spcAft>
                <a:spcPct val="0"/>
              </a:spcAft>
              <a:defRPr>
                <a:solidFill>
                  <a:schemeClr val="tx1"/>
                </a:solidFill>
                <a:latin typeface="Calibri" panose="020F0502020204030204" pitchFamily="34" charset="0"/>
              </a:defRPr>
            </a:lvl6pPr>
            <a:lvl7pPr marL="3284193" indent="-250910" defTabSz="1086138" eaLnBrk="0" fontAlgn="base" hangingPunct="0">
              <a:spcBef>
                <a:spcPct val="0"/>
              </a:spcBef>
              <a:spcAft>
                <a:spcPct val="0"/>
              </a:spcAft>
              <a:defRPr>
                <a:solidFill>
                  <a:schemeClr val="tx1"/>
                </a:solidFill>
                <a:latin typeface="Calibri" panose="020F0502020204030204" pitchFamily="34" charset="0"/>
              </a:defRPr>
            </a:lvl7pPr>
            <a:lvl8pPr marL="3779143" indent="-250910" defTabSz="1086138" eaLnBrk="0" fontAlgn="base" hangingPunct="0">
              <a:spcBef>
                <a:spcPct val="0"/>
              </a:spcBef>
              <a:spcAft>
                <a:spcPct val="0"/>
              </a:spcAft>
              <a:defRPr>
                <a:solidFill>
                  <a:schemeClr val="tx1"/>
                </a:solidFill>
                <a:latin typeface="Calibri" panose="020F0502020204030204" pitchFamily="34" charset="0"/>
              </a:defRPr>
            </a:lvl8pPr>
            <a:lvl9pPr marL="4274093" indent="-250910" defTabSz="108613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0DE2CF5D-2951-4DEC-918B-611BD6D7BD34}"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7</a:t>
            </a:fld>
            <a:endParaRPr lang="en-US" altLang="en-US">
              <a:solidFill>
                <a:srgbClr val="000000"/>
              </a:solidFill>
              <a:latin typeface="Arial" panose="020B0604020202020204" pitchFamily="34" charset="0"/>
              <a:ea typeface="MS PGothic" panose="020B0600070205080204" pitchFamily="34" charset="-128"/>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0088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674">
              <a:defRPr>
                <a:solidFill>
                  <a:schemeClr val="tx1"/>
                </a:solidFill>
                <a:latin typeface="Calibri" panose="020F0502020204030204" pitchFamily="34" charset="0"/>
              </a:defRPr>
            </a:lvl1pPr>
            <a:lvl2pPr marL="888788" indent="-337773" defTabSz="1086674">
              <a:defRPr>
                <a:solidFill>
                  <a:schemeClr val="tx1"/>
                </a:solidFill>
                <a:latin typeface="Calibri" panose="020F0502020204030204" pitchFamily="34" charset="0"/>
              </a:defRPr>
            </a:lvl2pPr>
            <a:lvl3pPr marL="1371564" indent="-266125" defTabSz="1086674">
              <a:defRPr>
                <a:solidFill>
                  <a:schemeClr val="tx1"/>
                </a:solidFill>
                <a:latin typeface="Calibri" panose="020F0502020204030204" pitchFamily="34" charset="0"/>
              </a:defRPr>
            </a:lvl3pPr>
            <a:lvl4pPr marL="1925988" indent="-266125" defTabSz="1086674">
              <a:defRPr>
                <a:solidFill>
                  <a:schemeClr val="tx1"/>
                </a:solidFill>
                <a:latin typeface="Calibri" panose="020F0502020204030204" pitchFamily="34" charset="0"/>
              </a:defRPr>
            </a:lvl4pPr>
            <a:lvl5pPr marL="2477002" indent="-266125" defTabSz="1086674">
              <a:defRPr>
                <a:solidFill>
                  <a:schemeClr val="tx1"/>
                </a:solidFill>
                <a:latin typeface="Calibri" panose="020F0502020204030204" pitchFamily="34" charset="0"/>
              </a:defRPr>
            </a:lvl5pPr>
            <a:lvl6pPr marL="2968308" indent="-266125" defTabSz="1086674" eaLnBrk="0" fontAlgn="base" hangingPunct="0">
              <a:spcBef>
                <a:spcPct val="0"/>
              </a:spcBef>
              <a:spcAft>
                <a:spcPct val="0"/>
              </a:spcAft>
              <a:defRPr>
                <a:solidFill>
                  <a:schemeClr val="tx1"/>
                </a:solidFill>
                <a:latin typeface="Calibri" panose="020F0502020204030204" pitchFamily="34" charset="0"/>
              </a:defRPr>
            </a:lvl6pPr>
            <a:lvl7pPr marL="3459614" indent="-266125" defTabSz="1086674" eaLnBrk="0" fontAlgn="base" hangingPunct="0">
              <a:spcBef>
                <a:spcPct val="0"/>
              </a:spcBef>
              <a:spcAft>
                <a:spcPct val="0"/>
              </a:spcAft>
              <a:defRPr>
                <a:solidFill>
                  <a:schemeClr val="tx1"/>
                </a:solidFill>
                <a:latin typeface="Calibri" panose="020F0502020204030204" pitchFamily="34" charset="0"/>
              </a:defRPr>
            </a:lvl7pPr>
            <a:lvl8pPr marL="3950921" indent="-266125" defTabSz="1086674" eaLnBrk="0" fontAlgn="base" hangingPunct="0">
              <a:spcBef>
                <a:spcPct val="0"/>
              </a:spcBef>
              <a:spcAft>
                <a:spcPct val="0"/>
              </a:spcAft>
              <a:defRPr>
                <a:solidFill>
                  <a:schemeClr val="tx1"/>
                </a:solidFill>
                <a:latin typeface="Calibri" panose="020F0502020204030204" pitchFamily="34" charset="0"/>
              </a:defRPr>
            </a:lvl8pPr>
            <a:lvl9pPr marL="4442227" indent="-266125" defTabSz="10866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63453D33-E19C-475D-A85E-C2C533402EAD}"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23-1. Work is done by the electric field in moving the positive charge </a:t>
            </a:r>
            <a:r>
              <a:rPr lang="en-US" altLang="en-US" i="1"/>
              <a:t>q </a:t>
            </a:r>
            <a:r>
              <a:rPr lang="en-US" altLang="en-US"/>
              <a:t>from position a to position b.</a:t>
            </a:r>
          </a:p>
        </p:txBody>
      </p:sp>
    </p:spTree>
    <p:extLst>
      <p:ext uri="{BB962C8B-B14F-4D97-AF65-F5344CB8AC3E}">
        <p14:creationId xmlns:p14="http://schemas.microsoft.com/office/powerpoint/2010/main" val="366220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6674">
              <a:defRPr>
                <a:solidFill>
                  <a:schemeClr val="tx1"/>
                </a:solidFill>
                <a:latin typeface="Calibri" panose="020F0502020204030204" pitchFamily="34" charset="0"/>
              </a:defRPr>
            </a:lvl1pPr>
            <a:lvl2pPr marL="888788" indent="-337773" defTabSz="1086674">
              <a:defRPr>
                <a:solidFill>
                  <a:schemeClr val="tx1"/>
                </a:solidFill>
                <a:latin typeface="Calibri" panose="020F0502020204030204" pitchFamily="34" charset="0"/>
              </a:defRPr>
            </a:lvl2pPr>
            <a:lvl3pPr marL="1371564" indent="-266125" defTabSz="1086674">
              <a:defRPr>
                <a:solidFill>
                  <a:schemeClr val="tx1"/>
                </a:solidFill>
                <a:latin typeface="Calibri" panose="020F0502020204030204" pitchFamily="34" charset="0"/>
              </a:defRPr>
            </a:lvl3pPr>
            <a:lvl4pPr marL="1925988" indent="-266125" defTabSz="1086674">
              <a:defRPr>
                <a:solidFill>
                  <a:schemeClr val="tx1"/>
                </a:solidFill>
                <a:latin typeface="Calibri" panose="020F0502020204030204" pitchFamily="34" charset="0"/>
              </a:defRPr>
            </a:lvl4pPr>
            <a:lvl5pPr marL="2477002" indent="-266125" defTabSz="1086674">
              <a:defRPr>
                <a:solidFill>
                  <a:schemeClr val="tx1"/>
                </a:solidFill>
                <a:latin typeface="Calibri" panose="020F0502020204030204" pitchFamily="34" charset="0"/>
              </a:defRPr>
            </a:lvl5pPr>
            <a:lvl6pPr marL="2968308" indent="-266125" defTabSz="1086674" eaLnBrk="0" fontAlgn="base" hangingPunct="0">
              <a:spcBef>
                <a:spcPct val="0"/>
              </a:spcBef>
              <a:spcAft>
                <a:spcPct val="0"/>
              </a:spcAft>
              <a:defRPr>
                <a:solidFill>
                  <a:schemeClr val="tx1"/>
                </a:solidFill>
                <a:latin typeface="Calibri" panose="020F0502020204030204" pitchFamily="34" charset="0"/>
              </a:defRPr>
            </a:lvl6pPr>
            <a:lvl7pPr marL="3459614" indent="-266125" defTabSz="1086674" eaLnBrk="0" fontAlgn="base" hangingPunct="0">
              <a:spcBef>
                <a:spcPct val="0"/>
              </a:spcBef>
              <a:spcAft>
                <a:spcPct val="0"/>
              </a:spcAft>
              <a:defRPr>
                <a:solidFill>
                  <a:schemeClr val="tx1"/>
                </a:solidFill>
                <a:latin typeface="Calibri" panose="020F0502020204030204" pitchFamily="34" charset="0"/>
              </a:defRPr>
            </a:lvl7pPr>
            <a:lvl8pPr marL="3950921" indent="-266125" defTabSz="1086674" eaLnBrk="0" fontAlgn="base" hangingPunct="0">
              <a:spcBef>
                <a:spcPct val="0"/>
              </a:spcBef>
              <a:spcAft>
                <a:spcPct val="0"/>
              </a:spcAft>
              <a:defRPr>
                <a:solidFill>
                  <a:schemeClr val="tx1"/>
                </a:solidFill>
                <a:latin typeface="Calibri" panose="020F0502020204030204" pitchFamily="34" charset="0"/>
              </a:defRPr>
            </a:lvl8pPr>
            <a:lvl9pPr marL="4442227" indent="-266125" defTabSz="10866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CD3B718C-C8A5-457D-ABFE-A51C999BBCA1}"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The change in potential energy is qV = -8.0 x 10</a:t>
            </a:r>
            <a:r>
              <a:rPr lang="en-US" altLang="en-US" baseline="30000"/>
              <a:t>-16</a:t>
            </a:r>
            <a:r>
              <a:rPr lang="en-US" altLang="en-US"/>
              <a:t> J.</a:t>
            </a:r>
          </a:p>
          <a:p>
            <a:pPr eaLnBrk="1" hangingPunct="1">
              <a:spcBef>
                <a:spcPct val="0"/>
              </a:spcBef>
            </a:pPr>
            <a:r>
              <a:rPr lang="en-US" altLang="en-US"/>
              <a:t>b. The change in potential energy is equal to the change in kinetic energy; solving for the final speed gives v = 4.2 x 10</a:t>
            </a:r>
            <a:r>
              <a:rPr lang="en-US" altLang="en-US" baseline="30000"/>
              <a:t>7</a:t>
            </a:r>
            <a:r>
              <a:rPr lang="en-US" altLang="en-US"/>
              <a:t> m/s.</a:t>
            </a:r>
          </a:p>
        </p:txBody>
      </p:sp>
    </p:spTree>
    <p:extLst>
      <p:ext uri="{BB962C8B-B14F-4D97-AF65-F5344CB8AC3E}">
        <p14:creationId xmlns:p14="http://schemas.microsoft.com/office/powerpoint/2010/main" val="114600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1314912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68A4F7-1DE4-4BCD-99E7-F561F20B8D8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893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2E07B0-5D2C-4416-87C5-A964037DABB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440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F627F2-EEC4-45CF-B986-42E9E42325B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3627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3F6B88-EBBA-4658-AFA7-A86B25ABFBA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675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0FDE7E-D415-41DB-880C-CFC5EA599E61}"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1A98BD-21E8-4512-A2DC-8254E40F77A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9991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0D1E8-826C-4841-95A3-073A356D1698}"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502DCF-9179-4726-9DE2-0BEFF4950F8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63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519FC7-C676-403F-BB74-C99CBD67CE8B}"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3A3CE5-505F-436F-BC7F-AACC2DE097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357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200805-B398-4248-9A5C-2F4852DDA956}"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5D19FC-1D11-4609-A7A8-A8FEF5930CD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473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39CE3A-DD45-4F95-9DB6-FEF793F79F6C}"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3EC58-8F6F-4382-8693-CDFC68DFC1C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927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E795CF-CB4C-4478-A65D-2A6D67E4B3F7}"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B01EFC-13A1-4B02-9DEE-C31E2C165FE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069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A02C38-C2B2-4D68-8B30-71A46804C80E}"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D255C9-90BC-446B-934D-469F9817827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7653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4523E3-E028-4904-B0D7-8060466E968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779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9A6811-1BF3-4BF6-9BBA-989C2D5D34F7}"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FEA5A1-B2DC-4AA2-9C7B-0A42D9F14C5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327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644DDB-4C2C-4D9F-864D-857824CCB2B2}"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967FB-587D-4604-89D9-AE6BBAF7DC2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801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4A3667-F812-40A6-A569-C2F228B221EA}"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720E6F-E275-4A9E-8EFB-4761C166524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30982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FFE3524-7D7F-43A9-9162-F064F33247A2}"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4D051F-D1B8-4C0E-87B8-16D86F0B0FC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9668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DD7F05-0554-4554-B132-C2BDFBE67047}"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296DCE-BF49-4513-BD0B-31409553FDB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9444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0EDB41-7DE1-410B-95A4-4659765C52F2}"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273BB-022D-4084-B828-CEFA0B7866F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9440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D3AFD5-7D8A-444C-A718-3F1BA5E353FF}"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FE4F86-16A4-48B4-9325-B094CF7B566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44879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979C55-E264-4555-AFAA-F1A09521D8C8}"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18D2CB-D7BA-4510-A572-7E1C4E049FB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09724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E7A038-3769-4DD3-A962-17C1720EDCB3}"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AB1F61-E624-4061-93A3-A793F259154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0959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C89BBE-2FEF-40F6-8E27-0122C683CD5A}"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81D37A-CE5A-40D0-AE6E-92C0CF15604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287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C128B6-DEB2-42E3-B92E-D5B45F40C23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80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FC1EBF-9DAB-4D09-A616-3F9C8E396C68}"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805AB2-9089-4B96-AA60-99855BA6006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49097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990E3-850C-4553-9A6C-B2708B6981C7}"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2DC94B-90AF-409E-B962-52671BC549E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77455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837BE3-AA65-4242-AD79-7A46ED4B2C0F}"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6C13F-6F38-49D2-BF1B-4FD1F5F0E1A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20240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27D299-30FC-4DCE-996E-AF0DC9F01395}"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CCB11D-A614-4146-ACB4-B9968E5904D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31655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133FEE-828E-4981-9BCA-0C2EBBCC2085}"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3A37A5-EC9B-400B-B8A5-F247AAF5CBA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2025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CA8E0D-BD97-40E0-AFDA-622B8B8EF0B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ED8B22-697B-43CC-879F-B61A1DA8554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3977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6BD571-D405-4D9E-9D95-F10791053AC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84A5AC-7A62-4C23-9786-93F66793B5C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74038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59CCCC-0FAF-4DDB-964A-BFFC66CA48A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3CAE1D-7B1C-4637-B469-6D6B1BA6D85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85341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56A14F-69A2-4B77-83CF-CF86453F393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9B13D-883F-445D-AC3C-6022FE5D844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0334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FD7627-32FF-4199-BBAD-C26904840D67}"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E9913-C78B-4EDE-BF22-95AA336C0FC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98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03CC8-434E-477F-88CB-5C1E7DC5699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3970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07CCBF-0C9A-4AB9-8531-2BE59BB80DC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5DF645-4EDC-4176-BD28-C68C631C84D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1207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C5ECDD-710E-4C14-B288-FF46DBF270E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7D1EF-E767-4C58-93C7-0744F2DC30D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8672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4F8D7D-855F-46C3-B59B-FF312CACA0AE}"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470799-7EE7-48A8-B84B-BB9A08076A1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3402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AB4C3D-9CBC-4A85-A793-2A0A29A0B96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252FC2-B8DF-4773-AB47-B9068D29709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1832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8022E9-A435-4C33-B749-8BE32CFF1692}"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1B17C3-B2D3-4F58-AAE5-8613C2E94FF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27864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F094B0-CB66-4870-A84E-18634480216E}"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617FE5-FE4E-48C5-8134-D9B2B1249D0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3635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82116C4-7FAC-4CE0-A2C8-4679C837E493}"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B881E8-9094-4941-85C8-7C839BE457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05375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182C4D-6528-4A16-9637-A2B5E8628643}"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CD44D8-4B53-4ECF-9B46-2171C8A1203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07810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B18ADF-0732-4A08-8AB8-C8C7798790E4}"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202AF8-137C-4928-A994-D4FAD94991F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45162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9BAA60-BCC7-4220-9486-98E5846444BE}"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A4D53-7C86-481F-A77C-A1EE3C9133D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2754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9"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3" name="Footer Placeholder 7"/>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4" name="Slide Number Placeholder 8"/>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00313A-BDFC-450E-ACA4-060C5D7061D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15693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DDED8D-DA48-43E5-8C4B-2646BD5AC953}"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6A5814-6B18-4632-9549-0C2E62F58D0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92980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5C900F-2DAA-4294-880B-428300EAEC30}"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D11622-89E0-4927-BE36-2B78A460576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41951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E8673-A72E-4F6A-A28B-0D45C1BDF875}"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2C5A7-A3DD-463F-A65F-43F7FB3B20C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82761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B81C2C-1F15-4D74-96A7-5F3B1EC1A561}"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AF67C5-9D49-41D2-BF89-71051220CD8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90235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8D9236-B864-49C0-AAFB-07B933635A92}"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4DF62A-3740-4054-9AF8-967C2986970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98270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5D5C48-94C0-45AA-B8E9-99D6E7BF3B31}"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2F61C-C827-44B2-A908-6DD11BD2852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37232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4ABDB3-38AC-43E2-9A93-9BBD752BD3F5}" type="datetimeFigureOut">
              <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C6A314-6D05-4859-A043-122F67BC921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6500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Date Placeholder 2"/>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Footer Placeholder 3"/>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Slide Number Placeholder 4"/>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8CA8C1-AC58-4C54-96BB-6773FDCCBBF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76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Date Placeholder 1"/>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2"/>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3"/>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490264-448F-41AD-BD8E-359F5AEBB27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165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B493B7-809E-4089-B8C6-6649339A90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9766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FD56F9-8673-4CEF-AA86-B84E8DF974C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4896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17361-CE6C-4F82-9AE3-105FFC01E1E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2055"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205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5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5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1162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1B2F647-7DB1-4952-9C29-6E23C398F0B8}" type="datetimeFigureOut">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F9BBC1E-DF21-479F-AC8C-248FFED2167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4103"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105"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3857478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861D7B3-BA4F-4E42-A506-F0CA678592A5}" type="datetimeFigureOut">
              <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ea typeface="ＭＳ Ｐゴシック" panose="020B060007020508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3337B5-C317-439A-A3C1-767FAFB9A8DD}"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pic>
        <p:nvPicPr>
          <p:cNvPr id="5127"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129"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33067037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05765E-0337-4C4E-A524-1868824421AF}"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7978D5D-F4C8-4699-BDEB-83D060D2951E}"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6151"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153"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11130079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CD68996-C5B2-49AC-8931-64A4C4A632F2}" type="datetimeFigureOut">
              <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2/5/2024</a:t>
            </a:fld>
            <a:endPar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ea typeface="ＭＳ Ｐゴシック" panose="020B060007020508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44A4B3D-34B6-401D-A451-DDFA9420F52D}"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pic>
        <p:nvPicPr>
          <p:cNvPr id="1031"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3"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11840874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6.emf"/><Relationship Id="rId12"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11.jpeg"/><Relationship Id="rId10" Type="http://schemas.openxmlformats.org/officeDocument/2006/relationships/oleObject" Target="../embeddings/oleObject4.bin"/><Relationship Id="rId4" Type="http://schemas.openxmlformats.org/officeDocument/2006/relationships/image" Target="../media/image10.jpeg"/><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6.bin"/><Relationship Id="rId10" Type="http://schemas.openxmlformats.org/officeDocument/2006/relationships/image" Target="../media/image14.emf"/><Relationship Id="rId4" Type="http://schemas.openxmlformats.org/officeDocument/2006/relationships/image" Target="../media/image10.jpeg"/><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9.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1905000" y="134224"/>
            <a:ext cx="8610600" cy="1295400"/>
          </a:xfrm>
        </p:spPr>
        <p:txBody>
          <a:bodyPr/>
          <a:lstStyle/>
          <a:p>
            <a:pPr eaLnBrk="1" hangingPunct="1">
              <a:defRPr/>
            </a:pPr>
            <a:r>
              <a:rPr lang="en-US" altLang="en-US" sz="4800" dirty="0">
                <a:solidFill>
                  <a:schemeClr val="tx2">
                    <a:lumMod val="75000"/>
                  </a:schemeClr>
                </a:solidFill>
                <a:latin typeface="Comic Sans MS" pitchFamily="66" charset="0"/>
                <a:ea typeface="+mj-ea"/>
              </a:rPr>
              <a:t>Chapter 23</a:t>
            </a:r>
            <a:br>
              <a:rPr lang="en-US" altLang="en-US" sz="4800" dirty="0">
                <a:solidFill>
                  <a:schemeClr val="tx2">
                    <a:lumMod val="75000"/>
                  </a:schemeClr>
                </a:solidFill>
                <a:latin typeface="Comic Sans MS" pitchFamily="66" charset="0"/>
                <a:ea typeface="+mj-ea"/>
              </a:rPr>
            </a:br>
            <a:r>
              <a:rPr lang="en-US" altLang="en-US" sz="4800" dirty="0">
                <a:solidFill>
                  <a:schemeClr val="tx2">
                    <a:lumMod val="75000"/>
                  </a:schemeClr>
                </a:solidFill>
                <a:latin typeface="Comic Sans MS" pitchFamily="66" charset="0"/>
                <a:ea typeface="+mj-ea"/>
              </a:rPr>
              <a:t>Electric Potential</a:t>
            </a:r>
          </a:p>
        </p:txBody>
      </p:sp>
      <p:pic>
        <p:nvPicPr>
          <p:cNvPr id="84995" name="Picture 7" descr="23_00CO"/>
          <p:cNvPicPr>
            <a:picLocks noChangeAspect="1" noChangeArrowheads="1"/>
          </p:cNvPicPr>
          <p:nvPr/>
        </p:nvPicPr>
        <p:blipFill>
          <a:blip r:embed="rId3">
            <a:extLst>
              <a:ext uri="{28A0092B-C50C-407E-A947-70E740481C1C}">
                <a14:useLocalDpi xmlns:a14="http://schemas.microsoft.com/office/drawing/2010/main" val="0"/>
              </a:ext>
            </a:extLst>
          </a:blip>
          <a:srcRect b="2876"/>
          <a:stretch>
            <a:fillRect/>
          </a:stretch>
        </p:blipFill>
        <p:spPr bwMode="auto">
          <a:xfrm>
            <a:off x="6210300" y="2009775"/>
            <a:ext cx="59245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0982" y="2607132"/>
            <a:ext cx="6096000" cy="707886"/>
          </a:xfrm>
          <a:prstGeom prst="rect">
            <a:avLst/>
          </a:prstGeom>
        </p:spPr>
        <p:txBody>
          <a:bodyPr>
            <a:spAutoFit/>
          </a:bodyPr>
          <a:lstStyle/>
          <a:p>
            <a:pPr lvl="0" eaLnBrk="0" fontAlgn="base" hangingPunct="0">
              <a:spcBef>
                <a:spcPct val="0"/>
              </a:spcBef>
              <a:spcAft>
                <a:spcPct val="0"/>
              </a:spcAft>
              <a:defRPr/>
            </a:pPr>
            <a:r>
              <a:rPr lang="en-US" sz="2000" b="1" dirty="0">
                <a:solidFill>
                  <a:srgbClr val="FF0000"/>
                </a:solidFill>
                <a:latin typeface="Comic Sans MS"/>
                <a:ea typeface="MS PGothic" panose="020B0600070205080204" pitchFamily="34" charset="-128"/>
              </a:rPr>
              <a:t>HW#2: </a:t>
            </a:r>
            <a:r>
              <a:rPr lang="en-US" sz="2000" b="1" u="sng" dirty="0">
                <a:solidFill>
                  <a:srgbClr val="FF0000"/>
                </a:solidFill>
                <a:latin typeface="Comic Sans MS"/>
                <a:ea typeface="MS PGothic" panose="020B0600070205080204" pitchFamily="34" charset="-128"/>
              </a:rPr>
              <a:t>Chapter 21: </a:t>
            </a:r>
            <a:r>
              <a:rPr lang="en-US" sz="2000" b="1" dirty="0">
                <a:solidFill>
                  <a:srgbClr val="FF0000"/>
                </a:solidFill>
                <a:latin typeface="Comic Sans MS"/>
                <a:ea typeface="MS PGothic" panose="020B0600070205080204" pitchFamily="34" charset="-128"/>
              </a:rPr>
              <a:t>Pb.25, Pb.31,Pb.35 Pb.36, Pb.38, Pb.46 </a:t>
            </a:r>
            <a:r>
              <a:rPr lang="en-US" sz="2000" b="1" u="sng" dirty="0">
                <a:solidFill>
                  <a:srgbClr val="FF0000"/>
                </a:solidFill>
                <a:latin typeface="Comic Sans MS"/>
                <a:ea typeface="MS PGothic" panose="020B0600070205080204" pitchFamily="34" charset="-128"/>
              </a:rPr>
              <a:t>due Wednesday, Feb.7 </a:t>
            </a:r>
          </a:p>
        </p:txBody>
      </p:sp>
    </p:spTree>
    <p:extLst>
      <p:ext uri="{BB962C8B-B14F-4D97-AF65-F5344CB8AC3E}">
        <p14:creationId xmlns:p14="http://schemas.microsoft.com/office/powerpoint/2010/main" val="415750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5181600" y="1592263"/>
            <a:ext cx="67659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electrostatic force is conservative </a:t>
            </a:r>
            <a:r>
              <a:rPr kumimoji="0" lang="en-US" altLang="en-US" sz="28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 potential energy can be defined.</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Change in electric potential energy is negative of work done by electric force:</a:t>
            </a:r>
          </a:p>
        </p:txBody>
      </p:sp>
      <p:sp>
        <p:nvSpPr>
          <p:cNvPr id="99331" name="Rectangle 7"/>
          <p:cNvSpPr>
            <a:spLocks noGrp="1" noChangeArrowheads="1"/>
          </p:cNvSpPr>
          <p:nvPr>
            <p:ph type="title"/>
          </p:nvPr>
        </p:nvSpPr>
        <p:spPr>
          <a:xfrm>
            <a:off x="1981200" y="0"/>
            <a:ext cx="8229600" cy="1227138"/>
          </a:xfrm>
        </p:spPr>
        <p:txBody>
          <a:bodyPr/>
          <a:lstStyle/>
          <a:p>
            <a:pPr eaLnBrk="1" hangingPunct="1"/>
            <a:r>
              <a:rPr lang="en-US" altLang="en-US" sz="4000">
                <a:latin typeface="Comic Sans MS" panose="030F0702030302020204" pitchFamily="66" charset="0"/>
              </a:rPr>
              <a:t>23-1 Electrostatic Potential Energy and Potential Difference</a:t>
            </a:r>
          </a:p>
        </p:txBody>
      </p:sp>
      <p:pic>
        <p:nvPicPr>
          <p:cNvPr id="99332" name="Picture 10" descr="Figure_23_01"/>
          <p:cNvPicPr>
            <a:picLocks noChangeAspect="1" noChangeArrowheads="1"/>
          </p:cNvPicPr>
          <p:nvPr/>
        </p:nvPicPr>
        <p:blipFill>
          <a:blip r:embed="rId3">
            <a:extLst>
              <a:ext uri="{28A0092B-C50C-407E-A947-70E740481C1C}">
                <a14:useLocalDpi xmlns:a14="http://schemas.microsoft.com/office/drawing/2010/main" val="0"/>
              </a:ext>
            </a:extLst>
          </a:blip>
          <a:srcRect b="2301"/>
          <a:stretch>
            <a:fillRect/>
          </a:stretch>
        </p:blipFill>
        <p:spPr bwMode="auto">
          <a:xfrm>
            <a:off x="1230313" y="1400175"/>
            <a:ext cx="3328987"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3" name="Group 13"/>
          <p:cNvGrpSpPr>
            <a:grpSpLocks/>
          </p:cNvGrpSpPr>
          <p:nvPr/>
        </p:nvGrpSpPr>
        <p:grpSpPr bwMode="auto">
          <a:xfrm>
            <a:off x="4889500" y="4656138"/>
            <a:ext cx="6096000" cy="1066800"/>
            <a:chOff x="1844" y="3110"/>
            <a:chExt cx="1949" cy="266"/>
          </a:xfrm>
        </p:grpSpPr>
        <p:pic>
          <p:nvPicPr>
            <p:cNvPr id="99334" name="Picture 11" descr="23-1"/>
            <p:cNvPicPr>
              <a:picLocks noChangeAspect="1" noChangeArrowheads="1"/>
            </p:cNvPicPr>
            <p:nvPr/>
          </p:nvPicPr>
          <p:blipFill>
            <a:blip r:embed="rId4">
              <a:extLst>
                <a:ext uri="{28A0092B-C50C-407E-A947-70E740481C1C}">
                  <a14:useLocalDpi xmlns:a14="http://schemas.microsoft.com/office/drawing/2010/main" val="0"/>
                </a:ext>
              </a:extLst>
            </a:blip>
            <a:srcRect r="55400"/>
            <a:stretch>
              <a:fillRect/>
            </a:stretch>
          </p:blipFill>
          <p:spPr bwMode="auto">
            <a:xfrm>
              <a:off x="1844" y="3110"/>
              <a:ext cx="1949"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12" descr="23-8"/>
            <p:cNvPicPr>
              <a:picLocks noChangeAspect="1" noChangeArrowheads="1"/>
            </p:cNvPicPr>
            <p:nvPr/>
          </p:nvPicPr>
          <p:blipFill>
            <a:blip r:embed="rId5">
              <a:extLst>
                <a:ext uri="{28A0092B-C50C-407E-A947-70E740481C1C}">
                  <a14:useLocalDpi xmlns:a14="http://schemas.microsoft.com/office/drawing/2010/main" val="0"/>
                </a:ext>
              </a:extLst>
            </a:blip>
            <a:srcRect l="20786" t="36320" r="77643" b="41039"/>
            <a:stretch>
              <a:fillRect/>
            </a:stretch>
          </p:blipFill>
          <p:spPr bwMode="auto">
            <a:xfrm>
              <a:off x="3680" y="3207"/>
              <a:ext cx="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587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1981200" y="0"/>
            <a:ext cx="8229600" cy="1217613"/>
          </a:xfrm>
        </p:spPr>
        <p:txBody>
          <a:bodyPr/>
          <a:lstStyle/>
          <a:p>
            <a:pPr eaLnBrk="1" hangingPunct="1"/>
            <a:r>
              <a:rPr lang="en-US" altLang="en-US" sz="4000">
                <a:latin typeface="Comic Sans MS" panose="030F0702030302020204" pitchFamily="66" charset="0"/>
              </a:rPr>
              <a:t>23-1 Electrostatic Potential Energy and Potential Difference</a:t>
            </a:r>
          </a:p>
        </p:txBody>
      </p:sp>
      <p:sp>
        <p:nvSpPr>
          <p:cNvPr id="101379" name="Text Box 5"/>
          <p:cNvSpPr txBox="1">
            <a:spLocks noChangeArrowheads="1"/>
          </p:cNvSpPr>
          <p:nvPr/>
        </p:nvSpPr>
        <p:spPr bwMode="auto">
          <a:xfrm>
            <a:off x="414338" y="1924050"/>
            <a:ext cx="831532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Example 23-2: Electron in CRT.</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Suppose an electron in a cathode ray tube is accelerated from rest through a potential </a:t>
            </a:r>
            <a:b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difference </a:t>
            </a:r>
            <a:r>
              <a:rPr kumimoji="0" lang="en-US" altLang="en-US" sz="2800" b="1" i="1"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2500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b</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n-US" altLang="en-US" sz="2800" b="1" i="1"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2500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a</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n-US" altLang="en-US" sz="2800" b="1" i="1"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2500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ba</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 = +5000 V. (a) What is the change in </a:t>
            </a:r>
            <a:r>
              <a:rPr kumimoji="0" lang="en-US" altLang="en-US" sz="2800" b="1" i="0" u="sng"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electric potential energy </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of the electron? (b) What is the speed of the electron (</a:t>
            </a:r>
            <a:r>
              <a:rPr kumimoji="0" lang="en-US" altLang="en-US" sz="2800" b="1" i="1"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m</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 = 9.11 × 10</a:t>
            </a:r>
            <a:r>
              <a:rPr kumimoji="0" lang="en-US" altLang="en-US" sz="2800" b="1" i="0" u="none" strike="noStrike" kern="1200" cap="none" spc="0" normalizeH="0" baseline="3000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-31</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 kg) </a:t>
            </a:r>
            <a:b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as a result of this acceleration?</a:t>
            </a:r>
          </a:p>
        </p:txBody>
      </p:sp>
      <p:pic>
        <p:nvPicPr>
          <p:cNvPr id="101380" name="Picture 7" descr="Figure_23_04"/>
          <p:cNvPicPr>
            <a:picLocks noChangeAspect="1" noChangeArrowheads="1"/>
          </p:cNvPicPr>
          <p:nvPr/>
        </p:nvPicPr>
        <p:blipFill>
          <a:blip r:embed="rId3">
            <a:extLst>
              <a:ext uri="{28A0092B-C50C-407E-A947-70E740481C1C}">
                <a14:useLocalDpi xmlns:a14="http://schemas.microsoft.com/office/drawing/2010/main" val="0"/>
              </a:ext>
            </a:extLst>
          </a:blip>
          <a:srcRect b="2396"/>
          <a:stretch>
            <a:fillRect/>
          </a:stretch>
        </p:blipFill>
        <p:spPr bwMode="auto">
          <a:xfrm>
            <a:off x="9075738" y="2057400"/>
            <a:ext cx="28241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03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39963" y="228600"/>
            <a:ext cx="8229600" cy="1066800"/>
          </a:xfrm>
        </p:spPr>
        <p:txBody>
          <a:bodyPr>
            <a:normAutofit fontScale="90000"/>
          </a:bodyPr>
          <a:lstStyle/>
          <a:p>
            <a:pPr eaLnBrk="1" hangingPunct="1">
              <a:defRPr/>
            </a:pPr>
            <a:r>
              <a:rPr lang="en-US" altLang="en-US" dirty="0">
                <a:latin typeface="Comic Sans MS" pitchFamily="66" charset="0"/>
                <a:ea typeface="ＭＳ Ｐゴシック" pitchFamily="34" charset="-128"/>
              </a:rPr>
              <a:t>Potential Difference and </a:t>
            </a:r>
            <a:br>
              <a:rPr lang="en-US" altLang="en-US" dirty="0">
                <a:latin typeface="Comic Sans MS" pitchFamily="66" charset="0"/>
                <a:ea typeface="ＭＳ Ｐゴシック" pitchFamily="34" charset="-128"/>
              </a:rPr>
            </a:br>
            <a:r>
              <a:rPr lang="en-US" altLang="en-US" dirty="0">
                <a:latin typeface="Comic Sans MS" pitchFamily="66" charset="0"/>
                <a:ea typeface="ＭＳ Ｐゴシック" pitchFamily="34" charset="-128"/>
              </a:rPr>
              <a:t>	E-fields</a:t>
            </a:r>
          </a:p>
        </p:txBody>
      </p:sp>
      <p:sp>
        <p:nvSpPr>
          <p:cNvPr id="103427" name="Content Placeholder 2"/>
          <p:cNvSpPr>
            <a:spLocks noGrp="1"/>
          </p:cNvSpPr>
          <p:nvPr>
            <p:ph idx="1"/>
          </p:nvPr>
        </p:nvSpPr>
        <p:spPr>
          <a:xfrm>
            <a:off x="1339850" y="1520825"/>
            <a:ext cx="10360025" cy="2370138"/>
          </a:xfrm>
        </p:spPr>
        <p:txBody>
          <a:bodyPr/>
          <a:lstStyle/>
          <a:p>
            <a:pPr eaLnBrk="1" hangingPunct="1"/>
            <a:r>
              <a:rPr lang="en-US" altLang="en-US" sz="2800">
                <a:latin typeface="Comic Sans MS" panose="030F0702030302020204" pitchFamily="66" charset="0"/>
                <a:ea typeface="MS PGothic" panose="020B0600070205080204" pitchFamily="34" charset="-128"/>
              </a:rPr>
              <a:t>Just as the </a:t>
            </a:r>
            <a:r>
              <a:rPr lang="en-US" altLang="en-US" sz="2800" b="1" u="sng">
                <a:solidFill>
                  <a:srgbClr val="FF0000"/>
                </a:solidFill>
                <a:latin typeface="Comic Sans MS" panose="030F0702030302020204" pitchFamily="66" charset="0"/>
                <a:ea typeface="MS PGothic" panose="020B0600070205080204" pitchFamily="34" charset="-128"/>
              </a:rPr>
              <a:t>Force points </a:t>
            </a:r>
            <a:r>
              <a:rPr lang="en-US" altLang="en-US" sz="2800" u="sng">
                <a:solidFill>
                  <a:srgbClr val="FF0000"/>
                </a:solidFill>
                <a:latin typeface="Comic Sans MS" panose="030F0702030302020204" pitchFamily="66" charset="0"/>
                <a:ea typeface="MS PGothic" panose="020B0600070205080204" pitchFamily="34" charset="-128"/>
              </a:rPr>
              <a:t>in the direction of </a:t>
            </a:r>
            <a:r>
              <a:rPr lang="en-US" altLang="en-US" sz="2800" b="1" u="sng">
                <a:solidFill>
                  <a:srgbClr val="FF0000"/>
                </a:solidFill>
                <a:latin typeface="Comic Sans MS" panose="030F0702030302020204" pitchFamily="66" charset="0"/>
                <a:ea typeface="MS PGothic" panose="020B0600070205080204" pitchFamily="34" charset="-128"/>
              </a:rPr>
              <a:t>LOWER </a:t>
            </a:r>
            <a:r>
              <a:rPr lang="en-US" altLang="en-US" sz="2800" b="1" u="sng">
                <a:solidFill>
                  <a:schemeClr val="hlink"/>
                </a:solidFill>
                <a:latin typeface="Comic Sans MS" panose="030F0702030302020204" pitchFamily="66" charset="0"/>
                <a:ea typeface="MS PGothic" panose="020B0600070205080204" pitchFamily="34" charset="-128"/>
              </a:rPr>
              <a:t>Potential Energy, U</a:t>
            </a:r>
            <a:r>
              <a:rPr lang="en-US" altLang="en-US" sz="2800" b="1" u="sng" baseline="-25000">
                <a:solidFill>
                  <a:schemeClr val="hlink"/>
                </a:solidFill>
                <a:latin typeface="Comic Sans MS" panose="030F0702030302020204" pitchFamily="66" charset="0"/>
                <a:ea typeface="MS PGothic" panose="020B0600070205080204" pitchFamily="34" charset="-128"/>
              </a:rPr>
              <a:t>E</a:t>
            </a:r>
            <a:endParaRPr lang="en-US" altLang="en-US" sz="2800" b="1" u="sng">
              <a:latin typeface="Comic Sans MS" panose="030F0702030302020204" pitchFamily="66" charset="0"/>
              <a:ea typeface="MS PGothic" panose="020B0600070205080204" pitchFamily="34" charset="-128"/>
            </a:endParaRPr>
          </a:p>
          <a:p>
            <a:pPr eaLnBrk="1" hangingPunct="1"/>
            <a:r>
              <a:rPr lang="en-US" altLang="en-US" sz="2800">
                <a:latin typeface="Comic Sans MS" panose="030F0702030302020204" pitchFamily="66" charset="0"/>
                <a:ea typeface="MS PGothic" panose="020B0600070205080204" pitchFamily="34" charset="-128"/>
              </a:rPr>
              <a:t>The </a:t>
            </a:r>
            <a:r>
              <a:rPr lang="en-US" altLang="en-US" sz="2800" b="1" u="sng">
                <a:solidFill>
                  <a:srgbClr val="FF0000"/>
                </a:solidFill>
                <a:latin typeface="Comic Sans MS" panose="030F0702030302020204" pitchFamily="66" charset="0"/>
                <a:ea typeface="MS PGothic" panose="020B0600070205080204" pitchFamily="34" charset="-128"/>
              </a:rPr>
              <a:t>Electric Field points </a:t>
            </a:r>
            <a:r>
              <a:rPr lang="en-US" altLang="en-US" sz="2800" u="sng">
                <a:solidFill>
                  <a:srgbClr val="FF0000"/>
                </a:solidFill>
                <a:latin typeface="Comic Sans MS" panose="030F0702030302020204" pitchFamily="66" charset="0"/>
                <a:ea typeface="MS PGothic" panose="020B0600070205080204" pitchFamily="34" charset="-128"/>
              </a:rPr>
              <a:t>in the direction </a:t>
            </a:r>
            <a:r>
              <a:rPr lang="en-US" altLang="en-US" sz="2800" b="1" u="sng">
                <a:solidFill>
                  <a:srgbClr val="FF0000"/>
                </a:solidFill>
                <a:latin typeface="Comic Sans MS" panose="030F0702030302020204" pitchFamily="66" charset="0"/>
                <a:ea typeface="MS PGothic" panose="020B0600070205080204" pitchFamily="34" charset="-128"/>
              </a:rPr>
              <a:t>of LOWER </a:t>
            </a:r>
            <a:r>
              <a:rPr lang="en-US" altLang="en-US" sz="2800" b="1">
                <a:solidFill>
                  <a:srgbClr val="FF0000"/>
                </a:solidFill>
                <a:latin typeface="Comic Sans MS" panose="030F0702030302020204" pitchFamily="66" charset="0"/>
                <a:ea typeface="MS PGothic" panose="020B0600070205080204" pitchFamily="34" charset="-128"/>
              </a:rPr>
              <a:t>Potential, V</a:t>
            </a:r>
          </a:p>
        </p:txBody>
      </p:sp>
      <p:sp>
        <p:nvSpPr>
          <p:cNvPr id="10" name="Rectangle 9"/>
          <p:cNvSpPr>
            <a:spLocks noChangeArrowheads="1"/>
          </p:cNvSpPr>
          <p:nvPr/>
        </p:nvSpPr>
        <p:spPr bwMode="auto">
          <a:xfrm>
            <a:off x="2370138" y="3963988"/>
            <a:ext cx="165100" cy="2057400"/>
          </a:xfrm>
          <a:prstGeom prst="rect">
            <a:avLst/>
          </a:prstGeom>
          <a:solidFill>
            <a:srgbClr val="C0C0C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ＭＳ Ｐゴシック" charset="0"/>
                <a:cs typeface="ＭＳ Ｐゴシック" charset="0"/>
              </a:rPr>
              <a:t>-</a:t>
            </a:r>
          </a:p>
        </p:txBody>
      </p:sp>
      <p:sp>
        <p:nvSpPr>
          <p:cNvPr id="11" name="Rectangle 10"/>
          <p:cNvSpPr>
            <a:spLocks noChangeArrowheads="1"/>
          </p:cNvSpPr>
          <p:nvPr/>
        </p:nvSpPr>
        <p:spPr bwMode="auto">
          <a:xfrm>
            <a:off x="4648200" y="3963988"/>
            <a:ext cx="165100" cy="2057400"/>
          </a:xfrm>
          <a:prstGeom prst="rect">
            <a:avLst/>
          </a:prstGeom>
          <a:solidFill>
            <a:srgbClr val="C0C0C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
        <p:nvSpPr>
          <p:cNvPr id="103430" name="TextBox 11"/>
          <p:cNvSpPr txBox="1">
            <a:spLocks noChangeArrowheads="1"/>
          </p:cNvSpPr>
          <p:nvPr/>
        </p:nvSpPr>
        <p:spPr bwMode="auto">
          <a:xfrm>
            <a:off x="2343150" y="4003675"/>
            <a:ext cx="254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p:txBody>
      </p:sp>
      <p:sp>
        <p:nvSpPr>
          <p:cNvPr id="103431" name="TextBox 12"/>
          <p:cNvSpPr txBox="1">
            <a:spLocks noChangeArrowheads="1"/>
          </p:cNvSpPr>
          <p:nvPr/>
        </p:nvSpPr>
        <p:spPr bwMode="auto">
          <a:xfrm>
            <a:off x="4584700" y="3963988"/>
            <a:ext cx="2984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p:txBody>
      </p:sp>
      <p:sp>
        <p:nvSpPr>
          <p:cNvPr id="2" name="Rectangle 9"/>
          <p:cNvSpPr>
            <a:spLocks noChangeArrowheads="1"/>
          </p:cNvSpPr>
          <p:nvPr/>
        </p:nvSpPr>
        <p:spPr bwMode="auto">
          <a:xfrm>
            <a:off x="6354763" y="3990975"/>
            <a:ext cx="165100" cy="2057400"/>
          </a:xfrm>
          <a:prstGeom prst="rect">
            <a:avLst/>
          </a:prstGeom>
          <a:solidFill>
            <a:srgbClr val="C0C0C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rPr>
              <a:t>-</a:t>
            </a:r>
          </a:p>
        </p:txBody>
      </p:sp>
      <p:sp>
        <p:nvSpPr>
          <p:cNvPr id="3" name="Rectangle 10"/>
          <p:cNvSpPr>
            <a:spLocks noChangeArrowheads="1"/>
          </p:cNvSpPr>
          <p:nvPr/>
        </p:nvSpPr>
        <p:spPr bwMode="auto">
          <a:xfrm>
            <a:off x="8659813" y="3990975"/>
            <a:ext cx="165100" cy="2057400"/>
          </a:xfrm>
          <a:prstGeom prst="rect">
            <a:avLst/>
          </a:prstGeom>
          <a:solidFill>
            <a:srgbClr val="C0C0C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
        <p:nvSpPr>
          <p:cNvPr id="103434" name="TextBox 11"/>
          <p:cNvSpPr txBox="1">
            <a:spLocks noChangeArrowheads="1"/>
          </p:cNvSpPr>
          <p:nvPr/>
        </p:nvSpPr>
        <p:spPr bwMode="auto">
          <a:xfrm>
            <a:off x="6307138" y="4017963"/>
            <a:ext cx="2540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p:txBody>
      </p:sp>
      <p:sp>
        <p:nvSpPr>
          <p:cNvPr id="103435" name="TextBox 12"/>
          <p:cNvSpPr txBox="1">
            <a:spLocks noChangeArrowheads="1"/>
          </p:cNvSpPr>
          <p:nvPr/>
        </p:nvSpPr>
        <p:spPr bwMode="auto">
          <a:xfrm>
            <a:off x="8569325" y="3990975"/>
            <a:ext cx="2984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Arial" panose="020B0604020202020204" pitchFamily="34" charset="0"/>
              </a:rPr>
              <a:t>+</a:t>
            </a:r>
          </a:p>
        </p:txBody>
      </p:sp>
      <p:sp>
        <p:nvSpPr>
          <p:cNvPr id="103436" name="Oval 1067"/>
          <p:cNvSpPr>
            <a:spLocks noChangeArrowheads="1"/>
          </p:cNvSpPr>
          <p:nvPr/>
        </p:nvSpPr>
        <p:spPr bwMode="auto">
          <a:xfrm>
            <a:off x="7535863" y="5160963"/>
            <a:ext cx="236537" cy="300037"/>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grpSp>
        <p:nvGrpSpPr>
          <p:cNvPr id="22580" name="Group 1076"/>
          <p:cNvGrpSpPr>
            <a:grpSpLocks/>
          </p:cNvGrpSpPr>
          <p:nvPr/>
        </p:nvGrpSpPr>
        <p:grpSpPr bwMode="auto">
          <a:xfrm>
            <a:off x="2584450" y="3963988"/>
            <a:ext cx="2017713" cy="1812925"/>
            <a:chOff x="668" y="2483"/>
            <a:chExt cx="1271" cy="1142"/>
          </a:xfrm>
        </p:grpSpPr>
        <p:grpSp>
          <p:nvGrpSpPr>
            <p:cNvPr id="103466" name="Group 20"/>
            <p:cNvGrpSpPr>
              <a:grpSpLocks/>
            </p:cNvGrpSpPr>
            <p:nvPr/>
          </p:nvGrpSpPr>
          <p:grpSpPr bwMode="auto">
            <a:xfrm>
              <a:off x="668" y="2483"/>
              <a:ext cx="1271" cy="1142"/>
              <a:chOff x="1060856" y="4256487"/>
              <a:chExt cx="2017957" cy="1812069"/>
            </a:xfrm>
          </p:grpSpPr>
          <p:cxnSp>
            <p:nvCxnSpPr>
              <p:cNvPr id="4" name="Straight Arrow Connector 14"/>
              <p:cNvCxnSpPr>
                <a:cxnSpLocks noChangeShapeType="1"/>
              </p:cNvCxnSpPr>
              <p:nvPr/>
            </p:nvCxnSpPr>
            <p:spPr bwMode="auto">
              <a:xfrm rot="10800000">
                <a:off x="1065620" y="4656348"/>
                <a:ext cx="1995728" cy="1586"/>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 name="Straight Arrow Connector 15"/>
              <p:cNvCxnSpPr>
                <a:cxnSpLocks noChangeShapeType="1"/>
              </p:cNvCxnSpPr>
              <p:nvPr/>
            </p:nvCxnSpPr>
            <p:spPr bwMode="auto">
              <a:xfrm rot="10800000">
                <a:off x="1060856" y="5026060"/>
                <a:ext cx="1995729" cy="1587"/>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Arrow Connector 16"/>
              <p:cNvCxnSpPr>
                <a:cxnSpLocks noChangeShapeType="1"/>
              </p:cNvCxnSpPr>
              <p:nvPr/>
            </p:nvCxnSpPr>
            <p:spPr bwMode="auto">
              <a:xfrm rot="10800000">
                <a:off x="1083084" y="5370386"/>
                <a:ext cx="1995729" cy="1586"/>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17"/>
              <p:cNvCxnSpPr>
                <a:cxnSpLocks noChangeShapeType="1"/>
              </p:cNvCxnSpPr>
              <p:nvPr/>
            </p:nvCxnSpPr>
            <p:spPr bwMode="auto">
              <a:xfrm rot="10800000">
                <a:off x="1071970" y="5732165"/>
                <a:ext cx="1994141" cy="1586"/>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Arrow Connector 18"/>
              <p:cNvCxnSpPr>
                <a:cxnSpLocks noChangeShapeType="1"/>
              </p:cNvCxnSpPr>
              <p:nvPr/>
            </p:nvCxnSpPr>
            <p:spPr bwMode="auto">
              <a:xfrm rot="10800000">
                <a:off x="1083084" y="6066969"/>
                <a:ext cx="1995729" cy="1587"/>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473" name="TextBox 19"/>
              <p:cNvSpPr txBox="1">
                <a:spLocks noChangeArrowheads="1"/>
              </p:cNvSpPr>
              <p:nvPr/>
            </p:nvSpPr>
            <p:spPr bwMode="auto">
              <a:xfrm>
                <a:off x="1789607" y="4256487"/>
                <a:ext cx="374695" cy="4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a:t>
                </a:r>
              </a:p>
            </p:txBody>
          </p:sp>
        </p:grpSp>
        <p:sp>
          <p:nvSpPr>
            <p:cNvPr id="103467" name="Line 1074"/>
            <p:cNvSpPr>
              <a:spLocks noChangeShapeType="1"/>
            </p:cNvSpPr>
            <p:nvPr/>
          </p:nvSpPr>
          <p:spPr bwMode="auto">
            <a:xfrm>
              <a:off x="1160" y="2497"/>
              <a:ext cx="214"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22581" name="Group 1077"/>
          <p:cNvGrpSpPr>
            <a:grpSpLocks/>
          </p:cNvGrpSpPr>
          <p:nvPr/>
        </p:nvGrpSpPr>
        <p:grpSpPr bwMode="auto">
          <a:xfrm>
            <a:off x="6569075" y="3990975"/>
            <a:ext cx="2017713" cy="1812925"/>
            <a:chOff x="3178" y="2500"/>
            <a:chExt cx="1271" cy="1142"/>
          </a:xfrm>
        </p:grpSpPr>
        <p:grpSp>
          <p:nvGrpSpPr>
            <p:cNvPr id="103458" name="Group 20"/>
            <p:cNvGrpSpPr>
              <a:grpSpLocks/>
            </p:cNvGrpSpPr>
            <p:nvPr/>
          </p:nvGrpSpPr>
          <p:grpSpPr bwMode="auto">
            <a:xfrm>
              <a:off x="3178" y="2500"/>
              <a:ext cx="1271" cy="1142"/>
              <a:chOff x="1060856" y="4256487"/>
              <a:chExt cx="2017957" cy="1812069"/>
            </a:xfrm>
          </p:grpSpPr>
          <p:cxnSp>
            <p:nvCxnSpPr>
              <p:cNvPr id="15" name="Straight Arrow Connector 14"/>
              <p:cNvCxnSpPr>
                <a:cxnSpLocks noChangeShapeType="1"/>
              </p:cNvCxnSpPr>
              <p:nvPr/>
            </p:nvCxnSpPr>
            <p:spPr bwMode="auto">
              <a:xfrm rot="10800000">
                <a:off x="1065620" y="4656348"/>
                <a:ext cx="1995728" cy="1587"/>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10800000">
                <a:off x="1060856" y="5026061"/>
                <a:ext cx="1995729" cy="1586"/>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10800000">
                <a:off x="1083084" y="5370386"/>
                <a:ext cx="1995729" cy="1587"/>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10800000">
                <a:off x="1071970" y="5732165"/>
                <a:ext cx="1994141" cy="1587"/>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10800000">
                <a:off x="1083084" y="6066970"/>
                <a:ext cx="1995729" cy="1586"/>
              </a:xfrm>
              <a:prstGeom prst="straightConnector1">
                <a:avLst/>
              </a:prstGeom>
              <a:noFill/>
              <a:ln w="28575">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465" name="TextBox 19"/>
              <p:cNvSpPr txBox="1">
                <a:spLocks noChangeArrowheads="1"/>
              </p:cNvSpPr>
              <p:nvPr/>
            </p:nvSpPr>
            <p:spPr bwMode="auto">
              <a:xfrm>
                <a:off x="1789607" y="4256487"/>
                <a:ext cx="374695" cy="4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a:t>
                </a:r>
              </a:p>
            </p:txBody>
          </p:sp>
        </p:grpSp>
        <p:sp>
          <p:nvSpPr>
            <p:cNvPr id="103459" name="Line 1075"/>
            <p:cNvSpPr>
              <a:spLocks noChangeShapeType="1"/>
            </p:cNvSpPr>
            <p:nvPr/>
          </p:nvSpPr>
          <p:spPr bwMode="auto">
            <a:xfrm>
              <a:off x="3654" y="2511"/>
              <a:ext cx="214"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3439" name="Oval 1068"/>
          <p:cNvSpPr>
            <a:spLocks noChangeArrowheads="1"/>
          </p:cNvSpPr>
          <p:nvPr/>
        </p:nvSpPr>
        <p:spPr bwMode="auto">
          <a:xfrm>
            <a:off x="3632200" y="5106988"/>
            <a:ext cx="236538" cy="300037"/>
          </a:xfrm>
          <a:prstGeom prst="ellipse">
            <a:avLst/>
          </a:prstGeom>
          <a:solidFill>
            <a:srgbClr val="FF6964"/>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grpSp>
        <p:nvGrpSpPr>
          <p:cNvPr id="22587" name="Group 1083"/>
          <p:cNvGrpSpPr>
            <a:grpSpLocks/>
          </p:cNvGrpSpPr>
          <p:nvPr/>
        </p:nvGrpSpPr>
        <p:grpSpPr bwMode="auto">
          <a:xfrm>
            <a:off x="2982913" y="4854575"/>
            <a:ext cx="615950" cy="457200"/>
            <a:chOff x="994" y="3878"/>
            <a:chExt cx="388" cy="288"/>
          </a:xfrm>
        </p:grpSpPr>
        <p:grpSp>
          <p:nvGrpSpPr>
            <p:cNvPr id="103454" name="Group 1073"/>
            <p:cNvGrpSpPr>
              <a:grpSpLocks/>
            </p:cNvGrpSpPr>
            <p:nvPr/>
          </p:nvGrpSpPr>
          <p:grpSpPr bwMode="auto">
            <a:xfrm>
              <a:off x="1149" y="3878"/>
              <a:ext cx="233" cy="288"/>
              <a:chOff x="1160" y="3706"/>
              <a:chExt cx="233" cy="288"/>
            </a:xfrm>
          </p:grpSpPr>
          <p:sp>
            <p:nvSpPr>
              <p:cNvPr id="103456" name="Text Box 1071"/>
              <p:cNvSpPr txBox="1">
                <a:spLocks noChangeArrowheads="1"/>
              </p:cNvSpPr>
              <p:nvPr/>
            </p:nvSpPr>
            <p:spPr bwMode="auto">
              <a:xfrm>
                <a:off x="1160" y="3706"/>
                <a:ext cx="23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849A0A"/>
                    </a:solidFill>
                    <a:effectLst/>
                    <a:uLnTx/>
                    <a:uFillTx/>
                    <a:latin typeface="Comic Sans MS" panose="030F0702030302020204" pitchFamily="66" charset="0"/>
                    <a:ea typeface="MS PGothic" panose="020B0600070205080204" pitchFamily="34" charset="-128"/>
                    <a:cs typeface="Arial" panose="020B0604020202020204" pitchFamily="34" charset="0"/>
                  </a:rPr>
                  <a:t>F</a:t>
                </a:r>
              </a:p>
            </p:txBody>
          </p:sp>
          <p:sp>
            <p:nvSpPr>
              <p:cNvPr id="103457" name="Line 1072"/>
              <p:cNvSpPr>
                <a:spLocks noChangeShapeType="1"/>
              </p:cNvSpPr>
              <p:nvPr/>
            </p:nvSpPr>
            <p:spPr bwMode="auto">
              <a:xfrm>
                <a:off x="1188" y="3734"/>
                <a:ext cx="20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3455" name="Line 1070"/>
            <p:cNvSpPr>
              <a:spLocks noChangeShapeType="1"/>
            </p:cNvSpPr>
            <p:nvPr/>
          </p:nvSpPr>
          <p:spPr bwMode="auto">
            <a:xfrm flipH="1">
              <a:off x="994" y="4129"/>
              <a:ext cx="360" cy="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22588" name="Group 1084"/>
          <p:cNvGrpSpPr>
            <a:grpSpLocks/>
          </p:cNvGrpSpPr>
          <p:nvPr/>
        </p:nvGrpSpPr>
        <p:grpSpPr bwMode="auto">
          <a:xfrm>
            <a:off x="7805738" y="4876800"/>
            <a:ext cx="571500" cy="457200"/>
            <a:chOff x="3536" y="3734"/>
            <a:chExt cx="360" cy="288"/>
          </a:xfrm>
        </p:grpSpPr>
        <p:grpSp>
          <p:nvGrpSpPr>
            <p:cNvPr id="103450" name="Group 1079"/>
            <p:cNvGrpSpPr>
              <a:grpSpLocks/>
            </p:cNvGrpSpPr>
            <p:nvPr/>
          </p:nvGrpSpPr>
          <p:grpSpPr bwMode="auto">
            <a:xfrm>
              <a:off x="3565" y="3734"/>
              <a:ext cx="233" cy="288"/>
              <a:chOff x="1160" y="3706"/>
              <a:chExt cx="233" cy="288"/>
            </a:xfrm>
          </p:grpSpPr>
          <p:sp>
            <p:nvSpPr>
              <p:cNvPr id="103452" name="Text Box 1080"/>
              <p:cNvSpPr txBox="1">
                <a:spLocks noChangeArrowheads="1"/>
              </p:cNvSpPr>
              <p:nvPr/>
            </p:nvSpPr>
            <p:spPr bwMode="auto">
              <a:xfrm>
                <a:off x="1160" y="3706"/>
                <a:ext cx="23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849A0A"/>
                    </a:solidFill>
                    <a:effectLst/>
                    <a:uLnTx/>
                    <a:uFillTx/>
                    <a:latin typeface="Comic Sans MS" panose="030F0702030302020204" pitchFamily="66" charset="0"/>
                    <a:ea typeface="MS PGothic" panose="020B0600070205080204" pitchFamily="34" charset="-128"/>
                    <a:cs typeface="Arial" panose="020B0604020202020204" pitchFamily="34" charset="0"/>
                  </a:rPr>
                  <a:t>F</a:t>
                </a:r>
              </a:p>
            </p:txBody>
          </p:sp>
          <p:sp>
            <p:nvSpPr>
              <p:cNvPr id="103453" name="Line 1081"/>
              <p:cNvSpPr>
                <a:spLocks noChangeShapeType="1"/>
              </p:cNvSpPr>
              <p:nvPr/>
            </p:nvSpPr>
            <p:spPr bwMode="auto">
              <a:xfrm>
                <a:off x="1188" y="3734"/>
                <a:ext cx="20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3451" name="Line 1078"/>
            <p:cNvSpPr>
              <a:spLocks noChangeShapeType="1"/>
            </p:cNvSpPr>
            <p:nvPr/>
          </p:nvSpPr>
          <p:spPr bwMode="auto">
            <a:xfrm>
              <a:off x="3536" y="3985"/>
              <a:ext cx="360" cy="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22589" name="Text Box 1085"/>
          <p:cNvSpPr txBox="1">
            <a:spLocks noChangeArrowheads="1"/>
          </p:cNvSpPr>
          <p:nvPr/>
        </p:nvSpPr>
        <p:spPr bwMode="auto">
          <a:xfrm>
            <a:off x="2047875" y="6062663"/>
            <a:ext cx="87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Low V</a:t>
            </a:r>
          </a:p>
        </p:txBody>
      </p:sp>
      <p:sp>
        <p:nvSpPr>
          <p:cNvPr id="22591" name="Text Box 1087"/>
          <p:cNvSpPr txBox="1">
            <a:spLocks noChangeArrowheads="1"/>
          </p:cNvSpPr>
          <p:nvPr/>
        </p:nvSpPr>
        <p:spPr bwMode="auto">
          <a:xfrm>
            <a:off x="4298950" y="6073775"/>
            <a:ext cx="973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High V</a:t>
            </a:r>
          </a:p>
        </p:txBody>
      </p:sp>
      <p:sp>
        <p:nvSpPr>
          <p:cNvPr id="22593" name="Text Box 1089"/>
          <p:cNvSpPr txBox="1">
            <a:spLocks noChangeArrowheads="1"/>
          </p:cNvSpPr>
          <p:nvPr/>
        </p:nvSpPr>
        <p:spPr bwMode="auto">
          <a:xfrm>
            <a:off x="2003425" y="3352800"/>
            <a:ext cx="996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Low U</a:t>
            </a:r>
            <a:r>
              <a:rPr kumimoji="0" lang="en-US" altLang="en-US" sz="2000" b="0" i="0" u="none" strike="noStrike" kern="1200" cap="none" spc="0" normalizeH="0" baseline="-2500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E</a:t>
            </a:r>
            <a:endPar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22595" name="Text Box 1091"/>
          <p:cNvSpPr txBox="1">
            <a:spLocks noChangeArrowheads="1"/>
          </p:cNvSpPr>
          <p:nvPr/>
        </p:nvSpPr>
        <p:spPr bwMode="auto">
          <a:xfrm>
            <a:off x="4310063" y="3381375"/>
            <a:ext cx="109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High U</a:t>
            </a:r>
            <a:r>
              <a:rPr kumimoji="0" lang="en-US" altLang="en-US" sz="2000" b="0" i="0" u="none" strike="noStrike" kern="1200" cap="none" spc="0" normalizeH="0" baseline="-2500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E</a:t>
            </a:r>
            <a:endPar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22597" name="Text Box 1093"/>
          <p:cNvSpPr txBox="1">
            <a:spLocks noChangeArrowheads="1"/>
          </p:cNvSpPr>
          <p:nvPr/>
        </p:nvSpPr>
        <p:spPr bwMode="auto">
          <a:xfrm>
            <a:off x="8361363" y="3354388"/>
            <a:ext cx="996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Low U</a:t>
            </a:r>
            <a:r>
              <a:rPr kumimoji="0" lang="en-US" altLang="en-US" sz="2000" b="0" i="0" u="none" strike="noStrike" kern="1200" cap="none" spc="0" normalizeH="0" baseline="-2500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E</a:t>
            </a:r>
            <a:endPar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22598" name="Text Box 1094"/>
          <p:cNvSpPr txBox="1">
            <a:spLocks noChangeArrowheads="1"/>
          </p:cNvSpPr>
          <p:nvPr/>
        </p:nvSpPr>
        <p:spPr bwMode="auto">
          <a:xfrm>
            <a:off x="5838825" y="3352800"/>
            <a:ext cx="109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High U</a:t>
            </a:r>
            <a:r>
              <a:rPr kumimoji="0" lang="en-US" altLang="en-US" sz="2000" b="0" i="0" u="none" strike="noStrike" kern="1200" cap="none" spc="0" normalizeH="0" baseline="-2500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rPr>
              <a:t>E</a:t>
            </a:r>
            <a:endParaRPr kumimoji="0" lang="en-US" altLang="en-US" sz="2000" b="0" i="0" u="none" strike="noStrike" kern="1200" cap="none" spc="0" normalizeH="0" baseline="0" noProof="0">
              <a:ln>
                <a:noFill/>
              </a:ln>
              <a:solidFill>
                <a:srgbClr val="D25814"/>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22599" name="Text Box 1095"/>
          <p:cNvSpPr txBox="1">
            <a:spLocks noChangeArrowheads="1"/>
          </p:cNvSpPr>
          <p:nvPr/>
        </p:nvSpPr>
        <p:spPr bwMode="auto">
          <a:xfrm>
            <a:off x="5970588" y="6073775"/>
            <a:ext cx="87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Low V</a:t>
            </a:r>
          </a:p>
        </p:txBody>
      </p:sp>
      <p:sp>
        <p:nvSpPr>
          <p:cNvPr id="22600" name="Text Box 1096"/>
          <p:cNvSpPr txBox="1">
            <a:spLocks noChangeArrowheads="1"/>
          </p:cNvSpPr>
          <p:nvPr/>
        </p:nvSpPr>
        <p:spPr bwMode="auto">
          <a:xfrm>
            <a:off x="8221663" y="6084888"/>
            <a:ext cx="973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High V</a:t>
            </a:r>
          </a:p>
        </p:txBody>
      </p:sp>
    </p:spTree>
    <p:extLst>
      <p:ext uri="{BB962C8B-B14F-4D97-AF65-F5344CB8AC3E}">
        <p14:creationId xmlns:p14="http://schemas.microsoft.com/office/powerpoint/2010/main" val="181277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8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9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259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589"/>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25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58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98"/>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259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599"/>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2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9" grpId="0"/>
      <p:bldP spid="22591" grpId="0"/>
      <p:bldP spid="22593" grpId="0"/>
      <p:bldP spid="22595" grpId="0"/>
      <p:bldP spid="22597" grpId="0"/>
      <p:bldP spid="22598" grpId="0"/>
      <p:bldP spid="22599" grpId="0"/>
      <p:bldP spid="226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5"/>
          <p:cNvSpPr txBox="1">
            <a:spLocks noChangeArrowheads="1"/>
          </p:cNvSpPr>
          <p:nvPr/>
        </p:nvSpPr>
        <p:spPr bwMode="auto">
          <a:xfrm>
            <a:off x="1828800" y="15240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Analogy between gravitational and electrical potential energy:</a:t>
            </a:r>
          </a:p>
        </p:txBody>
      </p:sp>
      <p:sp>
        <p:nvSpPr>
          <p:cNvPr id="105475" name="Rectangle 7"/>
          <p:cNvSpPr>
            <a:spLocks noGrp="1" noChangeArrowheads="1"/>
          </p:cNvSpPr>
          <p:nvPr>
            <p:ph type="title"/>
          </p:nvPr>
        </p:nvSpPr>
        <p:spPr>
          <a:xfrm>
            <a:off x="1981200" y="0"/>
            <a:ext cx="8229600" cy="1279525"/>
          </a:xfrm>
        </p:spPr>
        <p:txBody>
          <a:bodyPr/>
          <a:lstStyle/>
          <a:p>
            <a:pPr eaLnBrk="1" hangingPunct="1"/>
            <a:r>
              <a:rPr lang="en-US" altLang="en-US" sz="4000">
                <a:latin typeface="Comic Sans MS" panose="030F0702030302020204" pitchFamily="66" charset="0"/>
              </a:rPr>
              <a:t>23-1 Electrostatic Potential Energy and Potential Difference</a:t>
            </a:r>
          </a:p>
        </p:txBody>
      </p:sp>
      <p:pic>
        <p:nvPicPr>
          <p:cNvPr id="105476" name="Picture 9" descr="Figure_23_03"/>
          <p:cNvPicPr>
            <a:picLocks noChangeAspect="1" noChangeArrowheads="1"/>
          </p:cNvPicPr>
          <p:nvPr/>
        </p:nvPicPr>
        <p:blipFill>
          <a:blip r:embed="rId3">
            <a:extLst>
              <a:ext uri="{28A0092B-C50C-407E-A947-70E740481C1C}">
                <a14:useLocalDpi xmlns:a14="http://schemas.microsoft.com/office/drawing/2010/main" val="0"/>
              </a:ext>
            </a:extLst>
          </a:blip>
          <a:srcRect b="10252"/>
          <a:stretch>
            <a:fillRect/>
          </a:stretch>
        </p:blipFill>
        <p:spPr bwMode="auto">
          <a:xfrm>
            <a:off x="1676400" y="2590800"/>
            <a:ext cx="4826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1"/>
          <p:cNvSpPr txBox="1">
            <a:spLocks noChangeArrowheads="1"/>
          </p:cNvSpPr>
          <p:nvPr/>
        </p:nvSpPr>
        <p:spPr bwMode="auto">
          <a:xfrm>
            <a:off x="6816725" y="3055938"/>
            <a:ext cx="51704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Two charges have the </a:t>
            </a:r>
            <a:r>
              <a:rPr kumimoji="0" lang="en-US" altLang="en-US" sz="2400" b="0" i="0" u="sng"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same electric potential</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The </a:t>
            </a:r>
            <a:r>
              <a:rPr kumimoji="0" lang="en-US" altLang="en-US" sz="2400" b="0" i="0" u="sng"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2Q </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charge </a:t>
            </a:r>
            <a:r>
              <a:rPr kumimoji="0" lang="en-US" altLang="en-US" sz="2400" b="0" i="0" u="sng"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rPr>
              <a:t>has more potential energy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2F2B20"/>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276711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1981200" y="0"/>
            <a:ext cx="8229600" cy="1217613"/>
          </a:xfrm>
        </p:spPr>
        <p:txBody>
          <a:bodyPr/>
          <a:lstStyle/>
          <a:p>
            <a:pPr eaLnBrk="1" hangingPunct="1">
              <a:defRPr/>
            </a:pPr>
            <a:r>
              <a:rPr lang="en-US" altLang="en-US" sz="4000" dirty="0">
                <a:solidFill>
                  <a:schemeClr val="tx2">
                    <a:lumMod val="75000"/>
                  </a:schemeClr>
                </a:solidFill>
                <a:latin typeface="Comic Sans MS" pitchFamily="66" charset="0"/>
              </a:rPr>
              <a:t>23-1 Electrostatic Potential Energy and Potential Difference</a:t>
            </a:r>
          </a:p>
        </p:txBody>
      </p:sp>
      <p:sp>
        <p:nvSpPr>
          <p:cNvPr id="107523" name="Text Box 5"/>
          <p:cNvSpPr txBox="1">
            <a:spLocks noChangeArrowheads="1"/>
          </p:cNvSpPr>
          <p:nvPr/>
        </p:nvSpPr>
        <p:spPr bwMode="auto">
          <a:xfrm>
            <a:off x="214355" y="2090172"/>
            <a:ext cx="598510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456867"/>
                </a:solidFill>
                <a:effectLst/>
                <a:uLnTx/>
                <a:uFillTx/>
                <a:latin typeface="Comic Sans MS" panose="030F0702030302020204" pitchFamily="66" charset="0"/>
                <a:ea typeface="MS PGothic" panose="020B0600070205080204" pitchFamily="34" charset="-128"/>
                <a:cs typeface="Arial" panose="020B0604020202020204" pitchFamily="34" charset="0"/>
              </a:rPr>
              <a:t>Electrical sources such as batteries and generators supply </a:t>
            </a:r>
            <a:r>
              <a:rPr kumimoji="0" lang="en-US" altLang="en-US" sz="2800" b="1" i="0" u="sng" strike="noStrike" kern="1200" cap="none" spc="0" normalizeH="0" baseline="0" noProof="0" dirty="0">
                <a:ln>
                  <a:noFill/>
                </a:ln>
                <a:solidFill>
                  <a:srgbClr val="456867"/>
                </a:solidFill>
                <a:effectLst/>
                <a:uLnTx/>
                <a:uFillTx/>
                <a:latin typeface="Comic Sans MS" panose="030F0702030302020204" pitchFamily="66" charset="0"/>
                <a:ea typeface="MS PGothic" panose="020B0600070205080204" pitchFamily="34" charset="-128"/>
                <a:cs typeface="Arial" panose="020B0604020202020204" pitchFamily="34" charset="0"/>
              </a:rPr>
              <a:t>a constant potential difference</a:t>
            </a:r>
            <a:r>
              <a:rPr kumimoji="0" lang="en-US" altLang="en-US" sz="2800" b="1" i="0" u="none" strike="noStrike" kern="1200" cap="none" spc="0" normalizeH="0" baseline="0" noProof="0" dirty="0">
                <a:ln>
                  <a:noFill/>
                </a:ln>
                <a:solidFill>
                  <a:srgbClr val="456867"/>
                </a:solidFill>
                <a:effectLst/>
                <a:uLnTx/>
                <a:uFillTx/>
                <a:latin typeface="Comic Sans MS" panose="030F0702030302020204" pitchFamily="66" charset="0"/>
                <a:ea typeface="MS PGothic" panose="020B0600070205080204" pitchFamily="34" charset="-128"/>
                <a:cs typeface="Arial" panose="020B0604020202020204" pitchFamily="34" charset="0"/>
              </a:rPr>
              <a:t>. Here are some typical potential differences, both natural and manufactured:</a:t>
            </a:r>
          </a:p>
        </p:txBody>
      </p:sp>
      <p:pic>
        <p:nvPicPr>
          <p:cNvPr id="107524" name="Picture 7" descr="Table_23_01"/>
          <p:cNvPicPr>
            <a:picLocks noChangeAspect="1" noChangeArrowheads="1"/>
          </p:cNvPicPr>
          <p:nvPr/>
        </p:nvPicPr>
        <p:blipFill>
          <a:blip r:embed="rId3">
            <a:extLst>
              <a:ext uri="{28A0092B-C50C-407E-A947-70E740481C1C}">
                <a14:useLocalDpi xmlns:a14="http://schemas.microsoft.com/office/drawing/2010/main" val="0"/>
              </a:ext>
            </a:extLst>
          </a:blip>
          <a:srcRect b="2283"/>
          <a:stretch>
            <a:fillRect/>
          </a:stretch>
        </p:blipFill>
        <p:spPr bwMode="auto">
          <a:xfrm>
            <a:off x="6524627" y="1422400"/>
            <a:ext cx="52768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49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title"/>
          </p:nvPr>
        </p:nvSpPr>
        <p:spPr>
          <a:xfrm>
            <a:off x="1981200" y="0"/>
            <a:ext cx="8229600" cy="1241425"/>
          </a:xfrm>
        </p:spPr>
        <p:txBody>
          <a:bodyPr/>
          <a:lstStyle/>
          <a:p>
            <a:pPr eaLnBrk="1" hangingPunct="1"/>
            <a:r>
              <a:rPr lang="en-US" altLang="en-US" sz="4000">
                <a:latin typeface="Comic Sans MS" panose="030F0702030302020204" pitchFamily="66" charset="0"/>
              </a:rPr>
              <a:t>23-2 Relation between Electric Potential and Electric Field</a:t>
            </a:r>
          </a:p>
        </p:txBody>
      </p:sp>
      <p:sp>
        <p:nvSpPr>
          <p:cNvPr id="109571" name="Text Box 8"/>
          <p:cNvSpPr txBox="1">
            <a:spLocks noChangeArrowheads="1"/>
          </p:cNvSpPr>
          <p:nvPr/>
        </p:nvSpPr>
        <p:spPr bwMode="auto">
          <a:xfrm>
            <a:off x="547717" y="1580836"/>
            <a:ext cx="77573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456867"/>
                </a:solidFill>
                <a:effectLst/>
                <a:uLnTx/>
                <a:uFillTx/>
                <a:latin typeface="Comic Sans MS" panose="030F0702030302020204" pitchFamily="66" charset="0"/>
                <a:ea typeface="MS PGothic" panose="020B0600070205080204" pitchFamily="34" charset="-128"/>
                <a:cs typeface="Arial" panose="020B0604020202020204" pitchFamily="34" charset="0"/>
              </a:rPr>
              <a:t>The general relationship between a conservative force and potential energy:</a:t>
            </a:r>
          </a:p>
        </p:txBody>
      </p:sp>
      <p:sp>
        <p:nvSpPr>
          <p:cNvPr id="109572" name="Text Box 12"/>
          <p:cNvSpPr txBox="1">
            <a:spLocks noChangeArrowheads="1"/>
          </p:cNvSpPr>
          <p:nvPr/>
        </p:nvSpPr>
        <p:spPr bwMode="auto">
          <a:xfrm>
            <a:off x="665163" y="4087813"/>
            <a:ext cx="6534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456867"/>
                </a:solidFill>
                <a:effectLst/>
                <a:uLnTx/>
                <a:uFillTx/>
                <a:latin typeface="Comic Sans MS" panose="030F0702030302020204" pitchFamily="66" charset="0"/>
                <a:ea typeface="MS PGothic" panose="020B0600070205080204" pitchFamily="34" charset="-128"/>
                <a:cs typeface="Arial" panose="020B0604020202020204" pitchFamily="34" charset="0"/>
              </a:rPr>
              <a:t>Substituting the potential difference and the electric field:</a:t>
            </a:r>
          </a:p>
        </p:txBody>
      </p:sp>
      <p:pic>
        <p:nvPicPr>
          <p:cNvPr id="109573" name="Picture 15" descr="Figure_23_05"/>
          <p:cNvPicPr>
            <a:picLocks noChangeAspect="1" noChangeArrowheads="1"/>
          </p:cNvPicPr>
          <p:nvPr/>
        </p:nvPicPr>
        <p:blipFill>
          <a:blip r:embed="rId3">
            <a:extLst>
              <a:ext uri="{28A0092B-C50C-407E-A947-70E740481C1C}">
                <a14:useLocalDpi xmlns:a14="http://schemas.microsoft.com/office/drawing/2010/main" val="0"/>
              </a:ext>
            </a:extLst>
          </a:blip>
          <a:srcRect b="3131"/>
          <a:stretch>
            <a:fillRect/>
          </a:stretch>
        </p:blipFill>
        <p:spPr bwMode="auto">
          <a:xfrm>
            <a:off x="7496175" y="2249488"/>
            <a:ext cx="37496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16" descr="p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3" y="2776538"/>
            <a:ext cx="43894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17" descr="23-4a"/>
          <p:cNvPicPr>
            <a:picLocks noChangeAspect="1" noChangeArrowheads="1"/>
          </p:cNvPicPr>
          <p:nvPr/>
        </p:nvPicPr>
        <p:blipFill>
          <a:blip r:embed="rId5">
            <a:extLst>
              <a:ext uri="{28A0092B-C50C-407E-A947-70E740481C1C}">
                <a14:useLocalDpi xmlns:a14="http://schemas.microsoft.com/office/drawing/2010/main" val="0"/>
              </a:ext>
            </a:extLst>
          </a:blip>
          <a:srcRect r="49173"/>
          <a:stretch>
            <a:fillRect/>
          </a:stretch>
        </p:blipFill>
        <p:spPr bwMode="auto">
          <a:xfrm>
            <a:off x="1870075" y="5311775"/>
            <a:ext cx="5626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32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
          <p:cNvSpPr>
            <a:spLocks noGrp="1" noChangeArrowheads="1"/>
          </p:cNvSpPr>
          <p:nvPr>
            <p:ph type="title"/>
          </p:nvPr>
        </p:nvSpPr>
        <p:spPr>
          <a:xfrm>
            <a:off x="1981200" y="0"/>
            <a:ext cx="8229600" cy="1319213"/>
          </a:xfrm>
        </p:spPr>
        <p:txBody>
          <a:bodyPr/>
          <a:lstStyle/>
          <a:p>
            <a:pPr eaLnBrk="1" hangingPunct="1"/>
            <a:r>
              <a:rPr lang="en-US" altLang="en-US" sz="4000">
                <a:latin typeface="Comic Sans MS" panose="030F0702030302020204" pitchFamily="66" charset="0"/>
              </a:rPr>
              <a:t>23-2 Relation between Electric Potential and Electric Field</a:t>
            </a:r>
          </a:p>
        </p:txBody>
      </p:sp>
      <p:sp>
        <p:nvSpPr>
          <p:cNvPr id="111619" name="Text Box 9"/>
          <p:cNvSpPr txBox="1">
            <a:spLocks noChangeArrowheads="1"/>
          </p:cNvSpPr>
          <p:nvPr/>
        </p:nvSpPr>
        <p:spPr bwMode="auto">
          <a:xfrm>
            <a:off x="1511300" y="1828800"/>
            <a:ext cx="6465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456867"/>
                </a:solidFill>
                <a:effectLst/>
                <a:uLnTx/>
                <a:uFillTx/>
                <a:latin typeface="Comic Sans MS" panose="030F0702030302020204" pitchFamily="66" charset="0"/>
                <a:ea typeface="MS PGothic" panose="020B0600070205080204" pitchFamily="34" charset="-128"/>
                <a:cs typeface="Arial" panose="020B0604020202020204" pitchFamily="34" charset="0"/>
              </a:rPr>
              <a:t>The simplest case is a uniform field</a:t>
            </a:r>
            <a:r>
              <a:rPr kumimoji="0" lang="en-US" altLang="en-US" sz="2800" b="1" i="0" u="none" strike="noStrike" kern="1200" cap="none" spc="0" normalizeH="0" baseline="0" noProof="0">
                <a:ln>
                  <a:noFill/>
                </a:ln>
                <a:solidFill>
                  <a:srgbClr val="456867"/>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pic>
        <p:nvPicPr>
          <p:cNvPr id="111620" name="Picture 13" descr="Figure_23_01"/>
          <p:cNvPicPr>
            <a:picLocks noChangeAspect="1" noChangeArrowheads="1"/>
          </p:cNvPicPr>
          <p:nvPr/>
        </p:nvPicPr>
        <p:blipFill>
          <a:blip r:embed="rId3">
            <a:extLst>
              <a:ext uri="{28A0092B-C50C-407E-A947-70E740481C1C}">
                <a14:useLocalDpi xmlns:a14="http://schemas.microsoft.com/office/drawing/2010/main" val="0"/>
              </a:ext>
            </a:extLst>
          </a:blip>
          <a:srcRect b="2498"/>
          <a:stretch>
            <a:fillRect/>
          </a:stretch>
        </p:blipFill>
        <p:spPr bwMode="auto">
          <a:xfrm>
            <a:off x="7650163" y="1985963"/>
            <a:ext cx="29860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14" descr="23-4b"/>
          <p:cNvPicPr>
            <a:picLocks noChangeAspect="1" noChangeArrowheads="1"/>
          </p:cNvPicPr>
          <p:nvPr/>
        </p:nvPicPr>
        <p:blipFill>
          <a:blip r:embed="rId4">
            <a:extLst>
              <a:ext uri="{28A0092B-C50C-407E-A947-70E740481C1C}">
                <a14:useLocalDpi xmlns:a14="http://schemas.microsoft.com/office/drawing/2010/main" val="0"/>
              </a:ext>
            </a:extLst>
          </a:blip>
          <a:srcRect l="15067" t="51852" r="61243"/>
          <a:stretch>
            <a:fillRect/>
          </a:stretch>
        </p:blipFill>
        <p:spPr bwMode="auto">
          <a:xfrm>
            <a:off x="1763713" y="2968625"/>
            <a:ext cx="478472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24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altLang="en-US">
                <a:solidFill>
                  <a:srgbClr val="002060"/>
                </a:solidFill>
                <a:latin typeface="Comic Sans MS" panose="030F0702030302020204" pitchFamily="66" charset="0"/>
              </a:rPr>
              <a:t>Points to remember</a:t>
            </a:r>
          </a:p>
        </p:txBody>
      </p:sp>
      <p:sp>
        <p:nvSpPr>
          <p:cNvPr id="25603" name="Rectangle 1027"/>
          <p:cNvSpPr>
            <a:spLocks noChangeArrowheads="1"/>
          </p:cNvSpPr>
          <p:nvPr/>
        </p:nvSpPr>
        <p:spPr bwMode="auto">
          <a:xfrm>
            <a:off x="1776413" y="3058785"/>
            <a:ext cx="8496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mn-cs"/>
              </a:rPr>
              <a:t> Force always points in the </a:t>
            </a:r>
            <a:r>
              <a:rPr kumimoji="0" lang="en-US" altLang="en-US" sz="2800" b="1" i="0" u="sng"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mn-cs"/>
              </a:rPr>
              <a:t>direction of LOWER potential energy</a:t>
            </a:r>
            <a:endParaRPr kumimoji="0" lang="en-US" altLang="en-US" sz="2800" b="1" i="0" u="sng" strike="noStrike" kern="1200" cap="none" spc="0" normalizeH="0" baseline="0" noProof="0" dirty="0">
              <a:ln>
                <a:noFill/>
              </a:ln>
              <a:solidFill>
                <a:srgbClr val="660066"/>
              </a:solidFill>
              <a:effectLst/>
              <a:uLnTx/>
              <a:uFillTx/>
              <a:latin typeface="Comic Sans MS" panose="030F0702030302020204" pitchFamily="66" charset="0"/>
              <a:ea typeface="MS PGothic" panose="020B0600070205080204" pitchFamily="34" charset="-128"/>
              <a:cs typeface="+mn-cs"/>
            </a:endParaRPr>
          </a:p>
        </p:txBody>
      </p:sp>
      <p:sp>
        <p:nvSpPr>
          <p:cNvPr id="25604" name="Rectangle 1028"/>
          <p:cNvSpPr>
            <a:spLocks noChangeArrowheads="1"/>
          </p:cNvSpPr>
          <p:nvPr/>
        </p:nvSpPr>
        <p:spPr bwMode="auto">
          <a:xfrm>
            <a:off x="1776413" y="2349500"/>
            <a:ext cx="8852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800000"/>
                </a:solidFill>
                <a:effectLst/>
                <a:uLnTx/>
                <a:uFillTx/>
                <a:latin typeface="Comic Sans MS" panose="030F0702030302020204" pitchFamily="66" charset="0"/>
                <a:ea typeface="MS PGothic" panose="020B0600070205080204" pitchFamily="34" charset="-128"/>
                <a:cs typeface="+mn-cs"/>
              </a:rPr>
              <a:t> The </a:t>
            </a:r>
            <a:r>
              <a:rPr kumimoji="0" lang="en-US" altLang="en-US" sz="2800" b="1" i="0" u="sng" strike="noStrike" kern="1200" cap="none" spc="0" normalizeH="0" baseline="0" noProof="0" dirty="0">
                <a:ln>
                  <a:noFill/>
                </a:ln>
                <a:solidFill>
                  <a:srgbClr val="800000"/>
                </a:solidFill>
                <a:effectLst/>
                <a:uLnTx/>
                <a:uFillTx/>
                <a:latin typeface="Comic Sans MS" panose="030F0702030302020204" pitchFamily="66" charset="0"/>
                <a:ea typeface="MS PGothic" panose="020B0600070205080204" pitchFamily="34" charset="-128"/>
                <a:cs typeface="+mn-cs"/>
              </a:rPr>
              <a:t>potential energy is a scalar—no </a:t>
            </a:r>
            <a:r>
              <a:rPr kumimoji="0" lang="en-US" altLang="en-US" sz="2800" b="0" i="0" u="sng" strike="noStrike" kern="1200" cap="none" spc="0" normalizeH="0" baseline="0" noProof="0" dirty="0">
                <a:ln>
                  <a:noFill/>
                </a:ln>
                <a:solidFill>
                  <a:srgbClr val="800000"/>
                </a:solidFill>
                <a:effectLst/>
                <a:uLnTx/>
                <a:uFillTx/>
                <a:latin typeface="Comic Sans MS" panose="030F0702030302020204" pitchFamily="66" charset="0"/>
                <a:ea typeface="MS PGothic" panose="020B0600070205080204" pitchFamily="34" charset="-128"/>
                <a:cs typeface="+mn-cs"/>
              </a:rPr>
              <a:t>direction</a:t>
            </a:r>
            <a:endParaRPr kumimoji="0" lang="en-US" altLang="en-US" sz="2800" b="0" i="0" u="sng" strike="noStrike" kern="1200" cap="none" spc="0" normalizeH="0" baseline="0" noProof="0" dirty="0">
              <a:ln>
                <a:noFill/>
              </a:ln>
              <a:solidFill>
                <a:srgbClr val="660066"/>
              </a:solidFill>
              <a:effectLst/>
              <a:uLnTx/>
              <a:uFillTx/>
              <a:latin typeface="Comic Sans MS" panose="030F0702030302020204" pitchFamily="66" charset="0"/>
              <a:ea typeface="MS PGothic" panose="020B0600070205080204" pitchFamily="34" charset="-128"/>
              <a:cs typeface="+mn-cs"/>
            </a:endParaRPr>
          </a:p>
        </p:txBody>
      </p:sp>
      <p:sp>
        <p:nvSpPr>
          <p:cNvPr id="25605" name="Rectangle 1029"/>
          <p:cNvSpPr>
            <a:spLocks noChangeArrowheads="1"/>
          </p:cNvSpPr>
          <p:nvPr/>
        </p:nvSpPr>
        <p:spPr bwMode="auto">
          <a:xfrm>
            <a:off x="1847850" y="4191000"/>
            <a:ext cx="828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6600"/>
                </a:solidFill>
                <a:effectLst/>
                <a:uLnTx/>
                <a:uFillTx/>
                <a:latin typeface="Comic Sans MS" panose="030F0702030302020204" pitchFamily="66" charset="0"/>
                <a:ea typeface="MS PGothic" panose="020B0600070205080204" pitchFamily="34" charset="-128"/>
                <a:cs typeface="+mn-cs"/>
              </a:rPr>
              <a:t> The </a:t>
            </a:r>
            <a:r>
              <a:rPr kumimoji="0" lang="en-US" altLang="en-US" sz="2800" b="1" i="0" u="sng" strike="noStrike" kern="1200" cap="none" spc="0" normalizeH="0" baseline="0" noProof="0" dirty="0">
                <a:ln>
                  <a:noFill/>
                </a:ln>
                <a:solidFill>
                  <a:srgbClr val="FF6600"/>
                </a:solidFill>
                <a:effectLst/>
                <a:uLnTx/>
                <a:uFillTx/>
                <a:latin typeface="Comic Sans MS" panose="030F0702030302020204" pitchFamily="66" charset="0"/>
                <a:ea typeface="MS PGothic" panose="020B0600070205080204" pitchFamily="34" charset="-128"/>
                <a:cs typeface="+mn-cs"/>
              </a:rPr>
              <a:t>signs of the charges </a:t>
            </a:r>
            <a:r>
              <a:rPr kumimoji="0" lang="en-US" altLang="en-US" sz="2800" b="0" i="0" u="none" strike="noStrike" kern="1200" cap="none" spc="0" normalizeH="0" baseline="0" noProof="0" dirty="0">
                <a:ln>
                  <a:noFill/>
                </a:ln>
                <a:solidFill>
                  <a:srgbClr val="FF6600"/>
                </a:solidFill>
                <a:effectLst/>
                <a:uLnTx/>
                <a:uFillTx/>
                <a:latin typeface="Comic Sans MS" panose="030F0702030302020204" pitchFamily="66" charset="0"/>
                <a:ea typeface="MS PGothic" panose="020B0600070205080204" pitchFamily="34" charset="-128"/>
                <a:cs typeface="+mn-cs"/>
              </a:rPr>
              <a:t>give the </a:t>
            </a:r>
            <a:r>
              <a:rPr kumimoji="0" lang="en-US" altLang="en-US" sz="2800" b="1" i="0" u="sng" strike="noStrike" kern="1200" cap="none" spc="0" normalizeH="0" baseline="0" noProof="0" dirty="0">
                <a:ln>
                  <a:noFill/>
                </a:ln>
                <a:solidFill>
                  <a:srgbClr val="FF6600"/>
                </a:solidFill>
                <a:effectLst/>
                <a:uLnTx/>
                <a:uFillTx/>
                <a:latin typeface="Comic Sans MS" panose="030F0702030302020204" pitchFamily="66" charset="0"/>
                <a:ea typeface="MS PGothic" panose="020B0600070205080204" pitchFamily="34" charset="-128"/>
                <a:cs typeface="+mn-cs"/>
              </a:rPr>
              <a:t>sign on the electric potential energy</a:t>
            </a:r>
            <a:endParaRPr kumimoji="0" lang="en-US" altLang="en-US" sz="2800" b="1" i="0" u="sng" strike="noStrike" kern="1200" cap="none" spc="0" normalizeH="0" baseline="0" noProof="0" dirty="0">
              <a:ln>
                <a:noFill/>
              </a:ln>
              <a:solidFill>
                <a:srgbClr val="660066"/>
              </a:solidFill>
              <a:effectLst/>
              <a:uLnTx/>
              <a:uFillTx/>
              <a:latin typeface="Comic Sans MS" panose="030F0702030302020204" pitchFamily="66" charset="0"/>
              <a:ea typeface="MS PGothic" panose="020B0600070205080204" pitchFamily="34" charset="-128"/>
              <a:cs typeface="+mn-cs"/>
            </a:endParaRPr>
          </a:p>
        </p:txBody>
      </p:sp>
      <p:sp>
        <p:nvSpPr>
          <p:cNvPr id="25606" name="Rectangle 1030"/>
          <p:cNvSpPr>
            <a:spLocks noChangeArrowheads="1"/>
          </p:cNvSpPr>
          <p:nvPr/>
        </p:nvSpPr>
        <p:spPr bwMode="auto">
          <a:xfrm>
            <a:off x="1847850" y="5334000"/>
            <a:ext cx="8666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660066"/>
                </a:solidFill>
                <a:effectLst/>
                <a:uLnTx/>
                <a:uFillTx/>
                <a:latin typeface="Comic Sans MS" panose="030F0702030302020204" pitchFamily="66" charset="0"/>
                <a:ea typeface="MS PGothic" panose="020B0600070205080204" pitchFamily="34" charset="-128"/>
                <a:cs typeface="+mn-cs"/>
              </a:rPr>
              <a:t>• </a:t>
            </a:r>
            <a:r>
              <a:rPr kumimoji="0" lang="en-US" altLang="en-US" sz="2800" b="0" i="0" u="none" strike="noStrike" kern="1200" cap="none" spc="0" normalizeH="0" baseline="0" noProof="0">
                <a:ln>
                  <a:noFill/>
                </a:ln>
                <a:solidFill>
                  <a:srgbClr val="660066"/>
                </a:solidFill>
                <a:effectLst/>
                <a:uLnTx/>
                <a:uFillTx/>
                <a:latin typeface="Comic Sans MS" panose="030F0702030302020204" pitchFamily="66" charset="0"/>
                <a:ea typeface="MS PGothic" panose="020B0600070205080204" pitchFamily="34" charset="-128"/>
                <a:cs typeface="+mn-cs"/>
              </a:rPr>
              <a:t>Only </a:t>
            </a:r>
            <a:r>
              <a:rPr kumimoji="0" lang="en-US" altLang="en-US" sz="2800" b="1" i="0" u="none" strike="noStrike" kern="1200" cap="none" spc="0" normalizeH="0" baseline="0" noProof="0">
                <a:ln>
                  <a:noFill/>
                </a:ln>
                <a:solidFill>
                  <a:srgbClr val="660066"/>
                </a:solidFill>
                <a:effectLst/>
                <a:uLnTx/>
                <a:uFillTx/>
                <a:latin typeface="Comic Sans MS" panose="030F0702030302020204" pitchFamily="66" charset="0"/>
                <a:ea typeface="MS PGothic" panose="020B0600070205080204" pitchFamily="34" charset="-128"/>
                <a:cs typeface="+mn-cs"/>
              </a:rPr>
              <a:t>changes</a:t>
            </a:r>
            <a:r>
              <a:rPr kumimoji="0" lang="en-US" altLang="en-US" sz="2800" b="0" i="0" u="none" strike="noStrike" kern="1200" cap="none" spc="0" normalizeH="0" baseline="0" noProof="0">
                <a:ln>
                  <a:noFill/>
                </a:ln>
                <a:solidFill>
                  <a:srgbClr val="660066"/>
                </a:solidFill>
                <a:effectLst/>
                <a:uLnTx/>
                <a:uFillTx/>
                <a:latin typeface="Comic Sans MS" panose="030F0702030302020204" pitchFamily="66" charset="0"/>
                <a:ea typeface="MS PGothic" panose="020B0600070205080204" pitchFamily="34" charset="-128"/>
                <a:cs typeface="+mn-cs"/>
              </a:rPr>
              <a:t> </a:t>
            </a:r>
            <a:r>
              <a:rPr kumimoji="0" lang="en-US" altLang="en-US" sz="2800" b="1" i="0" u="none" strike="noStrike" kern="1200" cap="none" spc="0" normalizeH="0" baseline="0" noProof="0">
                <a:ln>
                  <a:noFill/>
                </a:ln>
                <a:solidFill>
                  <a:srgbClr val="660066"/>
                </a:solidFill>
                <a:effectLst/>
                <a:uLnTx/>
                <a:uFillTx/>
                <a:latin typeface="Comic Sans MS" panose="030F0702030302020204" pitchFamily="66" charset="0"/>
                <a:ea typeface="MS PGothic" panose="020B0600070205080204" pitchFamily="34" charset="-128"/>
                <a:cs typeface="+mn-cs"/>
              </a:rPr>
              <a:t>in electric potential </a:t>
            </a:r>
            <a:r>
              <a:rPr kumimoji="0" lang="en-US" altLang="en-US" sz="2800" b="0" i="0" u="none" strike="noStrike" kern="1200" cap="none" spc="0" normalizeH="0" baseline="0" noProof="0">
                <a:ln>
                  <a:noFill/>
                </a:ln>
                <a:solidFill>
                  <a:srgbClr val="660066"/>
                </a:solidFill>
                <a:effectLst/>
                <a:uLnTx/>
                <a:uFillTx/>
                <a:latin typeface="Comic Sans MS" panose="030F0702030302020204" pitchFamily="66" charset="0"/>
                <a:ea typeface="MS PGothic" panose="020B0600070205080204" pitchFamily="34" charset="-128"/>
                <a:cs typeface="+mn-cs"/>
              </a:rPr>
              <a:t>are important</a:t>
            </a:r>
          </a:p>
        </p:txBody>
      </p:sp>
      <p:sp>
        <p:nvSpPr>
          <p:cNvPr id="66567" name="Text Box 1031"/>
          <p:cNvSpPr txBox="1">
            <a:spLocks noChangeArrowheads="1"/>
          </p:cNvSpPr>
          <p:nvPr/>
        </p:nvSpPr>
        <p:spPr bwMode="auto">
          <a:xfrm>
            <a:off x="1776413" y="1693863"/>
            <a:ext cx="7196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C40604"/>
                </a:solidFill>
                <a:effectLst/>
                <a:uLnTx/>
                <a:uFillTx/>
                <a:latin typeface="Comic Sans MS" panose="030F0702030302020204" pitchFamily="66" charset="0"/>
                <a:ea typeface="MS PGothic" panose="020B0600070205080204" pitchFamily="34" charset="-128"/>
                <a:cs typeface="+mn-cs"/>
              </a:rPr>
              <a:t>• Potential </a:t>
            </a:r>
            <a:r>
              <a:rPr kumimoji="0" lang="en-US" altLang="en-US" sz="2800" b="0" i="0" u="none" strike="noStrike" kern="1200" cap="none" spc="0" normalizeH="0" baseline="0" noProof="0">
                <a:ln>
                  <a:noFill/>
                </a:ln>
                <a:solidFill>
                  <a:srgbClr val="C40604"/>
                </a:solidFill>
                <a:effectLst/>
                <a:uLnTx/>
                <a:uFillTx/>
                <a:latin typeface="Comic Sans MS" panose="030F0702030302020204" pitchFamily="66" charset="0"/>
                <a:ea typeface="MS PGothic" panose="020B0600070205080204" pitchFamily="34" charset="-128"/>
                <a:cs typeface="+mn-cs"/>
              </a:rPr>
              <a:t>Energy U </a:t>
            </a:r>
            <a:r>
              <a:rPr kumimoji="0" lang="en-US" altLang="en-US" sz="2800" b="1" i="0" u="sng" strike="noStrike" kern="1200" cap="none" spc="0" normalizeH="0" baseline="0" noProof="0">
                <a:ln>
                  <a:noFill/>
                </a:ln>
                <a:solidFill>
                  <a:srgbClr val="C40604"/>
                </a:solidFill>
                <a:effectLst/>
                <a:uLnTx/>
                <a:uFillTx/>
                <a:latin typeface="Comic Sans MS" panose="030F0702030302020204" pitchFamily="66" charset="0"/>
                <a:ea typeface="MS PGothic" panose="020B0600070205080204" pitchFamily="34" charset="-128"/>
                <a:cs typeface="+mn-cs"/>
              </a:rPr>
              <a:t>is NOT a </a:t>
            </a:r>
            <a:r>
              <a:rPr kumimoji="0" lang="en-US" altLang="en-US" sz="3200" b="1" i="0" u="sng" strike="noStrike" kern="1200" cap="none" spc="0" normalizeH="0" baseline="0" noProof="0">
                <a:ln>
                  <a:noFill/>
                </a:ln>
                <a:solidFill>
                  <a:srgbClr val="C40604"/>
                </a:solidFill>
                <a:effectLst/>
                <a:uLnTx/>
                <a:uFillTx/>
                <a:latin typeface="Comic Sans MS" panose="030F0702030302020204" pitchFamily="66" charset="0"/>
                <a:ea typeface="MS PGothic" panose="020B0600070205080204" pitchFamily="34" charset="-128"/>
                <a:cs typeface="+mn-cs"/>
              </a:rPr>
              <a:t>vector</a:t>
            </a:r>
            <a:endParaRPr kumimoji="0" lang="en-US" altLang="en-US" sz="2800" b="1" i="0" u="sng" strike="noStrike" kern="1200" cap="none" spc="0" normalizeH="0" baseline="0" noProof="0">
              <a:ln>
                <a:noFill/>
              </a:ln>
              <a:solidFill>
                <a:srgbClr val="C40604"/>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4010709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5" grpId="0"/>
      <p:bldP spid="25606" grpId="0"/>
      <p:bldP spid="665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1981200" y="0"/>
            <a:ext cx="8229600" cy="1281113"/>
          </a:xfrm>
        </p:spPr>
        <p:txBody>
          <a:bodyPr/>
          <a:lstStyle/>
          <a:p>
            <a:pPr eaLnBrk="1" hangingPunct="1"/>
            <a:r>
              <a:rPr lang="en-US" altLang="en-US" sz="3600" b="1">
                <a:solidFill>
                  <a:schemeClr val="accent1"/>
                </a:solidFill>
                <a:latin typeface="Comic Sans MS" panose="030F0702030302020204" pitchFamily="66" charset="0"/>
                <a:ea typeface="MS PGothic" panose="020B0600070205080204" pitchFamily="34" charset="-128"/>
              </a:rPr>
              <a:t>23-2 Relation between Electric Potential and Electric </a:t>
            </a:r>
            <a:r>
              <a:rPr lang="en-US" altLang="en-US" sz="4000" b="1">
                <a:solidFill>
                  <a:schemeClr val="accent1"/>
                </a:solidFill>
                <a:latin typeface="Comic Sans MS" panose="030F0702030302020204" pitchFamily="66" charset="0"/>
                <a:ea typeface="MS PGothic" panose="020B0600070205080204" pitchFamily="34" charset="-128"/>
              </a:rPr>
              <a:t>Field</a:t>
            </a:r>
          </a:p>
        </p:txBody>
      </p:sp>
      <p:sp>
        <p:nvSpPr>
          <p:cNvPr id="91139" name="Text Box 5"/>
          <p:cNvSpPr txBox="1">
            <a:spLocks noChangeArrowheads="1"/>
          </p:cNvSpPr>
          <p:nvPr/>
        </p:nvSpPr>
        <p:spPr bwMode="auto">
          <a:xfrm>
            <a:off x="1260475" y="1857375"/>
            <a:ext cx="67627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Example 23-3: Electric field obtained from voltage.</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Two parallel plates are charged to produce a potential difference of 50 V. If the separation between the plates is 0.050 m, calculate the magnitude of the electric field in the space between the plates.</a:t>
            </a:r>
          </a:p>
        </p:txBody>
      </p:sp>
      <p:pic>
        <p:nvPicPr>
          <p:cNvPr id="91140" name="Picture 7" descr="Figure_23_06"/>
          <p:cNvPicPr>
            <a:picLocks noChangeAspect="1" noChangeArrowheads="1"/>
          </p:cNvPicPr>
          <p:nvPr/>
        </p:nvPicPr>
        <p:blipFill>
          <a:blip r:embed="rId3">
            <a:extLst>
              <a:ext uri="{28A0092B-C50C-407E-A947-70E740481C1C}">
                <a14:useLocalDpi xmlns:a14="http://schemas.microsoft.com/office/drawing/2010/main" val="0"/>
              </a:ext>
            </a:extLst>
          </a:blip>
          <a:srcRect b="2222"/>
          <a:stretch>
            <a:fillRect/>
          </a:stretch>
        </p:blipFill>
        <p:spPr bwMode="auto">
          <a:xfrm>
            <a:off x="8578850" y="1349375"/>
            <a:ext cx="175418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448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81200" y="0"/>
            <a:ext cx="8229600" cy="1281113"/>
          </a:xfrm>
        </p:spPr>
        <p:txBody>
          <a:bodyPr/>
          <a:lstStyle/>
          <a:p>
            <a:pPr eaLnBrk="1" hangingPunct="1"/>
            <a:r>
              <a:rPr lang="en-US" altLang="en-US" sz="4000" b="1">
                <a:solidFill>
                  <a:schemeClr val="accent1"/>
                </a:solidFill>
                <a:latin typeface="Comic Sans MS" panose="030F0702030302020204" pitchFamily="66" charset="0"/>
                <a:ea typeface="MS PGothic" panose="020B0600070205080204" pitchFamily="34" charset="-128"/>
              </a:rPr>
              <a:t>23-2 Relation between Electric Potential and Electric Field</a:t>
            </a:r>
          </a:p>
        </p:txBody>
      </p:sp>
      <p:sp>
        <p:nvSpPr>
          <p:cNvPr id="93187" name="Text Box 3"/>
          <p:cNvSpPr txBox="1">
            <a:spLocks noChangeArrowheads="1"/>
          </p:cNvSpPr>
          <p:nvPr/>
        </p:nvSpPr>
        <p:spPr bwMode="auto">
          <a:xfrm>
            <a:off x="1828800" y="1600200"/>
            <a:ext cx="4724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Example 23-4: Charged conducting sphere.</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Determine the potential at a distance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from the center of a uniformly charged conducting sphere of radius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for (a)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&gt;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(b)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(c)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&lt;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The total charge on the sphere is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Q</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pic>
        <p:nvPicPr>
          <p:cNvPr id="93188" name="Picture 5" descr="Figure_23_07"/>
          <p:cNvPicPr>
            <a:picLocks noChangeAspect="1" noChangeArrowheads="1"/>
          </p:cNvPicPr>
          <p:nvPr/>
        </p:nvPicPr>
        <p:blipFill>
          <a:blip r:embed="rId3">
            <a:extLst>
              <a:ext uri="{28A0092B-C50C-407E-A947-70E740481C1C}">
                <a14:useLocalDpi xmlns:a14="http://schemas.microsoft.com/office/drawing/2010/main" val="0"/>
              </a:ext>
            </a:extLst>
          </a:blip>
          <a:srcRect b="2394"/>
          <a:stretch>
            <a:fillRect/>
          </a:stretch>
        </p:blipFill>
        <p:spPr bwMode="auto">
          <a:xfrm>
            <a:off x="6477000" y="1792288"/>
            <a:ext cx="3952875"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87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a:xfrm>
            <a:off x="1981200" y="0"/>
            <a:ext cx="8229600" cy="762000"/>
          </a:xfrm>
        </p:spPr>
        <p:txBody>
          <a:bodyPr/>
          <a:lstStyle/>
          <a:p>
            <a:pPr eaLnBrk="1" hangingPunct="1"/>
            <a:r>
              <a:rPr lang="en-US" altLang="en-US" sz="3600" b="1">
                <a:latin typeface="Comic Sans MS" panose="030F0702030302020204" pitchFamily="66" charset="0"/>
              </a:rPr>
              <a:t>22-3 Applications of Gauss’s Law</a:t>
            </a:r>
          </a:p>
        </p:txBody>
      </p:sp>
      <p:sp>
        <p:nvSpPr>
          <p:cNvPr id="83971" name="Text Box 5"/>
          <p:cNvSpPr txBox="1">
            <a:spLocks noChangeArrowheads="1"/>
          </p:cNvSpPr>
          <p:nvPr/>
        </p:nvSpPr>
        <p:spPr bwMode="auto">
          <a:xfrm>
            <a:off x="239713" y="1390650"/>
            <a:ext cx="93265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Procedure for Gauss’s law problems:</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Identify the symmetry, and choose a Gaussian surface that takes advantage of it (with surfaces along surfaces of constant field).</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Draw the surface.</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Use the symmetry to find the direction of E.</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Evaluate the flux by integrating.</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Calculate the enclosed charge.</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Solve for the field.</a:t>
            </a:r>
          </a:p>
        </p:txBody>
      </p:sp>
      <p:graphicFrame>
        <p:nvGraphicFramePr>
          <p:cNvPr id="83972" name="Object 7"/>
          <p:cNvGraphicFramePr>
            <a:graphicFrameLocks noChangeAspect="1"/>
          </p:cNvGraphicFramePr>
          <p:nvPr/>
        </p:nvGraphicFramePr>
        <p:xfrm>
          <a:off x="5200650" y="1800225"/>
          <a:ext cx="114300" cy="177800"/>
        </p:xfrm>
        <a:graphic>
          <a:graphicData uri="http://schemas.openxmlformats.org/presentationml/2006/ole">
            <mc:AlternateContent xmlns:mc="http://schemas.openxmlformats.org/markup-compatibility/2006">
              <mc:Choice xmlns:v="urn:schemas-microsoft-com:vml" Requires="v">
                <p:oleObj spid="_x0000_s1035" name="Equation" r:id="rId3" imgW="114102" imgH="177492" progId="Equation.DSMT4">
                  <p:embed/>
                </p:oleObj>
              </mc:Choice>
              <mc:Fallback>
                <p:oleObj name="Equation" r:id="rId3" imgW="114102" imgH="177492" progId="Equation.DSMT4">
                  <p:embed/>
                  <p:pic>
                    <p:nvPicPr>
                      <p:cNvPr id="8397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800225"/>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068707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1200" y="0"/>
            <a:ext cx="8229600" cy="1281113"/>
          </a:xfrm>
        </p:spPr>
        <p:txBody>
          <a:bodyPr/>
          <a:lstStyle/>
          <a:p>
            <a:pPr eaLnBrk="1" hangingPunct="1"/>
            <a:r>
              <a:rPr lang="en-US" altLang="en-US" sz="4000" b="1">
                <a:solidFill>
                  <a:schemeClr val="accent1"/>
                </a:solidFill>
                <a:latin typeface="Comic Sans MS" panose="030F0702030302020204" pitchFamily="66" charset="0"/>
                <a:ea typeface="MS PGothic" panose="020B0600070205080204" pitchFamily="34" charset="-128"/>
              </a:rPr>
              <a:t>23-2 Relation between Electric Potential and Electric Field</a:t>
            </a:r>
          </a:p>
        </p:txBody>
      </p:sp>
      <p:sp>
        <p:nvSpPr>
          <p:cNvPr id="95235" name="Text Box 3"/>
          <p:cNvSpPr txBox="1">
            <a:spLocks noChangeArrowheads="1"/>
          </p:cNvSpPr>
          <p:nvPr/>
        </p:nvSpPr>
        <p:spPr bwMode="auto">
          <a:xfrm>
            <a:off x="747713" y="1976438"/>
            <a:ext cx="60150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The previous example gives the electric potential as a function of distance from the surface of a charged conducting sphere, which is plotted here, and compared with the electric field:</a:t>
            </a:r>
          </a:p>
        </p:txBody>
      </p:sp>
      <p:pic>
        <p:nvPicPr>
          <p:cNvPr id="95236" name="Picture 5" descr="Figure_23_08"/>
          <p:cNvPicPr>
            <a:picLocks noChangeAspect="1" noChangeArrowheads="1"/>
          </p:cNvPicPr>
          <p:nvPr/>
        </p:nvPicPr>
        <p:blipFill>
          <a:blip r:embed="rId3">
            <a:extLst>
              <a:ext uri="{28A0092B-C50C-407E-A947-70E740481C1C}">
                <a14:useLocalDpi xmlns:a14="http://schemas.microsoft.com/office/drawing/2010/main" val="0"/>
              </a:ext>
            </a:extLst>
          </a:blip>
          <a:srcRect b="7512"/>
          <a:stretch>
            <a:fillRect/>
          </a:stretch>
        </p:blipFill>
        <p:spPr bwMode="auto">
          <a:xfrm>
            <a:off x="6762750" y="1536700"/>
            <a:ext cx="3470275"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6"/>
          <p:cNvSpPr>
            <a:spLocks noChangeArrowheads="1"/>
          </p:cNvSpPr>
          <p:nvPr/>
        </p:nvSpPr>
        <p:spPr bwMode="auto">
          <a:xfrm>
            <a:off x="8362950" y="3613150"/>
            <a:ext cx="27940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5482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70050" y="228600"/>
            <a:ext cx="7620000" cy="1143000"/>
          </a:xfrm>
        </p:spPr>
        <p:txBody>
          <a:bodyPr>
            <a:normAutofit fontScale="90000"/>
          </a:bodyPr>
          <a:lstStyle/>
          <a:p>
            <a:pPr eaLnBrk="1" hangingPunct="1">
              <a:defRPr/>
            </a:pPr>
            <a:r>
              <a:rPr lang="en-US" altLang="en-US" dirty="0">
                <a:solidFill>
                  <a:srgbClr val="800000"/>
                </a:solidFill>
                <a:latin typeface="Comic Sans MS" pitchFamily="66" charset="0"/>
                <a:ea typeface="ＭＳ Ｐゴシック" pitchFamily="34" charset="-128"/>
              </a:rPr>
              <a:t>	23.1 Electrostatic Potential Energy</a:t>
            </a:r>
          </a:p>
        </p:txBody>
      </p:sp>
      <p:pic>
        <p:nvPicPr>
          <p:cNvPr id="87043" name="Content Placeholder 3" descr="images-2.jpeg"/>
          <p:cNvPicPr>
            <a:picLocks noGrp="1" noChangeAspect="1"/>
          </p:cNvPicPr>
          <p:nvPr>
            <p:ph idx="1"/>
          </p:nvPr>
        </p:nvPicPr>
        <p:blipFill>
          <a:blip r:embed="rId4">
            <a:extLst>
              <a:ext uri="{28A0092B-C50C-407E-A947-70E740481C1C}">
                <a14:useLocalDpi xmlns:a14="http://schemas.microsoft.com/office/drawing/2010/main" val="0"/>
              </a:ext>
            </a:extLst>
          </a:blip>
          <a:srcRect l="-42497" r="-42497"/>
          <a:stretch>
            <a:fillRect/>
          </a:stretch>
        </p:blipFill>
        <p:spPr>
          <a:xfrm>
            <a:off x="1158875" y="5233988"/>
            <a:ext cx="2673350" cy="1470025"/>
          </a:xfrm>
        </p:spPr>
      </p:pic>
      <p:pic>
        <p:nvPicPr>
          <p:cNvPr id="87044" name="Picture 4" descr="images-3.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373380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cxnSpLocks noChangeShapeType="1"/>
          </p:cNvCxnSpPr>
          <p:nvPr/>
        </p:nvCxnSpPr>
        <p:spPr bwMode="auto">
          <a:xfrm rot="5400000">
            <a:off x="1492250" y="4968875"/>
            <a:ext cx="2081213" cy="93663"/>
          </a:xfrm>
          <a:prstGeom prst="straightConnector1">
            <a:avLst/>
          </a:prstGeom>
          <a:noFill/>
          <a:ln w="38100">
            <a:solidFill>
              <a:srgbClr val="FFFF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7046" name="TextBox 8"/>
          <p:cNvSpPr txBox="1">
            <a:spLocks noChangeArrowheads="1"/>
          </p:cNvSpPr>
          <p:nvPr/>
        </p:nvSpPr>
        <p:spPr bwMode="auto">
          <a:xfrm>
            <a:off x="2220913" y="4625975"/>
            <a:ext cx="290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sp>
        <p:nvSpPr>
          <p:cNvPr id="87047" name="TextBox 9"/>
          <p:cNvSpPr txBox="1">
            <a:spLocks noChangeArrowheads="1"/>
          </p:cNvSpPr>
          <p:nvPr/>
        </p:nvSpPr>
        <p:spPr bwMode="auto">
          <a:xfrm>
            <a:off x="847725" y="1727200"/>
            <a:ext cx="463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a:t>
            </a: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mn-cs"/>
              </a:rPr>
              <a:t>Gravitational</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Potential Energy</a:t>
            </a:r>
          </a:p>
        </p:txBody>
      </p:sp>
      <p:sp>
        <p:nvSpPr>
          <p:cNvPr id="87048" name="TextBox 10"/>
          <p:cNvSpPr txBox="1">
            <a:spLocks noChangeArrowheads="1"/>
          </p:cNvSpPr>
          <p:nvPr/>
        </p:nvSpPr>
        <p:spPr bwMode="auto">
          <a:xfrm>
            <a:off x="2859088" y="4675188"/>
            <a:ext cx="295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a:t>
            </a: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mn-cs"/>
              </a:rPr>
              <a:t>U</a:t>
            </a:r>
            <a:r>
              <a:rPr kumimoji="0" lang="en-US" altLang="en-US" sz="2400" b="0" i="0" u="none" strike="noStrike" kern="1200" cap="none" spc="0" normalizeH="0" baseline="-25000" noProof="0">
                <a:ln>
                  <a:noFill/>
                </a:ln>
                <a:solidFill>
                  <a:srgbClr val="008000"/>
                </a:solidFill>
                <a:effectLst/>
                <a:uLnTx/>
                <a:uFillTx/>
                <a:latin typeface="Comic Sans MS" panose="030F0702030302020204" pitchFamily="66" charset="0"/>
                <a:ea typeface="MS PGothic" panose="020B0600070205080204" pitchFamily="34" charset="-128"/>
                <a:cs typeface="+mn-cs"/>
              </a:rPr>
              <a:t>g</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sym typeface="Wingdings" panose="05000000000000000000" pitchFamily="2" charset="2"/>
              </a:rPr>
              <a:t>0 when r ∞</a:t>
            </a:r>
            <a:endPar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endParaRPr>
          </a:p>
        </p:txBody>
      </p:sp>
      <p:grpSp>
        <p:nvGrpSpPr>
          <p:cNvPr id="87049" name="Group 13"/>
          <p:cNvGrpSpPr>
            <a:grpSpLocks/>
          </p:cNvGrpSpPr>
          <p:nvPr/>
        </p:nvGrpSpPr>
        <p:grpSpPr bwMode="auto">
          <a:xfrm>
            <a:off x="3832225" y="2332038"/>
            <a:ext cx="1974850" cy="914400"/>
            <a:chOff x="2418572" y="3280555"/>
            <a:chExt cx="2143872" cy="1031259"/>
          </a:xfrm>
        </p:grpSpPr>
        <p:graphicFrame>
          <p:nvGraphicFramePr>
            <p:cNvPr id="87070" name="Object 2"/>
            <p:cNvGraphicFramePr>
              <a:graphicFrameLocks noChangeAspect="1"/>
            </p:cNvGraphicFramePr>
            <p:nvPr/>
          </p:nvGraphicFramePr>
          <p:xfrm>
            <a:off x="2418572" y="3398427"/>
            <a:ext cx="2114550" cy="835025"/>
          </p:xfrm>
          <a:graphic>
            <a:graphicData uri="http://schemas.openxmlformats.org/presentationml/2006/ole">
              <mc:AlternateContent xmlns:mc="http://schemas.openxmlformats.org/markup-compatibility/2006">
                <mc:Choice xmlns:v="urn:schemas-microsoft-com:vml" Requires="v">
                  <p:oleObj spid="_x0000_s2086" name="Equation" r:id="rId6" imgW="886680" imgH="347400" progId="">
                    <p:embed/>
                  </p:oleObj>
                </mc:Choice>
                <mc:Fallback>
                  <p:oleObj name="Equation" r:id="rId6" imgW="886680" imgH="347400" progId="">
                    <p:embed/>
                    <p:pic>
                      <p:nvPicPr>
                        <p:cNvPr id="8707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8572" y="3398427"/>
                          <a:ext cx="21145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a:spLocks noChangeArrowheads="1"/>
            </p:cNvSpPr>
            <p:nvPr/>
          </p:nvSpPr>
          <p:spPr bwMode="auto">
            <a:xfrm>
              <a:off x="2432359" y="3280555"/>
              <a:ext cx="2130085" cy="1031259"/>
            </a:xfrm>
            <a:prstGeom prst="rect">
              <a:avLst/>
            </a:prstGeom>
            <a:noFill/>
            <a:ln w="28575">
              <a:solidFill>
                <a:srgbClr val="008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grpSp>
      <p:sp>
        <p:nvSpPr>
          <p:cNvPr id="87050" name="TextBox 14"/>
          <p:cNvSpPr txBox="1">
            <a:spLocks noChangeArrowheads="1"/>
          </p:cNvSpPr>
          <p:nvPr/>
        </p:nvSpPr>
        <p:spPr bwMode="auto">
          <a:xfrm>
            <a:off x="2884488" y="3386138"/>
            <a:ext cx="2809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2F2B20"/>
                </a:solidFill>
                <a:effectLst/>
                <a:uLnTx/>
                <a:uFillTx/>
                <a:latin typeface="Calibri" panose="020F0502020204030204" pitchFamily="34" charset="0"/>
                <a:ea typeface="MS PGothic" panose="020B0600070205080204" pitchFamily="34" charset="-128"/>
                <a:cs typeface="+mn-cs"/>
              </a:rPr>
              <a:t>•</a:t>
            </a:r>
            <a:r>
              <a:rPr kumimoji="0" lang="en-US" altLang="en-US" sz="2400" b="1" i="0" u="none" strike="noStrike" kern="1200" cap="none" spc="0" normalizeH="0" baseline="0" noProof="0" dirty="0" err="1">
                <a:ln>
                  <a:noFill/>
                </a:ln>
                <a:solidFill>
                  <a:srgbClr val="008000"/>
                </a:solidFill>
                <a:effectLst/>
                <a:uLnTx/>
                <a:uFillTx/>
                <a:latin typeface="Comic Sans MS" panose="030F0702030302020204" pitchFamily="66" charset="0"/>
                <a:ea typeface="MS PGothic" panose="020B0600070205080204" pitchFamily="34" charset="-128"/>
                <a:cs typeface="+mn-cs"/>
              </a:rPr>
              <a:t>U</a:t>
            </a:r>
            <a:r>
              <a:rPr kumimoji="0" lang="en-US" altLang="en-US" sz="2400" b="1" i="0" u="none" strike="noStrike" kern="1200" cap="none" spc="0" normalizeH="0" baseline="-25000" noProof="0" dirty="0" err="1">
                <a:ln>
                  <a:noFill/>
                </a:ln>
                <a:solidFill>
                  <a:srgbClr val="008000"/>
                </a:solidFill>
                <a:effectLst/>
                <a:uLnTx/>
                <a:uFillTx/>
                <a:latin typeface="Comic Sans MS" panose="030F0702030302020204" pitchFamily="66" charset="0"/>
                <a:ea typeface="MS PGothic" panose="020B0600070205080204" pitchFamily="34" charset="-128"/>
                <a:cs typeface="+mn-cs"/>
              </a:rPr>
              <a:t>g</a:t>
            </a:r>
            <a:r>
              <a:rPr kumimoji="0" lang="en-US" altLang="en-US" sz="2400" b="1" i="0" u="none"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 is due to an attractive force</a:t>
            </a:r>
          </a:p>
        </p:txBody>
      </p:sp>
      <p:graphicFrame>
        <p:nvGraphicFramePr>
          <p:cNvPr id="87051" name="Object 3"/>
          <p:cNvGraphicFramePr>
            <a:graphicFrameLocks noChangeAspect="1"/>
          </p:cNvGraphicFramePr>
          <p:nvPr/>
        </p:nvGraphicFramePr>
        <p:xfrm>
          <a:off x="2084388" y="2495550"/>
          <a:ext cx="1462087" cy="660400"/>
        </p:xfrm>
        <a:graphic>
          <a:graphicData uri="http://schemas.openxmlformats.org/presentationml/2006/ole">
            <mc:AlternateContent xmlns:mc="http://schemas.openxmlformats.org/markup-compatibility/2006">
              <mc:Choice xmlns:v="urn:schemas-microsoft-com:vml" Requires="v">
                <p:oleObj spid="_x0000_s2087" name="Equation" r:id="rId8" imgW="776880" imgH="347400" progId="">
                  <p:embed/>
                </p:oleObj>
              </mc:Choice>
              <mc:Fallback>
                <p:oleObj name="Equation" r:id="rId8" imgW="776880" imgH="347400" progId="">
                  <p:embed/>
                  <p:pic>
                    <p:nvPicPr>
                      <p:cNvPr id="87051"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4388" y="2495550"/>
                        <a:ext cx="14620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52" name="TextBox 20"/>
          <p:cNvSpPr txBox="1">
            <a:spLocks noChangeArrowheads="1"/>
          </p:cNvSpPr>
          <p:nvPr/>
        </p:nvSpPr>
        <p:spPr bwMode="auto">
          <a:xfrm>
            <a:off x="6538913" y="1752600"/>
            <a:ext cx="3925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a:t>
            </a:r>
            <a:r>
              <a:rPr kumimoji="0" lang="en-US" altLang="en-US" sz="2400" b="0" i="0" u="none" strike="noStrike" kern="1200" cap="none" spc="0" normalizeH="0" baseline="0" noProof="0">
                <a:ln>
                  <a:noFill/>
                </a:ln>
                <a:solidFill>
                  <a:srgbClr val="800000"/>
                </a:solidFill>
                <a:effectLst/>
                <a:uLnTx/>
                <a:uFillTx/>
                <a:latin typeface="Comic Sans MS" panose="030F0702030302020204" pitchFamily="66" charset="0"/>
                <a:ea typeface="MS PGothic" panose="020B0600070205080204" pitchFamily="34" charset="-128"/>
                <a:cs typeface="+mn-cs"/>
              </a:rPr>
              <a:t>Electric</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Potential Energy</a:t>
            </a:r>
          </a:p>
        </p:txBody>
      </p:sp>
      <p:grpSp>
        <p:nvGrpSpPr>
          <p:cNvPr id="22" name="Group 13"/>
          <p:cNvGrpSpPr>
            <a:grpSpLocks/>
          </p:cNvGrpSpPr>
          <p:nvPr/>
        </p:nvGrpSpPr>
        <p:grpSpPr bwMode="auto">
          <a:xfrm>
            <a:off x="8323263" y="2286000"/>
            <a:ext cx="1887537" cy="952500"/>
            <a:chOff x="2433091" y="3280555"/>
            <a:chExt cx="2129353" cy="1031259"/>
          </a:xfrm>
        </p:grpSpPr>
        <p:graphicFrame>
          <p:nvGraphicFramePr>
            <p:cNvPr id="87068" name="Object 4"/>
            <p:cNvGraphicFramePr>
              <a:graphicFrameLocks noChangeAspect="1"/>
            </p:cNvGraphicFramePr>
            <p:nvPr/>
          </p:nvGraphicFramePr>
          <p:xfrm>
            <a:off x="2640822" y="3400014"/>
            <a:ext cx="1670050" cy="833438"/>
          </p:xfrm>
          <a:graphic>
            <a:graphicData uri="http://schemas.openxmlformats.org/presentationml/2006/ole">
              <mc:AlternateContent xmlns:mc="http://schemas.openxmlformats.org/markup-compatibility/2006">
                <mc:Choice xmlns:v="urn:schemas-microsoft-com:vml" Requires="v">
                  <p:oleObj spid="_x0000_s2088" name="Equation" r:id="rId10" imgW="694800" imgH="347400" progId="">
                    <p:embed/>
                  </p:oleObj>
                </mc:Choice>
                <mc:Fallback>
                  <p:oleObj name="Equation" r:id="rId10" imgW="694800" imgH="347400" progId="">
                    <p:embed/>
                    <p:pic>
                      <p:nvPicPr>
                        <p:cNvPr id="87068"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0822" y="3400014"/>
                          <a:ext cx="1670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a:spLocks noChangeArrowheads="1"/>
            </p:cNvSpPr>
            <p:nvPr/>
          </p:nvSpPr>
          <p:spPr bwMode="auto">
            <a:xfrm>
              <a:off x="2433091" y="3280555"/>
              <a:ext cx="2129353" cy="1031259"/>
            </a:xfrm>
            <a:prstGeom prst="rect">
              <a:avLst/>
            </a:prstGeom>
            <a:noFill/>
            <a:ln w="28575">
              <a:solidFill>
                <a:srgbClr val="8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grpSp>
      <p:graphicFrame>
        <p:nvGraphicFramePr>
          <p:cNvPr id="16389" name="Object 5"/>
          <p:cNvGraphicFramePr>
            <a:graphicFrameLocks noChangeAspect="1"/>
          </p:cNvGraphicFramePr>
          <p:nvPr/>
        </p:nvGraphicFramePr>
        <p:xfrm>
          <a:off x="6319838" y="2316163"/>
          <a:ext cx="1744662" cy="1062037"/>
        </p:xfrm>
        <a:graphic>
          <a:graphicData uri="http://schemas.openxmlformats.org/presentationml/2006/ole">
            <mc:AlternateContent xmlns:mc="http://schemas.openxmlformats.org/markup-compatibility/2006">
              <mc:Choice xmlns:v="urn:schemas-microsoft-com:vml" Requires="v">
                <p:oleObj spid="_x0000_s2089" name="Equation" r:id="rId12" imgW="923400" imgH="557640" progId="Equation.DSMT4">
                  <p:embed/>
                </p:oleObj>
              </mc:Choice>
              <mc:Fallback>
                <p:oleObj name="Equation" r:id="rId12" imgW="923400" imgH="557640" progId="Equation.DSMT4">
                  <p:embed/>
                  <p:pic>
                    <p:nvPicPr>
                      <p:cNvPr id="16389"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9838" y="2316163"/>
                        <a:ext cx="17446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a:spLocks noChangeArrowheads="1"/>
          </p:cNvSpPr>
          <p:nvPr/>
        </p:nvSpPr>
        <p:spPr bwMode="auto">
          <a:xfrm>
            <a:off x="6540500" y="3317875"/>
            <a:ext cx="424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2F2B20"/>
                </a:solidFill>
                <a:effectLst/>
                <a:uLnTx/>
                <a:uFillTx/>
                <a:latin typeface="Calibri" panose="020F0502020204030204" pitchFamily="34" charset="0"/>
                <a:ea typeface="MS PGothic" panose="020B0600070205080204" pitchFamily="34" charset="-128"/>
                <a:cs typeface="+mn-cs"/>
              </a:rPr>
              <a:t>•</a:t>
            </a:r>
            <a:r>
              <a:rPr kumimoji="0" lang="en-US" altLang="en-US" sz="2400" b="1" i="0" u="none" strike="noStrike" kern="1200" cap="none" spc="0" normalizeH="0" baseline="0" noProof="0" dirty="0">
                <a:ln>
                  <a:noFill/>
                </a:ln>
                <a:solidFill>
                  <a:srgbClr val="800000"/>
                </a:solidFill>
                <a:effectLst/>
                <a:uLnTx/>
                <a:uFillTx/>
                <a:latin typeface="Comic Sans MS" panose="030F0702030302020204" pitchFamily="66" charset="0"/>
                <a:ea typeface="MS PGothic" panose="020B0600070205080204" pitchFamily="34" charset="-128"/>
                <a:cs typeface="+mn-cs"/>
              </a:rPr>
              <a:t>U</a:t>
            </a:r>
            <a:r>
              <a:rPr kumimoji="0" lang="en-US" altLang="en-US" sz="2400" b="1" i="0" u="none" strike="noStrike" kern="1200" cap="none" spc="0" normalizeH="0" baseline="-25000" noProof="0" dirty="0">
                <a:ln>
                  <a:noFill/>
                </a:ln>
                <a:solidFill>
                  <a:srgbClr val="800000"/>
                </a:solidFill>
                <a:effectLst/>
                <a:uLnTx/>
                <a:uFillTx/>
                <a:latin typeface="Comic Sans MS" panose="030F0702030302020204" pitchFamily="66" charset="0"/>
                <a:ea typeface="MS PGothic" panose="020B0600070205080204" pitchFamily="34" charset="-128"/>
                <a:cs typeface="+mn-cs"/>
              </a:rPr>
              <a:t>E</a:t>
            </a:r>
            <a:r>
              <a:rPr kumimoji="0" lang="en-US" altLang="en-US" sz="2400" b="1" i="0" u="none"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 can result </a:t>
            </a:r>
            <a:r>
              <a:rPr kumimoji="0" lang="en-US" altLang="en-US" sz="2400" b="1" i="0" u="none" strike="noStrike" kern="1200" cap="none" spc="0" normalizeH="0" baseline="0" noProof="0" dirty="0">
                <a:ln>
                  <a:noFill/>
                </a:ln>
                <a:solidFill>
                  <a:srgbClr val="984807"/>
                </a:solidFill>
                <a:effectLst/>
                <a:uLnTx/>
                <a:uFillTx/>
                <a:latin typeface="Comic Sans MS" panose="030F0702030302020204" pitchFamily="66" charset="0"/>
                <a:ea typeface="MS PGothic" panose="020B0600070205080204" pitchFamily="34" charset="-128"/>
                <a:cs typeface="+mn-cs"/>
              </a:rPr>
              <a:t>from either an attractive force or a repulsive force</a:t>
            </a:r>
          </a:p>
        </p:txBody>
      </p:sp>
      <p:sp>
        <p:nvSpPr>
          <p:cNvPr id="28" name="TextBox 27"/>
          <p:cNvSpPr txBox="1">
            <a:spLocks noChangeArrowheads="1"/>
          </p:cNvSpPr>
          <p:nvPr/>
        </p:nvSpPr>
        <p:spPr bwMode="auto">
          <a:xfrm>
            <a:off x="6594475" y="5435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a:t>
            </a:r>
            <a:r>
              <a:rPr kumimoji="0" lang="en-US" altLang="en-US" sz="2400" b="0" i="0" u="none" strike="noStrike" kern="1200" cap="none" spc="0" normalizeH="0" baseline="0" noProof="0">
                <a:ln>
                  <a:noFill/>
                </a:ln>
                <a:solidFill>
                  <a:srgbClr val="800000"/>
                </a:solidFill>
                <a:effectLst/>
                <a:uLnTx/>
                <a:uFillTx/>
                <a:latin typeface="Comic Sans MS" panose="030F0702030302020204" pitchFamily="66" charset="0"/>
                <a:ea typeface="MS PGothic" panose="020B0600070205080204" pitchFamily="34" charset="-128"/>
                <a:cs typeface="+mn-cs"/>
              </a:rPr>
              <a:t>U</a:t>
            </a:r>
            <a:r>
              <a:rPr kumimoji="0" lang="en-US" altLang="en-US" sz="2400" b="0" i="0" u="none" strike="noStrike" kern="1200" cap="none" spc="0" normalizeH="0" baseline="-25000" noProof="0">
                <a:ln>
                  <a:noFill/>
                </a:ln>
                <a:solidFill>
                  <a:srgbClr val="800000"/>
                </a:solidFill>
                <a:effectLst/>
                <a:uLnTx/>
                <a:uFillTx/>
                <a:latin typeface="Comic Sans MS" panose="030F0702030302020204" pitchFamily="66" charset="0"/>
                <a:ea typeface="MS PGothic" panose="020B0600070205080204" pitchFamily="34" charset="-128"/>
                <a:cs typeface="+mn-cs"/>
              </a:rPr>
              <a:t>E</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sym typeface="Wingdings" panose="05000000000000000000" pitchFamily="2" charset="2"/>
              </a:rPr>
              <a:t>0 when r ∞</a:t>
            </a:r>
            <a:endPar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endParaRPr>
          </a:p>
        </p:txBody>
      </p:sp>
      <p:grpSp>
        <p:nvGrpSpPr>
          <p:cNvPr id="45" name="Group 44"/>
          <p:cNvGrpSpPr>
            <a:grpSpLocks/>
          </p:cNvGrpSpPr>
          <p:nvPr/>
        </p:nvGrpSpPr>
        <p:grpSpPr bwMode="auto">
          <a:xfrm>
            <a:off x="6435725" y="4498975"/>
            <a:ext cx="3775075" cy="900113"/>
            <a:chOff x="4912356" y="4498811"/>
            <a:chExt cx="3774812" cy="900589"/>
          </a:xfrm>
        </p:grpSpPr>
        <p:grpSp>
          <p:nvGrpSpPr>
            <p:cNvPr id="87060" name="Group 43"/>
            <p:cNvGrpSpPr>
              <a:grpSpLocks/>
            </p:cNvGrpSpPr>
            <p:nvPr/>
          </p:nvGrpSpPr>
          <p:grpSpPr bwMode="auto">
            <a:xfrm>
              <a:off x="4912356" y="4498811"/>
              <a:ext cx="3774812" cy="900589"/>
              <a:chOff x="5059333" y="5803220"/>
              <a:chExt cx="3774812" cy="900589"/>
            </a:xfrm>
          </p:grpSpPr>
          <p:sp>
            <p:nvSpPr>
              <p:cNvPr id="32" name="Oval 31"/>
              <p:cNvSpPr>
                <a:spLocks noChangeArrowheads="1"/>
              </p:cNvSpPr>
              <p:nvPr/>
            </p:nvSpPr>
            <p:spPr bwMode="auto">
              <a:xfrm>
                <a:off x="6597514" y="5941406"/>
                <a:ext cx="773058" cy="762403"/>
              </a:xfrm>
              <a:prstGeom prst="ellipse">
                <a:avLst/>
              </a:prstGeom>
              <a:solidFill>
                <a:srgbClr val="0000FF"/>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E83F"/>
                    </a:solidFill>
                    <a:effectLst/>
                    <a:uLnTx/>
                    <a:uFillTx/>
                    <a:latin typeface="Calibri"/>
                    <a:ea typeface="ＭＳ Ｐゴシック" charset="0"/>
                    <a:cs typeface="ＭＳ Ｐゴシック" charset="0"/>
                  </a:rPr>
                  <a:t>+</a:t>
                </a:r>
              </a:p>
            </p:txBody>
          </p:sp>
          <p:sp>
            <p:nvSpPr>
              <p:cNvPr id="33" name="Oval 32"/>
              <p:cNvSpPr>
                <a:spLocks noChangeArrowheads="1"/>
              </p:cNvSpPr>
              <p:nvPr/>
            </p:nvSpPr>
            <p:spPr bwMode="auto">
              <a:xfrm>
                <a:off x="8061087" y="5941406"/>
                <a:ext cx="773058" cy="762403"/>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34" name="Oval 33"/>
              <p:cNvSpPr>
                <a:spLocks noChangeArrowheads="1"/>
              </p:cNvSpPr>
              <p:nvPr/>
            </p:nvSpPr>
            <p:spPr bwMode="auto">
              <a:xfrm>
                <a:off x="5059333" y="5941406"/>
                <a:ext cx="773059" cy="762403"/>
              </a:xfrm>
              <a:prstGeom prst="ellipse">
                <a:avLst/>
              </a:prstGeom>
              <a:solidFill>
                <a:srgbClr val="008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E83F"/>
                    </a:solidFill>
                    <a:effectLst/>
                    <a:uLnTx/>
                    <a:uFillTx/>
                    <a:latin typeface="Calibri"/>
                    <a:ea typeface="ＭＳ Ｐゴシック" charset="0"/>
                    <a:cs typeface="ＭＳ Ｐゴシック" charset="0"/>
                  </a:rPr>
                  <a:t>-</a:t>
                </a:r>
              </a:p>
            </p:txBody>
          </p:sp>
          <p:cxnSp>
            <p:nvCxnSpPr>
              <p:cNvPr id="38" name="Straight Arrow Connector 37"/>
              <p:cNvCxnSpPr>
                <a:cxnSpLocks noChangeShapeType="1"/>
              </p:cNvCxnSpPr>
              <p:nvPr/>
            </p:nvCxnSpPr>
            <p:spPr bwMode="auto">
              <a:xfrm rot="5400000" flipH="1" flipV="1">
                <a:off x="6214952" y="5066691"/>
                <a:ext cx="1589" cy="1538181"/>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5400000" flipH="1" flipV="1">
                <a:off x="7694399" y="5065103"/>
                <a:ext cx="1588" cy="1538181"/>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7067" name="TextBox 41"/>
              <p:cNvSpPr txBox="1">
                <a:spLocks noChangeArrowheads="1"/>
              </p:cNvSpPr>
              <p:nvPr/>
            </p:nvSpPr>
            <p:spPr bwMode="auto">
              <a:xfrm>
                <a:off x="6098278" y="5803220"/>
                <a:ext cx="290493" cy="45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grpSp>
        <p:sp>
          <p:nvSpPr>
            <p:cNvPr id="87061" name="TextBox 42"/>
            <p:cNvSpPr txBox="1">
              <a:spLocks noChangeArrowheads="1"/>
            </p:cNvSpPr>
            <p:nvPr/>
          </p:nvSpPr>
          <p:spPr bwMode="auto">
            <a:xfrm>
              <a:off x="7452973" y="4518648"/>
              <a:ext cx="290492" cy="45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grpSp>
      <p:cxnSp>
        <p:nvCxnSpPr>
          <p:cNvPr id="3" name="Straight Arrow Connector 2"/>
          <p:cNvCxnSpPr>
            <a:cxnSpLocks noChangeShapeType="1"/>
            <a:stCxn id="32" idx="2"/>
          </p:cNvCxnSpPr>
          <p:nvPr/>
        </p:nvCxnSpPr>
        <p:spPr bwMode="auto">
          <a:xfrm flipH="1" flipV="1">
            <a:off x="7353300" y="5013325"/>
            <a:ext cx="620713" cy="4763"/>
          </a:xfrm>
          <a:prstGeom prst="straightConnector1">
            <a:avLst/>
          </a:prstGeom>
          <a:noFill/>
          <a:ln w="381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flipH="1">
            <a:off x="7366000" y="5186363"/>
            <a:ext cx="668338" cy="0"/>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96415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554288" y="228600"/>
            <a:ext cx="7123112" cy="1066800"/>
          </a:xfrm>
        </p:spPr>
        <p:txBody>
          <a:bodyPr/>
          <a:lstStyle/>
          <a:p>
            <a:pPr eaLnBrk="1" hangingPunct="1"/>
            <a:r>
              <a:rPr lang="en-US" altLang="en-US" sz="3600">
                <a:solidFill>
                  <a:srgbClr val="800000"/>
                </a:solidFill>
                <a:latin typeface="Comic Sans MS" panose="030F0702030302020204" pitchFamily="66" charset="0"/>
              </a:rPr>
              <a:t>23.1 Electrostatic  Potential Energy</a:t>
            </a:r>
          </a:p>
        </p:txBody>
      </p:sp>
      <p:pic>
        <p:nvPicPr>
          <p:cNvPr id="89091" name="Content Placeholder 3" descr="images-2.jpeg"/>
          <p:cNvPicPr>
            <a:picLocks noGrp="1" noChangeAspect="1"/>
          </p:cNvPicPr>
          <p:nvPr>
            <p:ph idx="1"/>
          </p:nvPr>
        </p:nvPicPr>
        <p:blipFill>
          <a:blip r:embed="rId4">
            <a:extLst>
              <a:ext uri="{28A0092B-C50C-407E-A947-70E740481C1C}">
                <a14:useLocalDpi xmlns:a14="http://schemas.microsoft.com/office/drawing/2010/main" val="0"/>
              </a:ext>
            </a:extLst>
          </a:blip>
          <a:srcRect l="-42497" r="-42497"/>
          <a:stretch>
            <a:fillRect/>
          </a:stretch>
        </p:blipFill>
        <p:spPr>
          <a:xfrm>
            <a:off x="1562100" y="2454275"/>
            <a:ext cx="1206500" cy="665163"/>
          </a:xfrm>
        </p:spPr>
      </p:pic>
      <p:sp>
        <p:nvSpPr>
          <p:cNvPr id="89092" name="TextBox 9"/>
          <p:cNvSpPr txBox="1">
            <a:spLocks noChangeArrowheads="1"/>
          </p:cNvSpPr>
          <p:nvPr/>
        </p:nvSpPr>
        <p:spPr bwMode="auto">
          <a:xfrm>
            <a:off x="1492250" y="1624013"/>
            <a:ext cx="2613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mn-cs"/>
              </a:rPr>
              <a:t>Gravitational</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U</a:t>
            </a:r>
            <a:r>
              <a:rPr kumimoji="0" lang="en-US" altLang="en-US" sz="2400" b="0" i="0" u="none" strike="noStrike" kern="1200" cap="none" spc="0" normalizeH="0" baseline="-25000" noProof="0">
                <a:ln>
                  <a:noFill/>
                </a:ln>
                <a:solidFill>
                  <a:srgbClr val="2F2B20"/>
                </a:solidFill>
                <a:effectLst/>
                <a:uLnTx/>
                <a:uFillTx/>
                <a:latin typeface="Comic Sans MS" panose="030F0702030302020204" pitchFamily="66" charset="0"/>
                <a:ea typeface="MS PGothic" panose="020B0600070205080204" pitchFamily="34" charset="-128"/>
                <a:cs typeface="+mn-cs"/>
              </a:rPr>
              <a:t>g</a:t>
            </a:r>
            <a:endPar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mn-cs"/>
              </a:rPr>
              <a:t>Attractive</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force</a:t>
            </a:r>
          </a:p>
        </p:txBody>
      </p:sp>
      <p:sp>
        <p:nvSpPr>
          <p:cNvPr id="89093" name="TextBox 20"/>
          <p:cNvSpPr txBox="1">
            <a:spLocks noChangeArrowheads="1"/>
          </p:cNvSpPr>
          <p:nvPr/>
        </p:nvSpPr>
        <p:spPr bwMode="auto">
          <a:xfrm>
            <a:off x="4802188" y="1617663"/>
            <a:ext cx="25939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800000"/>
                </a:solidFill>
                <a:effectLst/>
                <a:uLnTx/>
                <a:uFillTx/>
                <a:latin typeface="Comic Sans MS" panose="030F0702030302020204" pitchFamily="66" charset="0"/>
                <a:ea typeface="MS PGothic" panose="020B0600070205080204" pitchFamily="34" charset="-128"/>
                <a:cs typeface="+mn-cs"/>
              </a:rPr>
              <a:t>Electric</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U</a:t>
            </a:r>
            <a:r>
              <a:rPr kumimoji="0" lang="en-US" altLang="en-US" sz="2400" b="0" i="0" u="none" strike="noStrike" kern="1200" cap="none" spc="0" normalizeH="0" baseline="-25000" noProof="0">
                <a:ln>
                  <a:noFill/>
                </a:ln>
                <a:solidFill>
                  <a:srgbClr val="2F2B20"/>
                </a:solidFill>
                <a:effectLst/>
                <a:uLnTx/>
                <a:uFillTx/>
                <a:latin typeface="Comic Sans MS" panose="030F0702030302020204" pitchFamily="66" charset="0"/>
                <a:ea typeface="MS PGothic" panose="020B0600070205080204" pitchFamily="34" charset="-128"/>
                <a:cs typeface="+mn-cs"/>
              </a:rPr>
              <a:t>E</a:t>
            </a:r>
            <a:endPar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mn-cs"/>
              </a:rPr>
              <a:t>Attractive</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force</a:t>
            </a:r>
          </a:p>
        </p:txBody>
      </p:sp>
      <p:sp>
        <p:nvSpPr>
          <p:cNvPr id="89094" name="TextBox 21"/>
          <p:cNvSpPr txBox="1">
            <a:spLocks noChangeArrowheads="1"/>
          </p:cNvSpPr>
          <p:nvPr/>
        </p:nvSpPr>
        <p:spPr bwMode="auto">
          <a:xfrm>
            <a:off x="7815263" y="1639888"/>
            <a:ext cx="2395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800000"/>
                </a:solidFill>
                <a:effectLst/>
                <a:uLnTx/>
                <a:uFillTx/>
                <a:latin typeface="Comic Sans MS" panose="030F0702030302020204" pitchFamily="66" charset="0"/>
                <a:ea typeface="MS PGothic" panose="020B0600070205080204" pitchFamily="34" charset="-128"/>
                <a:cs typeface="+mn-cs"/>
              </a:rPr>
              <a:t>Electric</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U</a:t>
            </a:r>
            <a:r>
              <a:rPr kumimoji="0" lang="en-US" altLang="en-US" sz="2400" b="0" i="0" u="none" strike="noStrike" kern="1200" cap="none" spc="0" normalizeH="0" baseline="-25000" noProof="0">
                <a:ln>
                  <a:noFill/>
                </a:ln>
                <a:solidFill>
                  <a:srgbClr val="2F2B20"/>
                </a:solidFill>
                <a:effectLst/>
                <a:uLnTx/>
                <a:uFillTx/>
                <a:latin typeface="Comic Sans MS" panose="030F0702030302020204" pitchFamily="66" charset="0"/>
                <a:ea typeface="MS PGothic" panose="020B0600070205080204" pitchFamily="34" charset="-128"/>
                <a:cs typeface="+mn-cs"/>
              </a:rPr>
              <a:t>E</a:t>
            </a:r>
            <a:endPar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FF6600"/>
                </a:solidFill>
                <a:effectLst/>
                <a:uLnTx/>
                <a:uFillTx/>
                <a:latin typeface="Comic Sans MS" panose="030F0702030302020204" pitchFamily="66" charset="0"/>
                <a:ea typeface="MS PGothic" panose="020B0600070205080204" pitchFamily="34" charset="-128"/>
                <a:cs typeface="+mn-cs"/>
              </a:rPr>
              <a:t>Repulsive</a:t>
            </a: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 force</a:t>
            </a:r>
          </a:p>
        </p:txBody>
      </p:sp>
      <p:grpSp>
        <p:nvGrpSpPr>
          <p:cNvPr id="89095" name="Group 22"/>
          <p:cNvGrpSpPr>
            <a:grpSpLocks/>
          </p:cNvGrpSpPr>
          <p:nvPr/>
        </p:nvGrpSpPr>
        <p:grpSpPr bwMode="auto">
          <a:xfrm>
            <a:off x="1784350" y="4502150"/>
            <a:ext cx="1995488" cy="2273300"/>
            <a:chOff x="5576615" y="4263886"/>
            <a:chExt cx="1996104" cy="2273702"/>
          </a:xfrm>
        </p:grpSpPr>
        <p:sp>
          <p:nvSpPr>
            <p:cNvPr id="89124" name="Line 34"/>
            <p:cNvSpPr>
              <a:spLocks noChangeShapeType="1"/>
            </p:cNvSpPr>
            <p:nvPr/>
          </p:nvSpPr>
          <p:spPr bwMode="auto">
            <a:xfrm flipV="1">
              <a:off x="5897290" y="4292461"/>
              <a:ext cx="0" cy="2209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25" name="Line 35"/>
            <p:cNvSpPr>
              <a:spLocks noChangeShapeType="1"/>
            </p:cNvSpPr>
            <p:nvPr/>
          </p:nvSpPr>
          <p:spPr bwMode="auto">
            <a:xfrm>
              <a:off x="5668690" y="5435461"/>
              <a:ext cx="190402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26" name="Text Box 36"/>
            <p:cNvSpPr txBox="1">
              <a:spLocks noChangeArrowheads="1"/>
            </p:cNvSpPr>
            <p:nvPr/>
          </p:nvSpPr>
          <p:spPr bwMode="auto">
            <a:xfrm>
              <a:off x="5576615" y="4263886"/>
              <a:ext cx="379530" cy="4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U</a:t>
              </a:r>
            </a:p>
          </p:txBody>
        </p:sp>
        <p:sp>
          <p:nvSpPr>
            <p:cNvPr id="89127" name="Text Box 37"/>
            <p:cNvSpPr txBox="1">
              <a:spLocks noChangeArrowheads="1"/>
            </p:cNvSpPr>
            <p:nvPr/>
          </p:nvSpPr>
          <p:spPr bwMode="auto">
            <a:xfrm>
              <a:off x="7388569" y="5380086"/>
              <a:ext cx="184150" cy="4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sp>
          <p:nvSpPr>
            <p:cNvPr id="29" name="Freeform 28"/>
            <p:cNvSpPr>
              <a:spLocks/>
            </p:cNvSpPr>
            <p:nvPr/>
          </p:nvSpPr>
          <p:spPr bwMode="auto">
            <a:xfrm>
              <a:off x="6149880" y="5597622"/>
              <a:ext cx="963909" cy="939966"/>
            </a:xfrm>
            <a:custGeom>
              <a:avLst/>
              <a:gdLst>
                <a:gd name="T0" fmla="*/ 0 w 964228"/>
                <a:gd name="T1" fmla="*/ 938580 h 940660"/>
                <a:gd name="T2" fmla="*/ 105725 w 964228"/>
                <a:gd name="T3" fmla="*/ 422361 h 940660"/>
                <a:gd name="T4" fmla="*/ 446393 w 964228"/>
                <a:gd name="T5" fmla="*/ 140787 h 940660"/>
                <a:gd name="T6" fmla="*/ 963271 w 964228"/>
                <a:gd name="T7" fmla="*/ 0 h 9406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4228" h="940660">
                  <a:moveTo>
                    <a:pt x="0" y="940660"/>
                  </a:moveTo>
                  <a:cubicBezTo>
                    <a:pt x="15678" y="748608"/>
                    <a:pt x="31357" y="556557"/>
                    <a:pt x="105830" y="423297"/>
                  </a:cubicBezTo>
                  <a:cubicBezTo>
                    <a:pt x="180303" y="290037"/>
                    <a:pt x="303771" y="211648"/>
                    <a:pt x="446837" y="141099"/>
                  </a:cubicBezTo>
                  <a:cubicBezTo>
                    <a:pt x="589903" y="70550"/>
                    <a:pt x="964228" y="0"/>
                    <a:pt x="964228" y="0"/>
                  </a:cubicBezTo>
                </a:path>
              </a:pathLst>
            </a:custGeom>
            <a:noFill/>
            <a:ln w="38100" cap="flat" cmpd="sng">
              <a:solidFill>
                <a:srgbClr val="008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89096" name="Group 1067"/>
          <p:cNvGrpSpPr>
            <a:grpSpLocks/>
          </p:cNvGrpSpPr>
          <p:nvPr/>
        </p:nvGrpSpPr>
        <p:grpSpPr bwMode="auto">
          <a:xfrm>
            <a:off x="4991100" y="4467225"/>
            <a:ext cx="1995488" cy="2238375"/>
            <a:chOff x="2184" y="2814"/>
            <a:chExt cx="1257" cy="1410"/>
          </a:xfrm>
        </p:grpSpPr>
        <p:sp>
          <p:nvSpPr>
            <p:cNvPr id="89120" name="Line 34"/>
            <p:cNvSpPr>
              <a:spLocks noChangeShapeType="1"/>
            </p:cNvSpPr>
            <p:nvPr/>
          </p:nvSpPr>
          <p:spPr bwMode="auto">
            <a:xfrm flipV="1">
              <a:off x="2386" y="2832"/>
              <a:ext cx="0" cy="13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21" name="Line 35"/>
            <p:cNvSpPr>
              <a:spLocks noChangeShapeType="1"/>
            </p:cNvSpPr>
            <p:nvPr/>
          </p:nvSpPr>
          <p:spPr bwMode="auto">
            <a:xfrm>
              <a:off x="2242" y="3552"/>
              <a:ext cx="119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22" name="Text Box 36"/>
            <p:cNvSpPr txBox="1">
              <a:spLocks noChangeArrowheads="1"/>
            </p:cNvSpPr>
            <p:nvPr/>
          </p:nvSpPr>
          <p:spPr bwMode="auto">
            <a:xfrm>
              <a:off x="2184" y="2814"/>
              <a:ext cx="2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U</a:t>
              </a:r>
            </a:p>
          </p:txBody>
        </p:sp>
        <p:sp>
          <p:nvSpPr>
            <p:cNvPr id="89123" name="Text Box 37"/>
            <p:cNvSpPr txBox="1">
              <a:spLocks noChangeArrowheads="1"/>
            </p:cNvSpPr>
            <p:nvPr/>
          </p:nvSpPr>
          <p:spPr bwMode="auto">
            <a:xfrm>
              <a:off x="3325" y="3517"/>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grpSp>
      <p:sp>
        <p:nvSpPr>
          <p:cNvPr id="35" name="Freeform 34"/>
          <p:cNvSpPr>
            <a:spLocks/>
          </p:cNvSpPr>
          <p:nvPr/>
        </p:nvSpPr>
        <p:spPr bwMode="auto">
          <a:xfrm>
            <a:off x="5564188" y="5800725"/>
            <a:ext cx="963612" cy="939800"/>
          </a:xfrm>
          <a:custGeom>
            <a:avLst/>
            <a:gdLst>
              <a:gd name="T0" fmla="*/ 0 w 964228"/>
              <a:gd name="T1" fmla="*/ 938083 h 940660"/>
              <a:gd name="T2" fmla="*/ 105626 w 964228"/>
              <a:gd name="T3" fmla="*/ 422137 h 940660"/>
              <a:gd name="T4" fmla="*/ 445982 w 964228"/>
              <a:gd name="T5" fmla="*/ 140712 h 940660"/>
              <a:gd name="T6" fmla="*/ 962381 w 964228"/>
              <a:gd name="T7" fmla="*/ 0 h 9406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4228" h="940660">
                <a:moveTo>
                  <a:pt x="0" y="940660"/>
                </a:moveTo>
                <a:cubicBezTo>
                  <a:pt x="15678" y="748608"/>
                  <a:pt x="31357" y="556557"/>
                  <a:pt x="105830" y="423297"/>
                </a:cubicBezTo>
                <a:cubicBezTo>
                  <a:pt x="180303" y="290037"/>
                  <a:pt x="303771" y="211648"/>
                  <a:pt x="446837" y="141099"/>
                </a:cubicBezTo>
                <a:cubicBezTo>
                  <a:pt x="589903" y="70550"/>
                  <a:pt x="964228" y="0"/>
                  <a:pt x="964228" y="0"/>
                </a:cubicBezTo>
              </a:path>
            </a:pathLst>
          </a:custGeom>
          <a:noFill/>
          <a:ln w="38100" cap="flat" cmpd="sng">
            <a:solidFill>
              <a:srgbClr val="80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89098" name="Group 1068"/>
          <p:cNvGrpSpPr>
            <a:grpSpLocks/>
          </p:cNvGrpSpPr>
          <p:nvPr/>
        </p:nvGrpSpPr>
        <p:grpSpPr bwMode="auto">
          <a:xfrm>
            <a:off x="7864475" y="4551363"/>
            <a:ext cx="1997075" cy="2238375"/>
            <a:chOff x="3994" y="2867"/>
            <a:chExt cx="1258" cy="1410"/>
          </a:xfrm>
        </p:grpSpPr>
        <p:sp>
          <p:nvSpPr>
            <p:cNvPr id="89116" name="Line 34"/>
            <p:cNvSpPr>
              <a:spLocks noChangeShapeType="1"/>
            </p:cNvSpPr>
            <p:nvPr/>
          </p:nvSpPr>
          <p:spPr bwMode="auto">
            <a:xfrm flipV="1">
              <a:off x="4196" y="2885"/>
              <a:ext cx="0" cy="13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17" name="Line 35"/>
            <p:cNvSpPr>
              <a:spLocks noChangeShapeType="1"/>
            </p:cNvSpPr>
            <p:nvPr/>
          </p:nvSpPr>
          <p:spPr bwMode="auto">
            <a:xfrm>
              <a:off x="4052" y="3605"/>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9118" name="Text Box 36"/>
            <p:cNvSpPr txBox="1">
              <a:spLocks noChangeArrowheads="1"/>
            </p:cNvSpPr>
            <p:nvPr/>
          </p:nvSpPr>
          <p:spPr bwMode="auto">
            <a:xfrm>
              <a:off x="3994" y="2867"/>
              <a:ext cx="2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U</a:t>
              </a:r>
            </a:p>
          </p:txBody>
        </p:sp>
        <p:sp>
          <p:nvSpPr>
            <p:cNvPr id="89119" name="Text Box 37"/>
            <p:cNvSpPr txBox="1">
              <a:spLocks noChangeArrowheads="1"/>
            </p:cNvSpPr>
            <p:nvPr/>
          </p:nvSpPr>
          <p:spPr bwMode="auto">
            <a:xfrm>
              <a:off x="5136" y="357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grpSp>
      <p:sp>
        <p:nvSpPr>
          <p:cNvPr id="41" name="Freeform 40"/>
          <p:cNvSpPr>
            <a:spLocks noChangeArrowheads="1"/>
          </p:cNvSpPr>
          <p:nvPr/>
        </p:nvSpPr>
        <p:spPr bwMode="auto">
          <a:xfrm flipV="1">
            <a:off x="8402638" y="4672013"/>
            <a:ext cx="965200" cy="941387"/>
          </a:xfrm>
          <a:custGeom>
            <a:avLst/>
            <a:gdLst>
              <a:gd name="T0" fmla="*/ 0 w 964228"/>
              <a:gd name="T1" fmla="*/ 944301 h 940660"/>
              <a:gd name="T2" fmla="*/ 106313 w 964228"/>
              <a:gd name="T3" fmla="*/ 424935 h 940660"/>
              <a:gd name="T4" fmla="*/ 448876 w 964228"/>
              <a:gd name="T5" fmla="*/ 141644 h 940660"/>
              <a:gd name="T6" fmla="*/ 968626 w 964228"/>
              <a:gd name="T7" fmla="*/ 0 h 940660"/>
              <a:gd name="T8" fmla="*/ 0 60000 65536"/>
              <a:gd name="T9" fmla="*/ 0 60000 65536"/>
              <a:gd name="T10" fmla="*/ 0 60000 65536"/>
              <a:gd name="T11" fmla="*/ 0 60000 65536"/>
              <a:gd name="T12" fmla="*/ 0 w 964228"/>
              <a:gd name="T13" fmla="*/ 0 h 940660"/>
              <a:gd name="T14" fmla="*/ 964228 w 964228"/>
              <a:gd name="T15" fmla="*/ 940660 h 940660"/>
            </a:gdLst>
            <a:ahLst/>
            <a:cxnLst>
              <a:cxn ang="T8">
                <a:pos x="T0" y="T1"/>
              </a:cxn>
              <a:cxn ang="T9">
                <a:pos x="T2" y="T3"/>
              </a:cxn>
              <a:cxn ang="T10">
                <a:pos x="T4" y="T5"/>
              </a:cxn>
              <a:cxn ang="T11">
                <a:pos x="T6" y="T7"/>
              </a:cxn>
            </a:cxnLst>
            <a:rect l="T12" t="T13" r="T14" b="T15"/>
            <a:pathLst>
              <a:path w="964228" h="940660">
                <a:moveTo>
                  <a:pt x="0" y="940660"/>
                </a:moveTo>
                <a:cubicBezTo>
                  <a:pt x="15678" y="748608"/>
                  <a:pt x="31357" y="556557"/>
                  <a:pt x="105830" y="423297"/>
                </a:cubicBezTo>
                <a:cubicBezTo>
                  <a:pt x="180303" y="290037"/>
                  <a:pt x="303771" y="211648"/>
                  <a:pt x="446837" y="141099"/>
                </a:cubicBezTo>
                <a:cubicBezTo>
                  <a:pt x="589903" y="70550"/>
                  <a:pt x="964228" y="0"/>
                  <a:pt x="964228" y="0"/>
                </a:cubicBezTo>
              </a:path>
            </a:pathLst>
          </a:custGeom>
          <a:noFill/>
          <a:ln w="38100">
            <a:solidFill>
              <a:srgbClr val="8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rot="1080000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aphicFrame>
        <p:nvGraphicFramePr>
          <p:cNvPr id="89100" name="Object 3"/>
          <p:cNvGraphicFramePr>
            <a:graphicFrameLocks noChangeAspect="1"/>
          </p:cNvGraphicFramePr>
          <p:nvPr/>
        </p:nvGraphicFramePr>
        <p:xfrm>
          <a:off x="7767638" y="3057525"/>
          <a:ext cx="1479550" cy="769938"/>
        </p:xfrm>
        <a:graphic>
          <a:graphicData uri="http://schemas.openxmlformats.org/presentationml/2006/ole">
            <mc:AlternateContent xmlns:mc="http://schemas.openxmlformats.org/markup-compatibility/2006">
              <mc:Choice xmlns:v="urn:schemas-microsoft-com:vml" Requires="v">
                <p:oleObj spid="_x0000_s3101" name="Equation" r:id="rId5" imgW="694800" imgH="347400" progId="">
                  <p:embed/>
                </p:oleObj>
              </mc:Choice>
              <mc:Fallback>
                <p:oleObj name="Equation" r:id="rId5" imgW="694800" imgH="347400" progId="">
                  <p:embed/>
                  <p:pic>
                    <p:nvPicPr>
                      <p:cNvPr id="8910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7638" y="3057525"/>
                        <a:ext cx="1479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101" name="Object 4"/>
          <p:cNvGraphicFramePr>
            <a:graphicFrameLocks noChangeAspect="1"/>
          </p:cNvGraphicFramePr>
          <p:nvPr/>
        </p:nvGraphicFramePr>
        <p:xfrm>
          <a:off x="5048250" y="3138488"/>
          <a:ext cx="1479550" cy="769937"/>
        </p:xfrm>
        <a:graphic>
          <a:graphicData uri="http://schemas.openxmlformats.org/presentationml/2006/ole">
            <mc:AlternateContent xmlns:mc="http://schemas.openxmlformats.org/markup-compatibility/2006">
              <mc:Choice xmlns:v="urn:schemas-microsoft-com:vml" Requires="v">
                <p:oleObj spid="_x0000_s3102" name="Equation" r:id="rId7" imgW="694800" imgH="347400" progId="">
                  <p:embed/>
                </p:oleObj>
              </mc:Choice>
              <mc:Fallback>
                <p:oleObj name="Equation" r:id="rId7" imgW="694800" imgH="347400" progId="">
                  <p:embed/>
                  <p:pic>
                    <p:nvPicPr>
                      <p:cNvPr id="8910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250" y="3138488"/>
                        <a:ext cx="1479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102" name="Object 5"/>
          <p:cNvGraphicFramePr>
            <a:graphicFrameLocks noChangeAspect="1"/>
          </p:cNvGraphicFramePr>
          <p:nvPr/>
        </p:nvGraphicFramePr>
        <p:xfrm>
          <a:off x="1635125" y="3116263"/>
          <a:ext cx="1862138" cy="771525"/>
        </p:xfrm>
        <a:graphic>
          <a:graphicData uri="http://schemas.openxmlformats.org/presentationml/2006/ole">
            <mc:AlternateContent xmlns:mc="http://schemas.openxmlformats.org/markup-compatibility/2006">
              <mc:Choice xmlns:v="urn:schemas-microsoft-com:vml" Requires="v">
                <p:oleObj spid="_x0000_s3103" name="Equation" r:id="rId9" imgW="886680" imgH="347400" progId="">
                  <p:embed/>
                </p:oleObj>
              </mc:Choice>
              <mc:Fallback>
                <p:oleObj name="Equation" r:id="rId9" imgW="886680" imgH="347400" progId="">
                  <p:embed/>
                  <p:pic>
                    <p:nvPicPr>
                      <p:cNvPr id="8910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25" y="3116263"/>
                        <a:ext cx="18621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Oval 58"/>
          <p:cNvSpPr>
            <a:spLocks noChangeArrowheads="1"/>
          </p:cNvSpPr>
          <p:nvPr/>
        </p:nvSpPr>
        <p:spPr bwMode="auto">
          <a:xfrm>
            <a:off x="6099175" y="2454275"/>
            <a:ext cx="428625" cy="4667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61" name="Oval 60"/>
          <p:cNvSpPr>
            <a:spLocks noChangeArrowheads="1"/>
          </p:cNvSpPr>
          <p:nvPr/>
        </p:nvSpPr>
        <p:spPr bwMode="auto">
          <a:xfrm>
            <a:off x="5083175" y="2454275"/>
            <a:ext cx="481013" cy="466725"/>
          </a:xfrm>
          <a:prstGeom prst="ellipse">
            <a:avLst/>
          </a:prstGeom>
          <a:solidFill>
            <a:srgbClr val="008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65" name="Oval 64"/>
          <p:cNvSpPr>
            <a:spLocks noChangeArrowheads="1"/>
          </p:cNvSpPr>
          <p:nvPr/>
        </p:nvSpPr>
        <p:spPr bwMode="auto">
          <a:xfrm>
            <a:off x="7580313" y="2501900"/>
            <a:ext cx="428625" cy="465138"/>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66" name="Oval 65"/>
          <p:cNvSpPr>
            <a:spLocks noChangeArrowheads="1"/>
          </p:cNvSpPr>
          <p:nvPr/>
        </p:nvSpPr>
        <p:spPr bwMode="auto">
          <a:xfrm>
            <a:off x="8161338" y="2489200"/>
            <a:ext cx="428625" cy="4667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67" name="Oval 66"/>
          <p:cNvSpPr>
            <a:spLocks noChangeArrowheads="1"/>
          </p:cNvSpPr>
          <p:nvPr/>
        </p:nvSpPr>
        <p:spPr bwMode="auto">
          <a:xfrm>
            <a:off x="9302750" y="2525713"/>
            <a:ext cx="365125" cy="419100"/>
          </a:xfrm>
          <a:prstGeom prst="ellipse">
            <a:avLst/>
          </a:prstGeom>
          <a:solidFill>
            <a:srgbClr val="008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68" name="Oval 67"/>
          <p:cNvSpPr>
            <a:spLocks noChangeArrowheads="1"/>
          </p:cNvSpPr>
          <p:nvPr/>
        </p:nvSpPr>
        <p:spPr bwMode="auto">
          <a:xfrm>
            <a:off x="9844088" y="2501900"/>
            <a:ext cx="366712" cy="417513"/>
          </a:xfrm>
          <a:prstGeom prst="ellipse">
            <a:avLst/>
          </a:prstGeom>
          <a:solidFill>
            <a:srgbClr val="008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89109" name="TextBox 68"/>
          <p:cNvSpPr txBox="1">
            <a:spLocks noChangeArrowheads="1"/>
          </p:cNvSpPr>
          <p:nvPr/>
        </p:nvSpPr>
        <p:spPr bwMode="auto">
          <a:xfrm>
            <a:off x="8885238" y="2516188"/>
            <a:ext cx="384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or</a:t>
            </a:r>
          </a:p>
        </p:txBody>
      </p:sp>
      <p:sp>
        <p:nvSpPr>
          <p:cNvPr id="70" name="TextBox 69"/>
          <p:cNvSpPr txBox="1">
            <a:spLocks noChangeArrowheads="1"/>
          </p:cNvSpPr>
          <p:nvPr/>
        </p:nvSpPr>
        <p:spPr bwMode="auto">
          <a:xfrm>
            <a:off x="6565900" y="3282950"/>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&lt; 0</a:t>
            </a:r>
          </a:p>
        </p:txBody>
      </p:sp>
      <p:sp>
        <p:nvSpPr>
          <p:cNvPr id="71" name="TextBox 70"/>
          <p:cNvSpPr txBox="1">
            <a:spLocks noChangeArrowheads="1"/>
          </p:cNvSpPr>
          <p:nvPr/>
        </p:nvSpPr>
        <p:spPr bwMode="auto">
          <a:xfrm>
            <a:off x="9385300" y="3205163"/>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omic Sans MS" panose="030F0702030302020204" pitchFamily="66" charset="0"/>
                <a:ea typeface="MS PGothic" panose="020B0600070205080204" pitchFamily="34" charset="-128"/>
                <a:cs typeface="+mn-cs"/>
              </a:rPr>
              <a:t>&gt; 0</a:t>
            </a:r>
          </a:p>
        </p:txBody>
      </p:sp>
      <p:sp>
        <p:nvSpPr>
          <p:cNvPr id="75" name="Oval 74"/>
          <p:cNvSpPr>
            <a:spLocks noChangeArrowheads="1"/>
          </p:cNvSpPr>
          <p:nvPr/>
        </p:nvSpPr>
        <p:spPr bwMode="auto">
          <a:xfrm>
            <a:off x="3595688" y="2525713"/>
            <a:ext cx="366712" cy="360362"/>
          </a:xfrm>
          <a:prstGeom prst="ellipse">
            <a:avLst/>
          </a:prstGeom>
          <a:solidFill>
            <a:srgbClr val="FF66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
        <p:nvSpPr>
          <p:cNvPr id="76" name="TextBox 75"/>
          <p:cNvSpPr txBox="1">
            <a:spLocks noChangeArrowheads="1"/>
          </p:cNvSpPr>
          <p:nvPr/>
        </p:nvSpPr>
        <p:spPr bwMode="auto">
          <a:xfrm>
            <a:off x="1479550" y="3908425"/>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mn-cs"/>
              </a:rPr>
              <a:t>Bigger when farther</a:t>
            </a:r>
          </a:p>
        </p:txBody>
      </p:sp>
      <p:sp>
        <p:nvSpPr>
          <p:cNvPr id="77" name="TextBox 76"/>
          <p:cNvSpPr txBox="1">
            <a:spLocks noChangeArrowheads="1"/>
          </p:cNvSpPr>
          <p:nvPr/>
        </p:nvSpPr>
        <p:spPr bwMode="auto">
          <a:xfrm>
            <a:off x="4613275" y="3875088"/>
            <a:ext cx="2624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mn-cs"/>
              </a:rPr>
              <a:t>Bigger when farther</a:t>
            </a:r>
          </a:p>
        </p:txBody>
      </p:sp>
      <p:sp>
        <p:nvSpPr>
          <p:cNvPr id="78" name="TextBox 77"/>
          <p:cNvSpPr txBox="1">
            <a:spLocks noChangeArrowheads="1"/>
          </p:cNvSpPr>
          <p:nvPr/>
        </p:nvSpPr>
        <p:spPr bwMode="auto">
          <a:xfrm>
            <a:off x="7721600" y="3908425"/>
            <a:ext cx="2433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FF6600"/>
                </a:solidFill>
                <a:effectLst/>
                <a:uLnTx/>
                <a:uFillTx/>
                <a:latin typeface="Comic Sans MS" panose="030F0702030302020204" pitchFamily="66" charset="0"/>
                <a:ea typeface="MS PGothic" panose="020B0600070205080204" pitchFamily="34" charset="-128"/>
                <a:cs typeface="+mn-cs"/>
              </a:rPr>
              <a:t>Bigger when closer</a:t>
            </a:r>
          </a:p>
        </p:txBody>
      </p:sp>
    </p:spTree>
    <p:extLst>
      <p:ext uri="{BB962C8B-B14F-4D97-AF65-F5344CB8AC3E}">
        <p14:creationId xmlns:p14="http://schemas.microsoft.com/office/powerpoint/2010/main" val="247531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6"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normAutofit fontScale="90000"/>
          </a:bodyPr>
          <a:lstStyle/>
          <a:p>
            <a:pPr>
              <a:defRPr/>
            </a:pPr>
            <a:r>
              <a:rPr lang="en-US" altLang="en-US" dirty="0">
                <a:latin typeface="Comic Sans MS" pitchFamily="66" charset="0"/>
                <a:ea typeface="ＭＳ Ｐゴシック" pitchFamily="34" charset="-128"/>
              </a:rPr>
              <a:t>Work and Electrostatic </a:t>
            </a:r>
            <a:br>
              <a:rPr lang="en-US" altLang="en-US" dirty="0">
                <a:latin typeface="Comic Sans MS" pitchFamily="66" charset="0"/>
                <a:ea typeface="ＭＳ Ｐゴシック" pitchFamily="34" charset="-128"/>
              </a:rPr>
            </a:br>
            <a:r>
              <a:rPr lang="en-US" altLang="en-US" dirty="0">
                <a:latin typeface="Comic Sans MS" pitchFamily="66" charset="0"/>
                <a:ea typeface="ＭＳ Ｐゴシック" pitchFamily="34" charset="-128"/>
              </a:rPr>
              <a:t>Potential energy</a:t>
            </a:r>
          </a:p>
        </p:txBody>
      </p:sp>
      <p:graphicFrame>
        <p:nvGraphicFramePr>
          <p:cNvPr id="91139" name="Object 2"/>
          <p:cNvGraphicFramePr>
            <a:graphicFrameLocks noChangeAspect="1"/>
          </p:cNvGraphicFramePr>
          <p:nvPr/>
        </p:nvGraphicFramePr>
        <p:xfrm>
          <a:off x="692150" y="1751013"/>
          <a:ext cx="2752725" cy="1266825"/>
        </p:xfrm>
        <a:graphic>
          <a:graphicData uri="http://schemas.openxmlformats.org/presentationml/2006/ole">
            <mc:AlternateContent xmlns:mc="http://schemas.openxmlformats.org/markup-compatibility/2006">
              <mc:Choice xmlns:v="urn:schemas-microsoft-com:vml" Requires="v">
                <p:oleObj spid="_x0000_s4122" name="Equation" r:id="rId4" imgW="877680" imgH="548280" progId="">
                  <p:embed/>
                </p:oleObj>
              </mc:Choice>
              <mc:Fallback>
                <p:oleObj name="Equation" r:id="rId4" imgW="877680" imgH="548280" progId="">
                  <p:embed/>
                  <p:pic>
                    <p:nvPicPr>
                      <p:cNvPr id="9113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751013"/>
                        <a:ext cx="2752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0" name="TextBox 8"/>
          <p:cNvSpPr txBox="1">
            <a:spLocks noChangeArrowheads="1"/>
          </p:cNvSpPr>
          <p:nvPr/>
        </p:nvSpPr>
        <p:spPr bwMode="auto">
          <a:xfrm>
            <a:off x="2135188" y="4056063"/>
            <a:ext cx="2233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Work done BY           conservative force                       </a:t>
            </a:r>
          </a:p>
        </p:txBody>
      </p:sp>
      <p:grpSp>
        <p:nvGrpSpPr>
          <p:cNvPr id="91141" name="Group 72"/>
          <p:cNvGrpSpPr>
            <a:grpSpLocks/>
          </p:cNvGrpSpPr>
          <p:nvPr/>
        </p:nvGrpSpPr>
        <p:grpSpPr bwMode="auto">
          <a:xfrm>
            <a:off x="4991100" y="4467225"/>
            <a:ext cx="1995488" cy="2273300"/>
            <a:chOff x="3466958" y="4207908"/>
            <a:chExt cx="1996104" cy="2273702"/>
          </a:xfrm>
        </p:grpSpPr>
        <p:sp>
          <p:nvSpPr>
            <p:cNvPr id="91166" name="Line 34"/>
            <p:cNvSpPr>
              <a:spLocks noChangeShapeType="1"/>
            </p:cNvSpPr>
            <p:nvPr/>
          </p:nvSpPr>
          <p:spPr bwMode="auto">
            <a:xfrm flipV="1">
              <a:off x="3787633" y="4236483"/>
              <a:ext cx="0" cy="2209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1167" name="Line 35"/>
            <p:cNvSpPr>
              <a:spLocks noChangeShapeType="1"/>
            </p:cNvSpPr>
            <p:nvPr/>
          </p:nvSpPr>
          <p:spPr bwMode="auto">
            <a:xfrm>
              <a:off x="3559033" y="5379483"/>
              <a:ext cx="190402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1168" name="Text Box 36"/>
            <p:cNvSpPr txBox="1">
              <a:spLocks noChangeArrowheads="1"/>
            </p:cNvSpPr>
            <p:nvPr/>
          </p:nvSpPr>
          <p:spPr bwMode="auto">
            <a:xfrm>
              <a:off x="3466958" y="4207908"/>
              <a:ext cx="379530" cy="4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U</a:t>
              </a:r>
            </a:p>
          </p:txBody>
        </p:sp>
        <p:sp>
          <p:nvSpPr>
            <p:cNvPr id="91169" name="Text Box 37"/>
            <p:cNvSpPr txBox="1">
              <a:spLocks noChangeArrowheads="1"/>
            </p:cNvSpPr>
            <p:nvPr/>
          </p:nvSpPr>
          <p:spPr bwMode="auto">
            <a:xfrm>
              <a:off x="5278912" y="5324108"/>
              <a:ext cx="184150" cy="4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sp>
          <p:nvSpPr>
            <p:cNvPr id="35" name="Freeform 34"/>
            <p:cNvSpPr>
              <a:spLocks/>
            </p:cNvSpPr>
            <p:nvPr/>
          </p:nvSpPr>
          <p:spPr bwMode="auto">
            <a:xfrm>
              <a:off x="4040223" y="5541644"/>
              <a:ext cx="963909" cy="939966"/>
            </a:xfrm>
            <a:custGeom>
              <a:avLst/>
              <a:gdLst>
                <a:gd name="T0" fmla="*/ 0 w 964228"/>
                <a:gd name="T1" fmla="*/ 938580 h 940660"/>
                <a:gd name="T2" fmla="*/ 105725 w 964228"/>
                <a:gd name="T3" fmla="*/ 422361 h 940660"/>
                <a:gd name="T4" fmla="*/ 446393 w 964228"/>
                <a:gd name="T5" fmla="*/ 140787 h 940660"/>
                <a:gd name="T6" fmla="*/ 963271 w 964228"/>
                <a:gd name="T7" fmla="*/ 0 h 9406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4228" h="940660">
                  <a:moveTo>
                    <a:pt x="0" y="940660"/>
                  </a:moveTo>
                  <a:cubicBezTo>
                    <a:pt x="15678" y="748608"/>
                    <a:pt x="31357" y="556557"/>
                    <a:pt x="105830" y="423297"/>
                  </a:cubicBezTo>
                  <a:cubicBezTo>
                    <a:pt x="180303" y="290037"/>
                    <a:pt x="303771" y="211648"/>
                    <a:pt x="446837" y="141099"/>
                  </a:cubicBezTo>
                  <a:cubicBezTo>
                    <a:pt x="589903" y="70550"/>
                    <a:pt x="964228" y="0"/>
                    <a:pt x="964228" y="0"/>
                  </a:cubicBezTo>
                </a:path>
              </a:pathLst>
            </a:custGeom>
            <a:noFill/>
            <a:ln w="38100" cap="flat" cmpd="sng">
              <a:solidFill>
                <a:srgbClr val="800000"/>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grpSp>
        <p:nvGrpSpPr>
          <p:cNvPr id="91142" name="Group 71"/>
          <p:cNvGrpSpPr>
            <a:grpSpLocks/>
          </p:cNvGrpSpPr>
          <p:nvPr/>
        </p:nvGrpSpPr>
        <p:grpSpPr bwMode="auto">
          <a:xfrm>
            <a:off x="7864475" y="4551363"/>
            <a:ext cx="1997075" cy="2238375"/>
            <a:chOff x="6340943" y="4187257"/>
            <a:chExt cx="1996104" cy="2238375"/>
          </a:xfrm>
        </p:grpSpPr>
        <p:sp>
          <p:nvSpPr>
            <p:cNvPr id="91161" name="Line 34"/>
            <p:cNvSpPr>
              <a:spLocks noChangeShapeType="1"/>
            </p:cNvSpPr>
            <p:nvPr/>
          </p:nvSpPr>
          <p:spPr bwMode="auto">
            <a:xfrm flipV="1">
              <a:off x="6661618" y="4215832"/>
              <a:ext cx="0" cy="2209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1162" name="Line 35"/>
            <p:cNvSpPr>
              <a:spLocks noChangeShapeType="1"/>
            </p:cNvSpPr>
            <p:nvPr/>
          </p:nvSpPr>
          <p:spPr bwMode="auto">
            <a:xfrm>
              <a:off x="6433018" y="5358832"/>
              <a:ext cx="190402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1163" name="Text Box 36"/>
            <p:cNvSpPr txBox="1">
              <a:spLocks noChangeArrowheads="1"/>
            </p:cNvSpPr>
            <p:nvPr/>
          </p:nvSpPr>
          <p:spPr bwMode="auto">
            <a:xfrm>
              <a:off x="6340943" y="4187257"/>
              <a:ext cx="3792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U</a:t>
              </a:r>
            </a:p>
          </p:txBody>
        </p:sp>
        <p:sp>
          <p:nvSpPr>
            <p:cNvPr id="91164" name="Text Box 37"/>
            <p:cNvSpPr txBox="1">
              <a:spLocks noChangeArrowheads="1"/>
            </p:cNvSpPr>
            <p:nvPr/>
          </p:nvSpPr>
          <p:spPr bwMode="auto">
            <a:xfrm>
              <a:off x="8152897" y="530345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Calibri" panose="020F0502020204030204" pitchFamily="34" charset="0"/>
                  <a:ea typeface="MS PGothic" panose="020B0600070205080204" pitchFamily="34" charset="-128"/>
                  <a:cs typeface="+mn-cs"/>
                </a:rPr>
                <a:t>r</a:t>
              </a:r>
            </a:p>
          </p:txBody>
        </p:sp>
        <p:sp>
          <p:nvSpPr>
            <p:cNvPr id="41" name="Freeform 40"/>
            <p:cNvSpPr>
              <a:spLocks noChangeArrowheads="1"/>
            </p:cNvSpPr>
            <p:nvPr/>
          </p:nvSpPr>
          <p:spPr bwMode="auto">
            <a:xfrm flipV="1">
              <a:off x="6878844" y="4307907"/>
              <a:ext cx="964731" cy="941387"/>
            </a:xfrm>
            <a:custGeom>
              <a:avLst/>
              <a:gdLst>
                <a:gd name="T0" fmla="*/ 0 w 964228"/>
                <a:gd name="T1" fmla="*/ 943572 h 940660"/>
                <a:gd name="T2" fmla="*/ 106050 w 964228"/>
                <a:gd name="T3" fmla="*/ 424607 h 940660"/>
                <a:gd name="T4" fmla="*/ 447769 w 964228"/>
                <a:gd name="T5" fmla="*/ 141535 h 940660"/>
                <a:gd name="T6" fmla="*/ 966242 w 964228"/>
                <a:gd name="T7" fmla="*/ 0 h 940660"/>
                <a:gd name="T8" fmla="*/ 0 60000 65536"/>
                <a:gd name="T9" fmla="*/ 0 60000 65536"/>
                <a:gd name="T10" fmla="*/ 0 60000 65536"/>
                <a:gd name="T11" fmla="*/ 0 60000 65536"/>
                <a:gd name="T12" fmla="*/ 0 w 964228"/>
                <a:gd name="T13" fmla="*/ 0 h 940660"/>
                <a:gd name="T14" fmla="*/ 964228 w 964228"/>
                <a:gd name="T15" fmla="*/ 940660 h 940660"/>
              </a:gdLst>
              <a:ahLst/>
              <a:cxnLst>
                <a:cxn ang="T8">
                  <a:pos x="T0" y="T1"/>
                </a:cxn>
                <a:cxn ang="T9">
                  <a:pos x="T2" y="T3"/>
                </a:cxn>
                <a:cxn ang="T10">
                  <a:pos x="T4" y="T5"/>
                </a:cxn>
                <a:cxn ang="T11">
                  <a:pos x="T6" y="T7"/>
                </a:cxn>
              </a:cxnLst>
              <a:rect l="T12" t="T13" r="T14" b="T15"/>
              <a:pathLst>
                <a:path w="964228" h="940660">
                  <a:moveTo>
                    <a:pt x="0" y="940660"/>
                  </a:moveTo>
                  <a:cubicBezTo>
                    <a:pt x="15678" y="748608"/>
                    <a:pt x="31357" y="556557"/>
                    <a:pt x="105830" y="423297"/>
                  </a:cubicBezTo>
                  <a:cubicBezTo>
                    <a:pt x="180303" y="290037"/>
                    <a:pt x="303771" y="211648"/>
                    <a:pt x="446837" y="141099"/>
                  </a:cubicBezTo>
                  <a:cubicBezTo>
                    <a:pt x="589903" y="70550"/>
                    <a:pt x="964228" y="0"/>
                    <a:pt x="964228" y="0"/>
                  </a:cubicBezTo>
                </a:path>
              </a:pathLst>
            </a:custGeom>
            <a:noFill/>
            <a:ln w="38100">
              <a:solidFill>
                <a:srgbClr val="8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sp>
        <p:nvSpPr>
          <p:cNvPr id="59" name="Oval 58"/>
          <p:cNvSpPr>
            <a:spLocks noChangeArrowheads="1"/>
          </p:cNvSpPr>
          <p:nvPr/>
        </p:nvSpPr>
        <p:spPr bwMode="auto">
          <a:xfrm>
            <a:off x="5373688" y="2941638"/>
            <a:ext cx="928687" cy="9747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E83F"/>
                </a:solidFill>
                <a:effectLst/>
                <a:uLnTx/>
                <a:uFillTx/>
                <a:latin typeface="Calibri"/>
                <a:ea typeface="ＭＳ Ｐゴシック" charset="0"/>
                <a:cs typeface="ＭＳ Ｐゴシック" charset="0"/>
              </a:rPr>
              <a:t>+</a:t>
            </a:r>
          </a:p>
        </p:txBody>
      </p:sp>
      <p:sp>
        <p:nvSpPr>
          <p:cNvPr id="61" name="Oval 60"/>
          <p:cNvSpPr>
            <a:spLocks noChangeArrowheads="1"/>
          </p:cNvSpPr>
          <p:nvPr/>
        </p:nvSpPr>
        <p:spPr bwMode="auto">
          <a:xfrm>
            <a:off x="5729288" y="1730375"/>
            <a:ext cx="366712" cy="419100"/>
          </a:xfrm>
          <a:prstGeom prst="ellipse">
            <a:avLst/>
          </a:prstGeom>
          <a:solidFill>
            <a:srgbClr val="008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sp>
        <p:nvSpPr>
          <p:cNvPr id="65" name="Oval 64"/>
          <p:cNvSpPr>
            <a:spLocks noChangeArrowheads="1"/>
          </p:cNvSpPr>
          <p:nvPr/>
        </p:nvSpPr>
        <p:spPr bwMode="auto">
          <a:xfrm>
            <a:off x="8945563" y="2228850"/>
            <a:ext cx="428625" cy="465138"/>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E83F"/>
                </a:solidFill>
                <a:effectLst/>
                <a:uLnTx/>
                <a:uFillTx/>
                <a:latin typeface="Calibri"/>
                <a:ea typeface="ＭＳ Ｐゴシック" charset="0"/>
                <a:cs typeface="ＭＳ Ｐゴシック" charset="0"/>
              </a:rPr>
              <a:t>+</a:t>
            </a:r>
          </a:p>
        </p:txBody>
      </p:sp>
      <p:grpSp>
        <p:nvGrpSpPr>
          <p:cNvPr id="7" name="Group 6"/>
          <p:cNvGrpSpPr>
            <a:grpSpLocks/>
          </p:cNvGrpSpPr>
          <p:nvPr/>
        </p:nvGrpSpPr>
        <p:grpSpPr bwMode="auto">
          <a:xfrm>
            <a:off x="5868988" y="2208213"/>
            <a:ext cx="641350" cy="604837"/>
            <a:chOff x="4344988" y="2208213"/>
            <a:chExt cx="641350" cy="604837"/>
          </a:xfrm>
        </p:grpSpPr>
        <p:sp>
          <p:nvSpPr>
            <p:cNvPr id="91159" name="Line 37"/>
            <p:cNvSpPr>
              <a:spLocks noChangeShapeType="1"/>
            </p:cNvSpPr>
            <p:nvPr/>
          </p:nvSpPr>
          <p:spPr bwMode="auto">
            <a:xfrm flipH="1">
              <a:off x="4344988" y="2208213"/>
              <a:ext cx="58737" cy="6048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1160" name="Text Box 38"/>
            <p:cNvSpPr txBox="1">
              <a:spLocks noChangeArrowheads="1"/>
            </p:cNvSpPr>
            <p:nvPr/>
          </p:nvSpPr>
          <p:spPr bwMode="auto">
            <a:xfrm>
              <a:off x="4479925" y="224313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Arial" panose="020B0604020202020204" pitchFamily="34" charset="0"/>
                  <a:ea typeface="MS PGothic" panose="020B0600070205080204" pitchFamily="34" charset="-128"/>
                  <a:cs typeface="+mn-cs"/>
                </a:rPr>
                <a:t>F</a:t>
              </a:r>
              <a:r>
                <a:rPr kumimoji="0" lang="en-US" altLang="en-US" sz="2400" b="0" i="0" u="none" strike="noStrike" kern="1200" cap="none" spc="0" normalizeH="0" baseline="-25000" noProof="0">
                  <a:ln>
                    <a:noFill/>
                  </a:ln>
                  <a:solidFill>
                    <a:srgbClr val="2F2B20"/>
                  </a:solidFill>
                  <a:effectLst/>
                  <a:uLnTx/>
                  <a:uFillTx/>
                  <a:latin typeface="Arial" panose="020B0604020202020204" pitchFamily="34" charset="0"/>
                  <a:ea typeface="MS PGothic" panose="020B0600070205080204" pitchFamily="34" charset="-128"/>
                  <a:cs typeface="+mn-cs"/>
                </a:rPr>
                <a:t>E</a:t>
              </a:r>
              <a:endParaRPr kumimoji="0" lang="en-US" altLang="en-US" sz="2400" b="0" i="0" u="none" strike="noStrike" kern="1200" cap="none" spc="0" normalizeH="0" baseline="0" noProof="0">
                <a:ln>
                  <a:noFill/>
                </a:ln>
                <a:solidFill>
                  <a:srgbClr val="2F2B20"/>
                </a:solidFill>
                <a:effectLst/>
                <a:uLnTx/>
                <a:uFillTx/>
                <a:latin typeface="Arial" panose="020B0604020202020204" pitchFamily="34" charset="0"/>
                <a:ea typeface="MS PGothic" panose="020B0600070205080204" pitchFamily="34" charset="-128"/>
                <a:cs typeface="+mn-cs"/>
              </a:endParaRPr>
            </a:p>
          </p:txBody>
        </p:sp>
      </p:grpSp>
      <p:sp>
        <p:nvSpPr>
          <p:cNvPr id="2" name="Oval 58"/>
          <p:cNvSpPr>
            <a:spLocks noChangeArrowheads="1"/>
          </p:cNvSpPr>
          <p:nvPr/>
        </p:nvSpPr>
        <p:spPr bwMode="auto">
          <a:xfrm>
            <a:off x="7770813" y="2941638"/>
            <a:ext cx="928687" cy="9747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83F"/>
                </a:solidFill>
                <a:effectLst/>
                <a:uLnTx/>
                <a:uFillTx/>
                <a:latin typeface="Calibri"/>
                <a:ea typeface="ＭＳ Ｐゴシック" charset="0"/>
                <a:cs typeface="ＭＳ Ｐゴシック" charset="0"/>
              </a:rPr>
              <a:t>+</a:t>
            </a:r>
          </a:p>
        </p:txBody>
      </p:sp>
      <p:grpSp>
        <p:nvGrpSpPr>
          <p:cNvPr id="8" name="Group 7"/>
          <p:cNvGrpSpPr>
            <a:grpSpLocks/>
          </p:cNvGrpSpPr>
          <p:nvPr/>
        </p:nvGrpSpPr>
        <p:grpSpPr bwMode="auto">
          <a:xfrm>
            <a:off x="9320213" y="1898650"/>
            <a:ext cx="762000" cy="800100"/>
            <a:chOff x="7796213" y="1898650"/>
            <a:chExt cx="762000" cy="800100"/>
          </a:xfrm>
        </p:grpSpPr>
        <p:sp>
          <p:nvSpPr>
            <p:cNvPr id="91157" name="Line 40"/>
            <p:cNvSpPr>
              <a:spLocks noChangeShapeType="1"/>
            </p:cNvSpPr>
            <p:nvPr/>
          </p:nvSpPr>
          <p:spPr bwMode="auto">
            <a:xfrm flipV="1">
              <a:off x="7796213" y="1898650"/>
              <a:ext cx="452437" cy="4032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1158" name="Text Box 41"/>
            <p:cNvSpPr txBox="1">
              <a:spLocks noChangeArrowheads="1"/>
            </p:cNvSpPr>
            <p:nvPr/>
          </p:nvSpPr>
          <p:spPr bwMode="auto">
            <a:xfrm>
              <a:off x="8051800" y="2241550"/>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F2B20"/>
                  </a:solidFill>
                  <a:effectLst/>
                  <a:uLnTx/>
                  <a:uFillTx/>
                  <a:latin typeface="Arial" panose="020B0604020202020204" pitchFamily="34" charset="0"/>
                  <a:ea typeface="MS PGothic" panose="020B0600070205080204" pitchFamily="34" charset="-128"/>
                  <a:cs typeface="+mn-cs"/>
                </a:rPr>
                <a:t>F</a:t>
              </a:r>
              <a:r>
                <a:rPr kumimoji="0" lang="en-US" altLang="en-US" sz="2400" b="0" i="0" u="none" strike="noStrike" kern="1200" cap="none" spc="0" normalizeH="0" baseline="-25000" noProof="0">
                  <a:ln>
                    <a:noFill/>
                  </a:ln>
                  <a:solidFill>
                    <a:srgbClr val="2F2B20"/>
                  </a:solidFill>
                  <a:effectLst/>
                  <a:uLnTx/>
                  <a:uFillTx/>
                  <a:latin typeface="Arial" panose="020B0604020202020204" pitchFamily="34" charset="0"/>
                  <a:ea typeface="MS PGothic" panose="020B0600070205080204" pitchFamily="34" charset="-128"/>
                  <a:cs typeface="+mn-cs"/>
                </a:rPr>
                <a:t>E</a:t>
              </a:r>
              <a:endParaRPr kumimoji="0" lang="en-US" altLang="en-US" sz="2400" b="0" i="0" u="none" strike="noStrike" kern="1200" cap="none" spc="0" normalizeH="0" baseline="0" noProof="0">
                <a:ln>
                  <a:noFill/>
                </a:ln>
                <a:solidFill>
                  <a:srgbClr val="2F2B20"/>
                </a:solidFill>
                <a:effectLst/>
                <a:uLnTx/>
                <a:uFillTx/>
                <a:latin typeface="Arial" panose="020B0604020202020204" pitchFamily="34" charset="0"/>
                <a:ea typeface="MS PGothic" panose="020B0600070205080204" pitchFamily="34" charset="-128"/>
                <a:cs typeface="+mn-cs"/>
              </a:endParaRPr>
            </a:p>
          </p:txBody>
        </p:sp>
      </p:grpSp>
      <p:graphicFrame>
        <p:nvGraphicFramePr>
          <p:cNvPr id="65578" name="Object 42"/>
          <p:cNvGraphicFramePr>
            <a:graphicFrameLocks noChangeAspect="1"/>
          </p:cNvGraphicFramePr>
          <p:nvPr/>
        </p:nvGraphicFramePr>
        <p:xfrm>
          <a:off x="5586413" y="4229100"/>
          <a:ext cx="1376362" cy="665163"/>
        </p:xfrm>
        <a:graphic>
          <a:graphicData uri="http://schemas.openxmlformats.org/presentationml/2006/ole">
            <mc:AlternateContent xmlns:mc="http://schemas.openxmlformats.org/markup-compatibility/2006">
              <mc:Choice xmlns:v="urn:schemas-microsoft-com:vml" Requires="v">
                <p:oleObj spid="_x0000_s4123" name="Equation" r:id="rId6" imgW="621360" imgH="292320" progId="">
                  <p:embed/>
                </p:oleObj>
              </mc:Choice>
              <mc:Fallback>
                <p:oleObj name="Equation" r:id="rId6" imgW="621360" imgH="292320" progId="">
                  <p:embed/>
                  <p:pic>
                    <p:nvPicPr>
                      <p:cNvPr id="65578"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413" y="4229100"/>
                        <a:ext cx="13763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79" name="Object 43"/>
          <p:cNvGraphicFramePr>
            <a:graphicFrameLocks noChangeAspect="1"/>
          </p:cNvGraphicFramePr>
          <p:nvPr/>
        </p:nvGraphicFramePr>
        <p:xfrm>
          <a:off x="8528050" y="4203700"/>
          <a:ext cx="1376363" cy="665163"/>
        </p:xfrm>
        <a:graphic>
          <a:graphicData uri="http://schemas.openxmlformats.org/presentationml/2006/ole">
            <mc:AlternateContent xmlns:mc="http://schemas.openxmlformats.org/markup-compatibility/2006">
              <mc:Choice xmlns:v="urn:schemas-microsoft-com:vml" Requires="v">
                <p:oleObj spid="_x0000_s4124" name="Equation" r:id="rId8" imgW="621360" imgH="292320" progId="">
                  <p:embed/>
                </p:oleObj>
              </mc:Choice>
              <mc:Fallback>
                <p:oleObj name="Equation" r:id="rId8" imgW="621360" imgH="292320" progId="">
                  <p:embed/>
                  <p:pic>
                    <p:nvPicPr>
                      <p:cNvPr id="65579"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8050" y="4203700"/>
                        <a:ext cx="13763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8"/>
          <p:cNvSpPr txBox="1">
            <a:spLocks noChangeArrowheads="1"/>
          </p:cNvSpPr>
          <p:nvPr/>
        </p:nvSpPr>
        <p:spPr bwMode="auto">
          <a:xfrm>
            <a:off x="2884488" y="6003925"/>
            <a:ext cx="290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positive work                       </a:t>
            </a:r>
          </a:p>
        </p:txBody>
      </p:sp>
      <p:sp>
        <p:nvSpPr>
          <p:cNvPr id="6" name="TextBox 8"/>
          <p:cNvSpPr txBox="1">
            <a:spLocks noChangeArrowheads="1"/>
          </p:cNvSpPr>
          <p:nvPr/>
        </p:nvSpPr>
        <p:spPr bwMode="auto">
          <a:xfrm>
            <a:off x="8402638" y="6134616"/>
            <a:ext cx="20113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negative work                       </a:t>
            </a:r>
          </a:p>
        </p:txBody>
      </p:sp>
      <p:sp>
        <p:nvSpPr>
          <p:cNvPr id="14" name="TextBox 13"/>
          <p:cNvSpPr txBox="1">
            <a:spLocks noChangeArrowheads="1"/>
          </p:cNvSpPr>
          <p:nvPr/>
        </p:nvSpPr>
        <p:spPr bwMode="auto">
          <a:xfrm>
            <a:off x="5694363" y="4010025"/>
            <a:ext cx="1144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cs typeface="+mn-cs"/>
              </a:rPr>
              <a:t>∆U &lt; 0</a:t>
            </a:r>
          </a:p>
        </p:txBody>
      </p:sp>
      <p:sp>
        <p:nvSpPr>
          <p:cNvPr id="47" name="TextBox 46"/>
          <p:cNvSpPr txBox="1">
            <a:spLocks noChangeArrowheads="1"/>
          </p:cNvSpPr>
          <p:nvPr/>
        </p:nvSpPr>
        <p:spPr bwMode="auto">
          <a:xfrm>
            <a:off x="8588375" y="3868738"/>
            <a:ext cx="1144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cs typeface="+mn-cs"/>
              </a:rPr>
              <a:t>∆U &gt; 0</a:t>
            </a:r>
          </a:p>
        </p:txBody>
      </p:sp>
    </p:spTree>
    <p:extLst>
      <p:ext uri="{BB962C8B-B14F-4D97-AF65-F5344CB8AC3E}">
        <p14:creationId xmlns:p14="http://schemas.microsoft.com/office/powerpoint/2010/main" val="3192795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5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2209800" y="0"/>
            <a:ext cx="7404100" cy="1143000"/>
          </a:xfrm>
        </p:spPr>
        <p:txBody>
          <a:bodyPr/>
          <a:lstStyle/>
          <a:p>
            <a:pPr>
              <a:defRPr/>
            </a:pPr>
            <a:r>
              <a:rPr lang="en-US" altLang="en-US" sz="3600" dirty="0">
                <a:solidFill>
                  <a:schemeClr val="accent2">
                    <a:lumMod val="50000"/>
                  </a:schemeClr>
                </a:solidFill>
                <a:latin typeface="Comic Sans MS" panose="030F0702030302020204" pitchFamily="66" charset="0"/>
              </a:rPr>
              <a:t>23-1 Electrostatic Potential Energy and Potential Difference</a:t>
            </a:r>
          </a:p>
        </p:txBody>
      </p:sp>
      <p:sp>
        <p:nvSpPr>
          <p:cNvPr id="93187" name="Content Placeholder 2"/>
          <p:cNvSpPr>
            <a:spLocks/>
          </p:cNvSpPr>
          <p:nvPr/>
        </p:nvSpPr>
        <p:spPr bwMode="auto">
          <a:xfrm>
            <a:off x="1577975" y="1525588"/>
            <a:ext cx="31416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Electric Potential</a:t>
            </a:r>
          </a:p>
        </p:txBody>
      </p:sp>
      <p:sp>
        <p:nvSpPr>
          <p:cNvPr id="93188" name="TextBox 6"/>
          <p:cNvSpPr txBox="1">
            <a:spLocks noChangeArrowheads="1"/>
          </p:cNvSpPr>
          <p:nvPr/>
        </p:nvSpPr>
        <p:spPr bwMode="auto">
          <a:xfrm>
            <a:off x="2251075" y="3124200"/>
            <a:ext cx="6128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Electric Potential Difference:  </a:t>
            </a:r>
            <a:r>
              <a:rPr kumimoji="0" lang="en-US" altLang="en-US" sz="2800" b="0" i="0" u="none" strike="noStrike" kern="1200" cap="none" spc="0" normalizeH="0" baseline="0" noProof="0" dirty="0">
                <a:ln>
                  <a:noFill/>
                </a:ln>
                <a:solidFill>
                  <a:srgbClr val="FF0000"/>
                </a:solidFill>
                <a:effectLst/>
                <a:uLnTx/>
                <a:uFillTx/>
                <a:latin typeface="Symbol" panose="05050102010706020507" pitchFamily="18" charset="2"/>
                <a:ea typeface="MS PGothic" panose="020B0600070205080204" pitchFamily="34" charset="-128"/>
                <a:cs typeface="+mn-cs"/>
              </a:rPr>
              <a:t>D</a:t>
            </a:r>
            <a:r>
              <a:rPr kumimoji="0" lang="en-US" altLang="en-US" sz="2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V</a:t>
            </a:r>
          </a:p>
        </p:txBody>
      </p:sp>
      <p:sp>
        <p:nvSpPr>
          <p:cNvPr id="93189" name="TextBox 7"/>
          <p:cNvSpPr txBox="1">
            <a:spLocks noChangeArrowheads="1"/>
          </p:cNvSpPr>
          <p:nvPr/>
        </p:nvSpPr>
        <p:spPr bwMode="auto">
          <a:xfrm>
            <a:off x="1080655" y="5646738"/>
            <a:ext cx="1063197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Since only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changes </a:t>
            </a:r>
            <a:r>
              <a:rPr kumimoji="0" lang="en-US" altLang="en-US" sz="2000" b="1" i="0" u="sng"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in potential energy are important</a:t>
            </a:r>
            <a:r>
              <a:rPr kumimoji="0" lang="en-US" altLang="en-US" sz="2000" b="0" i="0" u="none"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 typically we are most interested in </a:t>
            </a:r>
            <a:r>
              <a:rPr kumimoji="0" lang="en-US" altLang="en-US" sz="20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potential difference</a:t>
            </a:r>
          </a:p>
        </p:txBody>
      </p:sp>
      <p:sp>
        <p:nvSpPr>
          <p:cNvPr id="93190" name="Content Placeholder 2"/>
          <p:cNvSpPr txBox="1">
            <a:spLocks/>
          </p:cNvSpPr>
          <p:nvPr/>
        </p:nvSpPr>
        <p:spPr bwMode="auto">
          <a:xfrm>
            <a:off x="4719638" y="1525588"/>
            <a:ext cx="735875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cs typeface="+mn-cs"/>
              </a:rPr>
              <a:t>Electric potential energy </a:t>
            </a:r>
            <a:r>
              <a:rPr kumimoji="0" lang="en-US"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S PGothic" panose="020B0600070205080204" pitchFamily="34" charset="-128"/>
                <a:cs typeface="+mn-cs"/>
              </a:rPr>
              <a:t>per unit charge</a:t>
            </a:r>
          </a:p>
        </p:txBody>
      </p:sp>
      <p:sp>
        <p:nvSpPr>
          <p:cNvPr id="93191" name="Content Placeholder 2"/>
          <p:cNvSpPr txBox="1">
            <a:spLocks/>
          </p:cNvSpPr>
          <p:nvPr/>
        </p:nvSpPr>
        <p:spPr bwMode="auto">
          <a:xfrm>
            <a:off x="4513263" y="1531490"/>
            <a:ext cx="4127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2F2B20"/>
                </a:solidFill>
                <a:effectLst/>
                <a:uLnTx/>
                <a:uFillTx/>
                <a:latin typeface="Comic Sans MS" panose="030F0702030302020204" pitchFamily="66" charset="0"/>
                <a:ea typeface="MS PGothic" panose="020B0600070205080204" pitchFamily="34" charset="-128"/>
                <a:cs typeface="+mn-cs"/>
              </a:rPr>
              <a:t>=</a:t>
            </a:r>
          </a:p>
        </p:txBody>
      </p:sp>
      <p:graphicFrame>
        <p:nvGraphicFramePr>
          <p:cNvPr id="93192" name="Object 4"/>
          <p:cNvGraphicFramePr>
            <a:graphicFrameLocks noChangeAspect="1"/>
          </p:cNvGraphicFramePr>
          <p:nvPr/>
        </p:nvGraphicFramePr>
        <p:xfrm>
          <a:off x="4144963" y="2090738"/>
          <a:ext cx="2968625" cy="1117600"/>
        </p:xfrm>
        <a:graphic>
          <a:graphicData uri="http://schemas.openxmlformats.org/presentationml/2006/ole">
            <mc:AlternateContent xmlns:mc="http://schemas.openxmlformats.org/markup-compatibility/2006">
              <mc:Choice xmlns:v="urn:schemas-microsoft-com:vml" Requires="v">
                <p:oleObj spid="_x0000_s5138" name="Equation" r:id="rId4" imgW="1334520" imgH="493560" progId="Equation.DSMT4">
                  <p:embed/>
                </p:oleObj>
              </mc:Choice>
              <mc:Fallback>
                <p:oleObj name="Equation" r:id="rId4" imgW="1334520" imgH="493560" progId="Equation.DSMT4">
                  <p:embed/>
                  <p:pic>
                    <p:nvPicPr>
                      <p:cNvPr id="931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963" y="2090738"/>
                        <a:ext cx="2968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3" name="Object 2"/>
          <p:cNvGraphicFramePr>
            <a:graphicFrameLocks noChangeAspect="1"/>
          </p:cNvGraphicFramePr>
          <p:nvPr/>
        </p:nvGraphicFramePr>
        <p:xfrm>
          <a:off x="3505200" y="3630613"/>
          <a:ext cx="1352550" cy="1106487"/>
        </p:xfrm>
        <a:graphic>
          <a:graphicData uri="http://schemas.openxmlformats.org/presentationml/2006/ole">
            <mc:AlternateContent xmlns:mc="http://schemas.openxmlformats.org/markup-compatibility/2006">
              <mc:Choice xmlns:v="urn:schemas-microsoft-com:vml" Requires="v">
                <p:oleObj spid="_x0000_s5139" name="Equation" r:id="rId6" imgW="612360" imgH="493560" progId="Equation.DSMT4">
                  <p:embed/>
                </p:oleObj>
              </mc:Choice>
              <mc:Fallback>
                <p:oleObj name="Equation" r:id="rId6" imgW="612360" imgH="493560" progId="Equation.DSMT4">
                  <p:embed/>
                  <p:pic>
                    <p:nvPicPr>
                      <p:cNvPr id="9319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30613"/>
                        <a:ext cx="13525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4" name="TextBox 12"/>
          <p:cNvSpPr txBox="1">
            <a:spLocks noChangeArrowheads="1"/>
          </p:cNvSpPr>
          <p:nvPr/>
        </p:nvSpPr>
        <p:spPr bwMode="auto">
          <a:xfrm>
            <a:off x="4929188" y="3943350"/>
            <a:ext cx="1196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Volts</a:t>
            </a:r>
          </a:p>
        </p:txBody>
      </p:sp>
      <p:sp>
        <p:nvSpPr>
          <p:cNvPr id="2" name="TextBox 1"/>
          <p:cNvSpPr txBox="1">
            <a:spLocks noRot="1" noChangeAspect="1" noMove="1" noResize="1" noEditPoints="1" noAdjustHandles="1" noChangeArrowheads="1" noChangeShapeType="1" noTextEdit="1"/>
          </p:cNvSpPr>
          <p:nvPr/>
        </p:nvSpPr>
        <p:spPr>
          <a:xfrm>
            <a:off x="1676400" y="4648200"/>
            <a:ext cx="8991600" cy="1060034"/>
          </a:xfrm>
          <a:prstGeom prst="rect">
            <a:avLst/>
          </a:prstGeom>
          <a:blipFill rotWithShape="1">
            <a:blip r:embed="rId8"/>
            <a:stretch>
              <a:fillRect l="-1017" b="-12717"/>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alibri"/>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98416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2141538" y="2019300"/>
            <a:ext cx="805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456867"/>
                </a:solidFill>
                <a:effectLst/>
                <a:uLnTx/>
                <a:uFillTx/>
                <a:latin typeface="Comic Sans MS" panose="030F0702030302020204" pitchFamily="66" charset="0"/>
                <a:ea typeface="MS PGothic" panose="020B0600070205080204" pitchFamily="34" charset="-128"/>
                <a:cs typeface="+mn-cs"/>
              </a:rPr>
              <a:t>Only changes in potential can be measured, </a:t>
            </a:r>
          </a:p>
        </p:txBody>
      </p:sp>
      <p:sp>
        <p:nvSpPr>
          <p:cNvPr id="95235" name="Rectangle 6"/>
          <p:cNvSpPr>
            <a:spLocks noGrp="1" noChangeArrowheads="1"/>
          </p:cNvSpPr>
          <p:nvPr>
            <p:ph type="title"/>
          </p:nvPr>
        </p:nvSpPr>
        <p:spPr>
          <a:xfrm>
            <a:off x="1182848" y="-1"/>
            <a:ext cx="9324815" cy="1743075"/>
          </a:xfrm>
        </p:spPr>
        <p:txBody>
          <a:bodyPr/>
          <a:lstStyle/>
          <a:p>
            <a:pPr eaLnBrk="1" hangingPunct="1"/>
            <a:r>
              <a:rPr lang="en-US" altLang="en-US" sz="3600" dirty="0">
                <a:latin typeface="Comic Sans MS" panose="030F0702030302020204" pitchFamily="66" charset="0"/>
              </a:rPr>
              <a:t>23-1 Electrostatic Potential Energy and Potential Difference</a:t>
            </a:r>
          </a:p>
        </p:txBody>
      </p:sp>
      <p:pic>
        <p:nvPicPr>
          <p:cNvPr id="95236" name="Picture 8" descr="23-2b"/>
          <p:cNvPicPr>
            <a:picLocks noChangeAspect="1" noChangeArrowheads="1"/>
          </p:cNvPicPr>
          <p:nvPr/>
        </p:nvPicPr>
        <p:blipFill>
          <a:blip r:embed="rId3">
            <a:extLst>
              <a:ext uri="{28A0092B-C50C-407E-A947-70E740481C1C}">
                <a14:useLocalDpi xmlns:a14="http://schemas.microsoft.com/office/drawing/2010/main" val="0"/>
              </a:ext>
            </a:extLst>
          </a:blip>
          <a:srcRect r="25426"/>
          <a:stretch>
            <a:fillRect/>
          </a:stretch>
        </p:blipFill>
        <p:spPr bwMode="auto">
          <a:xfrm>
            <a:off x="474663" y="2819400"/>
            <a:ext cx="111109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Box 1"/>
          <p:cNvSpPr txBox="1">
            <a:spLocks noChangeArrowheads="1"/>
          </p:cNvSpPr>
          <p:nvPr/>
        </p:nvSpPr>
        <p:spPr bwMode="auto">
          <a:xfrm>
            <a:off x="3532188" y="5311775"/>
            <a:ext cx="5197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sng" strike="noStrike" kern="1200" cap="none" spc="0" normalizeH="0" baseline="0" noProof="0" dirty="0">
                <a:ln>
                  <a:noFill/>
                </a:ln>
                <a:solidFill>
                  <a:srgbClr val="215968"/>
                </a:solidFill>
                <a:effectLst/>
                <a:uLnTx/>
                <a:uFillTx/>
                <a:latin typeface="Comic Sans MS" panose="030F0702030302020204" pitchFamily="66" charset="0"/>
                <a:ea typeface="MS PGothic" panose="020B0600070205080204" pitchFamily="34" charset="-128"/>
                <a:cs typeface="+mn-cs"/>
              </a:rPr>
              <a:t>U and V are scalars</a:t>
            </a:r>
          </a:p>
        </p:txBody>
      </p:sp>
    </p:spTree>
    <p:extLst>
      <p:ext uri="{BB962C8B-B14F-4D97-AF65-F5344CB8AC3E}">
        <p14:creationId xmlns:p14="http://schemas.microsoft.com/office/powerpoint/2010/main" val="255578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solidFill>
                  <a:schemeClr val="tx2"/>
                </a:solidFill>
                <a:latin typeface="Comic Sans MS" panose="030F0702030302020204" pitchFamily="66" charset="0"/>
              </a:rPr>
              <a:t>Problem I</a:t>
            </a:r>
          </a:p>
        </p:txBody>
      </p:sp>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4525963"/>
          </a:xfrm>
          <a:blipFill rotWithShape="1">
            <a:blip r:embed="rId2"/>
            <a:stretch>
              <a:fillRect l="-1852" t="-1752"/>
            </a:stretch>
          </a:blipFill>
          <a:extLst>
            <a:ext uri="{91240B29-F687-4f45-9708-019B960494DF}"/>
            <a:ext uri="{FAA26D3D-D897-4be2-8F04-BA451C77F1D7}"/>
          </a:extLst>
        </p:spPr>
        <p:txBody>
          <a:bodyPr/>
          <a:lstStyle/>
          <a:p>
            <a:pPr>
              <a:defRPr/>
            </a:pPr>
            <a:r>
              <a:rPr lang="en-US">
                <a:noFill/>
                <a:ea typeface="+mn-ea"/>
              </a:rPr>
              <a:t> </a:t>
            </a:r>
          </a:p>
        </p:txBody>
      </p:sp>
    </p:spTree>
    <p:extLst>
      <p:ext uri="{BB962C8B-B14F-4D97-AF65-F5344CB8AC3E}">
        <p14:creationId xmlns:p14="http://schemas.microsoft.com/office/powerpoint/2010/main" val="354452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a:solidFill>
                  <a:srgbClr val="1F497D"/>
                </a:solidFill>
                <a:latin typeface="Comic Sans MS" panose="030F0702030302020204" pitchFamily="66" charset="0"/>
              </a:rPr>
              <a:t>Problem II</a:t>
            </a:r>
            <a:endParaRPr lang="en-US" altLang="en-US"/>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dirty="0">
                <a:latin typeface="Comic Sans MS" panose="030F0702030302020204" pitchFamily="66" charset="0"/>
              </a:rPr>
              <a:t>2.	(I) How much work does the electric field do in moving a proton from a point with a potential of +185V  to a point where it is -55V?</a:t>
            </a:r>
          </a:p>
          <a:p>
            <a:pPr>
              <a:defRPr/>
            </a:pPr>
            <a:endParaRPr lang="en-US" dirty="0"/>
          </a:p>
        </p:txBody>
      </p:sp>
    </p:spTree>
    <p:extLst>
      <p:ext uri="{BB962C8B-B14F-4D97-AF65-F5344CB8AC3E}">
        <p14:creationId xmlns:p14="http://schemas.microsoft.com/office/powerpoint/2010/main" val="4056479405"/>
      </p:ext>
    </p:extLst>
  </p:cSld>
  <p:clrMapOvr>
    <a:masterClrMapping/>
  </p:clrMapOvr>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1245</Words>
  <Application>Microsoft Office PowerPoint</Application>
  <PresentationFormat>Widescreen</PresentationFormat>
  <Paragraphs>180</Paragraphs>
  <Slides>20</Slides>
  <Notes>17</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4" baseType="lpstr">
      <vt:lpstr>MS PGothic</vt:lpstr>
      <vt:lpstr>MS PGothic</vt:lpstr>
      <vt:lpstr>Arial</vt:lpstr>
      <vt:lpstr>Calibri</vt:lpstr>
      <vt:lpstr>Comic Sans MS</vt:lpstr>
      <vt:lpstr>Lucida Grande</vt:lpstr>
      <vt:lpstr>Symbol</vt:lpstr>
      <vt:lpstr>Wingdings</vt:lpstr>
      <vt:lpstr>12_Office Theme</vt:lpstr>
      <vt:lpstr>13_Office Theme</vt:lpstr>
      <vt:lpstr>10_Office Theme</vt:lpstr>
      <vt:lpstr>3_Office Theme</vt:lpstr>
      <vt:lpstr>9_Office Theme</vt:lpstr>
      <vt:lpstr>Equation</vt:lpstr>
      <vt:lpstr>Chapter 23 Electric Potential</vt:lpstr>
      <vt:lpstr>22-3 Applications of Gauss’s Law</vt:lpstr>
      <vt:lpstr> 23.1 Electrostatic Potential Energy</vt:lpstr>
      <vt:lpstr>23.1 Electrostatic  Potential Energy</vt:lpstr>
      <vt:lpstr>Work and Electrostatic  Potential energy</vt:lpstr>
      <vt:lpstr>23-1 Electrostatic Potential Energy and Potential Difference</vt:lpstr>
      <vt:lpstr>23-1 Electrostatic Potential Energy and Potential Difference</vt:lpstr>
      <vt:lpstr>Problem I</vt:lpstr>
      <vt:lpstr>Problem II</vt:lpstr>
      <vt:lpstr>23-1 Electrostatic Potential Energy and Potential Difference</vt:lpstr>
      <vt:lpstr>23-1 Electrostatic Potential Energy and Potential Difference</vt:lpstr>
      <vt:lpstr>Potential Difference and   E-fields</vt:lpstr>
      <vt:lpstr>23-1 Electrostatic Potential Energy and Potential Difference</vt:lpstr>
      <vt:lpstr>23-1 Electrostatic Potential Energy and Potential Difference</vt:lpstr>
      <vt:lpstr>23-2 Relation between Electric Potential and Electric Field</vt:lpstr>
      <vt:lpstr>23-2 Relation between Electric Potential and Electric Field</vt:lpstr>
      <vt:lpstr>Points to remember</vt:lpstr>
      <vt:lpstr>23-2 Relation between Electric Potential and Electric Field</vt:lpstr>
      <vt:lpstr>23-2 Relation between Electric Potential and Electric Field</vt:lpstr>
      <vt:lpstr>23-2 Relation between Electric Potential and Electric Field</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Electric Potential</dc:title>
  <dc:creator>Amir, Fatima Zohra</dc:creator>
  <cp:lastModifiedBy>Amir, Fatima Zohra</cp:lastModifiedBy>
  <cp:revision>8</cp:revision>
  <cp:lastPrinted>2024-01-31T18:31:44Z</cp:lastPrinted>
  <dcterms:created xsi:type="dcterms:W3CDTF">2024-01-31T17:22:24Z</dcterms:created>
  <dcterms:modified xsi:type="dcterms:W3CDTF">2024-02-05T18:12:25Z</dcterms:modified>
</cp:coreProperties>
</file>