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24" r:id="rId4"/>
    <p:sldMasterId id="2147483736" r:id="rId5"/>
    <p:sldMasterId id="2147483749" r:id="rId6"/>
    <p:sldMasterId id="2147483762" r:id="rId7"/>
  </p:sldMasterIdLst>
  <p:notesMasterIdLst>
    <p:notesMasterId r:id="rId30"/>
  </p:notesMasterIdLst>
  <p:sldIdLst>
    <p:sldId id="274" r:id="rId8"/>
    <p:sldId id="260" r:id="rId9"/>
    <p:sldId id="261" r:id="rId10"/>
    <p:sldId id="262" r:id="rId11"/>
    <p:sldId id="263" r:id="rId12"/>
    <p:sldId id="264" r:id="rId13"/>
    <p:sldId id="265" r:id="rId14"/>
    <p:sldId id="266" r:id="rId15"/>
    <p:sldId id="267" r:id="rId16"/>
    <p:sldId id="257" r:id="rId17"/>
    <p:sldId id="258" r:id="rId18"/>
    <p:sldId id="259" r:id="rId19"/>
    <p:sldId id="275" r:id="rId20"/>
    <p:sldId id="276" r:id="rId21"/>
    <p:sldId id="277" r:id="rId22"/>
    <p:sldId id="278" r:id="rId23"/>
    <p:sldId id="279" r:id="rId24"/>
    <p:sldId id="280" r:id="rId25"/>
    <p:sldId id="271" r:id="rId26"/>
    <p:sldId id="281" r:id="rId27"/>
    <p:sldId id="282" r:id="rId28"/>
    <p:sldId id="268"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2FEAE64-8AD4-4386-A96D-AEFCC83DE36E}" type="datetimeFigureOut">
              <a:rPr lang="en-US" smtClean="0"/>
              <a:t>1/29/2024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6E737AF-7D2F-497A-AFEF-F4D0C5E5F0C1}" type="slidenum">
              <a:rPr lang="en-US" smtClean="0"/>
              <a:t>‹#›</a:t>
            </a:fld>
            <a:endParaRPr lang="en-US"/>
          </a:p>
        </p:txBody>
      </p:sp>
    </p:spTree>
    <p:extLst>
      <p:ext uri="{BB962C8B-B14F-4D97-AF65-F5344CB8AC3E}">
        <p14:creationId xmlns:p14="http://schemas.microsoft.com/office/powerpoint/2010/main" val="52024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52174">
              <a:defRPr>
                <a:solidFill>
                  <a:schemeClr val="tx1"/>
                </a:solidFill>
                <a:latin typeface="Comic Sans MS" panose="030F0702030302020204" pitchFamily="66" charset="0"/>
                <a:ea typeface="MS PGothic" panose="020B0600070205080204" pitchFamily="34" charset="-128"/>
              </a:defRPr>
            </a:lvl1pPr>
            <a:lvl2pPr marL="911086" indent="-343384" defTabSz="552174">
              <a:defRPr>
                <a:solidFill>
                  <a:schemeClr val="tx1"/>
                </a:solidFill>
                <a:latin typeface="Comic Sans MS" panose="030F0702030302020204" pitchFamily="66" charset="0"/>
                <a:ea typeface="MS PGothic" panose="020B0600070205080204" pitchFamily="34" charset="-128"/>
              </a:defRPr>
            </a:lvl2pPr>
            <a:lvl3pPr marL="1408043" indent="-269185" defTabSz="552174">
              <a:defRPr>
                <a:solidFill>
                  <a:schemeClr val="tx1"/>
                </a:solidFill>
                <a:latin typeface="Comic Sans MS" panose="030F0702030302020204" pitchFamily="66" charset="0"/>
                <a:ea typeface="MS PGothic" panose="020B0600070205080204" pitchFamily="34" charset="-128"/>
              </a:defRPr>
            </a:lvl3pPr>
            <a:lvl4pPr marL="1975746" indent="-269185" defTabSz="552174">
              <a:defRPr>
                <a:solidFill>
                  <a:schemeClr val="tx1"/>
                </a:solidFill>
                <a:latin typeface="Comic Sans MS" panose="030F0702030302020204" pitchFamily="66" charset="0"/>
                <a:ea typeface="MS PGothic" panose="020B0600070205080204" pitchFamily="34" charset="-128"/>
              </a:defRPr>
            </a:lvl4pPr>
            <a:lvl5pPr marL="2543449" indent="-269185" defTabSz="552174">
              <a:defRPr>
                <a:solidFill>
                  <a:schemeClr val="tx1"/>
                </a:solidFill>
                <a:latin typeface="Comic Sans MS" panose="030F0702030302020204" pitchFamily="66" charset="0"/>
                <a:ea typeface="MS PGothic" panose="020B0600070205080204" pitchFamily="34" charset="-128"/>
              </a:defRPr>
            </a:lvl5pPr>
            <a:lvl6pPr marL="3040406" indent="-269185" defTabSz="5521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7362" indent="-269185" defTabSz="5521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34318" indent="-269185" defTabSz="5521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31274" indent="-269185" defTabSz="552174"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66744899-A802-4928-BA3E-3C0A910FB53B}" type="slidenum">
              <a:rPr lang="en-US" altLang="en-US">
                <a:solidFill>
                  <a:srgbClr val="000000"/>
                </a:solidFill>
                <a:latin typeface="Arial" panose="020B0604020202020204" pitchFamily="34" charset="0"/>
              </a:rPr>
              <a:pPr fontAlgn="base">
                <a:spcBef>
                  <a:spcPct val="0"/>
                </a:spcBef>
                <a:spcAft>
                  <a:spcPct val="0"/>
                </a:spcAft>
                <a:defRPr/>
              </a:pPr>
              <a:t>3</a:t>
            </a:fld>
            <a:endParaRPr lang="en-US" altLang="en-US">
              <a:solidFill>
                <a:srgbClr val="000000"/>
              </a:solidFill>
              <a:latin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field due to each plate is </a:t>
            </a:r>
            <a:r>
              <a:rPr lang="el-GR" altLang="en-US">
                <a:cs typeface="Arial" panose="020B0604020202020204" pitchFamily="34" charset="0"/>
              </a:rPr>
              <a:t>σ</a:t>
            </a:r>
            <a:r>
              <a:rPr lang="en-US" altLang="en-US">
                <a:cs typeface="Arial" panose="020B0604020202020204" pitchFamily="34" charset="0"/>
              </a:rPr>
              <a:t>/2</a:t>
            </a:r>
            <a:r>
              <a:rPr lang="el-GR" altLang="en-US">
                <a:cs typeface="Arial" panose="020B0604020202020204" pitchFamily="34" charset="0"/>
              </a:rPr>
              <a:t>ε</a:t>
            </a:r>
            <a:r>
              <a:rPr lang="en-US" altLang="en-US" baseline="-25000">
                <a:cs typeface="Arial" panose="020B0604020202020204" pitchFamily="34" charset="0"/>
              </a:rPr>
              <a:t>0</a:t>
            </a:r>
            <a:r>
              <a:rPr lang="en-US" altLang="en-US">
                <a:cs typeface="Arial" panose="020B0604020202020204" pitchFamily="34" charset="0"/>
              </a:rPr>
              <a:t>. Between the plates the fields add, giving E = </a:t>
            </a:r>
            <a:r>
              <a:rPr lang="el-GR" altLang="en-US">
                <a:cs typeface="Arial" panose="020B0604020202020204" pitchFamily="34" charset="0"/>
              </a:rPr>
              <a:t>σ</a:t>
            </a:r>
            <a:r>
              <a:rPr lang="en-US" altLang="en-US">
                <a:cs typeface="Arial" panose="020B0604020202020204" pitchFamily="34" charset="0"/>
              </a:rPr>
              <a:t>/</a:t>
            </a:r>
            <a:r>
              <a:rPr lang="el-GR" altLang="en-US">
                <a:cs typeface="Arial" panose="020B0604020202020204" pitchFamily="34" charset="0"/>
              </a:rPr>
              <a:t>ε</a:t>
            </a:r>
            <a:r>
              <a:rPr lang="en-US" altLang="en-US" baseline="-25000">
                <a:cs typeface="Arial" panose="020B0604020202020204" pitchFamily="34" charset="0"/>
              </a:rPr>
              <a:t>0</a:t>
            </a:r>
            <a:r>
              <a:rPr lang="en-US" altLang="en-US">
                <a:cs typeface="Arial" panose="020B0604020202020204" pitchFamily="34" charset="0"/>
              </a:rPr>
              <a:t>; outside the plates the fields cancel.</a:t>
            </a:r>
            <a:endParaRPr lang="el-GR" altLang="en-US">
              <a:cs typeface="Arial" panose="020B0604020202020204" pitchFamily="34" charset="0"/>
            </a:endParaRPr>
          </a:p>
        </p:txBody>
      </p:sp>
    </p:spTree>
    <p:extLst>
      <p:ext uri="{BB962C8B-B14F-4D97-AF65-F5344CB8AC3E}">
        <p14:creationId xmlns:p14="http://schemas.microsoft.com/office/powerpoint/2010/main" val="286528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3640">
              <a:defRPr>
                <a:solidFill>
                  <a:schemeClr val="tx1"/>
                </a:solidFill>
                <a:latin typeface="Calibri" panose="020F0502020204030204" pitchFamily="34" charset="0"/>
              </a:defRPr>
            </a:lvl1pPr>
            <a:lvl2pPr marL="814456" indent="-312324" defTabSz="1083640">
              <a:defRPr>
                <a:solidFill>
                  <a:schemeClr val="tx1"/>
                </a:solidFill>
                <a:latin typeface="Calibri" panose="020F0502020204030204" pitchFamily="34" charset="0"/>
              </a:defRPr>
            </a:lvl2pPr>
            <a:lvl3pPr marL="1254468" indent="-248478" defTabSz="1083640">
              <a:defRPr>
                <a:solidFill>
                  <a:schemeClr val="tx1"/>
                </a:solidFill>
                <a:latin typeface="Calibri" panose="020F0502020204030204" pitchFamily="34" charset="0"/>
              </a:defRPr>
            </a:lvl3pPr>
            <a:lvl4pPr marL="1758328" indent="-248478" defTabSz="1083640">
              <a:defRPr>
                <a:solidFill>
                  <a:schemeClr val="tx1"/>
                </a:solidFill>
                <a:latin typeface="Calibri" panose="020F0502020204030204" pitchFamily="34" charset="0"/>
              </a:defRPr>
            </a:lvl4pPr>
            <a:lvl5pPr marL="2260462" indent="-248478" defTabSz="1083640">
              <a:defRPr>
                <a:solidFill>
                  <a:schemeClr val="tx1"/>
                </a:solidFill>
                <a:latin typeface="Calibri" panose="020F0502020204030204" pitchFamily="34" charset="0"/>
              </a:defRPr>
            </a:lvl5pPr>
            <a:lvl6pPr marL="2757416" indent="-248478" defTabSz="1083640" eaLnBrk="0" fontAlgn="base" hangingPunct="0">
              <a:spcBef>
                <a:spcPct val="0"/>
              </a:spcBef>
              <a:spcAft>
                <a:spcPct val="0"/>
              </a:spcAft>
              <a:defRPr>
                <a:solidFill>
                  <a:schemeClr val="tx1"/>
                </a:solidFill>
                <a:latin typeface="Calibri" panose="020F0502020204030204" pitchFamily="34" charset="0"/>
              </a:defRPr>
            </a:lvl6pPr>
            <a:lvl7pPr marL="3254372" indent="-248478" defTabSz="1083640" eaLnBrk="0" fontAlgn="base" hangingPunct="0">
              <a:spcBef>
                <a:spcPct val="0"/>
              </a:spcBef>
              <a:spcAft>
                <a:spcPct val="0"/>
              </a:spcAft>
              <a:defRPr>
                <a:solidFill>
                  <a:schemeClr val="tx1"/>
                </a:solidFill>
                <a:latin typeface="Calibri" panose="020F0502020204030204" pitchFamily="34" charset="0"/>
              </a:defRPr>
            </a:lvl7pPr>
            <a:lvl8pPr marL="3751330" indent="-248478" defTabSz="1083640" eaLnBrk="0" fontAlgn="base" hangingPunct="0">
              <a:spcBef>
                <a:spcPct val="0"/>
              </a:spcBef>
              <a:spcAft>
                <a:spcPct val="0"/>
              </a:spcAft>
              <a:defRPr>
                <a:solidFill>
                  <a:schemeClr val="tx1"/>
                </a:solidFill>
                <a:latin typeface="Calibri" panose="020F0502020204030204" pitchFamily="34" charset="0"/>
              </a:defRPr>
            </a:lvl8pPr>
            <a:lvl9pPr marL="4248285" indent="-248478" defTabSz="108364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1083640" rtl="0" eaLnBrk="1" fontAlgn="base" latinLnBrk="0" hangingPunct="1">
              <a:lnSpc>
                <a:spcPct val="100000"/>
              </a:lnSpc>
              <a:spcBef>
                <a:spcPct val="0"/>
              </a:spcBef>
              <a:spcAft>
                <a:spcPct val="0"/>
              </a:spcAft>
              <a:buClrTx/>
              <a:buSzTx/>
              <a:buFontTx/>
              <a:buNone/>
              <a:tabLst/>
              <a:defRPr/>
            </a:pPr>
            <a:fld id="{F899D8B8-EC6F-4CD9-AAC4-0EA196EE878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08364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21-44. An electric dipole in a uniform electric field.</a:t>
            </a:r>
          </a:p>
        </p:txBody>
      </p:sp>
    </p:spTree>
    <p:extLst>
      <p:ext uri="{BB962C8B-B14F-4D97-AF65-F5344CB8AC3E}">
        <p14:creationId xmlns:p14="http://schemas.microsoft.com/office/powerpoint/2010/main" val="226495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3640">
              <a:defRPr>
                <a:solidFill>
                  <a:schemeClr val="tx1"/>
                </a:solidFill>
                <a:latin typeface="Calibri" panose="020F0502020204030204" pitchFamily="34" charset="0"/>
              </a:defRPr>
            </a:lvl1pPr>
            <a:lvl2pPr marL="814456" indent="-312324" defTabSz="1083640">
              <a:defRPr>
                <a:solidFill>
                  <a:schemeClr val="tx1"/>
                </a:solidFill>
                <a:latin typeface="Calibri" panose="020F0502020204030204" pitchFamily="34" charset="0"/>
              </a:defRPr>
            </a:lvl2pPr>
            <a:lvl3pPr marL="1254468" indent="-248478" defTabSz="1083640">
              <a:defRPr>
                <a:solidFill>
                  <a:schemeClr val="tx1"/>
                </a:solidFill>
                <a:latin typeface="Calibri" panose="020F0502020204030204" pitchFamily="34" charset="0"/>
              </a:defRPr>
            </a:lvl3pPr>
            <a:lvl4pPr marL="1758328" indent="-248478" defTabSz="1083640">
              <a:defRPr>
                <a:solidFill>
                  <a:schemeClr val="tx1"/>
                </a:solidFill>
                <a:latin typeface="Calibri" panose="020F0502020204030204" pitchFamily="34" charset="0"/>
              </a:defRPr>
            </a:lvl4pPr>
            <a:lvl5pPr marL="2260462" indent="-248478" defTabSz="1083640">
              <a:defRPr>
                <a:solidFill>
                  <a:schemeClr val="tx1"/>
                </a:solidFill>
                <a:latin typeface="Calibri" panose="020F0502020204030204" pitchFamily="34" charset="0"/>
              </a:defRPr>
            </a:lvl5pPr>
            <a:lvl6pPr marL="2757416" indent="-248478" defTabSz="1083640" eaLnBrk="0" fontAlgn="base" hangingPunct="0">
              <a:spcBef>
                <a:spcPct val="0"/>
              </a:spcBef>
              <a:spcAft>
                <a:spcPct val="0"/>
              </a:spcAft>
              <a:defRPr>
                <a:solidFill>
                  <a:schemeClr val="tx1"/>
                </a:solidFill>
                <a:latin typeface="Calibri" panose="020F0502020204030204" pitchFamily="34" charset="0"/>
              </a:defRPr>
            </a:lvl6pPr>
            <a:lvl7pPr marL="3254372" indent="-248478" defTabSz="1083640" eaLnBrk="0" fontAlgn="base" hangingPunct="0">
              <a:spcBef>
                <a:spcPct val="0"/>
              </a:spcBef>
              <a:spcAft>
                <a:spcPct val="0"/>
              </a:spcAft>
              <a:defRPr>
                <a:solidFill>
                  <a:schemeClr val="tx1"/>
                </a:solidFill>
                <a:latin typeface="Calibri" panose="020F0502020204030204" pitchFamily="34" charset="0"/>
              </a:defRPr>
            </a:lvl7pPr>
            <a:lvl8pPr marL="3751330" indent="-248478" defTabSz="1083640" eaLnBrk="0" fontAlgn="base" hangingPunct="0">
              <a:spcBef>
                <a:spcPct val="0"/>
              </a:spcBef>
              <a:spcAft>
                <a:spcPct val="0"/>
              </a:spcAft>
              <a:defRPr>
                <a:solidFill>
                  <a:schemeClr val="tx1"/>
                </a:solidFill>
                <a:latin typeface="Calibri" panose="020F0502020204030204" pitchFamily="34" charset="0"/>
              </a:defRPr>
            </a:lvl8pPr>
            <a:lvl9pPr marL="4248285" indent="-248478" defTabSz="108364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1083640" rtl="0" eaLnBrk="1" fontAlgn="base" latinLnBrk="0" hangingPunct="1">
              <a:lnSpc>
                <a:spcPct val="100000"/>
              </a:lnSpc>
              <a:spcBef>
                <a:spcPct val="0"/>
              </a:spcBef>
              <a:spcAft>
                <a:spcPct val="0"/>
              </a:spcAft>
              <a:buClrTx/>
              <a:buSzTx/>
              <a:buFontTx/>
              <a:buNone/>
              <a:tabLst/>
              <a:defRPr/>
            </a:pPr>
            <a:fld id="{FC39371D-66ED-4CAF-8BF8-15CBBA5835E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08364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21-45. Electric field due to an electric dipole.</a:t>
            </a:r>
          </a:p>
        </p:txBody>
      </p:sp>
    </p:spTree>
    <p:extLst>
      <p:ext uri="{BB962C8B-B14F-4D97-AF65-F5344CB8AC3E}">
        <p14:creationId xmlns:p14="http://schemas.microsoft.com/office/powerpoint/2010/main" val="1330046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1812">
              <a:defRPr>
                <a:solidFill>
                  <a:schemeClr val="tx1"/>
                </a:solidFill>
                <a:latin typeface="Calibri" panose="020F0502020204030204" pitchFamily="34" charset="0"/>
              </a:defRPr>
            </a:lvl1pPr>
            <a:lvl2pPr marL="836964" indent="-321773" defTabSz="1121812">
              <a:defRPr>
                <a:solidFill>
                  <a:schemeClr val="tx1"/>
                </a:solidFill>
                <a:latin typeface="Calibri" panose="020F0502020204030204" pitchFamily="34" charset="0"/>
              </a:defRPr>
            </a:lvl2pPr>
            <a:lvl3pPr marL="1288855" indent="-256716" defTabSz="1121812">
              <a:defRPr>
                <a:solidFill>
                  <a:schemeClr val="tx1"/>
                </a:solidFill>
                <a:latin typeface="Calibri" panose="020F0502020204030204" pitchFamily="34" charset="0"/>
              </a:defRPr>
            </a:lvl3pPr>
            <a:lvl4pPr marL="1805803" indent="-256716" defTabSz="1121812">
              <a:defRPr>
                <a:solidFill>
                  <a:schemeClr val="tx1"/>
                </a:solidFill>
                <a:latin typeface="Calibri" panose="020F0502020204030204" pitchFamily="34" charset="0"/>
              </a:defRPr>
            </a:lvl4pPr>
            <a:lvl5pPr marL="2320992" indent="-256716" defTabSz="1121812">
              <a:defRPr>
                <a:solidFill>
                  <a:schemeClr val="tx1"/>
                </a:solidFill>
                <a:latin typeface="Calibri" panose="020F0502020204030204" pitchFamily="34" charset="0"/>
              </a:defRPr>
            </a:lvl5pPr>
            <a:lvl6pPr marL="2827391" indent="-256716" defTabSz="1121812" eaLnBrk="0" fontAlgn="base" hangingPunct="0">
              <a:spcBef>
                <a:spcPct val="0"/>
              </a:spcBef>
              <a:spcAft>
                <a:spcPct val="0"/>
              </a:spcAft>
              <a:defRPr>
                <a:solidFill>
                  <a:schemeClr val="tx1"/>
                </a:solidFill>
                <a:latin typeface="Calibri" panose="020F0502020204030204" pitchFamily="34" charset="0"/>
              </a:defRPr>
            </a:lvl6pPr>
            <a:lvl7pPr marL="3333789" indent="-256716" defTabSz="1121812" eaLnBrk="0" fontAlgn="base" hangingPunct="0">
              <a:spcBef>
                <a:spcPct val="0"/>
              </a:spcBef>
              <a:spcAft>
                <a:spcPct val="0"/>
              </a:spcAft>
              <a:defRPr>
                <a:solidFill>
                  <a:schemeClr val="tx1"/>
                </a:solidFill>
                <a:latin typeface="Calibri" panose="020F0502020204030204" pitchFamily="34" charset="0"/>
              </a:defRPr>
            </a:lvl7pPr>
            <a:lvl8pPr marL="3840188" indent="-256716" defTabSz="1121812" eaLnBrk="0" fontAlgn="base" hangingPunct="0">
              <a:spcBef>
                <a:spcPct val="0"/>
              </a:spcBef>
              <a:spcAft>
                <a:spcPct val="0"/>
              </a:spcAft>
              <a:defRPr>
                <a:solidFill>
                  <a:schemeClr val="tx1"/>
                </a:solidFill>
                <a:latin typeface="Calibri" panose="020F0502020204030204" pitchFamily="34" charset="0"/>
              </a:defRPr>
            </a:lvl8pPr>
            <a:lvl9pPr marL="4346585" indent="-256716" defTabSz="1121812"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1121812" rtl="0" eaLnBrk="1" fontAlgn="base" latinLnBrk="0" hangingPunct="1">
              <a:lnSpc>
                <a:spcPct val="100000"/>
              </a:lnSpc>
              <a:spcBef>
                <a:spcPct val="0"/>
              </a:spcBef>
              <a:spcAft>
                <a:spcPct val="0"/>
              </a:spcAft>
              <a:buClrTx/>
              <a:buSzTx/>
              <a:buFontTx/>
              <a:buNone/>
              <a:tabLst/>
              <a:defRPr/>
            </a:pPr>
            <a:fld id="{E531911A-E835-4DD9-90AE-B749EECC0C7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1121812"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22 opener. Gauss’s law is an elegant relation between electric charge and electric field. It is more general than Coulomb’s law. Gauss’s law involves an integral of the electric field E at each point on a closed surface. The surface is only imaginary, and we choose the shape and placement of the surface so that we can figure out the integral. In this drawing, two different surfaces are shown, both enclosing a point charge </a:t>
            </a:r>
            <a:r>
              <a:rPr lang="en-US" altLang="en-US" i="1"/>
              <a:t>Q</a:t>
            </a:r>
            <a:r>
              <a:rPr lang="en-US" altLang="en-US"/>
              <a:t>. Gauss’s law states that the product E</a:t>
            </a:r>
            <a:r>
              <a:rPr lang="en-US" altLang="en-US">
                <a:cs typeface="Arial" panose="020B0604020202020204" pitchFamily="34" charset="0"/>
              </a:rPr>
              <a:t>·dA,</a:t>
            </a:r>
            <a:r>
              <a:rPr lang="en-US" altLang="en-US"/>
              <a:t> where dA is an infinitesimal area of the surface, integrated over the entire surface, equals the charge enclosed by the surface Q</a:t>
            </a:r>
            <a:r>
              <a:rPr lang="en-US" altLang="en-US" baseline="-25000"/>
              <a:t>encl</a:t>
            </a:r>
            <a:r>
              <a:rPr lang="en-US" altLang="en-US"/>
              <a:t> divided by </a:t>
            </a:r>
            <a:r>
              <a:rPr lang="el-GR" altLang="en-US">
                <a:latin typeface="Lucida Grande" pitchFamily="6" charset="0"/>
                <a:cs typeface="Arial" panose="020B0604020202020204" pitchFamily="34" charset="0"/>
              </a:rPr>
              <a:t>ε</a:t>
            </a:r>
            <a:r>
              <a:rPr lang="en-US" altLang="en-US" baseline="-25000">
                <a:cs typeface="Arial" panose="020B0604020202020204" pitchFamily="34" charset="0"/>
              </a:rPr>
              <a:t>0</a:t>
            </a:r>
            <a:r>
              <a:rPr lang="en-US" altLang="en-US">
                <a:cs typeface="Arial" panose="020B0604020202020204" pitchFamily="34" charset="0"/>
              </a:rPr>
              <a:t>.</a:t>
            </a:r>
            <a:r>
              <a:rPr lang="en-US" altLang="en-US"/>
              <a:t> Both surfaces here enclose the same charge </a:t>
            </a:r>
            <a:r>
              <a:rPr lang="en-US" altLang="en-US" i="1"/>
              <a:t>Q</a:t>
            </a:r>
            <a:r>
              <a:rPr lang="en-US" altLang="en-US"/>
              <a:t>. Hence </a:t>
            </a:r>
            <a:r>
              <a:rPr lang="en-US" altLang="en-US">
                <a:cs typeface="Arial" panose="020B0604020202020204" pitchFamily="34" charset="0"/>
              </a:rPr>
              <a:t>∫E·dA</a:t>
            </a:r>
            <a:r>
              <a:rPr lang="en-US" altLang="en-US"/>
              <a:t> will give the same result for both surfaces.</a:t>
            </a:r>
          </a:p>
        </p:txBody>
      </p:sp>
    </p:spTree>
    <p:extLst>
      <p:ext uri="{BB962C8B-B14F-4D97-AF65-F5344CB8AC3E}">
        <p14:creationId xmlns:p14="http://schemas.microsoft.com/office/powerpoint/2010/main" val="142600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4357">
              <a:defRPr>
                <a:solidFill>
                  <a:schemeClr val="tx1"/>
                </a:solidFill>
                <a:latin typeface="Calibri" panose="020F0502020204030204" pitchFamily="34" charset="0"/>
              </a:defRPr>
            </a:lvl1pPr>
            <a:lvl2pPr marL="830804" indent="-319405" defTabSz="1094357">
              <a:defRPr>
                <a:solidFill>
                  <a:schemeClr val="tx1"/>
                </a:solidFill>
                <a:latin typeface="Calibri" panose="020F0502020204030204" pitchFamily="34" charset="0"/>
              </a:defRPr>
            </a:lvl2pPr>
            <a:lvl3pPr marL="1279370" indent="-254826" defTabSz="1094357">
              <a:defRPr>
                <a:solidFill>
                  <a:schemeClr val="tx1"/>
                </a:solidFill>
                <a:latin typeface="Calibri" panose="020F0502020204030204" pitchFamily="34" charset="0"/>
              </a:defRPr>
            </a:lvl3pPr>
            <a:lvl4pPr marL="1792512" indent="-254826" defTabSz="1094357">
              <a:defRPr>
                <a:solidFill>
                  <a:schemeClr val="tx1"/>
                </a:solidFill>
                <a:latin typeface="Calibri" panose="020F0502020204030204" pitchFamily="34" charset="0"/>
              </a:defRPr>
            </a:lvl4pPr>
            <a:lvl5pPr marL="2303909" indent="-254826" defTabSz="1094357">
              <a:defRPr>
                <a:solidFill>
                  <a:schemeClr val="tx1"/>
                </a:solidFill>
                <a:latin typeface="Calibri" panose="020F0502020204030204" pitchFamily="34" charset="0"/>
              </a:defRPr>
            </a:lvl5pPr>
            <a:lvl6pPr marL="2806582" indent="-254826" defTabSz="1094357" eaLnBrk="0" fontAlgn="base" hangingPunct="0">
              <a:spcBef>
                <a:spcPct val="0"/>
              </a:spcBef>
              <a:spcAft>
                <a:spcPct val="0"/>
              </a:spcAft>
              <a:defRPr>
                <a:solidFill>
                  <a:schemeClr val="tx1"/>
                </a:solidFill>
                <a:latin typeface="Calibri" panose="020F0502020204030204" pitchFamily="34" charset="0"/>
              </a:defRPr>
            </a:lvl6pPr>
            <a:lvl7pPr marL="3309252" indent="-254826" defTabSz="1094357" eaLnBrk="0" fontAlgn="base" hangingPunct="0">
              <a:spcBef>
                <a:spcPct val="0"/>
              </a:spcBef>
              <a:spcAft>
                <a:spcPct val="0"/>
              </a:spcAft>
              <a:defRPr>
                <a:solidFill>
                  <a:schemeClr val="tx1"/>
                </a:solidFill>
                <a:latin typeface="Calibri" panose="020F0502020204030204" pitchFamily="34" charset="0"/>
              </a:defRPr>
            </a:lvl7pPr>
            <a:lvl8pPr marL="3811924" indent="-254826" defTabSz="1094357" eaLnBrk="0" fontAlgn="base" hangingPunct="0">
              <a:spcBef>
                <a:spcPct val="0"/>
              </a:spcBef>
              <a:spcAft>
                <a:spcPct val="0"/>
              </a:spcAft>
              <a:defRPr>
                <a:solidFill>
                  <a:schemeClr val="tx1"/>
                </a:solidFill>
                <a:latin typeface="Calibri" panose="020F0502020204030204" pitchFamily="34" charset="0"/>
              </a:defRPr>
            </a:lvl8pPr>
            <a:lvl9pPr marL="4314594" indent="-254826" defTabSz="109435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1094357" rtl="0" eaLnBrk="1" fontAlgn="base" latinLnBrk="0" hangingPunct="1">
              <a:lnSpc>
                <a:spcPct val="100000"/>
              </a:lnSpc>
              <a:spcBef>
                <a:spcPct val="0"/>
              </a:spcBef>
              <a:spcAft>
                <a:spcPct val="0"/>
              </a:spcAft>
              <a:buClrTx/>
              <a:buSzTx/>
              <a:buFontTx/>
              <a:buNone/>
              <a:tabLst/>
              <a:defRPr/>
            </a:pPr>
            <a:fld id="{0940A2AC-499C-45CF-9211-B4DFC67D180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1094357"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22-1. (a) A uniform electric field </a:t>
            </a:r>
            <a:r>
              <a:rPr lang="en-US" altLang="en-US" b="1"/>
              <a:t>E</a:t>
            </a:r>
            <a:r>
              <a:rPr lang="en-US" altLang="en-US"/>
              <a:t> passing through a flat area </a:t>
            </a:r>
            <a:r>
              <a:rPr lang="en-US" altLang="en-US" i="1"/>
              <a:t>A</a:t>
            </a:r>
            <a:r>
              <a:rPr lang="en-US" altLang="en-US"/>
              <a:t>. (b) E</a:t>
            </a:r>
            <a:r>
              <a:rPr lang="en-US" altLang="en-US" baseline="-25000">
                <a:ea typeface="ヒラギノ角ゴ Pro W3"/>
                <a:cs typeface="ヒラギノ角ゴ Pro W3"/>
              </a:rPr>
              <a:t>┴</a:t>
            </a:r>
            <a:r>
              <a:rPr lang="en-US" altLang="en-US">
                <a:cs typeface="Arial" panose="020B0604020202020204" pitchFamily="34" charset="0"/>
              </a:rPr>
              <a:t> = E cos </a:t>
            </a:r>
            <a:r>
              <a:rPr lang="el-GR" altLang="en-US">
                <a:latin typeface="Lucida Grande" pitchFamily="6" charset="0"/>
                <a:cs typeface="Times New Roman" panose="02020603050405020304" pitchFamily="18" charset="0"/>
              </a:rPr>
              <a:t>θ</a:t>
            </a:r>
            <a:r>
              <a:rPr lang="en-US" altLang="en-US"/>
              <a:t> is the component of </a:t>
            </a:r>
            <a:r>
              <a:rPr lang="en-US" altLang="en-US" b="1"/>
              <a:t>E</a:t>
            </a:r>
            <a:r>
              <a:rPr lang="en-US" altLang="en-US"/>
              <a:t> perpendicular to the plane of area </a:t>
            </a:r>
            <a:r>
              <a:rPr lang="en-US" altLang="en-US" i="1"/>
              <a:t>A</a:t>
            </a:r>
            <a:r>
              <a:rPr lang="en-US" altLang="en-US"/>
              <a:t>. (c) A</a:t>
            </a:r>
            <a:r>
              <a:rPr lang="en-US" altLang="en-US" baseline="-25000">
                <a:ea typeface="ヒラギノ角ゴ Pro W3"/>
                <a:cs typeface="ヒラギノ角ゴ Pro W3"/>
              </a:rPr>
              <a:t>┴</a:t>
            </a:r>
            <a:r>
              <a:rPr lang="en-US" altLang="en-US">
                <a:cs typeface="Arial" panose="020B0604020202020204" pitchFamily="34" charset="0"/>
              </a:rPr>
              <a:t> = A cos </a:t>
            </a:r>
            <a:r>
              <a:rPr lang="el-GR" altLang="en-US">
                <a:latin typeface="Lucida Grande" pitchFamily="6" charset="0"/>
                <a:cs typeface="Times New Roman" panose="02020603050405020304" pitchFamily="18" charset="0"/>
              </a:rPr>
              <a:t>θ</a:t>
            </a:r>
            <a:r>
              <a:rPr lang="en-US" altLang="en-US"/>
              <a:t> is the projection (dashed) of the area </a:t>
            </a:r>
            <a:r>
              <a:rPr lang="en-US" altLang="en-US" i="1"/>
              <a:t>A </a:t>
            </a:r>
            <a:r>
              <a:rPr lang="en-US" altLang="en-US"/>
              <a:t>perpendicular to the field </a:t>
            </a:r>
            <a:r>
              <a:rPr lang="en-US" altLang="en-US" b="1"/>
              <a:t>E</a:t>
            </a:r>
            <a:r>
              <a:rPr lang="en-US" altLang="en-US"/>
              <a:t>.</a:t>
            </a:r>
          </a:p>
        </p:txBody>
      </p:sp>
    </p:spTree>
    <p:extLst>
      <p:ext uri="{BB962C8B-B14F-4D97-AF65-F5344CB8AC3E}">
        <p14:creationId xmlns:p14="http://schemas.microsoft.com/office/powerpoint/2010/main" val="1857653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4357">
              <a:defRPr>
                <a:solidFill>
                  <a:schemeClr val="tx1"/>
                </a:solidFill>
                <a:latin typeface="Calibri" panose="020F0502020204030204" pitchFamily="34" charset="0"/>
              </a:defRPr>
            </a:lvl1pPr>
            <a:lvl2pPr marL="830804" indent="-319405" defTabSz="1094357">
              <a:defRPr>
                <a:solidFill>
                  <a:schemeClr val="tx1"/>
                </a:solidFill>
                <a:latin typeface="Calibri" panose="020F0502020204030204" pitchFamily="34" charset="0"/>
              </a:defRPr>
            </a:lvl2pPr>
            <a:lvl3pPr marL="1279370" indent="-254826" defTabSz="1094357">
              <a:defRPr>
                <a:solidFill>
                  <a:schemeClr val="tx1"/>
                </a:solidFill>
                <a:latin typeface="Calibri" panose="020F0502020204030204" pitchFamily="34" charset="0"/>
              </a:defRPr>
            </a:lvl3pPr>
            <a:lvl4pPr marL="1792512" indent="-254826" defTabSz="1094357">
              <a:defRPr>
                <a:solidFill>
                  <a:schemeClr val="tx1"/>
                </a:solidFill>
                <a:latin typeface="Calibri" panose="020F0502020204030204" pitchFamily="34" charset="0"/>
              </a:defRPr>
            </a:lvl4pPr>
            <a:lvl5pPr marL="2303909" indent="-254826" defTabSz="1094357">
              <a:defRPr>
                <a:solidFill>
                  <a:schemeClr val="tx1"/>
                </a:solidFill>
                <a:latin typeface="Calibri" panose="020F0502020204030204" pitchFamily="34" charset="0"/>
              </a:defRPr>
            </a:lvl5pPr>
            <a:lvl6pPr marL="2806582" indent="-254826" defTabSz="1094357" eaLnBrk="0" fontAlgn="base" hangingPunct="0">
              <a:spcBef>
                <a:spcPct val="0"/>
              </a:spcBef>
              <a:spcAft>
                <a:spcPct val="0"/>
              </a:spcAft>
              <a:defRPr>
                <a:solidFill>
                  <a:schemeClr val="tx1"/>
                </a:solidFill>
                <a:latin typeface="Calibri" panose="020F0502020204030204" pitchFamily="34" charset="0"/>
              </a:defRPr>
            </a:lvl6pPr>
            <a:lvl7pPr marL="3309252" indent="-254826" defTabSz="1094357" eaLnBrk="0" fontAlgn="base" hangingPunct="0">
              <a:spcBef>
                <a:spcPct val="0"/>
              </a:spcBef>
              <a:spcAft>
                <a:spcPct val="0"/>
              </a:spcAft>
              <a:defRPr>
                <a:solidFill>
                  <a:schemeClr val="tx1"/>
                </a:solidFill>
                <a:latin typeface="Calibri" panose="020F0502020204030204" pitchFamily="34" charset="0"/>
              </a:defRPr>
            </a:lvl7pPr>
            <a:lvl8pPr marL="3811924" indent="-254826" defTabSz="1094357" eaLnBrk="0" fontAlgn="base" hangingPunct="0">
              <a:spcBef>
                <a:spcPct val="0"/>
              </a:spcBef>
              <a:spcAft>
                <a:spcPct val="0"/>
              </a:spcAft>
              <a:defRPr>
                <a:solidFill>
                  <a:schemeClr val="tx1"/>
                </a:solidFill>
                <a:latin typeface="Calibri" panose="020F0502020204030204" pitchFamily="34" charset="0"/>
              </a:defRPr>
            </a:lvl8pPr>
            <a:lvl9pPr marL="4314594" indent="-254826" defTabSz="109435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1094357" rtl="0" eaLnBrk="1" fontAlgn="base" latinLnBrk="0" hangingPunct="1">
              <a:lnSpc>
                <a:spcPct val="100000"/>
              </a:lnSpc>
              <a:spcBef>
                <a:spcPct val="0"/>
              </a:spcBef>
              <a:spcAft>
                <a:spcPct val="0"/>
              </a:spcAft>
              <a:buClrTx/>
              <a:buSzTx/>
              <a:buFontTx/>
              <a:buNone/>
              <a:tabLst/>
              <a:defRPr/>
            </a:pPr>
            <a:fld id="{1D0A7B11-6748-468A-85F9-8299AC425C6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1094357"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flux is EA cos </a:t>
            </a:r>
            <a:r>
              <a:rPr lang="el-GR" altLang="en-US">
                <a:latin typeface="Lucida Grande" pitchFamily="6"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 3.5 N·m</a:t>
            </a:r>
            <a:r>
              <a:rPr lang="en-US" altLang="en-US" baseline="30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373553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52174">
              <a:defRPr>
                <a:solidFill>
                  <a:schemeClr val="tx1"/>
                </a:solidFill>
                <a:latin typeface="Calibri" panose="020F0502020204030204" pitchFamily="34" charset="0"/>
              </a:defRPr>
            </a:lvl1pPr>
            <a:lvl2pPr marL="909362" indent="-345109" defTabSz="552174">
              <a:defRPr>
                <a:solidFill>
                  <a:schemeClr val="tx1"/>
                </a:solidFill>
                <a:latin typeface="Calibri" panose="020F0502020204030204" pitchFamily="34" charset="0"/>
              </a:defRPr>
            </a:lvl2pPr>
            <a:lvl3pPr marL="1406318" indent="-270910" defTabSz="552174">
              <a:defRPr>
                <a:solidFill>
                  <a:schemeClr val="tx1"/>
                </a:solidFill>
                <a:latin typeface="Calibri" panose="020F0502020204030204" pitchFamily="34" charset="0"/>
              </a:defRPr>
            </a:lvl3pPr>
            <a:lvl4pPr marL="1970569" indent="-270910" defTabSz="552174">
              <a:defRPr>
                <a:solidFill>
                  <a:schemeClr val="tx1"/>
                </a:solidFill>
                <a:latin typeface="Calibri" panose="020F0502020204030204" pitchFamily="34" charset="0"/>
              </a:defRPr>
            </a:lvl4pPr>
            <a:lvl5pPr marL="2536548" indent="-270910" defTabSz="552174">
              <a:defRPr>
                <a:solidFill>
                  <a:schemeClr val="tx1"/>
                </a:solidFill>
                <a:latin typeface="Calibri" panose="020F0502020204030204" pitchFamily="34" charset="0"/>
              </a:defRPr>
            </a:lvl5pPr>
            <a:lvl6pPr marL="3033504" indent="-270910" defTabSz="552174" eaLnBrk="0" fontAlgn="base" hangingPunct="0">
              <a:spcBef>
                <a:spcPct val="0"/>
              </a:spcBef>
              <a:spcAft>
                <a:spcPct val="0"/>
              </a:spcAft>
              <a:defRPr>
                <a:solidFill>
                  <a:schemeClr val="tx1"/>
                </a:solidFill>
                <a:latin typeface="Calibri" panose="020F0502020204030204" pitchFamily="34" charset="0"/>
              </a:defRPr>
            </a:lvl6pPr>
            <a:lvl7pPr marL="3530460" indent="-270910" defTabSz="552174" eaLnBrk="0" fontAlgn="base" hangingPunct="0">
              <a:spcBef>
                <a:spcPct val="0"/>
              </a:spcBef>
              <a:spcAft>
                <a:spcPct val="0"/>
              </a:spcAft>
              <a:defRPr>
                <a:solidFill>
                  <a:schemeClr val="tx1"/>
                </a:solidFill>
                <a:latin typeface="Calibri" panose="020F0502020204030204" pitchFamily="34" charset="0"/>
              </a:defRPr>
            </a:lvl7pPr>
            <a:lvl8pPr marL="4027416" indent="-270910" defTabSz="552174" eaLnBrk="0" fontAlgn="base" hangingPunct="0">
              <a:spcBef>
                <a:spcPct val="0"/>
              </a:spcBef>
              <a:spcAft>
                <a:spcPct val="0"/>
              </a:spcAft>
              <a:defRPr>
                <a:solidFill>
                  <a:schemeClr val="tx1"/>
                </a:solidFill>
                <a:latin typeface="Calibri" panose="020F0502020204030204" pitchFamily="34" charset="0"/>
              </a:defRPr>
            </a:lvl8pPr>
            <a:lvl9pPr marL="4524373" indent="-270910" defTabSz="5521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344EEE00-14A4-4DC7-A5EC-97A0ECFD35DF}"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5</a:t>
            </a:fld>
            <a:endParaRPr lang="en-US" altLang="en-US">
              <a:solidFill>
                <a:srgbClr val="000000"/>
              </a:solidFill>
              <a:latin typeface="Arial" panose="020B0604020202020204" pitchFamily="34" charset="0"/>
              <a:ea typeface="MS PGothic" panose="020B0600070205080204" pitchFamily="34"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907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52174">
              <a:defRPr>
                <a:solidFill>
                  <a:schemeClr val="tx1"/>
                </a:solidFill>
                <a:latin typeface="Calibri" panose="020F0502020204030204" pitchFamily="34" charset="0"/>
              </a:defRPr>
            </a:lvl1pPr>
            <a:lvl2pPr marL="912814" indent="-345109" defTabSz="552174">
              <a:defRPr>
                <a:solidFill>
                  <a:schemeClr val="tx1"/>
                </a:solidFill>
                <a:latin typeface="Calibri" panose="020F0502020204030204" pitchFamily="34" charset="0"/>
              </a:defRPr>
            </a:lvl2pPr>
            <a:lvl3pPr marL="1411494" indent="-270910" defTabSz="552174">
              <a:defRPr>
                <a:solidFill>
                  <a:schemeClr val="tx1"/>
                </a:solidFill>
                <a:latin typeface="Calibri" panose="020F0502020204030204" pitchFamily="34" charset="0"/>
              </a:defRPr>
            </a:lvl3pPr>
            <a:lvl4pPr marL="1977471" indent="-270910" defTabSz="552174">
              <a:defRPr>
                <a:solidFill>
                  <a:schemeClr val="tx1"/>
                </a:solidFill>
                <a:latin typeface="Calibri" panose="020F0502020204030204" pitchFamily="34" charset="0"/>
              </a:defRPr>
            </a:lvl4pPr>
            <a:lvl5pPr marL="2545176" indent="-270910" defTabSz="552174">
              <a:defRPr>
                <a:solidFill>
                  <a:schemeClr val="tx1"/>
                </a:solidFill>
                <a:latin typeface="Calibri" panose="020F0502020204030204" pitchFamily="34" charset="0"/>
              </a:defRPr>
            </a:lvl5pPr>
            <a:lvl6pPr marL="3042133" indent="-270910" defTabSz="552174" eaLnBrk="0" fontAlgn="base" hangingPunct="0">
              <a:spcBef>
                <a:spcPct val="0"/>
              </a:spcBef>
              <a:spcAft>
                <a:spcPct val="0"/>
              </a:spcAft>
              <a:defRPr>
                <a:solidFill>
                  <a:schemeClr val="tx1"/>
                </a:solidFill>
                <a:latin typeface="Calibri" panose="020F0502020204030204" pitchFamily="34" charset="0"/>
              </a:defRPr>
            </a:lvl6pPr>
            <a:lvl7pPr marL="3539089" indent="-270910" defTabSz="552174" eaLnBrk="0" fontAlgn="base" hangingPunct="0">
              <a:spcBef>
                <a:spcPct val="0"/>
              </a:spcBef>
              <a:spcAft>
                <a:spcPct val="0"/>
              </a:spcAft>
              <a:defRPr>
                <a:solidFill>
                  <a:schemeClr val="tx1"/>
                </a:solidFill>
                <a:latin typeface="Calibri" panose="020F0502020204030204" pitchFamily="34" charset="0"/>
              </a:defRPr>
            </a:lvl7pPr>
            <a:lvl8pPr marL="4036043" indent="-270910" defTabSz="552174" eaLnBrk="0" fontAlgn="base" hangingPunct="0">
              <a:spcBef>
                <a:spcPct val="0"/>
              </a:spcBef>
              <a:spcAft>
                <a:spcPct val="0"/>
              </a:spcAft>
              <a:defRPr>
                <a:solidFill>
                  <a:schemeClr val="tx1"/>
                </a:solidFill>
                <a:latin typeface="Calibri" panose="020F0502020204030204" pitchFamily="34" charset="0"/>
              </a:defRPr>
            </a:lvl8pPr>
            <a:lvl9pPr marL="4533001" indent="-270910" defTabSz="5521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7A0B8E8D-68C7-4E84-93A6-5E2C2782CC04}"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6</a:t>
            </a:fld>
            <a:endParaRPr lang="en-US" altLang="en-US">
              <a:solidFill>
                <a:srgbClr val="000000"/>
              </a:solidFill>
              <a:latin typeface="Arial" panose="020B0604020202020204" pitchFamily="34" charset="0"/>
              <a:ea typeface="MS PGothic" panose="020B0600070205080204" pitchFamily="34" charset="-128"/>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89117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52174">
              <a:defRPr>
                <a:solidFill>
                  <a:schemeClr val="tx1"/>
                </a:solidFill>
                <a:latin typeface="Calibri" panose="020F0502020204030204" pitchFamily="34" charset="0"/>
              </a:defRPr>
            </a:lvl1pPr>
            <a:lvl2pPr marL="912814" indent="-345109" defTabSz="552174">
              <a:defRPr>
                <a:solidFill>
                  <a:schemeClr val="tx1"/>
                </a:solidFill>
                <a:latin typeface="Calibri" panose="020F0502020204030204" pitchFamily="34" charset="0"/>
              </a:defRPr>
            </a:lvl2pPr>
            <a:lvl3pPr marL="1411494" indent="-270910" defTabSz="552174">
              <a:defRPr>
                <a:solidFill>
                  <a:schemeClr val="tx1"/>
                </a:solidFill>
                <a:latin typeface="Calibri" panose="020F0502020204030204" pitchFamily="34" charset="0"/>
              </a:defRPr>
            </a:lvl3pPr>
            <a:lvl4pPr marL="1977471" indent="-270910" defTabSz="552174">
              <a:defRPr>
                <a:solidFill>
                  <a:schemeClr val="tx1"/>
                </a:solidFill>
                <a:latin typeface="Calibri" panose="020F0502020204030204" pitchFamily="34" charset="0"/>
              </a:defRPr>
            </a:lvl4pPr>
            <a:lvl5pPr marL="2545176" indent="-270910" defTabSz="552174">
              <a:defRPr>
                <a:solidFill>
                  <a:schemeClr val="tx1"/>
                </a:solidFill>
                <a:latin typeface="Calibri" panose="020F0502020204030204" pitchFamily="34" charset="0"/>
              </a:defRPr>
            </a:lvl5pPr>
            <a:lvl6pPr marL="3042133" indent="-270910" defTabSz="552174" eaLnBrk="0" fontAlgn="base" hangingPunct="0">
              <a:spcBef>
                <a:spcPct val="0"/>
              </a:spcBef>
              <a:spcAft>
                <a:spcPct val="0"/>
              </a:spcAft>
              <a:defRPr>
                <a:solidFill>
                  <a:schemeClr val="tx1"/>
                </a:solidFill>
                <a:latin typeface="Calibri" panose="020F0502020204030204" pitchFamily="34" charset="0"/>
              </a:defRPr>
            </a:lvl6pPr>
            <a:lvl7pPr marL="3539089" indent="-270910" defTabSz="552174" eaLnBrk="0" fontAlgn="base" hangingPunct="0">
              <a:spcBef>
                <a:spcPct val="0"/>
              </a:spcBef>
              <a:spcAft>
                <a:spcPct val="0"/>
              </a:spcAft>
              <a:defRPr>
                <a:solidFill>
                  <a:schemeClr val="tx1"/>
                </a:solidFill>
                <a:latin typeface="Calibri" panose="020F0502020204030204" pitchFamily="34" charset="0"/>
              </a:defRPr>
            </a:lvl7pPr>
            <a:lvl8pPr marL="4036043" indent="-270910" defTabSz="552174" eaLnBrk="0" fontAlgn="base" hangingPunct="0">
              <a:spcBef>
                <a:spcPct val="0"/>
              </a:spcBef>
              <a:spcAft>
                <a:spcPct val="0"/>
              </a:spcAft>
              <a:defRPr>
                <a:solidFill>
                  <a:schemeClr val="tx1"/>
                </a:solidFill>
                <a:latin typeface="Calibri" panose="020F0502020204030204" pitchFamily="34" charset="0"/>
              </a:defRPr>
            </a:lvl8pPr>
            <a:lvl9pPr marL="4533001" indent="-270910" defTabSz="5521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D69584C7-D765-472A-8D4C-729DE798B021}"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8</a:t>
            </a:fld>
            <a:endParaRPr lang="en-US" altLang="en-US">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4099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52174">
              <a:defRPr>
                <a:solidFill>
                  <a:schemeClr val="tx1"/>
                </a:solidFill>
                <a:latin typeface="Calibri" panose="020F0502020204030204" pitchFamily="34" charset="0"/>
              </a:defRPr>
            </a:lvl1pPr>
            <a:lvl2pPr marL="912814" indent="-345109" defTabSz="552174">
              <a:defRPr>
                <a:solidFill>
                  <a:schemeClr val="tx1"/>
                </a:solidFill>
                <a:latin typeface="Calibri" panose="020F0502020204030204" pitchFamily="34" charset="0"/>
              </a:defRPr>
            </a:lvl2pPr>
            <a:lvl3pPr marL="1411494" indent="-270910" defTabSz="552174">
              <a:defRPr>
                <a:solidFill>
                  <a:schemeClr val="tx1"/>
                </a:solidFill>
                <a:latin typeface="Calibri" panose="020F0502020204030204" pitchFamily="34" charset="0"/>
              </a:defRPr>
            </a:lvl3pPr>
            <a:lvl4pPr marL="1977471" indent="-270910" defTabSz="552174">
              <a:defRPr>
                <a:solidFill>
                  <a:schemeClr val="tx1"/>
                </a:solidFill>
                <a:latin typeface="Calibri" panose="020F0502020204030204" pitchFamily="34" charset="0"/>
              </a:defRPr>
            </a:lvl4pPr>
            <a:lvl5pPr marL="2545176" indent="-270910" defTabSz="552174">
              <a:defRPr>
                <a:solidFill>
                  <a:schemeClr val="tx1"/>
                </a:solidFill>
                <a:latin typeface="Calibri" panose="020F0502020204030204" pitchFamily="34" charset="0"/>
              </a:defRPr>
            </a:lvl5pPr>
            <a:lvl6pPr marL="3042133" indent="-270910" defTabSz="552174" eaLnBrk="0" fontAlgn="base" hangingPunct="0">
              <a:spcBef>
                <a:spcPct val="0"/>
              </a:spcBef>
              <a:spcAft>
                <a:spcPct val="0"/>
              </a:spcAft>
              <a:defRPr>
                <a:solidFill>
                  <a:schemeClr val="tx1"/>
                </a:solidFill>
                <a:latin typeface="Calibri" panose="020F0502020204030204" pitchFamily="34" charset="0"/>
              </a:defRPr>
            </a:lvl6pPr>
            <a:lvl7pPr marL="3539089" indent="-270910" defTabSz="552174" eaLnBrk="0" fontAlgn="base" hangingPunct="0">
              <a:spcBef>
                <a:spcPct val="0"/>
              </a:spcBef>
              <a:spcAft>
                <a:spcPct val="0"/>
              </a:spcAft>
              <a:defRPr>
                <a:solidFill>
                  <a:schemeClr val="tx1"/>
                </a:solidFill>
                <a:latin typeface="Calibri" panose="020F0502020204030204" pitchFamily="34" charset="0"/>
              </a:defRPr>
            </a:lvl7pPr>
            <a:lvl8pPr marL="4036043" indent="-270910" defTabSz="552174" eaLnBrk="0" fontAlgn="base" hangingPunct="0">
              <a:spcBef>
                <a:spcPct val="0"/>
              </a:spcBef>
              <a:spcAft>
                <a:spcPct val="0"/>
              </a:spcAft>
              <a:defRPr>
                <a:solidFill>
                  <a:schemeClr val="tx1"/>
                </a:solidFill>
                <a:latin typeface="Calibri" panose="020F0502020204030204" pitchFamily="34" charset="0"/>
              </a:defRPr>
            </a:lvl8pPr>
            <a:lvl9pPr marL="4533001" indent="-270910" defTabSz="5521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2D08EB67-09A6-42E5-B5BC-1A4D0F3F576A}"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9</a:t>
            </a:fld>
            <a:endParaRPr lang="en-US" altLang="en-US">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37880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62665">
              <a:defRPr>
                <a:solidFill>
                  <a:schemeClr val="tx1"/>
                </a:solidFill>
                <a:latin typeface="Calibri" panose="020F0502020204030204" pitchFamily="34" charset="0"/>
              </a:defRPr>
            </a:lvl1pPr>
            <a:lvl2pPr marL="930157" indent="-351666" defTabSz="562665">
              <a:defRPr>
                <a:solidFill>
                  <a:schemeClr val="tx1"/>
                </a:solidFill>
                <a:latin typeface="Calibri" panose="020F0502020204030204" pitchFamily="34" charset="0"/>
              </a:defRPr>
            </a:lvl2pPr>
            <a:lvl3pPr marL="1438312" indent="-276057" defTabSz="562665">
              <a:defRPr>
                <a:solidFill>
                  <a:schemeClr val="tx1"/>
                </a:solidFill>
                <a:latin typeface="Calibri" panose="020F0502020204030204" pitchFamily="34" charset="0"/>
              </a:defRPr>
            </a:lvl3pPr>
            <a:lvl4pPr marL="2015043" indent="-276057" defTabSz="562665">
              <a:defRPr>
                <a:solidFill>
                  <a:schemeClr val="tx1"/>
                </a:solidFill>
                <a:latin typeface="Calibri" panose="020F0502020204030204" pitchFamily="34" charset="0"/>
              </a:defRPr>
            </a:lvl4pPr>
            <a:lvl5pPr marL="2593534" indent="-276057" defTabSz="562665">
              <a:defRPr>
                <a:solidFill>
                  <a:schemeClr val="tx1"/>
                </a:solidFill>
                <a:latin typeface="Calibri" panose="020F0502020204030204" pitchFamily="34" charset="0"/>
              </a:defRPr>
            </a:lvl5pPr>
            <a:lvl6pPr marL="3099934" indent="-276057" defTabSz="562665" eaLnBrk="0" fontAlgn="base" hangingPunct="0">
              <a:spcBef>
                <a:spcPct val="0"/>
              </a:spcBef>
              <a:spcAft>
                <a:spcPct val="0"/>
              </a:spcAft>
              <a:defRPr>
                <a:solidFill>
                  <a:schemeClr val="tx1"/>
                </a:solidFill>
                <a:latin typeface="Calibri" panose="020F0502020204030204" pitchFamily="34" charset="0"/>
              </a:defRPr>
            </a:lvl6pPr>
            <a:lvl7pPr marL="3606332" indent="-276057" defTabSz="562665" eaLnBrk="0" fontAlgn="base" hangingPunct="0">
              <a:spcBef>
                <a:spcPct val="0"/>
              </a:spcBef>
              <a:spcAft>
                <a:spcPct val="0"/>
              </a:spcAft>
              <a:defRPr>
                <a:solidFill>
                  <a:schemeClr val="tx1"/>
                </a:solidFill>
                <a:latin typeface="Calibri" panose="020F0502020204030204" pitchFamily="34" charset="0"/>
              </a:defRPr>
            </a:lvl7pPr>
            <a:lvl8pPr marL="4112728" indent="-276057" defTabSz="562665" eaLnBrk="0" fontAlgn="base" hangingPunct="0">
              <a:spcBef>
                <a:spcPct val="0"/>
              </a:spcBef>
              <a:spcAft>
                <a:spcPct val="0"/>
              </a:spcAft>
              <a:defRPr>
                <a:solidFill>
                  <a:schemeClr val="tx1"/>
                </a:solidFill>
                <a:latin typeface="Calibri" panose="020F0502020204030204" pitchFamily="34" charset="0"/>
              </a:defRPr>
            </a:lvl8pPr>
            <a:lvl9pPr marL="4619128" indent="-276057" defTabSz="56266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562665" rtl="0" eaLnBrk="1" fontAlgn="base" latinLnBrk="0" hangingPunct="1">
              <a:lnSpc>
                <a:spcPct val="100000"/>
              </a:lnSpc>
              <a:spcBef>
                <a:spcPct val="0"/>
              </a:spcBef>
              <a:spcAft>
                <a:spcPct val="0"/>
              </a:spcAft>
              <a:buClrTx/>
              <a:buSzTx/>
              <a:buFontTx/>
              <a:buNone/>
              <a:tabLst/>
              <a:defRPr/>
            </a:pPr>
            <a:fld id="{D0A59A6E-F4B9-4CA0-85AA-A9DF823942E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562665"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5777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62665">
              <a:defRPr>
                <a:solidFill>
                  <a:schemeClr val="tx1"/>
                </a:solidFill>
                <a:latin typeface="Calibri" panose="020F0502020204030204" pitchFamily="34" charset="0"/>
              </a:defRPr>
            </a:lvl1pPr>
            <a:lvl2pPr marL="930157" indent="-351666" defTabSz="562665">
              <a:defRPr>
                <a:solidFill>
                  <a:schemeClr val="tx1"/>
                </a:solidFill>
                <a:latin typeface="Calibri" panose="020F0502020204030204" pitchFamily="34" charset="0"/>
              </a:defRPr>
            </a:lvl2pPr>
            <a:lvl3pPr marL="1438312" indent="-276057" defTabSz="562665">
              <a:defRPr>
                <a:solidFill>
                  <a:schemeClr val="tx1"/>
                </a:solidFill>
                <a:latin typeface="Calibri" panose="020F0502020204030204" pitchFamily="34" charset="0"/>
              </a:defRPr>
            </a:lvl3pPr>
            <a:lvl4pPr marL="2015043" indent="-276057" defTabSz="562665">
              <a:defRPr>
                <a:solidFill>
                  <a:schemeClr val="tx1"/>
                </a:solidFill>
                <a:latin typeface="Calibri" panose="020F0502020204030204" pitchFamily="34" charset="0"/>
              </a:defRPr>
            </a:lvl4pPr>
            <a:lvl5pPr marL="2593534" indent="-276057" defTabSz="562665">
              <a:defRPr>
                <a:solidFill>
                  <a:schemeClr val="tx1"/>
                </a:solidFill>
                <a:latin typeface="Calibri" panose="020F0502020204030204" pitchFamily="34" charset="0"/>
              </a:defRPr>
            </a:lvl5pPr>
            <a:lvl6pPr marL="3099934" indent="-276057" defTabSz="562665" eaLnBrk="0" fontAlgn="base" hangingPunct="0">
              <a:spcBef>
                <a:spcPct val="0"/>
              </a:spcBef>
              <a:spcAft>
                <a:spcPct val="0"/>
              </a:spcAft>
              <a:defRPr>
                <a:solidFill>
                  <a:schemeClr val="tx1"/>
                </a:solidFill>
                <a:latin typeface="Calibri" panose="020F0502020204030204" pitchFamily="34" charset="0"/>
              </a:defRPr>
            </a:lvl6pPr>
            <a:lvl7pPr marL="3606332" indent="-276057" defTabSz="562665" eaLnBrk="0" fontAlgn="base" hangingPunct="0">
              <a:spcBef>
                <a:spcPct val="0"/>
              </a:spcBef>
              <a:spcAft>
                <a:spcPct val="0"/>
              </a:spcAft>
              <a:defRPr>
                <a:solidFill>
                  <a:schemeClr val="tx1"/>
                </a:solidFill>
                <a:latin typeface="Calibri" panose="020F0502020204030204" pitchFamily="34" charset="0"/>
              </a:defRPr>
            </a:lvl7pPr>
            <a:lvl8pPr marL="4112728" indent="-276057" defTabSz="562665" eaLnBrk="0" fontAlgn="base" hangingPunct="0">
              <a:spcBef>
                <a:spcPct val="0"/>
              </a:spcBef>
              <a:spcAft>
                <a:spcPct val="0"/>
              </a:spcAft>
              <a:defRPr>
                <a:solidFill>
                  <a:schemeClr val="tx1"/>
                </a:solidFill>
                <a:latin typeface="Calibri" panose="020F0502020204030204" pitchFamily="34" charset="0"/>
              </a:defRPr>
            </a:lvl8pPr>
            <a:lvl9pPr marL="4619128" indent="-276057" defTabSz="56266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562665" rtl="0" eaLnBrk="1" fontAlgn="base" latinLnBrk="0" hangingPunct="1">
              <a:lnSpc>
                <a:spcPct val="100000"/>
              </a:lnSpc>
              <a:spcBef>
                <a:spcPct val="0"/>
              </a:spcBef>
              <a:spcAft>
                <a:spcPct val="0"/>
              </a:spcAft>
              <a:buClrTx/>
              <a:buSzTx/>
              <a:buFontTx/>
              <a:buNone/>
              <a:tabLst/>
              <a:defRPr/>
            </a:pPr>
            <a:fld id="{615FF614-D8A7-44FD-BF9F-B961AD5B3D2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562665"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21-36. A charge inside a neutral spherical metal shell induces charge on its surfaces. The electric field exists even beyond the shell, but not within the conductor itself.</a:t>
            </a:r>
          </a:p>
        </p:txBody>
      </p:sp>
    </p:spTree>
    <p:extLst>
      <p:ext uri="{BB962C8B-B14F-4D97-AF65-F5344CB8AC3E}">
        <p14:creationId xmlns:p14="http://schemas.microsoft.com/office/powerpoint/2010/main" val="272155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62665">
              <a:defRPr>
                <a:solidFill>
                  <a:schemeClr val="tx1"/>
                </a:solidFill>
                <a:latin typeface="Calibri" panose="020F0502020204030204" pitchFamily="34" charset="0"/>
              </a:defRPr>
            </a:lvl1pPr>
            <a:lvl2pPr marL="930157" indent="-351666" defTabSz="562665">
              <a:defRPr>
                <a:solidFill>
                  <a:schemeClr val="tx1"/>
                </a:solidFill>
                <a:latin typeface="Calibri" panose="020F0502020204030204" pitchFamily="34" charset="0"/>
              </a:defRPr>
            </a:lvl2pPr>
            <a:lvl3pPr marL="1438312" indent="-276057" defTabSz="562665">
              <a:defRPr>
                <a:solidFill>
                  <a:schemeClr val="tx1"/>
                </a:solidFill>
                <a:latin typeface="Calibri" panose="020F0502020204030204" pitchFamily="34" charset="0"/>
              </a:defRPr>
            </a:lvl3pPr>
            <a:lvl4pPr marL="2015043" indent="-276057" defTabSz="562665">
              <a:defRPr>
                <a:solidFill>
                  <a:schemeClr val="tx1"/>
                </a:solidFill>
                <a:latin typeface="Calibri" panose="020F0502020204030204" pitchFamily="34" charset="0"/>
              </a:defRPr>
            </a:lvl4pPr>
            <a:lvl5pPr marL="2593534" indent="-276057" defTabSz="562665">
              <a:defRPr>
                <a:solidFill>
                  <a:schemeClr val="tx1"/>
                </a:solidFill>
                <a:latin typeface="Calibri" panose="020F0502020204030204" pitchFamily="34" charset="0"/>
              </a:defRPr>
            </a:lvl5pPr>
            <a:lvl6pPr marL="3099934" indent="-276057" defTabSz="562665" eaLnBrk="0" fontAlgn="base" hangingPunct="0">
              <a:spcBef>
                <a:spcPct val="0"/>
              </a:spcBef>
              <a:spcAft>
                <a:spcPct val="0"/>
              </a:spcAft>
              <a:defRPr>
                <a:solidFill>
                  <a:schemeClr val="tx1"/>
                </a:solidFill>
                <a:latin typeface="Calibri" panose="020F0502020204030204" pitchFamily="34" charset="0"/>
              </a:defRPr>
            </a:lvl6pPr>
            <a:lvl7pPr marL="3606332" indent="-276057" defTabSz="562665" eaLnBrk="0" fontAlgn="base" hangingPunct="0">
              <a:spcBef>
                <a:spcPct val="0"/>
              </a:spcBef>
              <a:spcAft>
                <a:spcPct val="0"/>
              </a:spcAft>
              <a:defRPr>
                <a:solidFill>
                  <a:schemeClr val="tx1"/>
                </a:solidFill>
                <a:latin typeface="Calibri" panose="020F0502020204030204" pitchFamily="34" charset="0"/>
              </a:defRPr>
            </a:lvl7pPr>
            <a:lvl8pPr marL="4112728" indent="-276057" defTabSz="562665" eaLnBrk="0" fontAlgn="base" hangingPunct="0">
              <a:spcBef>
                <a:spcPct val="0"/>
              </a:spcBef>
              <a:spcAft>
                <a:spcPct val="0"/>
              </a:spcAft>
              <a:defRPr>
                <a:solidFill>
                  <a:schemeClr val="tx1"/>
                </a:solidFill>
                <a:latin typeface="Calibri" panose="020F0502020204030204" pitchFamily="34" charset="0"/>
              </a:defRPr>
            </a:lvl8pPr>
            <a:lvl9pPr marL="4619128" indent="-276057" defTabSz="56266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562665" rtl="0" eaLnBrk="1" fontAlgn="base" latinLnBrk="0" hangingPunct="1">
              <a:lnSpc>
                <a:spcPct val="100000"/>
              </a:lnSpc>
              <a:spcBef>
                <a:spcPct val="0"/>
              </a:spcBef>
              <a:spcAft>
                <a:spcPct val="0"/>
              </a:spcAft>
              <a:buClrTx/>
              <a:buSzTx/>
              <a:buFontTx/>
              <a:buNone/>
              <a:tabLst/>
              <a:defRPr/>
            </a:pPr>
            <a:fld id="{5D067F7B-8846-44B0-B036-60AD5152DA7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562665"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The acceleration of the electron is qE/m = 3.5 x 10</a:t>
            </a:r>
            <a:r>
              <a:rPr lang="en-US" altLang="en-US" baseline="30000"/>
              <a:t>15</a:t>
            </a:r>
            <a:r>
              <a:rPr lang="en-US" altLang="en-US"/>
              <a:t> m/s</a:t>
            </a:r>
            <a:r>
              <a:rPr lang="en-US" altLang="en-US" baseline="30000"/>
              <a:t>2</a:t>
            </a:r>
            <a:r>
              <a:rPr lang="en-US" altLang="en-US"/>
              <a:t>. In 1.5 cm it therefore accelerates from a speed of zero to v = 1.0 x 10</a:t>
            </a:r>
            <a:r>
              <a:rPr lang="en-US" altLang="en-US" baseline="30000"/>
              <a:t>7</a:t>
            </a:r>
            <a:r>
              <a:rPr lang="en-US" altLang="en-US"/>
              <a:t> m/s.</a:t>
            </a:r>
          </a:p>
          <a:p>
            <a:pPr eaLnBrk="1" hangingPunct="1">
              <a:spcBef>
                <a:spcPct val="0"/>
              </a:spcBef>
            </a:pPr>
            <a:r>
              <a:rPr lang="en-US" altLang="en-US"/>
              <a:t>b. The electric force on the electron is qE = 3.2 x 10</a:t>
            </a:r>
            <a:r>
              <a:rPr lang="en-US" altLang="en-US" baseline="30000"/>
              <a:t>-15</a:t>
            </a:r>
            <a:r>
              <a:rPr lang="en-US" altLang="en-US"/>
              <a:t> N; the gravitational force is mg = 8.9 x 10</a:t>
            </a:r>
            <a:r>
              <a:rPr lang="en-US" altLang="en-US" baseline="30000"/>
              <a:t>-30</a:t>
            </a:r>
            <a:r>
              <a:rPr lang="en-US" altLang="en-US"/>
              <a:t> N. Therefore the gravitational force can safely be ignored.</a:t>
            </a:r>
          </a:p>
        </p:txBody>
      </p:sp>
    </p:spTree>
    <p:extLst>
      <p:ext uri="{BB962C8B-B14F-4D97-AF65-F5344CB8AC3E}">
        <p14:creationId xmlns:p14="http://schemas.microsoft.com/office/powerpoint/2010/main" val="45593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3640">
              <a:defRPr>
                <a:solidFill>
                  <a:schemeClr val="tx1"/>
                </a:solidFill>
                <a:latin typeface="Calibri" panose="020F0502020204030204" pitchFamily="34" charset="0"/>
              </a:defRPr>
            </a:lvl1pPr>
            <a:lvl2pPr marL="814456" indent="-312324" defTabSz="1083640">
              <a:defRPr>
                <a:solidFill>
                  <a:schemeClr val="tx1"/>
                </a:solidFill>
                <a:latin typeface="Calibri" panose="020F0502020204030204" pitchFamily="34" charset="0"/>
              </a:defRPr>
            </a:lvl2pPr>
            <a:lvl3pPr marL="1254468" indent="-248478" defTabSz="1083640">
              <a:defRPr>
                <a:solidFill>
                  <a:schemeClr val="tx1"/>
                </a:solidFill>
                <a:latin typeface="Calibri" panose="020F0502020204030204" pitchFamily="34" charset="0"/>
              </a:defRPr>
            </a:lvl3pPr>
            <a:lvl4pPr marL="1758328" indent="-248478" defTabSz="1083640">
              <a:defRPr>
                <a:solidFill>
                  <a:schemeClr val="tx1"/>
                </a:solidFill>
                <a:latin typeface="Calibri" panose="020F0502020204030204" pitchFamily="34" charset="0"/>
              </a:defRPr>
            </a:lvl4pPr>
            <a:lvl5pPr marL="2260462" indent="-248478" defTabSz="1083640">
              <a:defRPr>
                <a:solidFill>
                  <a:schemeClr val="tx1"/>
                </a:solidFill>
                <a:latin typeface="Calibri" panose="020F0502020204030204" pitchFamily="34" charset="0"/>
              </a:defRPr>
            </a:lvl5pPr>
            <a:lvl6pPr marL="2757416" indent="-248478" defTabSz="1083640" eaLnBrk="0" fontAlgn="base" hangingPunct="0">
              <a:spcBef>
                <a:spcPct val="0"/>
              </a:spcBef>
              <a:spcAft>
                <a:spcPct val="0"/>
              </a:spcAft>
              <a:defRPr>
                <a:solidFill>
                  <a:schemeClr val="tx1"/>
                </a:solidFill>
                <a:latin typeface="Calibri" panose="020F0502020204030204" pitchFamily="34" charset="0"/>
              </a:defRPr>
            </a:lvl6pPr>
            <a:lvl7pPr marL="3254372" indent="-248478" defTabSz="1083640" eaLnBrk="0" fontAlgn="base" hangingPunct="0">
              <a:spcBef>
                <a:spcPct val="0"/>
              </a:spcBef>
              <a:spcAft>
                <a:spcPct val="0"/>
              </a:spcAft>
              <a:defRPr>
                <a:solidFill>
                  <a:schemeClr val="tx1"/>
                </a:solidFill>
                <a:latin typeface="Calibri" panose="020F0502020204030204" pitchFamily="34" charset="0"/>
              </a:defRPr>
            </a:lvl7pPr>
            <a:lvl8pPr marL="3751330" indent="-248478" defTabSz="1083640" eaLnBrk="0" fontAlgn="base" hangingPunct="0">
              <a:spcBef>
                <a:spcPct val="0"/>
              </a:spcBef>
              <a:spcAft>
                <a:spcPct val="0"/>
              </a:spcAft>
              <a:defRPr>
                <a:solidFill>
                  <a:schemeClr val="tx1"/>
                </a:solidFill>
                <a:latin typeface="Calibri" panose="020F0502020204030204" pitchFamily="34" charset="0"/>
              </a:defRPr>
            </a:lvl8pPr>
            <a:lvl9pPr marL="4248285" indent="-248478" defTabSz="108364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1083640" rtl="0" eaLnBrk="1" fontAlgn="base" latinLnBrk="0" hangingPunct="1">
              <a:lnSpc>
                <a:spcPct val="100000"/>
              </a:lnSpc>
              <a:spcBef>
                <a:spcPct val="0"/>
              </a:spcBef>
              <a:spcAft>
                <a:spcPct val="0"/>
              </a:spcAft>
              <a:buClrTx/>
              <a:buSzTx/>
              <a:buFontTx/>
              <a:buNone/>
              <a:tabLst/>
              <a:defRPr/>
            </a:pPr>
            <a:fld id="{360FC770-6BDA-47EF-AD6A-F8A75970B2A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08364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21-42. A dipole consists of equal but opposite charges, +Q and –Q, separated by a distance l. The dipole moment p + Ql and points from the negative to the positive charge.</a:t>
            </a:r>
          </a:p>
        </p:txBody>
      </p:sp>
    </p:spTree>
    <p:extLst>
      <p:ext uri="{BB962C8B-B14F-4D97-AF65-F5344CB8AC3E}">
        <p14:creationId xmlns:p14="http://schemas.microsoft.com/office/powerpoint/2010/main" val="293591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58595-36A8-4DF3-89E9-52FF5782E23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0015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FD5205-039A-4DDB-BBBE-E40EB8BB42F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296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C82FEA-2E26-4974-BE2A-4D7DB30778E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956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9042400" y="6324600"/>
            <a:ext cx="2540000" cy="457200"/>
          </a:xfrm>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A5C5A9-7FDF-447F-9B2A-95892CE6F7E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1187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0E204D-8FA2-450C-AA05-8E12D08A954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0926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50ABD6-A8EF-4284-9FFE-8261CACD0D3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5087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916EA-C939-4AC1-895D-7C3BBC96918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1759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9DDCE5-7FA6-44FE-8467-7D93A35D6FA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41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E83227-AB5A-4ABC-B56D-08D0DD00273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300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1446E7-E421-4DB4-8106-A7825456BE7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6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496B34-6694-430D-B4D5-29C89D12672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959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AA5884-C075-4125-88B0-3C459503E88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0833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8E7E94-DF9C-4211-9335-9521177BD3D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9986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E3C17B-0FE5-4D9A-AF87-CBBA38EAC14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7329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C10520-2409-4109-B08C-00B95479440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1447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D88AEE-4DF4-4A1C-84CA-CE1496CB8C0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7836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9042400" y="6324600"/>
            <a:ext cx="2540000" cy="457200"/>
          </a:xfrm>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C05ACA-4396-49A6-A462-30991377C99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6646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BF484C-1F26-4175-8A54-87F8A0083F3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9437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FA754A-D1DD-47F4-A7F7-D0B586B990D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4666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67D525-64AB-4261-9FC2-168F7D22D83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0788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AC8D4A-CED5-4931-83EE-879C8106367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8339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6E14DC-18B3-4928-96AB-67FAF1AAA71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66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A4155D-4CB0-4BA8-9DC0-33CF79F83A3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4775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946A39-770B-4044-BFE8-B69B81CD470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6114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68DFD8-202D-4866-9C0E-5F715800444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8247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0D6E25-DD6A-42A6-A630-964CB4D2610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2112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ADEE83-B182-4C4F-91ED-829DC93D5C5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8295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68E104-87BE-4DE9-9A81-D0CB72F9973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9569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F13724-86A0-4297-83BF-9221D984252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3160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9042400" y="6324600"/>
            <a:ext cx="2540000" cy="457200"/>
          </a:xfrm>
        </p:spPr>
        <p:txBody>
          <a:bodyPr/>
          <a:lstStyle>
            <a:lvl1pPr eaLnBrk="1" fontAlgn="auto" hangingPunct="1">
              <a:spcBef>
                <a:spcPts val="0"/>
              </a:spcBef>
              <a:spcAft>
                <a:spcPts val="0"/>
              </a:spcAft>
              <a:defRPr>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367782-EB6E-4B41-BDCC-644D6DFC515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94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CEFF430-DBDD-46CF-8590-9BCE8F45B5CB}"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14238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4E1AA5D-B68E-46A6-A5DA-EB8DDB854D38}"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97890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D5D5E98-633D-44EE-9E95-A0627FB57E8B}"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94842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D92DC1-C3FC-4018-B24B-649086A5E12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316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880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A5FDD05-AC43-4D9C-B50F-F0D7DA1FB2A2}"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703886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76DBC9E-4689-4D3C-A339-9E08DC233BAD}"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2406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AE91AD69-75EF-40F9-B7C8-555C4303148F}"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753805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3188167-2A26-421F-BCC1-67A93BE326A6}"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710847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E58D55E-1C81-4072-9B42-D2E767ADE3C3}"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2853470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55E056E-302C-47FA-A049-5CE90CA48256}"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840509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A95212B-E902-4F12-BEE1-114A09627986}"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03133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51800" y="152400"/>
            <a:ext cx="26162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52400"/>
            <a:ext cx="7645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9D34506E-70CD-426A-98EE-41E545492DC8}"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607592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252231-E34C-4F69-AE5F-EAB6BD7306D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09596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F12590-0E03-4290-BA38-EEA67EB5645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1440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108A43-9324-4E23-8768-914F7C4343D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8989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369B6F-198E-42A8-9158-4E1A687763D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4215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B3D6CB-1CEB-46F6-9178-9CEF271CB46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2083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8CCD4-9D92-4578-BD7B-A930A0DF182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49907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9D3C2-6EE0-42CE-A1F8-460713FE03D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55653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95DA39-4A97-43F6-96F1-3DF74C9D4F0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31507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32E1EA-C370-456C-87F9-E3EB1E9FB48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9091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4612C6-DA7A-4758-9DC0-889069FAD10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1860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3E5336-A7EF-46B8-BB32-3C9E9C0E333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7512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B397AD-EF76-4C21-A391-29B273E7A90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753594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9042400" y="6324600"/>
            <a:ext cx="2540000" cy="457200"/>
          </a:xfrm>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45C5E9-2DA5-4900-A357-B9057A8201E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8334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38FD21-BFA0-479E-ADF4-E05351472B0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0712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7E68B5-958B-4829-BA01-E6FF0F1188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02006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199184-F8E5-482C-8A4D-511348A109A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43881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C84D4-8574-4971-970B-A934ECA2E1D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26797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398E7A-708A-4C30-87FC-A5DE9F7124E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31809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9"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6"/>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Footer Placeholder 7"/>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Slide Number Placeholder 8"/>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9943D5-5116-4DC7-88CF-ACDC714A884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759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5"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Date Placeholder 2"/>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ooter Placeholder 3"/>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8E9347-15EB-43D2-936C-43CB2F8D8BC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5608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4"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Date Placeholder 1"/>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2"/>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3"/>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0E420D-F44D-4764-BA45-518DA9F8917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99178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EC9423-E685-4F2E-A6D6-49800701A92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73656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935443-411C-4267-8665-7238FFF17FA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8669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744EDD-9FB3-4171-A5F3-9EFBC26C759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2665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89827-B592-41CC-B012-23FFEAC3A11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17172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15A90E-614F-4B59-9242-7CA9748A3F9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89344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10"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401255-2B65-4CCC-BC72-3CF9833194C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025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734507-8920-4BAB-823D-E992DC3E868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8048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8BB317-97D5-4C53-9621-3A4530791B3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257624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12C628-0BE5-4355-AA59-38D9769789D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2427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75B4A5-4711-495B-AD72-28581F8BEEA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17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B9E3A5-B17A-440C-9DDC-1AFC27E1999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94551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0A1911-12CB-4EA0-B9B6-5C01C080F81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94306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CA4020-BCD1-4D7F-96A3-371E2D83555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51916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9E8458-AB27-44C4-A56D-6161800C143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6579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6F0ED6-0155-497D-A693-930585459C4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17254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CD81BD-62D2-4103-8311-D8B9EEC1260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29413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C34FE2-10A1-4E98-BDAC-C26490A8B55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1319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5925E9-ACAB-42D5-A08E-80C08A9D487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57479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9042400" y="6324600"/>
            <a:ext cx="2540000" cy="457200"/>
          </a:xfrm>
        </p:spPr>
        <p:txBody>
          <a:bodyPr/>
          <a:lstStyle>
            <a:lvl1pPr>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0E359D-C084-4E93-A920-464AE1EF694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384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C4043E-E7E3-438F-A280-C78E2DD7FA4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446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1CE318-DA61-4D23-945E-5A2F82D5E60B}"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pic>
        <p:nvPicPr>
          <p:cNvPr id="3079"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charset="0"/>
                <a:ea typeface="ＭＳ Ｐゴシック" charset="0"/>
              </a:rPr>
              <a:t>Charles Allison © 2000</a:t>
            </a:r>
          </a:p>
        </p:txBody>
      </p:sp>
      <p:sp>
        <p:nvSpPr>
          <p:cNvPr id="3081"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3082"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3083"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4187172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25F222-7AE4-44D3-830D-8566561DDB83}"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pic>
        <p:nvPicPr>
          <p:cNvPr id="4103"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charset="0"/>
                <a:ea typeface="ＭＳ Ｐゴシック" charset="0"/>
              </a:rPr>
              <a:t>Charles Allison © 2000</a:t>
            </a:r>
          </a:p>
        </p:txBody>
      </p:sp>
      <p:sp>
        <p:nvSpPr>
          <p:cNvPr id="4105"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4106"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4107"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8564385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3C4CE9-DB78-459A-BAE8-C49C48B65237}"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pic>
        <p:nvPicPr>
          <p:cNvPr id="1031"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charset="0"/>
                <a:ea typeface="ＭＳ Ｐゴシック" charset="0"/>
              </a:rPr>
              <a:t>Charles Allison © 2000</a:t>
            </a:r>
          </a:p>
        </p:txBody>
      </p:sp>
      <p:sp>
        <p:nvSpPr>
          <p:cNvPr id="1033"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34"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35"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59201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ig10_lightning_07_02"/>
          <p:cNvPicPr>
            <a:picLocks noChangeAspect="1" noChangeArrowheads="1"/>
          </p:cNvPicPr>
          <p:nvPr userDrawn="1"/>
        </p:nvPicPr>
        <p:blipFill>
          <a:blip r:embed="rId13">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03200" y="152400"/>
            <a:ext cx="10363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600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B94EA60-1EC9-4583-B911-BCBBFB96212C}"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2" name="Text Box 11"/>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Charles Allison © 2000</a:t>
            </a:r>
          </a:p>
        </p:txBody>
      </p:sp>
      <p:sp>
        <p:nvSpPr>
          <p:cNvPr id="1033" name="Line 12"/>
          <p:cNvSpPr>
            <a:spLocks noChangeShapeType="1"/>
          </p:cNvSpPr>
          <p:nvPr userDrawn="1"/>
        </p:nvSpPr>
        <p:spPr bwMode="auto">
          <a:xfrm flipV="1">
            <a:off x="0" y="1270000"/>
            <a:ext cx="9075738" cy="25400"/>
          </a:xfrm>
          <a:prstGeom prst="line">
            <a:avLst/>
          </a:prstGeom>
          <a:noFill/>
          <a:ln w="57150">
            <a:solidFill>
              <a:srgbClr val="B84B4C"/>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4" name="Line 13"/>
          <p:cNvSpPr>
            <a:spLocks noChangeShapeType="1"/>
          </p:cNvSpPr>
          <p:nvPr userDrawn="1"/>
        </p:nvSpPr>
        <p:spPr bwMode="auto">
          <a:xfrm flipV="1">
            <a:off x="203200" y="1371600"/>
            <a:ext cx="9075738" cy="25400"/>
          </a:xfrm>
          <a:prstGeom prst="line">
            <a:avLst/>
          </a:prstGeom>
          <a:noFill/>
          <a:ln w="57150">
            <a:solidFill>
              <a:srgbClr val="795F7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5" name="Line 14"/>
          <p:cNvSpPr>
            <a:spLocks noChangeShapeType="1"/>
          </p:cNvSpPr>
          <p:nvPr userDrawn="1"/>
        </p:nvSpPr>
        <p:spPr bwMode="auto">
          <a:xfrm flipV="1">
            <a:off x="490538" y="1473200"/>
            <a:ext cx="9077325" cy="25400"/>
          </a:xfrm>
          <a:prstGeom prst="line">
            <a:avLst/>
          </a:prstGeom>
          <a:noFill/>
          <a:ln w="57150">
            <a:solidFill>
              <a:srgbClr val="BB6704"/>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64501590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CC4653-C3AC-4B30-942D-74D315908D6D}"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2055"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205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5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5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6061807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47BDDF-CC5F-4AEB-B448-D36D57905851}"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4103"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4105"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06"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07"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5638883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48C0EA-3F69-44DC-BF3E-184A2AD769BD}"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3079"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3081"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82"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83"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879041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wmf"/><Relationship Id="rId2" Type="http://schemas.openxmlformats.org/officeDocument/2006/relationships/slideLayout" Target="../slideLayouts/slideLayout5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3.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4.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7.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hyperlink" Target="http://qbx6.ltu.edu/s_schneider/physlets/main/efield.shtml"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normAutofit fontScale="90000"/>
          </a:bodyPr>
          <a:lstStyle/>
          <a:p>
            <a:pPr>
              <a:defRPr/>
            </a:pPr>
            <a:r>
              <a:rPr lang="en-US" altLang="en-US" b="1" dirty="0">
                <a:solidFill>
                  <a:srgbClr val="333399"/>
                </a:solidFill>
                <a:ea typeface="+mj-ea"/>
              </a:rPr>
              <a:t/>
            </a:r>
            <a:br>
              <a:rPr lang="en-US" altLang="en-US" b="1" dirty="0">
                <a:solidFill>
                  <a:srgbClr val="333399"/>
                </a:solidFill>
                <a:ea typeface="+mj-ea"/>
              </a:rPr>
            </a:br>
            <a:r>
              <a:rPr lang="en-US" altLang="en-US" b="1" dirty="0">
                <a:solidFill>
                  <a:srgbClr val="333399"/>
                </a:solidFill>
                <a:ea typeface="+mj-ea"/>
              </a:rPr>
              <a:t/>
            </a:r>
            <a:br>
              <a:rPr lang="en-US" altLang="en-US" b="1" dirty="0">
                <a:solidFill>
                  <a:srgbClr val="333399"/>
                </a:solidFill>
                <a:ea typeface="+mj-ea"/>
              </a:rPr>
            </a:br>
            <a:r>
              <a:rPr lang="en-US" altLang="en-US" b="1" dirty="0">
                <a:solidFill>
                  <a:srgbClr val="333399"/>
                </a:solidFill>
                <a:ea typeface="+mj-ea"/>
              </a:rPr>
              <a:t>Chapter 21, Electric Charge, and electric Field</a:t>
            </a:r>
            <a:br>
              <a:rPr lang="en-US" altLang="en-US" b="1" dirty="0">
                <a:solidFill>
                  <a:srgbClr val="333399"/>
                </a:solidFill>
                <a:ea typeface="+mj-ea"/>
              </a:rPr>
            </a:br>
            <a:r>
              <a:rPr lang="en-US" altLang="en-US" b="1" dirty="0">
                <a:solidFill>
                  <a:srgbClr val="333399"/>
                </a:solidFill>
                <a:ea typeface="+mj-ea"/>
              </a:rPr>
              <a:t/>
            </a:r>
            <a:br>
              <a:rPr lang="en-US" altLang="en-US" b="1" dirty="0">
                <a:solidFill>
                  <a:srgbClr val="333399"/>
                </a:solidFill>
                <a:ea typeface="+mj-ea"/>
              </a:rPr>
            </a:br>
            <a:r>
              <a:rPr lang="en-US" altLang="en-US" b="1" dirty="0">
                <a:solidFill>
                  <a:srgbClr val="333399"/>
                </a:solidFill>
                <a:ea typeface="+mj-ea"/>
              </a:rPr>
              <a:t> </a:t>
            </a:r>
            <a:endParaRPr lang="en-US" dirty="0">
              <a:ea typeface="+mj-ea"/>
            </a:endParaRPr>
          </a:p>
        </p:txBody>
      </p:sp>
      <p:pic>
        <p:nvPicPr>
          <p:cNvPr id="614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308986" y="2049346"/>
            <a:ext cx="4400550" cy="3343275"/>
          </a:xfrm>
        </p:spPr>
      </p:pic>
      <p:sp>
        <p:nvSpPr>
          <p:cNvPr id="4" name="Rectangle 3">
            <a:extLst>
              <a:ext uri="{FF2B5EF4-FFF2-40B4-BE49-F238E27FC236}">
                <a16:creationId xmlns:a16="http://schemas.microsoft.com/office/drawing/2014/main" id="{8209E6BD-F95A-4446-ABFF-581CFD97197E}"/>
              </a:ext>
            </a:extLst>
          </p:cNvPr>
          <p:cNvSpPr/>
          <p:nvPr/>
        </p:nvSpPr>
        <p:spPr>
          <a:xfrm>
            <a:off x="655782" y="2071408"/>
            <a:ext cx="6096000" cy="923330"/>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Comic Sans MS"/>
                <a:ea typeface="ＭＳ Ｐゴシック"/>
              </a:rPr>
              <a:t>No Homework  this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Comic Sans MS"/>
                <a:ea typeface="ＭＳ Ｐゴシック"/>
              </a:rPr>
              <a:t>Exam Friday, Feb.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Comic Sans MS"/>
                <a:ea typeface="ＭＳ Ｐゴシック"/>
              </a:rPr>
              <a:t>Study Guide posted </a:t>
            </a:r>
          </a:p>
        </p:txBody>
      </p:sp>
    </p:spTree>
    <p:extLst>
      <p:ext uri="{BB962C8B-B14F-4D97-AF65-F5344CB8AC3E}">
        <p14:creationId xmlns:p14="http://schemas.microsoft.com/office/powerpoint/2010/main" val="80619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4240213" y="2212975"/>
            <a:ext cx="49371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The electric field between two closely spaced, oppositely charged parallel plates is constant.</a:t>
            </a:r>
          </a:p>
        </p:txBody>
      </p:sp>
      <p:sp>
        <p:nvSpPr>
          <p:cNvPr id="80899" name="Rectangle 5"/>
          <p:cNvSpPr>
            <a:spLocks noGrp="1" noChangeArrowheads="1"/>
          </p:cNvSpPr>
          <p:nvPr>
            <p:ph type="title" idx="4294967295"/>
          </p:nvPr>
        </p:nvSpPr>
        <p:spPr>
          <a:xfrm>
            <a:off x="1524000" y="-36513"/>
            <a:ext cx="8229600" cy="1143001"/>
          </a:xfrm>
        </p:spPr>
        <p:txBody>
          <a:bodyPr/>
          <a:lstStyle/>
          <a:p>
            <a:pPr eaLnBrk="1" hangingPunct="1"/>
            <a:r>
              <a:rPr lang="en-US" altLang="en-US">
                <a:latin typeface="Comic Sans MS" panose="030F0702030302020204" pitchFamily="66" charset="0"/>
              </a:rPr>
              <a:t>21-8 Field Lines</a:t>
            </a:r>
          </a:p>
        </p:txBody>
      </p:sp>
      <p:pic>
        <p:nvPicPr>
          <p:cNvPr id="80900" name="Picture 7" descr="Figure_21_34d"/>
          <p:cNvPicPr>
            <a:picLocks noChangeAspect="1" noChangeArrowheads="1"/>
          </p:cNvPicPr>
          <p:nvPr/>
        </p:nvPicPr>
        <p:blipFill>
          <a:blip r:embed="rId2">
            <a:extLst>
              <a:ext uri="{28A0092B-C50C-407E-A947-70E740481C1C}">
                <a14:useLocalDpi xmlns:a14="http://schemas.microsoft.com/office/drawing/2010/main" val="0"/>
              </a:ext>
            </a:extLst>
          </a:blip>
          <a:srcRect b="11656"/>
          <a:stretch>
            <a:fillRect/>
          </a:stretch>
        </p:blipFill>
        <p:spPr bwMode="auto">
          <a:xfrm>
            <a:off x="911603" y="855677"/>
            <a:ext cx="2514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361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1524000" y="0"/>
            <a:ext cx="8229600" cy="1143000"/>
          </a:xfrm>
        </p:spPr>
        <p:txBody>
          <a:bodyPr rtlCol="0">
            <a:normAutofit fontScale="90000"/>
          </a:bodyPr>
          <a:lstStyle/>
          <a:p>
            <a:pPr eaLnBrk="1" fontAlgn="auto" hangingPunct="1">
              <a:spcAft>
                <a:spcPts val="0"/>
              </a:spcAft>
              <a:defRPr/>
            </a:pPr>
            <a:r>
              <a:rPr lang="en-US" dirty="0">
                <a:latin typeface="Comic Sans MS" charset="0"/>
                <a:cs typeface="ＭＳ Ｐゴシック" charset="0"/>
              </a:rPr>
              <a:t>21.9 Conductors in Electrostatic Equilibrium</a:t>
            </a:r>
          </a:p>
        </p:txBody>
      </p:sp>
      <p:sp>
        <p:nvSpPr>
          <p:cNvPr id="81923" name="Rectangle 3"/>
          <p:cNvSpPr>
            <a:spLocks noGrp="1" noChangeArrowheads="1"/>
          </p:cNvSpPr>
          <p:nvPr>
            <p:ph type="body" idx="4294967295"/>
          </p:nvPr>
        </p:nvSpPr>
        <p:spPr>
          <a:xfrm>
            <a:off x="258763" y="1652588"/>
            <a:ext cx="9161462" cy="4114800"/>
          </a:xfrm>
        </p:spPr>
        <p:txBody>
          <a:bodyPr/>
          <a:lstStyle/>
          <a:p>
            <a:pPr eaLnBrk="1" hangingPunct="1"/>
            <a:r>
              <a:rPr lang="en-US" altLang="en-US" sz="2800" b="1">
                <a:solidFill>
                  <a:srgbClr val="FF0505"/>
                </a:solidFill>
                <a:latin typeface="Comic Sans MS" panose="030F0702030302020204" pitchFamily="66" charset="0"/>
                <a:ea typeface="MS PGothic" panose="020B0600070205080204" pitchFamily="34" charset="-128"/>
              </a:rPr>
              <a:t>Have a zero electric field inside the conducting material when the charges are at rest.</a:t>
            </a:r>
            <a:endParaRPr lang="en-US" altLang="en-US" sz="2800" b="1">
              <a:latin typeface="Comic Sans MS" panose="030F0702030302020204" pitchFamily="66" charset="0"/>
              <a:ea typeface="MS PGothic" panose="020B0600070205080204" pitchFamily="34" charset="-128"/>
            </a:endParaRPr>
          </a:p>
          <a:p>
            <a:pPr eaLnBrk="1" hangingPunct="1"/>
            <a:r>
              <a:rPr lang="en-US" altLang="en-US" sz="2800" b="1">
                <a:solidFill>
                  <a:srgbClr val="FF8704"/>
                </a:solidFill>
                <a:latin typeface="Comic Sans MS" panose="030F0702030302020204" pitchFamily="66" charset="0"/>
                <a:ea typeface="MS PGothic" panose="020B0600070205080204" pitchFamily="34" charset="-128"/>
              </a:rPr>
              <a:t>Only the surface can have a net charge</a:t>
            </a:r>
            <a:endParaRPr lang="en-US" altLang="en-US" sz="2800" b="1">
              <a:latin typeface="Comic Sans MS" panose="030F0702030302020204" pitchFamily="66" charset="0"/>
              <a:ea typeface="MS PGothic" panose="020B0600070205080204" pitchFamily="34" charset="-128"/>
            </a:endParaRPr>
          </a:p>
          <a:p>
            <a:pPr eaLnBrk="1" hangingPunct="1"/>
            <a:r>
              <a:rPr lang="en-US" altLang="en-US" sz="2800" b="1">
                <a:solidFill>
                  <a:srgbClr val="087E25"/>
                </a:solidFill>
                <a:latin typeface="Comic Sans MS" panose="030F0702030302020204" pitchFamily="66" charset="0"/>
                <a:ea typeface="MS PGothic" panose="020B0600070205080204" pitchFamily="34" charset="-128"/>
              </a:rPr>
              <a:t>The electric field is perpendicular to the surface</a:t>
            </a:r>
            <a:endParaRPr lang="en-US" altLang="en-US" sz="2800" b="1">
              <a:latin typeface="Comic Sans MS" panose="030F0702030302020204" pitchFamily="66" charset="0"/>
              <a:ea typeface="MS PGothic" panose="020B0600070205080204" pitchFamily="34" charset="-128"/>
            </a:endParaRPr>
          </a:p>
          <a:p>
            <a:pPr eaLnBrk="1" hangingPunct="1"/>
            <a:r>
              <a:rPr lang="en-US" altLang="en-US" sz="2800" b="1">
                <a:solidFill>
                  <a:srgbClr val="120DFF"/>
                </a:solidFill>
                <a:latin typeface="Comic Sans MS" panose="030F0702030302020204" pitchFamily="66" charset="0"/>
                <a:ea typeface="MS PGothic" panose="020B0600070205080204" pitchFamily="34" charset="-128"/>
              </a:rPr>
              <a:t>The surface charge density is highest at sharp points</a:t>
            </a:r>
            <a:endParaRPr lang="en-US" altLang="en-US" sz="2800" b="1">
              <a:latin typeface="Comic Sans MS" panose="030F0702030302020204" pitchFamily="66" charset="0"/>
              <a:ea typeface="MS PGothic" panose="020B0600070205080204" pitchFamily="34" charset="-128"/>
            </a:endParaRPr>
          </a:p>
        </p:txBody>
      </p:sp>
      <p:pic>
        <p:nvPicPr>
          <p:cNvPr id="819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4295775"/>
            <a:ext cx="54260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93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722313" y="1423988"/>
            <a:ext cx="86280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The static electric field inside a conductor is zero – if it were not, the charges would move.</a:t>
            </a: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a:ln>
                <a:noFill/>
              </a:ln>
              <a:solidFill>
                <a:srgbClr val="C0504D"/>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a:ln>
                <a:noFill/>
              </a:ln>
              <a:solidFill>
                <a:srgbClr val="C0504D"/>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a:ln>
                <a:noFill/>
              </a:ln>
              <a:solidFill>
                <a:srgbClr val="C0504D"/>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a:ln>
                <a:noFill/>
              </a:ln>
              <a:solidFill>
                <a:srgbClr val="C0504D"/>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a:ln>
                <a:noFill/>
              </a:ln>
              <a:solidFill>
                <a:srgbClr val="C0504D"/>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The net charge on a conductor resides on its outer surface.</a:t>
            </a:r>
          </a:p>
        </p:txBody>
      </p:sp>
      <p:sp>
        <p:nvSpPr>
          <p:cNvPr id="83971" name="Rectangle 5"/>
          <p:cNvSpPr>
            <a:spLocks noGrp="1" noChangeArrowheads="1"/>
          </p:cNvSpPr>
          <p:nvPr>
            <p:ph type="title" idx="4294967295"/>
          </p:nvPr>
        </p:nvSpPr>
        <p:spPr>
          <a:xfrm>
            <a:off x="2133600" y="0"/>
            <a:ext cx="8534400" cy="914400"/>
          </a:xfrm>
        </p:spPr>
        <p:txBody>
          <a:bodyPr/>
          <a:lstStyle/>
          <a:p>
            <a:pPr eaLnBrk="1" hangingPunct="1"/>
            <a:r>
              <a:rPr lang="en-US" altLang="en-US" sz="3600">
                <a:latin typeface="Comic Sans MS" panose="030F0702030302020204" pitchFamily="66" charset="0"/>
              </a:rPr>
              <a:t>21-9 Electric Fields and Conductors</a:t>
            </a:r>
          </a:p>
        </p:txBody>
      </p:sp>
      <p:pic>
        <p:nvPicPr>
          <p:cNvPr id="83972" name="Picture 7" descr="Figure_21_36"/>
          <p:cNvPicPr>
            <a:picLocks noChangeAspect="1" noChangeArrowheads="1"/>
          </p:cNvPicPr>
          <p:nvPr/>
        </p:nvPicPr>
        <p:blipFill>
          <a:blip r:embed="rId3">
            <a:extLst>
              <a:ext uri="{28A0092B-C50C-407E-A947-70E740481C1C}">
                <a14:useLocalDpi xmlns:a14="http://schemas.microsoft.com/office/drawing/2010/main" val="0"/>
              </a:ext>
            </a:extLst>
          </a:blip>
          <a:srcRect b="2690"/>
          <a:stretch>
            <a:fillRect/>
          </a:stretch>
        </p:blipFill>
        <p:spPr bwMode="auto">
          <a:xfrm>
            <a:off x="3577891" y="2392144"/>
            <a:ext cx="35750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44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idx="4294967295"/>
          </p:nvPr>
        </p:nvSpPr>
        <p:spPr>
          <a:xfrm>
            <a:off x="1524000" y="0"/>
            <a:ext cx="8229600" cy="1295400"/>
          </a:xfrm>
        </p:spPr>
        <p:txBody>
          <a:bodyPr rtlCol="0">
            <a:normAutofit fontScale="90000"/>
          </a:bodyPr>
          <a:lstStyle/>
          <a:p>
            <a:pPr eaLnBrk="1" fontAlgn="auto" hangingPunct="1">
              <a:spcAft>
                <a:spcPts val="0"/>
              </a:spcAft>
              <a:defRPr/>
            </a:pPr>
            <a:r>
              <a:rPr lang="en-US" altLang="en-US" dirty="0">
                <a:latin typeface="Comic Sans MS" panose="030F0702030302020204" pitchFamily="66" charset="0"/>
              </a:rPr>
              <a:t>21-10 Motion of a Charged Particle in an Electric Field</a:t>
            </a:r>
          </a:p>
        </p:txBody>
      </p:sp>
      <p:sp>
        <p:nvSpPr>
          <p:cNvPr id="86019" name="Text Box 5"/>
          <p:cNvSpPr txBox="1">
            <a:spLocks noChangeArrowheads="1"/>
          </p:cNvSpPr>
          <p:nvPr/>
        </p:nvSpPr>
        <p:spPr bwMode="auto">
          <a:xfrm>
            <a:off x="1111250" y="1665288"/>
            <a:ext cx="70215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tabLst>
                <a:tab pos="2057400" algn="l"/>
                <a:tab pos="2230438"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2057400" algn="l"/>
                <a:tab pos="2230438"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2057400" algn="l"/>
                <a:tab pos="2230438"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2057400" algn="l"/>
                <a:tab pos="2230438"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2057400" algn="l"/>
                <a:tab pos="2230438"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2057400" algn="l"/>
                <a:tab pos="2230438"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2057400" algn="l"/>
                <a:tab pos="2230438"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2057400" algn="l"/>
                <a:tab pos="2230438"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2057400" algn="l"/>
                <a:tab pos="2230438" algn="l"/>
              </a:tabLst>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tab pos="2057400" algn="l"/>
                <a:tab pos="2230438" algn="l"/>
              </a:tabLst>
              <a:defRPr/>
            </a:pP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mn-cs"/>
              </a:rPr>
              <a:t>The force on an object of charge </a:t>
            </a:r>
            <a:r>
              <a:rPr kumimoji="0" lang="en-US" altLang="en-US" sz="2800" b="1" i="1"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mn-cs"/>
              </a:rPr>
              <a:t>q</a:t>
            </a: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mn-cs"/>
              </a:rPr>
              <a:t> in an electric field    is given by:</a:t>
            </a:r>
          </a:p>
          <a:p>
            <a:pPr marL="0" marR="0" lvl="0" indent="0" algn="l" defTabSz="457200" rtl="0" eaLnBrk="1" fontAlgn="base" latinLnBrk="0" hangingPunct="1">
              <a:lnSpc>
                <a:spcPct val="100000"/>
              </a:lnSpc>
              <a:spcBef>
                <a:spcPct val="50000"/>
              </a:spcBef>
              <a:spcAft>
                <a:spcPct val="0"/>
              </a:spcAft>
              <a:buClrTx/>
              <a:buSzTx/>
              <a:buFontTx/>
              <a:buNone/>
              <a:tabLst>
                <a:tab pos="2057400" algn="l"/>
                <a:tab pos="2230438" algn="l"/>
              </a:tabLst>
              <a:defRPr/>
            </a:pPr>
            <a:r>
              <a:rPr kumimoji="0" lang="en-US" altLang="en-US" sz="2800" b="1" i="0" u="none" strike="noStrike" kern="1200" cap="none" spc="0" normalizeH="0" baseline="0" noProof="0">
                <a:ln>
                  <a:noFill/>
                </a:ln>
                <a:solidFill>
                  <a:srgbClr val="4F81BD"/>
                </a:solidFill>
                <a:effectLst/>
                <a:uLnTx/>
                <a:uFillTx/>
                <a:latin typeface="Comic Sans MS" panose="030F0702030302020204" pitchFamily="66" charset="0"/>
                <a:ea typeface="MS PGothic" panose="020B0600070205080204" pitchFamily="34" charset="-128"/>
                <a:cs typeface="+mn-cs"/>
              </a:rPr>
              <a:t>                   </a:t>
            </a:r>
            <a:r>
              <a:rPr kumimoji="0" lang="en-US" altLang="en-US" sz="2800" b="1" i="0" u="none" strike="noStrike" kern="1200" cap="none" spc="0" normalizeH="0" baseline="0" noProof="0">
                <a:ln>
                  <a:noFill/>
                </a:ln>
                <a:solidFill>
                  <a:srgbClr val="403152"/>
                </a:solidFill>
                <a:effectLst/>
                <a:uLnTx/>
                <a:uFillTx/>
                <a:latin typeface="Comic Sans MS" panose="030F0702030302020204" pitchFamily="66" charset="0"/>
                <a:ea typeface="MS PGothic" panose="020B0600070205080204" pitchFamily="34" charset="-128"/>
                <a:cs typeface="+mn-cs"/>
              </a:rPr>
              <a:t>= </a:t>
            </a:r>
            <a:r>
              <a:rPr kumimoji="0" lang="en-US" altLang="en-US" sz="2800" b="1" i="1" u="none" strike="noStrike" kern="1200" cap="none" spc="0" normalizeH="0" baseline="0" noProof="0">
                <a:ln>
                  <a:noFill/>
                </a:ln>
                <a:solidFill>
                  <a:srgbClr val="403152"/>
                </a:solidFill>
                <a:effectLst/>
                <a:uLnTx/>
                <a:uFillTx/>
                <a:latin typeface="Comic Sans MS" panose="030F0702030302020204" pitchFamily="66" charset="0"/>
                <a:ea typeface="MS PGothic" panose="020B0600070205080204" pitchFamily="34" charset="-128"/>
                <a:cs typeface="+mn-cs"/>
              </a:rPr>
              <a:t>q</a:t>
            </a:r>
            <a:endParaRPr kumimoji="0" lang="en-US" altLang="en-US" sz="2800" b="1" i="0" u="none" strike="noStrike" kern="1200" cap="none" spc="0" normalizeH="0" baseline="0" noProof="0">
              <a:ln>
                <a:noFill/>
              </a:ln>
              <a:solidFill>
                <a:srgbClr val="403152"/>
              </a:solidFill>
              <a:effectLst/>
              <a:uLnTx/>
              <a:uFillTx/>
              <a:latin typeface="Comic Sans MS" panose="030F0702030302020204" pitchFamily="66" charset="0"/>
              <a:ea typeface="MS PGothic" panose="020B0600070205080204" pitchFamily="34" charset="-128"/>
              <a:cs typeface="+mn-cs"/>
            </a:endParaRPr>
          </a:p>
          <a:p>
            <a:pPr marL="0" marR="0" lvl="0" indent="0" algn="l" defTabSz="457200" rtl="0" eaLnBrk="1" fontAlgn="base" latinLnBrk="0" hangingPunct="1">
              <a:lnSpc>
                <a:spcPct val="100000"/>
              </a:lnSpc>
              <a:spcBef>
                <a:spcPct val="50000"/>
              </a:spcBef>
              <a:spcAft>
                <a:spcPct val="0"/>
              </a:spcAft>
              <a:buClrTx/>
              <a:buSzTx/>
              <a:buFontTx/>
              <a:buNone/>
              <a:tabLst>
                <a:tab pos="2057400" algn="l"/>
                <a:tab pos="2230438" algn="l"/>
              </a:tabLst>
              <a:defRPr/>
            </a:pP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mn-cs"/>
              </a:rPr>
              <a:t>Therefore, if we know the mass and charge of a particle, we can describe its subsequent motion in an electric field. </a:t>
            </a:r>
          </a:p>
        </p:txBody>
      </p:sp>
      <p:graphicFrame>
        <p:nvGraphicFramePr>
          <p:cNvPr id="86020" name="Object 6"/>
          <p:cNvGraphicFramePr>
            <a:graphicFrameLocks noChangeAspect="1"/>
          </p:cNvGraphicFramePr>
          <p:nvPr/>
        </p:nvGraphicFramePr>
        <p:xfrm>
          <a:off x="6489700" y="3352800"/>
          <a:ext cx="114300" cy="165100"/>
        </p:xfrm>
        <a:graphic>
          <a:graphicData uri="http://schemas.openxmlformats.org/presentationml/2006/ole">
            <mc:AlternateContent xmlns:mc="http://schemas.openxmlformats.org/markup-compatibility/2006">
              <mc:Choice xmlns:v="urn:schemas-microsoft-com:vml" Requires="v">
                <p:oleObj spid="_x0000_s1066" name="Equation" r:id="rId3" imgW="114300" imgH="165100" progId="Equation.DSMT4">
                  <p:embed/>
                </p:oleObj>
              </mc:Choice>
              <mc:Fallback>
                <p:oleObj name="Equation" r:id="rId3" imgW="114300" imgH="165100" progId="Equation.DSMT4">
                  <p:embed/>
                  <p:pic>
                    <p:nvPicPr>
                      <p:cNvPr id="8602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3352800"/>
                        <a:ext cx="1143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6021" name="Object 9"/>
          <p:cNvGraphicFramePr>
            <a:graphicFrameLocks noChangeAspect="1"/>
          </p:cNvGraphicFramePr>
          <p:nvPr/>
        </p:nvGraphicFramePr>
        <p:xfrm>
          <a:off x="4229100" y="2157413"/>
          <a:ext cx="266700" cy="368300"/>
        </p:xfrm>
        <a:graphic>
          <a:graphicData uri="http://schemas.openxmlformats.org/presentationml/2006/ole">
            <mc:AlternateContent xmlns:mc="http://schemas.openxmlformats.org/markup-compatibility/2006">
              <mc:Choice xmlns:v="urn:schemas-microsoft-com:vml" Requires="v">
                <p:oleObj spid="_x0000_s1067" name="Equation" r:id="rId5" imgW="266584" imgH="368140" progId="Equation.DSMT4">
                  <p:embed/>
                </p:oleObj>
              </mc:Choice>
              <mc:Fallback>
                <p:oleObj name="Equation" r:id="rId5" imgW="266584" imgH="368140" progId="Equation.DSMT4">
                  <p:embed/>
                  <p:pic>
                    <p:nvPicPr>
                      <p:cNvPr id="860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2157413"/>
                        <a:ext cx="266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6022" name="Object 10"/>
          <p:cNvGraphicFramePr>
            <a:graphicFrameLocks noChangeAspect="1"/>
          </p:cNvGraphicFramePr>
          <p:nvPr/>
        </p:nvGraphicFramePr>
        <p:xfrm>
          <a:off x="4738688" y="2819400"/>
          <a:ext cx="266700" cy="368300"/>
        </p:xfrm>
        <a:graphic>
          <a:graphicData uri="http://schemas.openxmlformats.org/presentationml/2006/ole">
            <mc:AlternateContent xmlns:mc="http://schemas.openxmlformats.org/markup-compatibility/2006">
              <mc:Choice xmlns:v="urn:schemas-microsoft-com:vml" Requires="v">
                <p:oleObj spid="_x0000_s1068" name="Equation" r:id="rId7" imgW="266584" imgH="368140" progId="Equation.DSMT4">
                  <p:embed/>
                </p:oleObj>
              </mc:Choice>
              <mc:Fallback>
                <p:oleObj name="Equation" r:id="rId7" imgW="266584" imgH="368140" progId="Equation.DSMT4">
                  <p:embed/>
                  <p:pic>
                    <p:nvPicPr>
                      <p:cNvPr id="8602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688" y="2819400"/>
                        <a:ext cx="266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6023" name="Object 13"/>
          <p:cNvGraphicFramePr>
            <a:graphicFrameLocks noChangeAspect="1"/>
          </p:cNvGraphicFramePr>
          <p:nvPr/>
        </p:nvGraphicFramePr>
        <p:xfrm>
          <a:off x="3848100" y="2751138"/>
          <a:ext cx="254000" cy="368300"/>
        </p:xfrm>
        <a:graphic>
          <a:graphicData uri="http://schemas.openxmlformats.org/presentationml/2006/ole">
            <mc:AlternateContent xmlns:mc="http://schemas.openxmlformats.org/markup-compatibility/2006">
              <mc:Choice xmlns:v="urn:schemas-microsoft-com:vml" Requires="v">
                <p:oleObj spid="_x0000_s1069" name="Equation" r:id="rId8" imgW="253890" imgH="368140" progId="Equation.3">
                  <p:embed/>
                </p:oleObj>
              </mc:Choice>
              <mc:Fallback>
                <p:oleObj name="Equation" r:id="rId8" imgW="253890" imgH="368140" progId="Equation.3">
                  <p:embed/>
                  <p:pic>
                    <p:nvPicPr>
                      <p:cNvPr id="86023"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8100" y="2751138"/>
                        <a:ext cx="254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6464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524000" y="0"/>
            <a:ext cx="8229600" cy="1295400"/>
          </a:xfrm>
        </p:spPr>
        <p:txBody>
          <a:bodyPr rtlCol="0">
            <a:normAutofit fontScale="90000"/>
          </a:bodyPr>
          <a:lstStyle/>
          <a:p>
            <a:pPr eaLnBrk="1" fontAlgn="auto" hangingPunct="1">
              <a:spcAft>
                <a:spcPts val="0"/>
              </a:spcAft>
              <a:defRPr/>
            </a:pPr>
            <a:r>
              <a:rPr lang="en-US" altLang="en-US" dirty="0">
                <a:latin typeface="Comic Sans MS" panose="030F0702030302020204" pitchFamily="66" charset="0"/>
              </a:rPr>
              <a:t>21-10 Motion of a Charged Particle in an Electric Field</a:t>
            </a:r>
          </a:p>
        </p:txBody>
      </p:sp>
      <p:sp>
        <p:nvSpPr>
          <p:cNvPr id="87043" name="Text Box 3"/>
          <p:cNvSpPr txBox="1">
            <a:spLocks noChangeArrowheads="1"/>
          </p:cNvSpPr>
          <p:nvPr/>
        </p:nvSpPr>
        <p:spPr bwMode="auto">
          <a:xfrm>
            <a:off x="103188" y="1411288"/>
            <a:ext cx="75565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mn-cs"/>
              </a:rPr>
              <a:t>Example 21-15: Electron accelerated by electric field.</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200" b="1" i="0"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mn-cs"/>
              </a:rPr>
              <a:t>An electron (mass </a:t>
            </a:r>
            <a:r>
              <a:rPr kumimoji="0" lang="en-US" altLang="en-US" sz="2200" b="1" i="1"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mn-cs"/>
              </a:rPr>
              <a:t>m</a:t>
            </a:r>
            <a:r>
              <a:rPr kumimoji="0" lang="en-US" altLang="en-US" sz="2200" b="1" i="0"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mn-cs"/>
              </a:rPr>
              <a:t> = 9.11 x 10</a:t>
            </a:r>
            <a:r>
              <a:rPr kumimoji="0" lang="en-US" altLang="en-US" sz="2200" b="1" i="0" u="none" strike="noStrike" kern="1200" cap="none" spc="0" normalizeH="0" baseline="30000" noProof="0">
                <a:ln>
                  <a:noFill/>
                </a:ln>
                <a:solidFill>
                  <a:srgbClr val="17375E"/>
                </a:solidFill>
                <a:effectLst/>
                <a:uLnTx/>
                <a:uFillTx/>
                <a:latin typeface="Comic Sans MS" panose="030F0702030302020204" pitchFamily="66" charset="0"/>
                <a:ea typeface="MS PGothic" panose="020B0600070205080204" pitchFamily="34" charset="-128"/>
                <a:cs typeface="+mn-cs"/>
              </a:rPr>
              <a:t>-31</a:t>
            </a:r>
            <a:r>
              <a:rPr kumimoji="0" lang="en-US" altLang="en-US" sz="2200" b="1" i="0"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mn-cs"/>
              </a:rPr>
              <a:t> kg) is accelerated in the uniform field   (</a:t>
            </a:r>
            <a:r>
              <a:rPr kumimoji="0" lang="en-US" altLang="en-US" sz="2200" b="1" i="1"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mn-cs"/>
              </a:rPr>
              <a:t>E </a:t>
            </a:r>
            <a:r>
              <a:rPr kumimoji="0" lang="en-US" altLang="en-US" sz="2200" b="1" i="0"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mn-cs"/>
              </a:rPr>
              <a:t>= 2.0 x 10</a:t>
            </a:r>
            <a:r>
              <a:rPr kumimoji="0" lang="en-US" altLang="en-US" sz="2200" b="1" i="0" u="none" strike="noStrike" kern="1200" cap="none" spc="0" normalizeH="0" baseline="30000" noProof="0">
                <a:ln>
                  <a:noFill/>
                </a:ln>
                <a:solidFill>
                  <a:srgbClr val="17375E"/>
                </a:solidFill>
                <a:effectLst/>
                <a:uLnTx/>
                <a:uFillTx/>
                <a:latin typeface="Comic Sans MS" panose="030F0702030302020204" pitchFamily="66" charset="0"/>
                <a:ea typeface="MS PGothic" panose="020B0600070205080204" pitchFamily="34" charset="-128"/>
                <a:cs typeface="+mn-cs"/>
              </a:rPr>
              <a:t>4</a:t>
            </a:r>
            <a:r>
              <a:rPr kumimoji="0" lang="en-US" altLang="en-US" sz="2200" b="1" i="0" u="none" strike="noStrike" kern="1200" cap="none" spc="0" normalizeH="0" baseline="0" noProof="0">
                <a:ln>
                  <a:noFill/>
                </a:ln>
                <a:solidFill>
                  <a:srgbClr val="17375E"/>
                </a:solidFill>
                <a:effectLst/>
                <a:uLnTx/>
                <a:uFillTx/>
                <a:latin typeface="Comic Sans MS" panose="030F0702030302020204" pitchFamily="66" charset="0"/>
                <a:ea typeface="MS PGothic" panose="020B0600070205080204" pitchFamily="34" charset="-128"/>
                <a:cs typeface="+mn-cs"/>
              </a:rPr>
              <a:t> N/C) between two parallel charged plates. The separation of the plates is 1.5 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a:t>
            </a:r>
          </a:p>
        </p:txBody>
      </p:sp>
      <p:pic>
        <p:nvPicPr>
          <p:cNvPr id="87044" name="Picture 5" descr="Figure_21_40"/>
          <p:cNvPicPr>
            <a:picLocks noChangeAspect="1" noChangeArrowheads="1"/>
          </p:cNvPicPr>
          <p:nvPr/>
        </p:nvPicPr>
        <p:blipFill>
          <a:blip r:embed="rId4">
            <a:extLst>
              <a:ext uri="{28A0092B-C50C-407E-A947-70E740481C1C}">
                <a14:useLocalDpi xmlns:a14="http://schemas.microsoft.com/office/drawing/2010/main" val="0"/>
              </a:ext>
            </a:extLst>
          </a:blip>
          <a:srcRect b="2229"/>
          <a:stretch>
            <a:fillRect/>
          </a:stretch>
        </p:blipFill>
        <p:spPr bwMode="auto">
          <a:xfrm>
            <a:off x="7659688" y="1295400"/>
            <a:ext cx="2782887"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7045" name="Object 6"/>
          <p:cNvGraphicFramePr>
            <a:graphicFrameLocks noChangeAspect="1"/>
          </p:cNvGraphicFramePr>
          <p:nvPr/>
        </p:nvGraphicFramePr>
        <p:xfrm>
          <a:off x="4635500" y="2830513"/>
          <a:ext cx="206375" cy="266700"/>
        </p:xfrm>
        <a:graphic>
          <a:graphicData uri="http://schemas.openxmlformats.org/presentationml/2006/ole">
            <mc:AlternateContent xmlns:mc="http://schemas.openxmlformats.org/markup-compatibility/2006">
              <mc:Choice xmlns:v="urn:schemas-microsoft-com:vml" Requires="v">
                <p:oleObj spid="_x0000_s2060" name="Equation" r:id="rId5" imgW="266469" imgH="342603" progId="Equation.3">
                  <p:embed/>
                </p:oleObj>
              </mc:Choice>
              <mc:Fallback>
                <p:oleObj name="Equation" r:id="rId5" imgW="266469" imgH="342603" progId="Equation.3">
                  <p:embed/>
                  <p:pic>
                    <p:nvPicPr>
                      <p:cNvPr id="87045"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0" y="2830513"/>
                        <a:ext cx="2063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551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idx="4294967295"/>
          </p:nvPr>
        </p:nvSpPr>
        <p:spPr>
          <a:xfrm>
            <a:off x="1524000" y="-76200"/>
            <a:ext cx="8229600" cy="1143000"/>
          </a:xfrm>
        </p:spPr>
        <p:txBody>
          <a:bodyPr/>
          <a:lstStyle/>
          <a:p>
            <a:pPr eaLnBrk="1" hangingPunct="1"/>
            <a:r>
              <a:rPr lang="en-US" altLang="en-US">
                <a:latin typeface="Comic Sans MS" panose="030F0702030302020204" pitchFamily="66" charset="0"/>
              </a:rPr>
              <a:t>21-11 Electric Dipoles</a:t>
            </a:r>
          </a:p>
        </p:txBody>
      </p:sp>
      <mc:AlternateContent xmlns:mc="http://schemas.openxmlformats.org/markup-compatibility/2006" xmlns:a14="http://schemas.microsoft.com/office/drawing/2010/main">
        <mc:Choice Requires="a14">
          <p:sp>
            <p:nvSpPr>
              <p:cNvPr id="90115" name="Text Box 5"/>
              <p:cNvSpPr txBox="1">
                <a:spLocks noChangeArrowheads="1"/>
              </p:cNvSpPr>
              <p:nvPr/>
            </p:nvSpPr>
            <p:spPr bwMode="auto">
              <a:xfrm>
                <a:off x="315913" y="1657350"/>
                <a:ext cx="8915400" cy="19081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fontAlgn="base">
                  <a:spcBef>
                    <a:spcPct val="50000"/>
                  </a:spcBef>
                  <a:spcAft>
                    <a:spcPct val="0"/>
                  </a:spcAft>
                  <a:buNone/>
                  <a:defRPr/>
                </a:pP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An electric dipole consists of two charges </a:t>
                </a:r>
                <a:r>
                  <a:rPr kumimoji="0" lang="en-US" altLang="en-US" sz="2800" b="1" i="1"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Q</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 equal in magnitude and opposite in sign, separated by a distance  .The dipole moment</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 </a:t>
                </a:r>
                <a14:m>
                  <m:oMath xmlns:m="http://schemas.openxmlformats.org/officeDocument/2006/math">
                    <m:acc>
                      <m:accPr>
                        <m:chr m:val="⃗"/>
                        <m:ctrlPr>
                          <a:rPr kumimoji="0" lang="en-US" altLang="en-US" sz="2800" b="1" i="1" u="none" strike="noStrike" kern="1200" cap="none" spc="0" normalizeH="0" baseline="0" noProof="0" dirty="0" smtClean="0">
                            <a:ln>
                              <a:noFill/>
                            </a:ln>
                            <a:solidFill>
                              <a:srgbClr val="FF0000"/>
                            </a:solidFill>
                            <a:effectLst/>
                            <a:uLnTx/>
                            <a:uFillTx/>
                            <a:latin typeface="Cambria Math" panose="02040503050406030204" pitchFamily="18" charset="0"/>
                            <a:ea typeface="MS PGothic" panose="020B0600070205080204" pitchFamily="34" charset="-128"/>
                            <a:cs typeface="+mn-cs"/>
                          </a:rPr>
                        </m:ctrlPr>
                      </m:accPr>
                      <m:e>
                        <m:r>
                          <a:rPr lang="en-US" altLang="en-US" sz="2800" b="1" i="1" dirty="0">
                            <a:solidFill>
                              <a:srgbClr val="FF0000"/>
                            </a:solidFill>
                            <a:latin typeface="Cambria Math" panose="02040503050406030204" pitchFamily="18" charset="0"/>
                          </a:rPr>
                          <m:t>𝒑</m:t>
                        </m:r>
                      </m:e>
                    </m:acc>
                  </m:oMath>
                </a14:m>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 </a:t>
                </a:r>
                <a:r>
                  <a:rPr kumimoji="0" lang="en-US" altLang="en-US" sz="2800" b="1"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Q</a:t>
                </a:r>
                <a:r>
                  <a:rPr kumimoji="0" lang="en-US" altLang="en-US" sz="2800" b="1" i="1" u="none" strike="noStrike" kern="1200" cap="none" spc="0" normalizeH="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 </a:t>
                </a:r>
                <a14:m>
                  <m:oMath xmlns:m="http://schemas.openxmlformats.org/officeDocument/2006/math">
                    <m:acc>
                      <m:accPr>
                        <m:chr m:val="⃗"/>
                        <m:ctrlPr>
                          <a:rPr kumimoji="0" lang="en-US" altLang="en-US" sz="2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ctrlPr>
                      </m:accPr>
                      <m:e>
                        <m:r>
                          <a:rPr lang="en-US" altLang="en-US" sz="2800" b="1" i="1">
                            <a:solidFill>
                              <a:srgbClr val="FF0000"/>
                            </a:solidFill>
                            <a:latin typeface="Cambria Math" panose="02040503050406030204" pitchFamily="18" charset="0"/>
                            <a:ea typeface="Cambria Math" panose="02040503050406030204" pitchFamily="18" charset="0"/>
                          </a:rPr>
                          <m:t>ℓ</m:t>
                        </m:r>
                      </m:e>
                    </m:acc>
                  </m:oMath>
                </a14:m>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a:t>
                </a:r>
                <a:r>
                  <a:rPr kumimoji="0" lang="en-US" altLang="en-US" sz="2800" b="1" i="0" u="none" strike="noStrike" kern="1200" cap="none" spc="0" normalizeH="0" baseline="0" noProof="0" dirty="0">
                    <a:ln>
                      <a:noFill/>
                    </a:ln>
                    <a:solidFill>
                      <a:srgbClr val="C0504D"/>
                    </a:solidFill>
                    <a:effectLst/>
                    <a:uLnTx/>
                    <a:uFillTx/>
                    <a:latin typeface="Comic Sans MS" panose="030F0702030302020204" pitchFamily="66" charset="0"/>
                    <a:ea typeface="MS PGothic" panose="020B0600070205080204" pitchFamily="34" charset="-128"/>
                    <a:cs typeface="+mn-cs"/>
                  </a:rPr>
                  <a:t> </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points from the negative to the positive charge.</a:t>
                </a:r>
              </a:p>
            </p:txBody>
          </p:sp>
        </mc:Choice>
        <mc:Fallback xmlns="">
          <p:sp>
            <p:nvSpPr>
              <p:cNvPr id="90115" name="Text Box 5"/>
              <p:cNvSpPr txBox="1">
                <a:spLocks noRot="1" noChangeAspect="1" noMove="1" noResize="1" noEditPoints="1" noAdjustHandles="1" noChangeArrowheads="1" noChangeShapeType="1" noTextEdit="1"/>
              </p:cNvSpPr>
              <p:nvPr/>
            </p:nvSpPr>
            <p:spPr bwMode="auto">
              <a:xfrm>
                <a:off x="315913" y="1657350"/>
                <a:ext cx="8915400" cy="1908151"/>
              </a:xfrm>
              <a:prstGeom prst="rect">
                <a:avLst/>
              </a:prstGeom>
              <a:blipFill>
                <a:blip r:embed="rId4"/>
                <a:stretch>
                  <a:fillRect l="-1436" t="-3514" r="-2873" b="-67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90116" name="Picture 7" descr="Figure_21_42"/>
          <p:cNvPicPr>
            <a:picLocks noChangeAspect="1" noChangeArrowheads="1"/>
          </p:cNvPicPr>
          <p:nvPr/>
        </p:nvPicPr>
        <p:blipFill>
          <a:blip r:embed="rId5">
            <a:extLst>
              <a:ext uri="{28A0092B-C50C-407E-A947-70E740481C1C}">
                <a14:useLocalDpi xmlns:a14="http://schemas.microsoft.com/office/drawing/2010/main" val="0"/>
              </a:ext>
            </a:extLst>
          </a:blip>
          <a:srcRect b="7127"/>
          <a:stretch>
            <a:fillRect/>
          </a:stretch>
        </p:blipFill>
        <p:spPr bwMode="auto">
          <a:xfrm>
            <a:off x="420688" y="3886200"/>
            <a:ext cx="845185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0118" name="Object 11"/>
          <p:cNvGraphicFramePr>
            <a:graphicFrameLocks noChangeAspect="1"/>
          </p:cNvGraphicFramePr>
          <p:nvPr/>
        </p:nvGraphicFramePr>
        <p:xfrm>
          <a:off x="2800350" y="2574925"/>
          <a:ext cx="250825" cy="390525"/>
        </p:xfrm>
        <a:graphic>
          <a:graphicData uri="http://schemas.openxmlformats.org/presentationml/2006/ole">
            <mc:AlternateContent xmlns:mc="http://schemas.openxmlformats.org/markup-compatibility/2006">
              <mc:Choice xmlns:v="urn:schemas-microsoft-com:vml" Requires="v">
                <p:oleObj spid="_x0000_s3095" name="Equation" r:id="rId6" imgW="203024" imgH="317225" progId="Equation.DSMT4">
                  <p:embed/>
                </p:oleObj>
              </mc:Choice>
              <mc:Fallback>
                <p:oleObj name="Equation" r:id="rId6" imgW="203024" imgH="317225" progId="Equation.DSMT4">
                  <p:embed/>
                  <p:pic>
                    <p:nvPicPr>
                      <p:cNvPr id="90118"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0350" y="2574925"/>
                        <a:ext cx="2508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159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1524000" y="0"/>
            <a:ext cx="8229600" cy="1143000"/>
          </a:xfrm>
        </p:spPr>
        <p:txBody>
          <a:bodyPr/>
          <a:lstStyle/>
          <a:p>
            <a:pPr eaLnBrk="1" hangingPunct="1"/>
            <a:r>
              <a:rPr lang="en-US" altLang="en-US">
                <a:latin typeface="Comic Sans MS" panose="030F0702030302020204" pitchFamily="66" charset="0"/>
              </a:rPr>
              <a:t>21-11 Electric Dipoles</a:t>
            </a:r>
          </a:p>
        </p:txBody>
      </p:sp>
      <p:sp>
        <p:nvSpPr>
          <p:cNvPr id="92163" name="Text Box 3"/>
          <p:cNvSpPr txBox="1">
            <a:spLocks noChangeArrowheads="1"/>
          </p:cNvSpPr>
          <p:nvPr/>
        </p:nvSpPr>
        <p:spPr bwMode="auto">
          <a:xfrm>
            <a:off x="357188" y="1447800"/>
            <a:ext cx="9652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An electric dipole in a uniform electric field will experience no net force, but it will, in general, experience a torque:</a:t>
            </a:r>
          </a:p>
        </p:txBody>
      </p:sp>
      <p:pic>
        <p:nvPicPr>
          <p:cNvPr id="92164" name="Picture 6" descr="Figure_21_44"/>
          <p:cNvPicPr>
            <a:picLocks noChangeAspect="1" noChangeArrowheads="1"/>
          </p:cNvPicPr>
          <p:nvPr/>
        </p:nvPicPr>
        <p:blipFill>
          <a:blip r:embed="rId3">
            <a:extLst>
              <a:ext uri="{28A0092B-C50C-407E-A947-70E740481C1C}">
                <a14:useLocalDpi xmlns:a14="http://schemas.microsoft.com/office/drawing/2010/main" val="0"/>
              </a:ext>
            </a:extLst>
          </a:blip>
          <a:srcRect b="2744"/>
          <a:stretch>
            <a:fillRect/>
          </a:stretch>
        </p:blipFill>
        <p:spPr bwMode="auto">
          <a:xfrm>
            <a:off x="5122863" y="3729038"/>
            <a:ext cx="3306762"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7" descr="21-9a"/>
          <p:cNvPicPr>
            <a:picLocks noChangeAspect="1" noChangeArrowheads="1"/>
          </p:cNvPicPr>
          <p:nvPr/>
        </p:nvPicPr>
        <p:blipFill>
          <a:blip r:embed="rId4">
            <a:extLst>
              <a:ext uri="{28A0092B-C50C-407E-A947-70E740481C1C}">
                <a14:useLocalDpi xmlns:a14="http://schemas.microsoft.com/office/drawing/2010/main" val="0"/>
              </a:ext>
            </a:extLst>
          </a:blip>
          <a:srcRect l="2989" t="-5673" r="37088"/>
          <a:stretch>
            <a:fillRect/>
          </a:stretch>
        </p:blipFill>
        <p:spPr bwMode="auto">
          <a:xfrm>
            <a:off x="939800" y="2754313"/>
            <a:ext cx="64008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8" descr="21-9b"/>
          <p:cNvPicPr>
            <a:picLocks noChangeAspect="1" noChangeArrowheads="1"/>
          </p:cNvPicPr>
          <p:nvPr/>
        </p:nvPicPr>
        <p:blipFill>
          <a:blip r:embed="rId5">
            <a:extLst>
              <a:ext uri="{28A0092B-C50C-407E-A947-70E740481C1C}">
                <a14:useLocalDpi xmlns:a14="http://schemas.microsoft.com/office/drawing/2010/main" val="0"/>
              </a:ext>
            </a:extLst>
          </a:blip>
          <a:srcRect r="74596"/>
          <a:stretch>
            <a:fillRect/>
          </a:stretch>
        </p:blipFill>
        <p:spPr bwMode="auto">
          <a:xfrm>
            <a:off x="1600200" y="4724400"/>
            <a:ext cx="30480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68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title" idx="4294967295"/>
          </p:nvPr>
        </p:nvSpPr>
        <p:spPr>
          <a:xfrm>
            <a:off x="1524000" y="0"/>
            <a:ext cx="8229600" cy="914400"/>
          </a:xfrm>
        </p:spPr>
        <p:txBody>
          <a:bodyPr/>
          <a:lstStyle/>
          <a:p>
            <a:pPr eaLnBrk="1" hangingPunct="1"/>
            <a:r>
              <a:rPr lang="en-US" altLang="en-US">
                <a:latin typeface="Comic Sans MS" panose="030F0702030302020204" pitchFamily="66" charset="0"/>
              </a:rPr>
              <a:t>21-11 Electric Dipoles</a:t>
            </a:r>
          </a:p>
        </p:txBody>
      </p:sp>
      <p:sp>
        <p:nvSpPr>
          <p:cNvPr id="94211" name="Text Box 5"/>
          <p:cNvSpPr txBox="1">
            <a:spLocks noChangeArrowheads="1"/>
          </p:cNvSpPr>
          <p:nvPr/>
        </p:nvSpPr>
        <p:spPr bwMode="auto">
          <a:xfrm>
            <a:off x="74613" y="1336675"/>
            <a:ext cx="8610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The electric field created by a dipole is the sum of the fields created by the two charges; far from the dipole, the field shows a 1/</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30000" noProof="0">
                <a:ln>
                  <a:noFill/>
                </a:ln>
                <a:solidFill>
                  <a:srgbClr val="1F497D"/>
                </a:solidFill>
                <a:effectLst/>
                <a:uLnTx/>
                <a:uFillTx/>
                <a:latin typeface="Comic Sans MS" panose="030F0702030302020204" pitchFamily="66" charset="0"/>
                <a:ea typeface="MS PGothic" panose="020B0600070205080204" pitchFamily="34" charset="-128"/>
                <a:cs typeface="+mn-cs"/>
              </a:rPr>
              <a:t>3</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dependence</a:t>
            </a:r>
            <a:r>
              <a:rPr kumimoji="0" lang="en-US" altLang="en-US" sz="2800" b="1" i="0" u="none" strike="noStrike" kern="1200" cap="none" spc="0" normalizeH="0" baseline="0" noProof="0">
                <a:ln>
                  <a:noFill/>
                </a:ln>
                <a:solidFill>
                  <a:srgbClr val="1F497D"/>
                </a:solidFill>
                <a:effectLst/>
                <a:uLnTx/>
                <a:uFillTx/>
                <a:latin typeface="Arial" panose="020B0604020202020204" pitchFamily="34" charset="0"/>
                <a:ea typeface="MS PGothic" panose="020B0600070205080204" pitchFamily="34" charset="-128"/>
                <a:cs typeface="+mn-cs"/>
              </a:rPr>
              <a:t>:</a:t>
            </a:r>
          </a:p>
        </p:txBody>
      </p:sp>
      <p:pic>
        <p:nvPicPr>
          <p:cNvPr id="94212" name="Picture 8" descr="Figure_21_45"/>
          <p:cNvPicPr>
            <a:picLocks noChangeAspect="1" noChangeArrowheads="1"/>
          </p:cNvPicPr>
          <p:nvPr/>
        </p:nvPicPr>
        <p:blipFill>
          <a:blip r:embed="rId3">
            <a:extLst>
              <a:ext uri="{28A0092B-C50C-407E-A947-70E740481C1C}">
                <a14:useLocalDpi xmlns:a14="http://schemas.microsoft.com/office/drawing/2010/main" val="0"/>
              </a:ext>
            </a:extLst>
          </a:blip>
          <a:srcRect b="2219"/>
          <a:stretch>
            <a:fillRect/>
          </a:stretch>
        </p:blipFill>
        <p:spPr bwMode="auto">
          <a:xfrm>
            <a:off x="7832725" y="2573338"/>
            <a:ext cx="29749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9" descr="21-11"/>
          <p:cNvPicPr>
            <a:picLocks noChangeAspect="1" noChangeArrowheads="1"/>
          </p:cNvPicPr>
          <p:nvPr/>
        </p:nvPicPr>
        <p:blipFill>
          <a:blip r:embed="rId4">
            <a:extLst>
              <a:ext uri="{28A0092B-C50C-407E-A947-70E740481C1C}">
                <a14:useLocalDpi xmlns:a14="http://schemas.microsoft.com/office/drawing/2010/main" val="0"/>
              </a:ext>
            </a:extLst>
          </a:blip>
          <a:srcRect r="15082"/>
          <a:stretch>
            <a:fillRect/>
          </a:stretch>
        </p:blipFill>
        <p:spPr bwMode="auto">
          <a:xfrm>
            <a:off x="825500" y="3411538"/>
            <a:ext cx="5638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10" descr="21-12"/>
          <p:cNvPicPr>
            <a:picLocks noChangeAspect="1" noChangeArrowheads="1"/>
          </p:cNvPicPr>
          <p:nvPr/>
        </p:nvPicPr>
        <p:blipFill>
          <a:blip r:embed="rId5">
            <a:extLst>
              <a:ext uri="{28A0092B-C50C-407E-A947-70E740481C1C}">
                <a14:useLocalDpi xmlns:a14="http://schemas.microsoft.com/office/drawing/2010/main" val="0"/>
              </a:ext>
            </a:extLst>
          </a:blip>
          <a:srcRect r="14590"/>
          <a:stretch>
            <a:fillRect/>
          </a:stretch>
        </p:blipFill>
        <p:spPr bwMode="auto">
          <a:xfrm>
            <a:off x="901700" y="4608513"/>
            <a:ext cx="5562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01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
          <p:cNvSpPr>
            <a:spLocks noChangeArrowheads="1"/>
          </p:cNvSpPr>
          <p:nvPr/>
        </p:nvSpPr>
        <p:spPr bwMode="auto">
          <a:xfrm>
            <a:off x="6189663" y="1225550"/>
            <a:ext cx="219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89091" name="Title 11"/>
          <p:cNvSpPr>
            <a:spLocks noGrp="1"/>
          </p:cNvSpPr>
          <p:nvPr>
            <p:ph type="title" idx="4294967295"/>
          </p:nvPr>
        </p:nvSpPr>
        <p:spPr>
          <a:xfrm>
            <a:off x="1524000" y="220663"/>
            <a:ext cx="8229600" cy="1143000"/>
          </a:xfrm>
        </p:spPr>
        <p:txBody>
          <a:bodyPr/>
          <a:lstStyle/>
          <a:p>
            <a:pPr eaLnBrk="1" hangingPunct="1"/>
            <a:r>
              <a:rPr lang="en-US" altLang="en-US">
                <a:latin typeface="Comic Sans MS" panose="030F0702030302020204" pitchFamily="66" charset="0"/>
              </a:rPr>
              <a:t>Problem 57</a:t>
            </a:r>
          </a:p>
        </p:txBody>
      </p:sp>
      <p:sp>
        <p:nvSpPr>
          <p:cNvPr id="2" name="Rectangle 1"/>
          <p:cNvSpPr>
            <a:spLocks noRot="1" noChangeAspect="1" noMove="1" noResize="1" noEditPoints="1" noAdjustHandles="1" noChangeArrowheads="1" noChangeShapeType="1" noTextEdit="1"/>
          </p:cNvSpPr>
          <p:nvPr/>
        </p:nvSpPr>
        <p:spPr>
          <a:xfrm>
            <a:off x="1524000" y="1914435"/>
            <a:ext cx="7283570" cy="3591689"/>
          </a:xfrm>
          <a:prstGeom prst="rect">
            <a:avLst/>
          </a:prstGeom>
          <a:blipFill>
            <a:blip r:embed="rId2"/>
            <a:stretch>
              <a:fillRect l="-2176" t="-1698" r="-837" b="-3905"/>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omic Sans MS" panose="030F0702030302020204" pitchFamily="66" charset="0"/>
                <a:ea typeface="MS PGothic" panose="020B0600070205080204" pitchFamily="34" charset="-128"/>
                <a:cs typeface="+mn-cs"/>
              </a:rPr>
              <a:t> </a:t>
            </a:r>
          </a:p>
        </p:txBody>
      </p:sp>
    </p:spTree>
    <p:extLst>
      <p:ext uri="{BB962C8B-B14F-4D97-AF65-F5344CB8AC3E}">
        <p14:creationId xmlns:p14="http://schemas.microsoft.com/office/powerpoint/2010/main" val="212380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title" idx="4294967295"/>
          </p:nvPr>
        </p:nvSpPr>
        <p:spPr>
          <a:xfrm>
            <a:off x="1524000" y="0"/>
            <a:ext cx="7924800" cy="1712913"/>
          </a:xfrm>
        </p:spPr>
        <p:txBody>
          <a:bodyPr/>
          <a:lstStyle/>
          <a:p>
            <a:pPr eaLnBrk="1" hangingPunct="1"/>
            <a:r>
              <a:rPr lang="en-US" altLang="en-US" sz="4800">
                <a:latin typeface="Comic Sans MS" panose="030F0702030302020204" pitchFamily="66" charset="0"/>
              </a:rPr>
              <a:t>Chapter 22</a:t>
            </a:r>
            <a:br>
              <a:rPr lang="en-US" altLang="en-US" sz="4800">
                <a:latin typeface="Comic Sans MS" panose="030F0702030302020204" pitchFamily="66" charset="0"/>
              </a:rPr>
            </a:br>
            <a:r>
              <a:rPr lang="en-US" altLang="en-US" sz="4800">
                <a:latin typeface="Comic Sans MS" panose="030F0702030302020204" pitchFamily="66" charset="0"/>
              </a:rPr>
              <a:t>Gauss’s Law</a:t>
            </a:r>
          </a:p>
        </p:txBody>
      </p:sp>
      <p:pic>
        <p:nvPicPr>
          <p:cNvPr id="96259" name="Picture 6" descr="22_00CO"/>
          <p:cNvPicPr>
            <a:picLocks noChangeAspect="1" noChangeArrowheads="1"/>
          </p:cNvPicPr>
          <p:nvPr/>
        </p:nvPicPr>
        <p:blipFill>
          <a:blip r:embed="rId3">
            <a:extLst>
              <a:ext uri="{28A0092B-C50C-407E-A947-70E740481C1C}">
                <a14:useLocalDpi xmlns:a14="http://schemas.microsoft.com/office/drawing/2010/main" val="0"/>
              </a:ext>
            </a:extLst>
          </a:blip>
          <a:srcRect b="2434"/>
          <a:stretch>
            <a:fillRect/>
          </a:stretch>
        </p:blipFill>
        <p:spPr bwMode="auto">
          <a:xfrm>
            <a:off x="314325" y="1516063"/>
            <a:ext cx="4352925"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63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idx="4294967295"/>
          </p:nvPr>
        </p:nvSpPr>
        <p:spPr>
          <a:xfrm>
            <a:off x="1524000" y="0"/>
            <a:ext cx="8229600" cy="1295400"/>
          </a:xfrm>
        </p:spPr>
        <p:txBody>
          <a:bodyPr/>
          <a:lstStyle/>
          <a:p>
            <a:pPr eaLnBrk="1" hangingPunct="1"/>
            <a:r>
              <a:rPr lang="en-US" altLang="en-US" sz="3600">
                <a:latin typeface="Comic Sans MS" panose="030F0702030302020204" pitchFamily="66" charset="0"/>
                <a:ea typeface="MS PGothic" panose="020B0600070205080204" pitchFamily="34" charset="-128"/>
              </a:rPr>
              <a:t>21-7 Electric Field Calculations for Continuous Charge Distributions</a:t>
            </a:r>
          </a:p>
        </p:txBody>
      </p:sp>
      <p:sp>
        <p:nvSpPr>
          <p:cNvPr id="38915" name="Text Box 5"/>
          <p:cNvSpPr txBox="1">
            <a:spLocks noChangeArrowheads="1"/>
          </p:cNvSpPr>
          <p:nvPr/>
        </p:nvSpPr>
        <p:spPr bwMode="auto">
          <a:xfrm>
            <a:off x="174625" y="1795463"/>
            <a:ext cx="92741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In Friday’s example of the disk, we showed if we are very close to the disk (that is, if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z</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&lt;&lt;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the electric field is:</a:t>
            </a:r>
          </a:p>
        </p:txBody>
      </p:sp>
      <p:sp>
        <p:nvSpPr>
          <p:cNvPr id="38916" name="Text Box 7"/>
          <p:cNvSpPr txBox="1">
            <a:spLocks noChangeArrowheads="1"/>
          </p:cNvSpPr>
          <p:nvPr/>
        </p:nvSpPr>
        <p:spPr bwMode="auto">
          <a:xfrm>
            <a:off x="341313" y="4953000"/>
            <a:ext cx="90185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This is the field due to an infinite plane of charge.</a:t>
            </a:r>
          </a:p>
        </p:txBody>
      </p:sp>
      <p:pic>
        <p:nvPicPr>
          <p:cNvPr id="38917" name="Picture 9" descr="21-7"/>
          <p:cNvPicPr>
            <a:picLocks noChangeAspect="1" noChangeArrowheads="1"/>
          </p:cNvPicPr>
          <p:nvPr/>
        </p:nvPicPr>
        <p:blipFill>
          <a:blip r:embed="rId2">
            <a:extLst>
              <a:ext uri="{28A0092B-C50C-407E-A947-70E740481C1C}">
                <a14:useLocalDpi xmlns:a14="http://schemas.microsoft.com/office/drawing/2010/main" val="0"/>
              </a:ext>
            </a:extLst>
          </a:blip>
          <a:srcRect r="12021"/>
          <a:stretch>
            <a:fillRect/>
          </a:stretch>
        </p:blipFill>
        <p:spPr bwMode="auto">
          <a:xfrm>
            <a:off x="457200" y="3249613"/>
            <a:ext cx="8991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63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5029200" y="1560513"/>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Electric flux: </a:t>
            </a:r>
          </a:p>
        </p:txBody>
      </p:sp>
      <p:sp>
        <p:nvSpPr>
          <p:cNvPr id="98307" name="Text Box 8"/>
          <p:cNvSpPr txBox="1">
            <a:spLocks noChangeArrowheads="1"/>
          </p:cNvSpPr>
          <p:nvPr/>
        </p:nvSpPr>
        <p:spPr bwMode="auto">
          <a:xfrm>
            <a:off x="3900882" y="4438650"/>
            <a:ext cx="5322494"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Electric flux through an area is proportional to the total number of field lines crossing the area.</a:t>
            </a:r>
          </a:p>
        </p:txBody>
      </p:sp>
      <p:sp>
        <p:nvSpPr>
          <p:cNvPr id="98308" name="Rectangle 9"/>
          <p:cNvSpPr>
            <a:spLocks noGrp="1" noChangeArrowheads="1"/>
          </p:cNvSpPr>
          <p:nvPr>
            <p:ph type="title"/>
          </p:nvPr>
        </p:nvSpPr>
        <p:spPr>
          <a:xfrm>
            <a:off x="1905000" y="0"/>
            <a:ext cx="8229600" cy="1143000"/>
          </a:xfrm>
        </p:spPr>
        <p:txBody>
          <a:bodyPr/>
          <a:lstStyle/>
          <a:p>
            <a:pPr eaLnBrk="1" hangingPunct="1"/>
            <a:r>
              <a:rPr lang="en-US" altLang="en-US">
                <a:latin typeface="Comic Sans MS" panose="030F0702030302020204" pitchFamily="66" charset="0"/>
              </a:rPr>
              <a:t>22-1 Electric Flux</a:t>
            </a:r>
          </a:p>
        </p:txBody>
      </p:sp>
      <p:pic>
        <p:nvPicPr>
          <p:cNvPr id="98309" name="Picture 12" descr="Figure_22_01"/>
          <p:cNvPicPr>
            <a:picLocks noChangeAspect="1" noChangeArrowheads="1"/>
          </p:cNvPicPr>
          <p:nvPr/>
        </p:nvPicPr>
        <p:blipFill>
          <a:blip r:embed="rId3">
            <a:extLst>
              <a:ext uri="{28A0092B-C50C-407E-A947-70E740481C1C}">
                <a14:useLocalDpi xmlns:a14="http://schemas.microsoft.com/office/drawing/2010/main" val="0"/>
              </a:ext>
            </a:extLst>
          </a:blip>
          <a:srcRect b="2344"/>
          <a:stretch>
            <a:fillRect/>
          </a:stretch>
        </p:blipFill>
        <p:spPr bwMode="auto">
          <a:xfrm>
            <a:off x="385763" y="809625"/>
            <a:ext cx="309245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Rectangle 13"/>
          <p:cNvSpPr>
            <a:spLocks noChangeArrowheads="1"/>
          </p:cNvSpPr>
          <p:nvPr/>
        </p:nvSpPr>
        <p:spPr bwMode="auto">
          <a:xfrm>
            <a:off x="2286000" y="2438400"/>
            <a:ext cx="304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98311" name="Rectangle 14"/>
          <p:cNvSpPr>
            <a:spLocks noChangeArrowheads="1"/>
          </p:cNvSpPr>
          <p:nvPr/>
        </p:nvSpPr>
        <p:spPr bwMode="auto">
          <a:xfrm>
            <a:off x="2286000" y="4305300"/>
            <a:ext cx="381000" cy="26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8312" name="Rectangle 15"/>
          <p:cNvSpPr>
            <a:spLocks noChangeArrowheads="1"/>
          </p:cNvSpPr>
          <p:nvPr/>
        </p:nvSpPr>
        <p:spPr bwMode="auto">
          <a:xfrm>
            <a:off x="2286000" y="6400800"/>
            <a:ext cx="304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98313" name="Picture 16" descr="22-1a"/>
          <p:cNvPicPr>
            <a:picLocks noChangeAspect="1" noChangeArrowheads="1"/>
          </p:cNvPicPr>
          <p:nvPr/>
        </p:nvPicPr>
        <p:blipFill>
          <a:blip r:embed="rId4">
            <a:extLst>
              <a:ext uri="{28A0092B-C50C-407E-A947-70E740481C1C}">
                <a14:useLocalDpi xmlns:a14="http://schemas.microsoft.com/office/drawing/2010/main" val="0"/>
              </a:ext>
            </a:extLst>
          </a:blip>
          <a:srcRect r="13496"/>
          <a:stretch>
            <a:fillRect/>
          </a:stretch>
        </p:blipFill>
        <p:spPr bwMode="auto">
          <a:xfrm>
            <a:off x="3598864" y="3005239"/>
            <a:ext cx="841417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17" descr="22-1b"/>
          <p:cNvPicPr>
            <a:picLocks noChangeAspect="1" noChangeArrowheads="1"/>
          </p:cNvPicPr>
          <p:nvPr/>
        </p:nvPicPr>
        <p:blipFill>
          <a:blip r:embed="rId5">
            <a:extLst>
              <a:ext uri="{28A0092B-C50C-407E-A947-70E740481C1C}">
                <a14:useLocalDpi xmlns:a14="http://schemas.microsoft.com/office/drawing/2010/main" val="0"/>
              </a:ext>
            </a:extLst>
          </a:blip>
          <a:srcRect r="13496"/>
          <a:stretch>
            <a:fillRect/>
          </a:stretch>
        </p:blipFill>
        <p:spPr bwMode="auto">
          <a:xfrm>
            <a:off x="3598864" y="2020888"/>
            <a:ext cx="841417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TextBox 1"/>
          <p:cNvSpPr txBox="1">
            <a:spLocks noChangeArrowheads="1"/>
          </p:cNvSpPr>
          <p:nvPr/>
        </p:nvSpPr>
        <p:spPr bwMode="auto">
          <a:xfrm>
            <a:off x="4692650" y="3894138"/>
            <a:ext cx="241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Units is Nm</a:t>
            </a:r>
            <a:r>
              <a:rPr kumimoji="0" lang="en-US" altLang="en-US" sz="2400" b="1" i="0" u="none" strike="noStrike" kern="1200" cap="none" spc="0" normalizeH="0" baseline="30000" noProof="0">
                <a:ln>
                  <a:noFill/>
                </a:ln>
                <a:solidFill>
                  <a:srgbClr val="FF0000"/>
                </a:solidFill>
                <a:effectLst/>
                <a:uLnTx/>
                <a:uFillTx/>
                <a:latin typeface="Comic Sans MS" panose="030F0702030302020204" pitchFamily="66" charset="0"/>
                <a:ea typeface="MS PGothic" panose="020B0600070205080204" pitchFamily="34" charset="-128"/>
                <a:cs typeface="+mn-cs"/>
              </a:rPr>
              <a:t>2</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/C</a:t>
            </a:r>
          </a:p>
        </p:txBody>
      </p:sp>
    </p:spTree>
    <p:extLst>
      <p:ext uri="{BB962C8B-B14F-4D97-AF65-F5344CB8AC3E}">
        <p14:creationId xmlns:p14="http://schemas.microsoft.com/office/powerpoint/2010/main" val="415406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a:xfrm>
            <a:off x="1524000" y="0"/>
            <a:ext cx="8229600" cy="838200"/>
          </a:xfrm>
        </p:spPr>
        <p:txBody>
          <a:bodyPr/>
          <a:lstStyle/>
          <a:p>
            <a:pPr eaLnBrk="1" hangingPunct="1"/>
            <a:r>
              <a:rPr lang="en-US" altLang="en-US">
                <a:latin typeface="Comic Sans MS" panose="030F0702030302020204" pitchFamily="66" charset="0"/>
              </a:rPr>
              <a:t>22-1 Electric Flux</a:t>
            </a:r>
          </a:p>
        </p:txBody>
      </p:sp>
      <p:sp>
        <p:nvSpPr>
          <p:cNvPr id="100355" name="Text Box 5"/>
          <p:cNvSpPr txBox="1">
            <a:spLocks noChangeArrowheads="1"/>
          </p:cNvSpPr>
          <p:nvPr/>
        </p:nvSpPr>
        <p:spPr bwMode="auto">
          <a:xfrm>
            <a:off x="519113" y="966788"/>
            <a:ext cx="86074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Example 22-1: Electric flux.</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Calculate the electric flux through the rectangle shown. The rectangle is 10 cm by 20 cm, the electric field is uniform at 200 N/C, and the angle </a:t>
            </a:r>
            <a:r>
              <a:rPr kumimoji="0" lang="el-GR"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θ</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is 30°.</a:t>
            </a:r>
          </a:p>
        </p:txBody>
      </p:sp>
      <p:pic>
        <p:nvPicPr>
          <p:cNvPr id="100356" name="Picture 7" descr="Figure_22_01a"/>
          <p:cNvPicPr>
            <a:picLocks noChangeAspect="1" noChangeArrowheads="1"/>
          </p:cNvPicPr>
          <p:nvPr/>
        </p:nvPicPr>
        <p:blipFill>
          <a:blip r:embed="rId3" cstate="print">
            <a:extLst>
              <a:ext uri="{28A0092B-C50C-407E-A947-70E740481C1C}">
                <a14:useLocalDpi xmlns:a14="http://schemas.microsoft.com/office/drawing/2010/main" val="0"/>
              </a:ext>
            </a:extLst>
          </a:blip>
          <a:srcRect b="3064"/>
          <a:stretch>
            <a:fillRect/>
          </a:stretch>
        </p:blipFill>
        <p:spPr bwMode="auto">
          <a:xfrm>
            <a:off x="4259263" y="3429000"/>
            <a:ext cx="518795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Rectangle 8"/>
          <p:cNvSpPr>
            <a:spLocks noChangeArrowheads="1"/>
          </p:cNvSpPr>
          <p:nvPr/>
        </p:nvSpPr>
        <p:spPr bwMode="auto">
          <a:xfrm>
            <a:off x="3705225" y="6248400"/>
            <a:ext cx="43815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18093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533525" y="274638"/>
            <a:ext cx="8229600" cy="1143000"/>
          </a:xfrm>
        </p:spPr>
        <p:txBody>
          <a:bodyPr/>
          <a:lstStyle/>
          <a:p>
            <a:pPr eaLnBrk="1" hangingPunct="1"/>
            <a:r>
              <a:rPr lang="en-US" altLang="en-US">
                <a:solidFill>
                  <a:srgbClr val="000000"/>
                </a:solidFill>
                <a:latin typeface="Comic Sans MS" panose="030F0702030302020204" pitchFamily="66" charset="0"/>
              </a:rPr>
              <a:t>22-1 Electric Flux-Problem 4</a:t>
            </a:r>
            <a:endParaRPr lang="en-US" altLang="en-US"/>
          </a:p>
        </p:txBody>
      </p:sp>
      <p:sp>
        <p:nvSpPr>
          <p:cNvPr id="8" name="Rectangle 7"/>
          <p:cNvSpPr>
            <a:spLocks noRot="1" noChangeAspect="1" noMove="1" noResize="1" noEditPoints="1" noAdjustHandles="1" noChangeArrowheads="1" noChangeShapeType="1" noTextEdit="1"/>
          </p:cNvSpPr>
          <p:nvPr/>
        </p:nvSpPr>
        <p:spPr>
          <a:xfrm>
            <a:off x="1834719" y="1610806"/>
            <a:ext cx="6391923" cy="3413499"/>
          </a:xfrm>
          <a:prstGeom prst="rect">
            <a:avLst/>
          </a:prstGeom>
          <a:blipFill rotWithShape="1">
            <a:blip r:embed="rId2"/>
            <a:stretch>
              <a:fillRect l="-2002" t="-1786" r="-7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alibri"/>
                <a:ea typeface="MS PGothic" panose="020B0600070205080204" pitchFamily="34" charset="-128"/>
                <a:cs typeface="+mn-cs"/>
              </a:rPr>
              <a:t> </a:t>
            </a:r>
          </a:p>
        </p:txBody>
      </p:sp>
      <p:pic>
        <p:nvPicPr>
          <p:cNvPr id="10240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4713288"/>
            <a:ext cx="24971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0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Figure_21_31"/>
          <p:cNvPicPr>
            <a:picLocks noChangeAspect="1" noChangeArrowheads="1"/>
          </p:cNvPicPr>
          <p:nvPr/>
        </p:nvPicPr>
        <p:blipFill>
          <a:blip r:embed="rId3">
            <a:extLst>
              <a:ext uri="{28A0092B-C50C-407E-A947-70E740481C1C}">
                <a14:useLocalDpi xmlns:a14="http://schemas.microsoft.com/office/drawing/2010/main" val="0"/>
              </a:ext>
            </a:extLst>
          </a:blip>
          <a:srcRect b="5042"/>
          <a:stretch>
            <a:fillRect/>
          </a:stretch>
        </p:blipFill>
        <p:spPr bwMode="auto">
          <a:xfrm>
            <a:off x="2055813" y="4114800"/>
            <a:ext cx="6256337" cy="2541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idx="4294967295"/>
          </p:nvPr>
        </p:nvSpPr>
        <p:spPr>
          <a:xfrm>
            <a:off x="1524000" y="0"/>
            <a:ext cx="8229600" cy="1219200"/>
          </a:xfrm>
        </p:spPr>
        <p:txBody>
          <a:bodyPr/>
          <a:lstStyle/>
          <a:p>
            <a:pPr eaLnBrk="1" hangingPunct="1"/>
            <a:r>
              <a:rPr lang="en-US" altLang="en-US" sz="3600">
                <a:latin typeface="Comic Sans MS" panose="030F0702030302020204" pitchFamily="66" charset="0"/>
                <a:ea typeface="MS PGothic" panose="020B0600070205080204" pitchFamily="34" charset="-128"/>
              </a:rPr>
              <a:t>21-7 Electric Field Calculations for Continuous Charge Distributions</a:t>
            </a:r>
          </a:p>
        </p:txBody>
      </p:sp>
      <p:sp>
        <p:nvSpPr>
          <p:cNvPr id="39940" name="Text Box 3"/>
          <p:cNvSpPr txBox="1">
            <a:spLocks noChangeArrowheads="1"/>
          </p:cNvSpPr>
          <p:nvPr/>
        </p:nvSpPr>
        <p:spPr bwMode="auto">
          <a:xfrm>
            <a:off x="106363" y="1482725"/>
            <a:ext cx="89376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Example 21-13: Two parallel plates.</a:t>
            </a:r>
          </a:p>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en-US" sz="2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Determine the electric field between two large parallel plates or sheets, which are very thin and are separated by a distance </a:t>
            </a:r>
            <a:r>
              <a:rPr kumimoji="0" lang="en-US" altLang="en-US" sz="22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d</a:t>
            </a:r>
            <a:r>
              <a:rPr kumimoji="0" lang="en-US" altLang="en-US" sz="2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 which is small compared to their height and width. One plate carries a uniform surface charge density </a:t>
            </a:r>
            <a:r>
              <a:rPr kumimoji="0" lang="el-GR" altLang="en-US" sz="22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σ</a:t>
            </a:r>
            <a:r>
              <a:rPr kumimoji="0" lang="en-US" altLang="en-US" sz="2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and the other carries a uniform surface charge density -</a:t>
            </a:r>
            <a:r>
              <a:rPr kumimoji="0" lang="el-GR" altLang="en-US" sz="22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σ</a:t>
            </a:r>
            <a:r>
              <a:rPr kumimoji="0" lang="en-US" altLang="en-US" sz="2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as shown (the plates extend upward and downward beyond the part shown).</a:t>
            </a:r>
          </a:p>
        </p:txBody>
      </p:sp>
      <p:sp>
        <p:nvSpPr>
          <p:cNvPr id="39941" name="TextBox 2"/>
          <p:cNvSpPr txBox="1">
            <a:spLocks noChangeArrowheads="1"/>
          </p:cNvSpPr>
          <p:nvPr/>
        </p:nvSpPr>
        <p:spPr bwMode="auto">
          <a:xfrm>
            <a:off x="1854200" y="4591050"/>
            <a:ext cx="2262188" cy="133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39942" name="TextBox 4"/>
          <p:cNvSpPr txBox="1">
            <a:spLocks noChangeArrowheads="1"/>
          </p:cNvSpPr>
          <p:nvPr/>
        </p:nvSpPr>
        <p:spPr bwMode="auto">
          <a:xfrm>
            <a:off x="6288088" y="4870450"/>
            <a:ext cx="202565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39943" name="TextBox 5"/>
          <p:cNvSpPr txBox="1">
            <a:spLocks noChangeArrowheads="1"/>
          </p:cNvSpPr>
          <p:nvPr/>
        </p:nvSpPr>
        <p:spPr bwMode="auto">
          <a:xfrm>
            <a:off x="4487863" y="4716463"/>
            <a:ext cx="1484312" cy="1581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407383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Figure_21_31"/>
          <p:cNvPicPr>
            <a:picLocks noChangeAspect="1" noChangeArrowheads="1"/>
          </p:cNvPicPr>
          <p:nvPr/>
        </p:nvPicPr>
        <p:blipFill>
          <a:blip r:embed="rId2">
            <a:extLst>
              <a:ext uri="{28A0092B-C50C-407E-A947-70E740481C1C}">
                <a14:useLocalDpi xmlns:a14="http://schemas.microsoft.com/office/drawing/2010/main" val="0"/>
              </a:ext>
            </a:extLst>
          </a:blip>
          <a:srcRect b="5042"/>
          <a:stretch>
            <a:fillRect/>
          </a:stretch>
        </p:blipFill>
        <p:spPr bwMode="auto">
          <a:xfrm>
            <a:off x="722313" y="2613025"/>
            <a:ext cx="845185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ChangeArrowheads="1"/>
          </p:cNvSpPr>
          <p:nvPr/>
        </p:nvSpPr>
        <p:spPr bwMode="auto">
          <a:xfrm>
            <a:off x="1570038" y="404813"/>
            <a:ext cx="7334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Example 21-13: Two parallel plates</a:t>
            </a:r>
            <a:endParaRPr kumimoji="0" lang="en-US" altLang="en-US" sz="32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51661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1524000" y="0"/>
            <a:ext cx="8229600" cy="838200"/>
          </a:xfrm>
        </p:spPr>
        <p:txBody>
          <a:bodyPr/>
          <a:lstStyle/>
          <a:p>
            <a:pPr eaLnBrk="1" hangingPunct="1"/>
            <a:r>
              <a:rPr lang="en-US" altLang="en-US">
                <a:latin typeface="Comic Sans MS" panose="030F0702030302020204" pitchFamily="66" charset="0"/>
                <a:ea typeface="MS PGothic" panose="020B0600070205080204" pitchFamily="34" charset="-128"/>
              </a:rPr>
              <a:t>21-8 Electric Field Lines </a:t>
            </a:r>
          </a:p>
        </p:txBody>
      </p:sp>
      <p:sp>
        <p:nvSpPr>
          <p:cNvPr id="71683" name="Rectangle 3"/>
          <p:cNvSpPr>
            <a:spLocks noGrp="1" noChangeArrowheads="1"/>
          </p:cNvSpPr>
          <p:nvPr>
            <p:ph idx="4294967295"/>
          </p:nvPr>
        </p:nvSpPr>
        <p:spPr>
          <a:xfrm>
            <a:off x="350837" y="746125"/>
            <a:ext cx="9051925" cy="1219200"/>
          </a:xfrm>
        </p:spPr>
        <p:txBody>
          <a:bodyPr/>
          <a:lstStyle/>
          <a:p>
            <a:pPr marL="0" indent="0" eaLnBrk="1" hangingPunct="1">
              <a:buFont typeface="Arial" panose="020B0604020202020204" pitchFamily="34" charset="0"/>
              <a:buNone/>
            </a:pPr>
            <a:r>
              <a:rPr lang="en-US" altLang="en-US" sz="2800" b="1" dirty="0">
                <a:latin typeface="Comic Sans MS" panose="030F0702030302020204" pitchFamily="66" charset="0"/>
                <a:ea typeface="MS PGothic" panose="020B0600070205080204" pitchFamily="34" charset="-128"/>
              </a:rPr>
              <a:t>Points in the direction of the electric field at any point</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338" y="1543050"/>
            <a:ext cx="2527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Oval 5"/>
          <p:cNvSpPr>
            <a:spLocks noChangeArrowheads="1"/>
          </p:cNvSpPr>
          <p:nvPr/>
        </p:nvSpPr>
        <p:spPr bwMode="auto">
          <a:xfrm>
            <a:off x="2903538" y="2670175"/>
            <a:ext cx="342900" cy="320675"/>
          </a:xfrm>
          <a:prstGeom prst="ellipse">
            <a:avLst/>
          </a:prstGeom>
          <a:solidFill>
            <a:srgbClr val="02B9EE"/>
          </a:solidFill>
          <a:ln w="9525">
            <a:solidFill>
              <a:schemeClr val="tx1"/>
            </a:solidFill>
            <a:round/>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t>
            </a:r>
          </a:p>
        </p:txBody>
      </p:sp>
      <p:pic>
        <p:nvPicPr>
          <p:cNvPr id="337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25781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Oval 8"/>
          <p:cNvSpPr>
            <a:spLocks noChangeArrowheads="1"/>
          </p:cNvSpPr>
          <p:nvPr/>
        </p:nvSpPr>
        <p:spPr bwMode="auto">
          <a:xfrm>
            <a:off x="6523038" y="2662238"/>
            <a:ext cx="387350" cy="322262"/>
          </a:xfrm>
          <a:prstGeom prst="ellipse">
            <a:avLst/>
          </a:prstGeom>
          <a:solidFill>
            <a:srgbClr val="F7968E"/>
          </a:solidFill>
          <a:ln w="9525">
            <a:solidFill>
              <a:schemeClr val="tx1"/>
            </a:solidFill>
            <a:round/>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t>
            </a:r>
          </a:p>
        </p:txBody>
      </p:sp>
      <p:sp>
        <p:nvSpPr>
          <p:cNvPr id="33801" name="Text Box 9"/>
          <p:cNvSpPr txBox="1">
            <a:spLocks noChangeArrowheads="1"/>
          </p:cNvSpPr>
          <p:nvPr/>
        </p:nvSpPr>
        <p:spPr bwMode="auto">
          <a:xfrm>
            <a:off x="914400" y="4070350"/>
            <a:ext cx="7924800" cy="230822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0000"/>
                </a:solidFill>
                <a:effectLst/>
                <a:uLnTx/>
                <a:uFillTx/>
                <a:latin typeface="Comic Sans MS" charset="0"/>
                <a:ea typeface="ＭＳ Ｐゴシック" charset="0"/>
              </a:rPr>
              <a:t>Rules:</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FF0000"/>
                </a:solidFill>
                <a:effectLst/>
                <a:uLnTx/>
                <a:uFillTx/>
                <a:latin typeface="Comic Sans MS" charset="0"/>
                <a:ea typeface="ＭＳ Ｐゴシック" charset="0"/>
              </a:rPr>
              <a:t>Always start on + and end on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omic Sans MS" charset="0"/>
                <a:ea typeface="ＭＳ Ｐゴシック" charset="0"/>
              </a:rPr>
              <a:t>Number of </a:t>
            </a:r>
            <a:r>
              <a:rPr kumimoji="0" lang="en-US" sz="2400" b="1" i="0" u="sng" strike="noStrike" kern="1200" cap="none" spc="0" normalizeH="0" baseline="0" noProof="0" dirty="0">
                <a:ln>
                  <a:noFill/>
                </a:ln>
                <a:solidFill>
                  <a:prstClr val="black"/>
                </a:solidFill>
                <a:effectLst/>
                <a:uLnTx/>
                <a:uFillTx/>
                <a:latin typeface="Comic Sans MS" charset="0"/>
                <a:ea typeface="ＭＳ Ｐゴシック" charset="0"/>
              </a:rPr>
              <a:t>lines is proportional to the magnitude </a:t>
            </a:r>
            <a:r>
              <a:rPr kumimoji="0" lang="en-US" sz="2400" b="1" i="0" u="none" strike="noStrike" kern="1200" cap="none" spc="0" normalizeH="0" baseline="0" noProof="0" dirty="0">
                <a:ln>
                  <a:noFill/>
                </a:ln>
                <a:solidFill>
                  <a:prstClr val="black"/>
                </a:solidFill>
                <a:effectLst/>
                <a:uLnTx/>
                <a:uFillTx/>
                <a:latin typeface="Comic Sans MS" charset="0"/>
                <a:ea typeface="ＭＳ Ｐゴシック" charset="0"/>
              </a:rPr>
              <a:t>of the charge</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FF0000"/>
                </a:solidFill>
                <a:effectLst/>
                <a:uLnTx/>
                <a:uFillTx/>
                <a:latin typeface="Comic Sans MS" charset="0"/>
                <a:ea typeface="ＭＳ Ｐゴシック" charset="0"/>
              </a:rPr>
              <a:t>Field Lines never cross</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omic Sans MS" charset="0"/>
              <a:ea typeface="ＭＳ Ｐゴシック" charset="0"/>
            </a:endParaRPr>
          </a:p>
        </p:txBody>
      </p:sp>
      <p:sp>
        <p:nvSpPr>
          <p:cNvPr id="71689" name="Rectangle 10">
            <a:hlinkClick r:id="rId5"/>
          </p:cNvPr>
          <p:cNvSpPr>
            <a:spLocks noChangeArrowheads="1"/>
          </p:cNvSpPr>
          <p:nvPr/>
        </p:nvSpPr>
        <p:spPr bwMode="auto">
          <a:xfrm>
            <a:off x="914400" y="6026150"/>
            <a:ext cx="7783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1" i="0" u="sng"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mn-cs"/>
              </a:rPr>
              <a:t>The electric field is stronger where the field lines are closer together.</a:t>
            </a:r>
          </a:p>
        </p:txBody>
      </p:sp>
    </p:spTree>
    <p:extLst>
      <p:ext uri="{BB962C8B-B14F-4D97-AF65-F5344CB8AC3E}">
        <p14:creationId xmlns:p14="http://schemas.microsoft.com/office/powerpoint/2010/main" val="3478962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rot="5400000">
            <a:off x="7899400" y="2095500"/>
            <a:ext cx="2768600" cy="1143000"/>
          </a:xfrm>
        </p:spPr>
        <p:txBody>
          <a:bodyPr/>
          <a:lstStyle/>
          <a:p>
            <a:pPr eaLnBrk="1" hangingPunct="1"/>
            <a:r>
              <a:rPr lang="en-US" altLang="en-US" sz="4800">
                <a:solidFill>
                  <a:schemeClr val="bg1"/>
                </a:solidFill>
                <a:latin typeface="Comic Sans MS" panose="030F0702030302020204" pitchFamily="66" charset="0"/>
                <a:ea typeface="MS PGothic" panose="020B0600070205080204" pitchFamily="34" charset="-128"/>
              </a:rPr>
              <a:t>Question</a:t>
            </a:r>
          </a:p>
        </p:txBody>
      </p:sp>
      <p:sp>
        <p:nvSpPr>
          <p:cNvPr id="73731" name="Rectangle 3"/>
          <p:cNvSpPr>
            <a:spLocks noGrp="1" noChangeArrowheads="1"/>
          </p:cNvSpPr>
          <p:nvPr>
            <p:ph type="body" idx="4294967295"/>
          </p:nvPr>
        </p:nvSpPr>
        <p:spPr>
          <a:xfrm>
            <a:off x="1524000" y="1384300"/>
            <a:ext cx="6946900" cy="1041400"/>
          </a:xfrm>
          <a:solidFill>
            <a:schemeClr val="bg1"/>
          </a:solidFill>
        </p:spPr>
        <p:txBody>
          <a:bodyPr/>
          <a:lstStyle/>
          <a:p>
            <a:pPr eaLnBrk="1" hangingPunct="1"/>
            <a:r>
              <a:rPr lang="en-US" altLang="en-US" sz="2000">
                <a:latin typeface="Comic Sans MS" panose="030F0702030302020204" pitchFamily="66" charset="0"/>
                <a:ea typeface="MS PGothic" panose="020B0600070205080204" pitchFamily="34" charset="-128"/>
              </a:rPr>
              <a:t>Which figure best represents the Electric field lines</a:t>
            </a:r>
          </a:p>
        </p:txBody>
      </p:sp>
      <p:pic>
        <p:nvPicPr>
          <p:cNvPr id="737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2114550"/>
            <a:ext cx="30495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075" y="2108200"/>
            <a:ext cx="3219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4089400"/>
            <a:ext cx="264318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5825" y="4095750"/>
            <a:ext cx="26479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Text Box 11"/>
          <p:cNvSpPr txBox="1">
            <a:spLocks noChangeArrowheads="1"/>
          </p:cNvSpPr>
          <p:nvPr/>
        </p:nvSpPr>
        <p:spPr bwMode="auto">
          <a:xfrm>
            <a:off x="1724025" y="20161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a:t>
            </a:r>
          </a:p>
        </p:txBody>
      </p:sp>
      <p:sp>
        <p:nvSpPr>
          <p:cNvPr id="73737" name="Text Box 12"/>
          <p:cNvSpPr txBox="1">
            <a:spLocks noChangeArrowheads="1"/>
          </p:cNvSpPr>
          <p:nvPr/>
        </p:nvSpPr>
        <p:spPr bwMode="auto">
          <a:xfrm>
            <a:off x="5089525" y="1851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B)</a:t>
            </a:r>
          </a:p>
        </p:txBody>
      </p:sp>
      <p:sp>
        <p:nvSpPr>
          <p:cNvPr id="73738" name="Text Box 13"/>
          <p:cNvSpPr txBox="1">
            <a:spLocks noChangeArrowheads="1"/>
          </p:cNvSpPr>
          <p:nvPr/>
        </p:nvSpPr>
        <p:spPr bwMode="auto">
          <a:xfrm>
            <a:off x="1762125" y="4149725"/>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C)</a:t>
            </a:r>
          </a:p>
        </p:txBody>
      </p:sp>
      <p:sp>
        <p:nvSpPr>
          <p:cNvPr id="73739" name="Text Box 14"/>
          <p:cNvSpPr txBox="1">
            <a:spLocks noChangeArrowheads="1"/>
          </p:cNvSpPr>
          <p:nvPr/>
        </p:nvSpPr>
        <p:spPr bwMode="auto">
          <a:xfrm>
            <a:off x="5216525" y="4022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3740" name="Text Box 15"/>
          <p:cNvSpPr txBox="1">
            <a:spLocks noChangeArrowheads="1"/>
          </p:cNvSpPr>
          <p:nvPr/>
        </p:nvSpPr>
        <p:spPr bwMode="auto">
          <a:xfrm>
            <a:off x="5127625" y="4213225"/>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a:t>
            </a:r>
          </a:p>
        </p:txBody>
      </p:sp>
    </p:spTree>
    <p:extLst>
      <p:ext uri="{BB962C8B-B14F-4D97-AF65-F5344CB8AC3E}">
        <p14:creationId xmlns:p14="http://schemas.microsoft.com/office/powerpoint/2010/main" val="354864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434975" y="1392238"/>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215968"/>
                </a:solidFill>
                <a:effectLst/>
                <a:uLnTx/>
                <a:uFillTx/>
                <a:latin typeface="Comic Sans MS" panose="030F0702030302020204" pitchFamily="66" charset="0"/>
                <a:ea typeface="MS PGothic" panose="020B0600070205080204" pitchFamily="34" charset="-128"/>
                <a:cs typeface="+mn-cs"/>
              </a:rPr>
              <a:t>Electric dipole: two equal charges, opposite in sign:</a:t>
            </a:r>
          </a:p>
        </p:txBody>
      </p:sp>
      <p:sp>
        <p:nvSpPr>
          <p:cNvPr id="75779" name="Rectangle 5"/>
          <p:cNvSpPr>
            <a:spLocks noGrp="1" noChangeArrowheads="1"/>
          </p:cNvSpPr>
          <p:nvPr>
            <p:ph type="title" idx="4294967295"/>
          </p:nvPr>
        </p:nvSpPr>
        <p:spPr>
          <a:xfrm>
            <a:off x="1524000" y="-36513"/>
            <a:ext cx="8229600" cy="874713"/>
          </a:xfrm>
        </p:spPr>
        <p:txBody>
          <a:bodyPr/>
          <a:lstStyle/>
          <a:p>
            <a:pPr eaLnBrk="1" hangingPunct="1"/>
            <a:r>
              <a:rPr lang="en-US" altLang="en-US">
                <a:latin typeface="Comic Sans MS" panose="030F0702030302020204" pitchFamily="66" charset="0"/>
              </a:rPr>
              <a:t>21-8 Field Lines</a:t>
            </a:r>
          </a:p>
        </p:txBody>
      </p:sp>
      <p:pic>
        <p:nvPicPr>
          <p:cNvPr id="75780" name="Picture 7" descr="Figure_21_34a"/>
          <p:cNvPicPr>
            <a:picLocks noChangeAspect="1" noChangeArrowheads="1"/>
          </p:cNvPicPr>
          <p:nvPr/>
        </p:nvPicPr>
        <p:blipFill>
          <a:blip r:embed="rId2">
            <a:extLst>
              <a:ext uri="{28A0092B-C50C-407E-A947-70E740481C1C}">
                <a14:useLocalDpi xmlns:a14="http://schemas.microsoft.com/office/drawing/2010/main" val="0"/>
              </a:ext>
            </a:extLst>
          </a:blip>
          <a:srcRect b="13570"/>
          <a:stretch>
            <a:fillRect/>
          </a:stretch>
        </p:blipFill>
        <p:spPr bwMode="auto">
          <a:xfrm>
            <a:off x="1985963" y="1981200"/>
            <a:ext cx="6019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86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524000" y="152400"/>
            <a:ext cx="7793038" cy="1143000"/>
          </a:xfrm>
        </p:spPr>
        <p:txBody>
          <a:bodyPr rtlCol="0">
            <a:normAutofit fontScale="90000"/>
          </a:bodyPr>
          <a:lstStyle/>
          <a:p>
            <a:pPr eaLnBrk="1" fontAlgn="auto" hangingPunct="1">
              <a:spcAft>
                <a:spcPts val="0"/>
              </a:spcAft>
              <a:defRPr/>
            </a:pPr>
            <a:r>
              <a:rPr lang="en-US" sz="4000">
                <a:latin typeface="Comic Sans MS" charset="0"/>
              </a:rPr>
              <a:t>Electric Field Lines – </a:t>
            </a:r>
            <a:br>
              <a:rPr lang="en-US" sz="4000">
                <a:latin typeface="Comic Sans MS" charset="0"/>
              </a:rPr>
            </a:br>
            <a:r>
              <a:rPr lang="en-US" sz="4000">
                <a:latin typeface="Comic Sans MS" charset="0"/>
              </a:rPr>
              <a:t>Like Charges</a:t>
            </a:r>
          </a:p>
        </p:txBody>
      </p:sp>
      <p:sp>
        <p:nvSpPr>
          <p:cNvPr id="76803" name="Rectangle 3"/>
          <p:cNvSpPr>
            <a:spLocks noGrp="1" noChangeArrowheads="1"/>
          </p:cNvSpPr>
          <p:nvPr>
            <p:ph type="body" sz="half" idx="4294967295"/>
          </p:nvPr>
        </p:nvSpPr>
        <p:spPr>
          <a:xfrm>
            <a:off x="782638" y="1949450"/>
            <a:ext cx="4876800" cy="2630488"/>
          </a:xfrm>
        </p:spPr>
        <p:txBody>
          <a:bodyPr/>
          <a:lstStyle/>
          <a:p>
            <a:pPr eaLnBrk="1" hangingPunct="1"/>
            <a:r>
              <a:rPr lang="en-US" altLang="en-US" sz="2400" b="1">
                <a:solidFill>
                  <a:schemeClr val="tx2"/>
                </a:solidFill>
                <a:latin typeface="Comic Sans MS" panose="030F0702030302020204" pitchFamily="66" charset="0"/>
              </a:rPr>
              <a:t>The charges are equal and positive</a:t>
            </a:r>
          </a:p>
          <a:p>
            <a:pPr eaLnBrk="1" hangingPunct="1"/>
            <a:r>
              <a:rPr lang="en-US" altLang="en-US" sz="2400" b="1">
                <a:solidFill>
                  <a:schemeClr val="tx2"/>
                </a:solidFill>
                <a:latin typeface="Comic Sans MS" panose="030F0702030302020204" pitchFamily="66" charset="0"/>
              </a:rPr>
              <a:t>The same number of lines leave each charge since they are equal in magnitude</a:t>
            </a:r>
          </a:p>
        </p:txBody>
      </p:sp>
      <p:pic>
        <p:nvPicPr>
          <p:cNvPr id="76804" name="Picture 6" descr="23-23a"/>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773738" y="1573096"/>
            <a:ext cx="3543300" cy="4114800"/>
          </a:xfrm>
        </p:spPr>
      </p:pic>
    </p:spTree>
    <p:extLst>
      <p:ext uri="{BB962C8B-B14F-4D97-AF65-F5344CB8AC3E}">
        <p14:creationId xmlns:p14="http://schemas.microsoft.com/office/powerpoint/2010/main" val="381488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524000" y="76200"/>
            <a:ext cx="7793038" cy="1143000"/>
          </a:xfrm>
        </p:spPr>
        <p:txBody>
          <a:bodyPr rtlCol="0">
            <a:normAutofit fontScale="90000"/>
          </a:bodyPr>
          <a:lstStyle/>
          <a:p>
            <a:pPr eaLnBrk="1" fontAlgn="auto" hangingPunct="1">
              <a:spcAft>
                <a:spcPts val="0"/>
              </a:spcAft>
              <a:defRPr/>
            </a:pPr>
            <a:r>
              <a:rPr lang="en-US" dirty="0">
                <a:latin typeface="Comic Sans MS" panose="030F0702030302020204" pitchFamily="66" charset="0"/>
              </a:rPr>
              <a:t>Electric Field Lines, </a:t>
            </a:r>
            <a:br>
              <a:rPr lang="en-US" dirty="0">
                <a:latin typeface="Comic Sans MS" panose="030F0702030302020204" pitchFamily="66" charset="0"/>
              </a:rPr>
            </a:br>
            <a:r>
              <a:rPr lang="en-US" dirty="0">
                <a:latin typeface="Comic Sans MS" panose="030F0702030302020204" pitchFamily="66" charset="0"/>
              </a:rPr>
              <a:t>Unequal Charges</a:t>
            </a:r>
          </a:p>
        </p:txBody>
      </p:sp>
      <p:sp>
        <p:nvSpPr>
          <p:cNvPr id="78851" name="Rectangle 3"/>
          <p:cNvSpPr>
            <a:spLocks noGrp="1" noChangeArrowheads="1"/>
          </p:cNvSpPr>
          <p:nvPr>
            <p:ph type="body" sz="half" idx="4294967295"/>
          </p:nvPr>
        </p:nvSpPr>
        <p:spPr>
          <a:xfrm>
            <a:off x="761999" y="2006600"/>
            <a:ext cx="6653213" cy="4114800"/>
          </a:xfrm>
        </p:spPr>
        <p:txBody>
          <a:bodyPr/>
          <a:lstStyle/>
          <a:p>
            <a:pPr eaLnBrk="1" hangingPunct="1">
              <a:lnSpc>
                <a:spcPct val="90000"/>
              </a:lnSpc>
            </a:pPr>
            <a:r>
              <a:rPr lang="en-US" altLang="en-US" b="1" dirty="0">
                <a:solidFill>
                  <a:schemeClr val="tx2"/>
                </a:solidFill>
                <a:latin typeface="Comic Sans MS" panose="030F0702030302020204" pitchFamily="66" charset="0"/>
              </a:rPr>
              <a:t>The positive charge is twice the magnitude of the negative charge</a:t>
            </a:r>
          </a:p>
          <a:p>
            <a:pPr eaLnBrk="1" hangingPunct="1">
              <a:lnSpc>
                <a:spcPct val="90000"/>
              </a:lnSpc>
            </a:pPr>
            <a:r>
              <a:rPr lang="en-US" altLang="en-US" b="1" dirty="0">
                <a:solidFill>
                  <a:schemeClr val="tx2"/>
                </a:solidFill>
                <a:latin typeface="Comic Sans MS" panose="030F0702030302020204" pitchFamily="66" charset="0"/>
              </a:rPr>
              <a:t>The number of lines leaving 2q is twice the number on –q.</a:t>
            </a:r>
          </a:p>
        </p:txBody>
      </p:sp>
      <p:pic>
        <p:nvPicPr>
          <p:cNvPr id="78852" name="Picture 6" descr="23-24"/>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7415213" y="1528763"/>
            <a:ext cx="3638550" cy="4603750"/>
          </a:xfrm>
        </p:spPr>
      </p:pic>
    </p:spTree>
    <p:extLst>
      <p:ext uri="{BB962C8B-B14F-4D97-AF65-F5344CB8AC3E}">
        <p14:creationId xmlns:p14="http://schemas.microsoft.com/office/powerpoint/2010/main" val="280717705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1218</Words>
  <Application>Microsoft Office PowerPoint</Application>
  <PresentationFormat>Widescreen</PresentationFormat>
  <Paragraphs>99</Paragraphs>
  <Slides>22</Slides>
  <Notes>14</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22</vt:i4>
      </vt:variant>
    </vt:vector>
  </HeadingPairs>
  <TitlesOfParts>
    <vt:vector size="39" baseType="lpstr">
      <vt:lpstr>MS PGothic</vt:lpstr>
      <vt:lpstr>MS PGothic</vt:lpstr>
      <vt:lpstr>Arial</vt:lpstr>
      <vt:lpstr>Calibri</vt:lpstr>
      <vt:lpstr>Cambria Math</vt:lpstr>
      <vt:lpstr>Comic Sans MS</vt:lpstr>
      <vt:lpstr>Lucida Grande</vt:lpstr>
      <vt:lpstr>Times New Roman</vt:lpstr>
      <vt:lpstr>ヒラギノ角ゴ Pro W3</vt:lpstr>
      <vt:lpstr>2_Office Theme</vt:lpstr>
      <vt:lpstr>3_Office Theme</vt:lpstr>
      <vt:lpstr>4_Office Theme</vt:lpstr>
      <vt:lpstr>1_Blank Presentation</vt:lpstr>
      <vt:lpstr>5_Office Theme</vt:lpstr>
      <vt:lpstr>8_Office Theme</vt:lpstr>
      <vt:lpstr>6_Office Theme</vt:lpstr>
      <vt:lpstr>Equation</vt:lpstr>
      <vt:lpstr>  Chapter 21, Electric Charge, and electric Field   </vt:lpstr>
      <vt:lpstr>21-7 Electric Field Calculations for Continuous Charge Distributions</vt:lpstr>
      <vt:lpstr>21-7 Electric Field Calculations for Continuous Charge Distributions</vt:lpstr>
      <vt:lpstr>PowerPoint Presentation</vt:lpstr>
      <vt:lpstr>21-8 Electric Field Lines </vt:lpstr>
      <vt:lpstr>Question</vt:lpstr>
      <vt:lpstr>21-8 Field Lines</vt:lpstr>
      <vt:lpstr>Electric Field Lines –  Like Charges</vt:lpstr>
      <vt:lpstr>Electric Field Lines,  Unequal Charges</vt:lpstr>
      <vt:lpstr>21-8 Field Lines</vt:lpstr>
      <vt:lpstr>21.9 Conductors in Electrostatic Equilibrium</vt:lpstr>
      <vt:lpstr>21-9 Electric Fields and Conductors</vt:lpstr>
      <vt:lpstr>21-10 Motion of a Charged Particle in an Electric Field</vt:lpstr>
      <vt:lpstr>21-10 Motion of a Charged Particle in an Electric Field</vt:lpstr>
      <vt:lpstr>21-11 Electric Dipoles</vt:lpstr>
      <vt:lpstr>21-11 Electric Dipoles</vt:lpstr>
      <vt:lpstr>21-11 Electric Dipoles</vt:lpstr>
      <vt:lpstr>Problem 57</vt:lpstr>
      <vt:lpstr>Chapter 22 Gauss’s Law</vt:lpstr>
      <vt:lpstr>22-1 Electric Flux</vt:lpstr>
      <vt:lpstr>22-1 Electric Flux</vt:lpstr>
      <vt:lpstr>22-1 Electric Flux-Problem 4</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Electric Charge, and electric Field</dc:title>
  <dc:creator>Amir, Fatima Zohra</dc:creator>
  <cp:lastModifiedBy>Amir, Fatima Zohra</cp:lastModifiedBy>
  <cp:revision>15</cp:revision>
  <cp:lastPrinted>2024-01-27T18:30:12Z</cp:lastPrinted>
  <dcterms:created xsi:type="dcterms:W3CDTF">2023-02-01T17:27:03Z</dcterms:created>
  <dcterms:modified xsi:type="dcterms:W3CDTF">2024-01-29T18:10:16Z</dcterms:modified>
</cp:coreProperties>
</file>