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FE2BF-B76E-4FEA-8F7F-A7E7772E8F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5FC9-3408-4778-8DE6-969A575D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64627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814430" indent="-312314" defTabSz="1064627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254432" indent="-248471" defTabSz="1064627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758273" indent="-248471" defTabSz="1064627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260391" indent="-248471" defTabSz="1064627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757330" indent="-248471" defTabSz="1064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3254272" indent="-248471" defTabSz="1064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751213" indent="-248471" defTabSz="1064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4248152" indent="-248471" defTabSz="1064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106462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50C4B5-C2F6-4EC9-95E3-862B6C813EF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106462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Solution: By symmetry, there will be no component of the field parallel to the wire. Write dE = (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/4</a:t>
            </a:r>
            <a:r>
              <a:rPr lang="el-GR" altLang="en-US">
                <a:cs typeface="Arial" panose="020B0604020202020204" pitchFamily="34" charset="0"/>
              </a:rPr>
              <a:t>πε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) (cos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dy)/x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y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). This can be transformed into an integral over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dE = </a:t>
            </a:r>
            <a:r>
              <a:rPr lang="en-US" altLang="en-US"/>
              <a:t>(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/4</a:t>
            </a:r>
            <a:r>
              <a:rPr lang="el-GR" altLang="en-US">
                <a:cs typeface="Arial" panose="020B0604020202020204" pitchFamily="34" charset="0"/>
              </a:rPr>
              <a:t>πε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x) cos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Integrate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from –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/2 to +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/2. Answer: E = (1/2</a:t>
            </a:r>
            <a:r>
              <a:rPr lang="el-GR" altLang="en-US">
                <a:cs typeface="Arial" panose="020B0604020202020204" pitchFamily="34" charset="0"/>
              </a:rPr>
              <a:t>πε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)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/x.</a:t>
            </a:r>
            <a:endParaRPr lang="el-G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6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546981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904156" indent="-341646" defTabSz="546981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397646" indent="-267451" defTabSz="546981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960156" indent="-267451" defTabSz="546981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524390" indent="-267451" defTabSz="546981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3021330" indent="-267451" defTabSz="5469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3518272" indent="-267451" defTabSz="5469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4015213" indent="-267451" defTabSz="5469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4512154" indent="-267451" defTabSz="5469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5469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1D0C4C-3B8A-401D-B98A-C67E17049FB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5469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Solution: The disk is a set of concentric rings, and we know (from example 21-9) what the field due to a ring of charge is. Write </a:t>
            </a:r>
            <a:r>
              <a:rPr lang="en-US" altLang="en-US" i="1"/>
              <a:t>dQ</a:t>
            </a:r>
            <a:r>
              <a:rPr lang="en-US" altLang="en-US"/>
              <a:t> =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 2</a:t>
            </a:r>
            <a:r>
              <a:rPr lang="el-GR" altLang="en-US">
                <a:cs typeface="Arial" panose="020B0604020202020204" pitchFamily="34" charset="0"/>
              </a:rPr>
              <a:t>π</a:t>
            </a:r>
            <a:r>
              <a:rPr lang="en-US" altLang="en-US">
                <a:cs typeface="Arial" panose="020B0604020202020204" pitchFamily="34" charset="0"/>
              </a:rPr>
              <a:t>r </a:t>
            </a:r>
            <a:r>
              <a:rPr lang="en-US" altLang="en-US" i="1">
                <a:cs typeface="Arial" panose="020B0604020202020204" pitchFamily="34" charset="0"/>
              </a:rPr>
              <a:t>dr</a:t>
            </a:r>
            <a:r>
              <a:rPr lang="en-US" altLang="en-US">
                <a:cs typeface="Arial" panose="020B0604020202020204" pitchFamily="34" charset="0"/>
              </a:rPr>
              <a:t>. Integrate r from 0 to R. See text for answer.</a:t>
            </a:r>
            <a:endParaRPr lang="el-G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4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11079-8879-4C48-95CE-222B94119E9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1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06618B-B8FC-4EC0-86A8-C42CF10F468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1800" y="152400"/>
            <a:ext cx="2616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52400"/>
            <a:ext cx="7645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327827-0D80-49A3-B7F6-57E82A2838F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8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FF430-DBDD-46CF-8590-9BCE8F45B5C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1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1AA5D-B68E-46A6-A5DA-EB8DDB854D3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6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D5E98-633D-44EE-9E95-A0627FB57E8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4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FDD05-AC43-4D9C-B50F-F0D7DA1FB2A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55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6DBC9E-4689-4D3C-A339-9E08DC233BA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42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91AD69-75EF-40F9-B7C8-555C4303148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0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88167-2A26-421F-BCC1-67A93BE326A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28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58D55E-1C81-4072-9B42-D2E767ADE3C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6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C59F3A-5795-4B55-B8DB-34684348FB3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64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5E056E-302C-47FA-A049-5CE90CA4825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883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5212B-E902-4F12-BEE1-114A0962798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55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1800" y="152400"/>
            <a:ext cx="2616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52400"/>
            <a:ext cx="7645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34506E-70CD-426A-98EE-41E545492DC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C37ABE-46D4-4285-8554-1FF9265A2C2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7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78231-6E2D-4D3F-8293-8B02DE636FF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449636-EF10-40B6-94BA-38B9B819761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7A775C-A3A9-44D9-B661-8332F6C95DD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5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936C8-0DFF-42D3-BA78-AFE595A2C14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3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C72A5B-422E-4232-B0AC-2B0444CD38A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3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BB4BEC-6D4E-464D-A752-9EE5CF949BA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ig10_lightning_07_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8" r="25768"/>
          <a:stretch>
            <a:fillRect/>
          </a:stretch>
        </p:blipFill>
        <p:spPr bwMode="auto">
          <a:xfrm>
            <a:off x="9574213" y="0"/>
            <a:ext cx="2617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2BA9A-3625-4A3E-BE70-069BE5FD6C5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9536113" y="6477000"/>
            <a:ext cx="2000250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Charles Allison © 2000</a:t>
            </a:r>
          </a:p>
        </p:txBody>
      </p:sp>
      <p:sp>
        <p:nvSpPr>
          <p:cNvPr id="2057" name="Line 12"/>
          <p:cNvSpPr>
            <a:spLocks noChangeShapeType="1"/>
          </p:cNvSpPr>
          <p:nvPr userDrawn="1"/>
        </p:nvSpPr>
        <p:spPr bwMode="auto">
          <a:xfrm flipV="1">
            <a:off x="0" y="1270000"/>
            <a:ext cx="9075738" cy="25400"/>
          </a:xfrm>
          <a:prstGeom prst="line">
            <a:avLst/>
          </a:prstGeom>
          <a:noFill/>
          <a:ln w="57150">
            <a:solidFill>
              <a:srgbClr val="B84B4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8" name="Line 13"/>
          <p:cNvSpPr>
            <a:spLocks noChangeShapeType="1"/>
          </p:cNvSpPr>
          <p:nvPr userDrawn="1"/>
        </p:nvSpPr>
        <p:spPr bwMode="auto">
          <a:xfrm flipV="1">
            <a:off x="203200" y="1371600"/>
            <a:ext cx="9075738" cy="25400"/>
          </a:xfrm>
          <a:prstGeom prst="line">
            <a:avLst/>
          </a:prstGeom>
          <a:noFill/>
          <a:ln w="57150">
            <a:solidFill>
              <a:srgbClr val="795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9" name="Line 14"/>
          <p:cNvSpPr>
            <a:spLocks noChangeShapeType="1"/>
          </p:cNvSpPr>
          <p:nvPr userDrawn="1"/>
        </p:nvSpPr>
        <p:spPr bwMode="auto">
          <a:xfrm flipV="1">
            <a:off x="490538" y="1473200"/>
            <a:ext cx="9077325" cy="25400"/>
          </a:xfrm>
          <a:prstGeom prst="line">
            <a:avLst/>
          </a:prstGeom>
          <a:noFill/>
          <a:ln w="57150">
            <a:solidFill>
              <a:srgbClr val="BB67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51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g10_lightning_07_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8" r="25768"/>
          <a:stretch>
            <a:fillRect/>
          </a:stretch>
        </p:blipFill>
        <p:spPr bwMode="auto">
          <a:xfrm>
            <a:off x="9574213" y="0"/>
            <a:ext cx="2617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4EA60-1EC9-4583-B911-BCBBFB96212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9536113" y="6477000"/>
            <a:ext cx="2000250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Charles Allison © 2000</a:t>
            </a:r>
          </a:p>
        </p:txBody>
      </p:sp>
      <p:sp>
        <p:nvSpPr>
          <p:cNvPr id="1033" name="Line 12"/>
          <p:cNvSpPr>
            <a:spLocks noChangeShapeType="1"/>
          </p:cNvSpPr>
          <p:nvPr userDrawn="1"/>
        </p:nvSpPr>
        <p:spPr bwMode="auto">
          <a:xfrm flipV="1">
            <a:off x="0" y="1270000"/>
            <a:ext cx="9075738" cy="25400"/>
          </a:xfrm>
          <a:prstGeom prst="line">
            <a:avLst/>
          </a:prstGeom>
          <a:noFill/>
          <a:ln w="57150">
            <a:solidFill>
              <a:srgbClr val="B84B4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34" name="Line 13"/>
          <p:cNvSpPr>
            <a:spLocks noChangeShapeType="1"/>
          </p:cNvSpPr>
          <p:nvPr userDrawn="1"/>
        </p:nvSpPr>
        <p:spPr bwMode="auto">
          <a:xfrm flipV="1">
            <a:off x="203200" y="1371600"/>
            <a:ext cx="9075738" cy="25400"/>
          </a:xfrm>
          <a:prstGeom prst="line">
            <a:avLst/>
          </a:prstGeom>
          <a:noFill/>
          <a:ln w="57150">
            <a:solidFill>
              <a:srgbClr val="795F7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35" name="Line 14"/>
          <p:cNvSpPr>
            <a:spLocks noChangeShapeType="1"/>
          </p:cNvSpPr>
          <p:nvPr userDrawn="1"/>
        </p:nvSpPr>
        <p:spPr bwMode="auto">
          <a:xfrm flipV="1">
            <a:off x="490538" y="1473200"/>
            <a:ext cx="9077325" cy="25400"/>
          </a:xfrm>
          <a:prstGeom prst="line">
            <a:avLst/>
          </a:prstGeom>
          <a:noFill/>
          <a:ln w="57150">
            <a:solidFill>
              <a:srgbClr val="BB670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81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333399"/>
                </a:solidFill>
                <a:ea typeface="+mj-ea"/>
              </a:rPr>
              <a:t/>
            </a: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/>
            </a: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>Chapter 21, Electric Charge, and electric Field</a:t>
            </a: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/>
            </a: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> </a:t>
            </a:r>
            <a:endParaRPr lang="en-US" dirty="0">
              <a:ea typeface="+mj-ea"/>
            </a:endParaRP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3997" y="1912072"/>
            <a:ext cx="4400550" cy="3343275"/>
          </a:xfrm>
        </p:spPr>
      </p:pic>
      <p:sp>
        <p:nvSpPr>
          <p:cNvPr id="3" name="Rectangle 2"/>
          <p:cNvSpPr/>
          <p:nvPr/>
        </p:nvSpPr>
        <p:spPr>
          <a:xfrm>
            <a:off x="655782" y="20714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ＭＳ Ｐゴシック"/>
              </a:rPr>
              <a:t>No Homework  this week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ＭＳ Ｐゴシック"/>
              </a:rPr>
              <a:t>Exam Friday, Feb. 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ＭＳ Ｐゴシック"/>
              </a:rPr>
              <a:t>Study Guide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ＭＳ Ｐゴシック"/>
              </a:rPr>
              <a:t>posted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001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r>
              <a:rPr lang="en-US" altLang="en-US" sz="3600"/>
              <a:t>21-7 Electric Field Calculations for Continuous Charge Distributions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1985963"/>
            <a:ext cx="7065963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Example 21-11: Long line of charge.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Determine the magnitude of the electric field at any point P a distance </a:t>
            </a: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 from a very long line (a wire, say) of uniformly distributed charge. Assume </a:t>
            </a:r>
            <a:r>
              <a:rPr kumimoji="0" lang="en-US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 is much smaller than the length of the wire, and let </a:t>
            </a:r>
            <a:r>
              <a:rPr kumimoji="0" lang="el-GR" altLang="en-US" sz="2800" b="0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Times New Roman" panose="02020603050405020304" pitchFamily="18" charset="0"/>
              </a:rPr>
              <a:t>λ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 be the charge per unit length (C/m).</a:t>
            </a:r>
          </a:p>
        </p:txBody>
      </p:sp>
      <p:pic>
        <p:nvPicPr>
          <p:cNvPr id="33796" name="Picture 5" descr="Figure_21_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2"/>
          <a:stretch>
            <a:fillRect/>
          </a:stretch>
        </p:blipFill>
        <p:spPr bwMode="auto">
          <a:xfrm>
            <a:off x="6829425" y="1600200"/>
            <a:ext cx="3686175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471055" y="5920508"/>
            <a:ext cx="93238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https://www.wolframalpha.com/input/?i=integrate+dy%2F(x%5E2%2By%5E2)%5E(3%2F2)+from+-infinity+to+infinity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4844DA-76B0-401E-9DAD-85F315D76255}"/>
              </a:ext>
            </a:extLst>
          </p:cNvPr>
          <p:cNvSpPr txBox="1"/>
          <p:nvPr/>
        </p:nvSpPr>
        <p:spPr>
          <a:xfrm>
            <a:off x="713064" y="5310188"/>
            <a:ext cx="464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ＭＳ Ｐゴシック"/>
              </a:rPr>
              <a:t>Use wolfram alpha for integration</a:t>
            </a:r>
          </a:p>
        </p:txBody>
      </p:sp>
    </p:spTree>
    <p:extLst>
      <p:ext uri="{BB962C8B-B14F-4D97-AF65-F5344CB8AC3E}">
        <p14:creationId xmlns:p14="http://schemas.microsoft.com/office/powerpoint/2010/main" val="50540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Comic Sans MS" panose="030F0702030302020204" pitchFamily="66" charset="0"/>
                <a:ea typeface="MS PGothic" panose="020B0600070205080204" pitchFamily="34" charset="-128"/>
              </a:rPr>
              <a:t>21-7 Electric Field Calculations for Continuous Charge Distributions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9075" y="1527175"/>
            <a:ext cx="83058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Example 21-12: Uniformly charged disk.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Charge is distributed uniformly over a thin circular disk of radius </a:t>
            </a: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R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. The charge per unit area (C/m</a:t>
            </a:r>
            <a:r>
              <a:rPr kumimoji="0" lang="en-US" altLang="en-US" sz="2800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2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) is </a:t>
            </a:r>
            <a:r>
              <a:rPr kumimoji="0" lang="el-GR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Times New Roman" panose="02020603050405020304" pitchFamily="18" charset="0"/>
              </a:rPr>
              <a:t>σ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Times New Roman" panose="02020603050405020304" pitchFamily="18" charset="0"/>
              </a:rPr>
              <a:t>. Calculate the electric field at a point P on the axis of the disk, a distance </a:t>
            </a: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Times New Roman" panose="02020603050405020304" pitchFamily="18" charset="0"/>
              </a:rPr>
              <a:t>z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Times New Roman" panose="02020603050405020304" pitchFamily="18" charset="0"/>
              </a:rPr>
              <a:t> above its center.</a:t>
            </a:r>
          </a:p>
        </p:txBody>
      </p:sp>
      <p:pic>
        <p:nvPicPr>
          <p:cNvPr id="36868" name="Picture 5" descr="Figure_21_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4"/>
          <a:stretch>
            <a:fillRect/>
          </a:stretch>
        </p:blipFill>
        <p:spPr bwMode="auto">
          <a:xfrm>
            <a:off x="6502400" y="3951288"/>
            <a:ext cx="3657600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Box 1"/>
          <p:cNvSpPr txBox="1">
            <a:spLocks noChangeArrowheads="1"/>
          </p:cNvSpPr>
          <p:nvPr/>
        </p:nvSpPr>
        <p:spPr bwMode="auto">
          <a:xfrm>
            <a:off x="130175" y="4891088"/>
            <a:ext cx="946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https://www.wolframalpha.com/input/?i=integrate+x+*(x%5E2%2Ba)%5E(-3%2F2)+dx</a:t>
            </a:r>
          </a:p>
        </p:txBody>
      </p:sp>
    </p:spTree>
    <p:extLst>
      <p:ext uri="{BB962C8B-B14F-4D97-AF65-F5344CB8AC3E}">
        <p14:creationId xmlns:p14="http://schemas.microsoft.com/office/powerpoint/2010/main" val="3077319189"/>
      </p:ext>
    </p:extLst>
  </p:cSld>
  <p:clrMapOvr>
    <a:masterClrMapping/>
  </p:clrMapOvr>
</p:sld>
</file>

<file path=ppt/theme/theme1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322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Comic Sans MS</vt:lpstr>
      <vt:lpstr>Times New Roman</vt:lpstr>
      <vt:lpstr>5_Blank Presentation</vt:lpstr>
      <vt:lpstr>1_Blank Presentation</vt:lpstr>
      <vt:lpstr>  Chapter 21, Electric Charge, and electric Field   </vt:lpstr>
      <vt:lpstr>21-7 Electric Field Calculations for Continuous Charge Distributions</vt:lpstr>
      <vt:lpstr>21-7 Electric Field Calculations for Continuous Charge Distributions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Chapter 21, Electric Charge, and electric Field   </dc:title>
  <dc:creator>Amir, Fatima Zohra</dc:creator>
  <cp:lastModifiedBy>Amir, Fatima Zohra</cp:lastModifiedBy>
  <cp:revision>1</cp:revision>
  <dcterms:created xsi:type="dcterms:W3CDTF">2024-01-24T18:08:44Z</dcterms:created>
  <dcterms:modified xsi:type="dcterms:W3CDTF">2024-01-24T18:13:25Z</dcterms:modified>
</cp:coreProperties>
</file>