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25"/>
  </p:notesMasterIdLst>
  <p:sldIdLst>
    <p:sldId id="282" r:id="rId5"/>
    <p:sldId id="268" r:id="rId6"/>
    <p:sldId id="269" r:id="rId7"/>
    <p:sldId id="270" r:id="rId8"/>
    <p:sldId id="271" r:id="rId9"/>
    <p:sldId id="273" r:id="rId10"/>
    <p:sldId id="274" r:id="rId11"/>
    <p:sldId id="275" r:id="rId12"/>
    <p:sldId id="276" r:id="rId13"/>
    <p:sldId id="277" r:id="rId14"/>
    <p:sldId id="278" r:id="rId15"/>
    <p:sldId id="279" r:id="rId16"/>
    <p:sldId id="257" r:id="rId17"/>
    <p:sldId id="258" r:id="rId18"/>
    <p:sldId id="283" r:id="rId19"/>
    <p:sldId id="284" r:id="rId20"/>
    <p:sldId id="259" r:id="rId21"/>
    <p:sldId id="260" r:id="rId22"/>
    <p:sldId id="261" r:id="rId23"/>
    <p:sldId id="262" r:id="rId24"/>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8" d="100"/>
          <a:sy n="98" d="100"/>
        </p:scale>
        <p:origin x="-104" y="-4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9143362B-7A33-47AD-86C9-DBC34BD6B2DC}" type="datetimeFigureOut">
              <a:rPr lang="en-US" smtClean="0"/>
              <a:t>1/17/24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4D9D288F-8ED3-497B-B9FC-053A053E0BE3}" type="slidenum">
              <a:rPr lang="en-US" smtClean="0"/>
              <a:t>‹#›</a:t>
            </a:fld>
            <a:endParaRPr lang="en-US"/>
          </a:p>
        </p:txBody>
      </p:sp>
    </p:spTree>
    <p:extLst>
      <p:ext uri="{BB962C8B-B14F-4D97-AF65-F5344CB8AC3E}">
        <p14:creationId xmlns:p14="http://schemas.microsoft.com/office/powerpoint/2010/main" val="3018261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113">
              <a:defRPr>
                <a:solidFill>
                  <a:schemeClr val="tx1"/>
                </a:solidFill>
                <a:latin typeface="Constantia" panose="02030602050306030303" pitchFamily="18" charset="0"/>
              </a:defRPr>
            </a:lvl1pPr>
            <a:lvl2pPr marL="816280" indent="-313695" defTabSz="1000113">
              <a:defRPr>
                <a:solidFill>
                  <a:schemeClr val="tx1"/>
                </a:solidFill>
                <a:latin typeface="Constantia" panose="02030602050306030303" pitchFamily="18" charset="0"/>
              </a:defRPr>
            </a:lvl2pPr>
            <a:lvl3pPr marL="1258151" indent="-251294" defTabSz="1000113">
              <a:defRPr>
                <a:solidFill>
                  <a:schemeClr val="tx1"/>
                </a:solidFill>
                <a:latin typeface="Constantia" panose="02030602050306030303" pitchFamily="18" charset="0"/>
              </a:defRPr>
            </a:lvl3pPr>
            <a:lvl4pPr marL="1762424" indent="-251294" defTabSz="1000113">
              <a:defRPr>
                <a:solidFill>
                  <a:schemeClr val="tx1"/>
                </a:solidFill>
                <a:latin typeface="Constantia" panose="02030602050306030303" pitchFamily="18" charset="0"/>
              </a:defRPr>
            </a:lvl4pPr>
            <a:lvl5pPr marL="2266695" indent="-251294" defTabSz="1000113">
              <a:defRPr>
                <a:solidFill>
                  <a:schemeClr val="tx1"/>
                </a:solidFill>
                <a:latin typeface="Constantia" panose="02030602050306030303" pitchFamily="18" charset="0"/>
              </a:defRPr>
            </a:lvl5pPr>
            <a:lvl6pPr marL="2752415" indent="-251294" defTabSz="1000113" eaLnBrk="0" fontAlgn="base" hangingPunct="0">
              <a:spcBef>
                <a:spcPct val="0"/>
              </a:spcBef>
              <a:spcAft>
                <a:spcPct val="0"/>
              </a:spcAft>
              <a:defRPr>
                <a:solidFill>
                  <a:schemeClr val="tx1"/>
                </a:solidFill>
                <a:latin typeface="Constantia" panose="02030602050306030303" pitchFamily="18" charset="0"/>
              </a:defRPr>
            </a:lvl6pPr>
            <a:lvl7pPr marL="3238136" indent="-251294" defTabSz="1000113" eaLnBrk="0" fontAlgn="base" hangingPunct="0">
              <a:spcBef>
                <a:spcPct val="0"/>
              </a:spcBef>
              <a:spcAft>
                <a:spcPct val="0"/>
              </a:spcAft>
              <a:defRPr>
                <a:solidFill>
                  <a:schemeClr val="tx1"/>
                </a:solidFill>
                <a:latin typeface="Constantia" panose="02030602050306030303" pitchFamily="18" charset="0"/>
              </a:defRPr>
            </a:lvl7pPr>
            <a:lvl8pPr marL="3723857" indent="-251294" defTabSz="1000113" eaLnBrk="0" fontAlgn="base" hangingPunct="0">
              <a:spcBef>
                <a:spcPct val="0"/>
              </a:spcBef>
              <a:spcAft>
                <a:spcPct val="0"/>
              </a:spcAft>
              <a:defRPr>
                <a:solidFill>
                  <a:schemeClr val="tx1"/>
                </a:solidFill>
                <a:latin typeface="Constantia" panose="02030602050306030303" pitchFamily="18" charset="0"/>
              </a:defRPr>
            </a:lvl8pPr>
            <a:lvl9pPr marL="4209577" indent="-251294" defTabSz="1000113"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1000113" rtl="0" eaLnBrk="1" fontAlgn="base" latinLnBrk="0" hangingPunct="1">
              <a:lnSpc>
                <a:spcPct val="100000"/>
              </a:lnSpc>
              <a:spcBef>
                <a:spcPct val="0"/>
              </a:spcBef>
              <a:spcAft>
                <a:spcPct val="0"/>
              </a:spcAft>
              <a:buClrTx/>
              <a:buSzTx/>
              <a:buFontTx/>
              <a:buNone/>
              <a:tabLst/>
              <a:defRPr/>
            </a:pPr>
            <a:fld id="{B028C253-8303-486E-8DAE-E1C5FC1DCD8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pPr marL="0" marR="0" lvl="0" indent="0" algn="r" defTabSz="10001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Chapter opener. When it is cold, warm clothes act as insulators to reduce heat loss from the body to the environment by conduction and convection. Heat radiation from a campfire can warm you and your clothes. The fire can also transfer energy directly by heat convection and conduction to what you are cooking. Heat, like work, represents a transfer of energy. Heat is defined as a transfer of energy due to a difference of temperature. Work is a transfer of energy by mechanical means, not due to a temperature difference. The first law of thermodynamics links the two in a general statement of energy conservation: the heat </a:t>
            </a:r>
            <a:r>
              <a:rPr lang="en-US" altLang="en-US" i="1">
                <a:latin typeface="Arial" panose="020B0604020202020204" pitchFamily="34" charset="0"/>
              </a:rPr>
              <a:t>Q </a:t>
            </a:r>
            <a:r>
              <a:rPr lang="en-US" altLang="en-US">
                <a:latin typeface="Arial" panose="020B0604020202020204" pitchFamily="34" charset="0"/>
              </a:rPr>
              <a:t>added to a system minus the net work </a:t>
            </a:r>
            <a:r>
              <a:rPr lang="en-US" altLang="en-US" i="1">
                <a:latin typeface="Arial" panose="020B0604020202020204" pitchFamily="34" charset="0"/>
              </a:rPr>
              <a:t>W </a:t>
            </a:r>
            <a:r>
              <a:rPr lang="en-US" altLang="en-US">
                <a:latin typeface="Arial" panose="020B0604020202020204" pitchFamily="34" charset="0"/>
              </a:rPr>
              <a:t>done by the system equals the change in internal energy </a:t>
            </a:r>
            <a:r>
              <a:rPr lang="el-GR" altLang="en-US">
                <a:latin typeface="Times New Roman" panose="02020603050405020304" pitchFamily="18" charset="0"/>
                <a:cs typeface="Times New Roman" panose="02020603050405020304" pitchFamily="18" charset="0"/>
              </a:rPr>
              <a:t>Δ</a:t>
            </a:r>
            <a:r>
              <a:rPr lang="en-US" altLang="en-US">
                <a:latin typeface="Times New Roman" panose="02020603050405020304" pitchFamily="18" charset="0"/>
                <a:cs typeface="Times New Roman" panose="02020603050405020304" pitchFamily="18" charset="0"/>
              </a:rPr>
              <a:t>E</a:t>
            </a:r>
            <a:r>
              <a:rPr lang="en-US" altLang="en-US" baseline="-25000">
                <a:latin typeface="Times New Roman" panose="02020603050405020304" pitchFamily="18" charset="0"/>
                <a:cs typeface="Times New Roman" panose="02020603050405020304" pitchFamily="18" charset="0"/>
              </a:rPr>
              <a:t>int</a:t>
            </a:r>
            <a:r>
              <a:rPr lang="en-US" altLang="en-US">
                <a:latin typeface="Arial" panose="020B0604020202020204" pitchFamily="34" charset="0"/>
              </a:rPr>
              <a:t> of the system: </a:t>
            </a:r>
            <a:r>
              <a:rPr lang="el-GR" altLang="en-US">
                <a:latin typeface="Times New Roman" panose="02020603050405020304" pitchFamily="18" charset="0"/>
                <a:cs typeface="Times New Roman" panose="02020603050405020304" pitchFamily="18" charset="0"/>
              </a:rPr>
              <a:t>Δ</a:t>
            </a:r>
            <a:r>
              <a:rPr lang="en-US" altLang="en-US">
                <a:latin typeface="Times New Roman" panose="02020603050405020304" pitchFamily="18" charset="0"/>
                <a:cs typeface="Times New Roman" panose="02020603050405020304" pitchFamily="18" charset="0"/>
              </a:rPr>
              <a:t>E</a:t>
            </a:r>
            <a:r>
              <a:rPr lang="en-US" altLang="en-US" baseline="-25000">
                <a:latin typeface="Times New Roman" panose="02020603050405020304" pitchFamily="18" charset="0"/>
                <a:cs typeface="Times New Roman" panose="02020603050405020304" pitchFamily="18" charset="0"/>
              </a:rPr>
              <a:t>int</a:t>
            </a:r>
            <a:r>
              <a:rPr lang="en-US" altLang="en-US">
                <a:latin typeface="Times New Roman" panose="02020603050405020304" pitchFamily="18" charset="0"/>
                <a:cs typeface="Times New Roman" panose="02020603050405020304" pitchFamily="18" charset="0"/>
              </a:rPr>
              <a:t> = Q – W.</a:t>
            </a:r>
            <a:r>
              <a:rPr lang="en-US" altLang="en-US">
                <a:latin typeface="Arial" panose="020B0604020202020204" pitchFamily="34" charset="0"/>
              </a:rPr>
              <a:t> Internal energy E</a:t>
            </a:r>
            <a:r>
              <a:rPr lang="en-US" altLang="en-US" baseline="-25000">
                <a:latin typeface="Times New Roman" panose="02020603050405020304" pitchFamily="18" charset="0"/>
              </a:rPr>
              <a:t>int</a:t>
            </a:r>
            <a:r>
              <a:rPr lang="en-US" altLang="en-US">
                <a:latin typeface="Arial" panose="020B0604020202020204" pitchFamily="34" charset="0"/>
              </a:rPr>
              <a:t> is the sum total of all the energy of the molecules of the system.</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363409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32931">
              <a:defRPr>
                <a:solidFill>
                  <a:schemeClr val="tx1"/>
                </a:solidFill>
                <a:latin typeface="Constantia" panose="02030602050306030303" pitchFamily="18" charset="0"/>
              </a:defRPr>
            </a:lvl1pPr>
            <a:lvl2pPr marL="837058" indent="-319757" defTabSz="1032931">
              <a:defRPr>
                <a:solidFill>
                  <a:schemeClr val="tx1"/>
                </a:solidFill>
                <a:latin typeface="Constantia" panose="02030602050306030303" pitchFamily="18" charset="0"/>
              </a:defRPr>
            </a:lvl2pPr>
            <a:lvl3pPr marL="1290744" indent="-254466" defTabSz="1032931">
              <a:defRPr>
                <a:solidFill>
                  <a:schemeClr val="tx1"/>
                </a:solidFill>
                <a:latin typeface="Constantia" panose="02030602050306030303" pitchFamily="18" charset="0"/>
              </a:defRPr>
            </a:lvl3pPr>
            <a:lvl4pPr marL="1808045" indent="-254466" defTabSz="1032931">
              <a:defRPr>
                <a:solidFill>
                  <a:schemeClr val="tx1"/>
                </a:solidFill>
                <a:latin typeface="Constantia" panose="02030602050306030303" pitchFamily="18" charset="0"/>
              </a:defRPr>
            </a:lvl4pPr>
            <a:lvl5pPr marL="2327021" indent="-254466" defTabSz="1032931">
              <a:defRPr>
                <a:solidFill>
                  <a:schemeClr val="tx1"/>
                </a:solidFill>
                <a:latin typeface="Constantia" panose="02030602050306030303" pitchFamily="18" charset="0"/>
              </a:defRPr>
            </a:lvl5pPr>
            <a:lvl6pPr marL="2809167" indent="-254466" defTabSz="1032931" eaLnBrk="0" fontAlgn="base" hangingPunct="0">
              <a:spcBef>
                <a:spcPct val="0"/>
              </a:spcBef>
              <a:spcAft>
                <a:spcPct val="0"/>
              </a:spcAft>
              <a:defRPr>
                <a:solidFill>
                  <a:schemeClr val="tx1"/>
                </a:solidFill>
                <a:latin typeface="Constantia" panose="02030602050306030303" pitchFamily="18" charset="0"/>
              </a:defRPr>
            </a:lvl6pPr>
            <a:lvl7pPr marL="3291313" indent="-254466" defTabSz="1032931" eaLnBrk="0" fontAlgn="base" hangingPunct="0">
              <a:spcBef>
                <a:spcPct val="0"/>
              </a:spcBef>
              <a:spcAft>
                <a:spcPct val="0"/>
              </a:spcAft>
              <a:defRPr>
                <a:solidFill>
                  <a:schemeClr val="tx1"/>
                </a:solidFill>
                <a:latin typeface="Constantia" panose="02030602050306030303" pitchFamily="18" charset="0"/>
              </a:defRPr>
            </a:lvl7pPr>
            <a:lvl8pPr marL="3773458" indent="-254466" defTabSz="1032931" eaLnBrk="0" fontAlgn="base" hangingPunct="0">
              <a:spcBef>
                <a:spcPct val="0"/>
              </a:spcBef>
              <a:spcAft>
                <a:spcPct val="0"/>
              </a:spcAft>
              <a:defRPr>
                <a:solidFill>
                  <a:schemeClr val="tx1"/>
                </a:solidFill>
                <a:latin typeface="Constantia" panose="02030602050306030303" pitchFamily="18" charset="0"/>
              </a:defRPr>
            </a:lvl8pPr>
            <a:lvl9pPr marL="4255603" indent="-254466" defTabSz="1032931"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1032931" rtl="0" eaLnBrk="1" fontAlgn="base" latinLnBrk="0" hangingPunct="1">
              <a:lnSpc>
                <a:spcPct val="100000"/>
              </a:lnSpc>
              <a:spcBef>
                <a:spcPct val="0"/>
              </a:spcBef>
              <a:spcAft>
                <a:spcPct val="0"/>
              </a:spcAft>
              <a:buClrTx/>
              <a:buSzTx/>
              <a:buFontTx/>
              <a:buNone/>
              <a:tabLst/>
              <a:defRPr/>
            </a:pPr>
            <a:fld id="{1342C7F8-5813-4D25-B4BB-CB61FB42DC5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1032931"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First, figure out whether the final mixture will be ice or water (or a mix). The heat released when 3.0 kg of water is cooled from 20</a:t>
            </a:r>
            <a:r>
              <a:rPr lang="en-US" altLang="en-US">
                <a:solidFill>
                  <a:schemeClr val="accent2"/>
                </a:solidFill>
                <a:latin typeface="Arial" panose="020B0604020202020204" pitchFamily="34" charset="0"/>
              </a:rPr>
              <a:t>°C</a:t>
            </a:r>
            <a:r>
              <a:rPr lang="en-US" altLang="en-US">
                <a:latin typeface="Arial" panose="020B0604020202020204" pitchFamily="34" charset="0"/>
              </a:rPr>
              <a:t> to 0</a:t>
            </a:r>
            <a:r>
              <a:rPr lang="en-US" altLang="en-US">
                <a:solidFill>
                  <a:schemeClr val="accent2"/>
                </a:solidFill>
                <a:latin typeface="Arial" panose="020B0604020202020204" pitchFamily="34" charset="0"/>
              </a:rPr>
              <a:t>°C is 250 kJ; the heat needed to raise 0.50 kg of ice to 0°C and then melt it is 177 kJ. Therefore, the final mixture will be liquid, at some temperature above zero. Now you can do conservation of energy; the heat required to heat the ice, melt it, and then raise its temperature to the final one is equal to the heat lost by the tea cooling from the original temperature to the final one. Solving for </a:t>
            </a:r>
            <a:r>
              <a:rPr lang="en-US" altLang="en-US">
                <a:latin typeface="Arial" panose="020B0604020202020204" pitchFamily="34" charset="0"/>
              </a:rPr>
              <a:t>the temperature gives 5.0°C.</a:t>
            </a:r>
          </a:p>
        </p:txBody>
      </p:sp>
    </p:spTree>
    <p:extLst>
      <p:ext uri="{BB962C8B-B14F-4D97-AF65-F5344CB8AC3E}">
        <p14:creationId xmlns:p14="http://schemas.microsoft.com/office/powerpoint/2010/main" val="106383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08931">
              <a:defRPr>
                <a:solidFill>
                  <a:schemeClr val="tx1"/>
                </a:solidFill>
                <a:latin typeface="Constantia" panose="02030602050306030303" pitchFamily="18" charset="0"/>
              </a:defRPr>
            </a:lvl1pPr>
            <a:lvl2pPr marL="832036" indent="-318083" defTabSz="508931">
              <a:defRPr>
                <a:solidFill>
                  <a:schemeClr val="tx1"/>
                </a:solidFill>
                <a:latin typeface="Constantia" panose="02030602050306030303" pitchFamily="18" charset="0"/>
              </a:defRPr>
            </a:lvl2pPr>
            <a:lvl3pPr marL="1284048" indent="-252791" defTabSz="508931">
              <a:defRPr>
                <a:solidFill>
                  <a:schemeClr val="tx1"/>
                </a:solidFill>
                <a:latin typeface="Constantia" panose="02030602050306030303" pitchFamily="18" charset="0"/>
              </a:defRPr>
            </a:lvl3pPr>
            <a:lvl4pPr marL="1798001" indent="-252791" defTabSz="508931">
              <a:defRPr>
                <a:solidFill>
                  <a:schemeClr val="tx1"/>
                </a:solidFill>
                <a:latin typeface="Constantia" panose="02030602050306030303" pitchFamily="18" charset="0"/>
              </a:defRPr>
            </a:lvl4pPr>
            <a:lvl5pPr marL="2318652" indent="-252791" defTabSz="508931">
              <a:defRPr>
                <a:solidFill>
                  <a:schemeClr val="tx1"/>
                </a:solidFill>
                <a:latin typeface="Constantia" panose="02030602050306030303" pitchFamily="18" charset="0"/>
              </a:defRPr>
            </a:lvl5pPr>
            <a:lvl6pPr marL="2800797" indent="-252791" defTabSz="508931" eaLnBrk="0" fontAlgn="base" hangingPunct="0">
              <a:spcBef>
                <a:spcPct val="0"/>
              </a:spcBef>
              <a:spcAft>
                <a:spcPct val="0"/>
              </a:spcAft>
              <a:defRPr>
                <a:solidFill>
                  <a:schemeClr val="tx1"/>
                </a:solidFill>
                <a:latin typeface="Constantia" panose="02030602050306030303" pitchFamily="18" charset="0"/>
              </a:defRPr>
            </a:lvl6pPr>
            <a:lvl7pPr marL="3282943" indent="-252791" defTabSz="508931" eaLnBrk="0" fontAlgn="base" hangingPunct="0">
              <a:spcBef>
                <a:spcPct val="0"/>
              </a:spcBef>
              <a:spcAft>
                <a:spcPct val="0"/>
              </a:spcAft>
              <a:defRPr>
                <a:solidFill>
                  <a:schemeClr val="tx1"/>
                </a:solidFill>
                <a:latin typeface="Constantia" panose="02030602050306030303" pitchFamily="18" charset="0"/>
              </a:defRPr>
            </a:lvl7pPr>
            <a:lvl8pPr marL="3765087" indent="-252791" defTabSz="508931" eaLnBrk="0" fontAlgn="base" hangingPunct="0">
              <a:spcBef>
                <a:spcPct val="0"/>
              </a:spcBef>
              <a:spcAft>
                <a:spcPct val="0"/>
              </a:spcAft>
              <a:defRPr>
                <a:solidFill>
                  <a:schemeClr val="tx1"/>
                </a:solidFill>
                <a:latin typeface="Constantia" panose="02030602050306030303" pitchFamily="18" charset="0"/>
              </a:defRPr>
            </a:lvl8pPr>
            <a:lvl9pPr marL="4247234" indent="-252791" defTabSz="508931"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508931" rtl="0" eaLnBrk="1" fontAlgn="base" latinLnBrk="0" hangingPunct="1">
              <a:lnSpc>
                <a:spcPct val="100000"/>
              </a:lnSpc>
              <a:spcBef>
                <a:spcPct val="0"/>
              </a:spcBef>
              <a:spcAft>
                <a:spcPct val="0"/>
              </a:spcAft>
              <a:buClrTx/>
              <a:buSzTx/>
              <a:buFontTx/>
              <a:buNone/>
              <a:tabLst/>
              <a:defRPr/>
            </a:pPr>
            <a:fld id="{69117C94-A5E8-4607-8D34-C7C93D64FB9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08931"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Again, use conservation of energy; we know the final system is liquid, so the heat required to melt the mercury and then raise its temperature to 16.5 degrees equals the heat lost by the water. Solving gives L</a:t>
            </a:r>
            <a:r>
              <a:rPr lang="en-US" altLang="en-US" baseline="-25000">
                <a:latin typeface="Arial" panose="020B0604020202020204" pitchFamily="34" charset="0"/>
              </a:rPr>
              <a:t>Hg</a:t>
            </a:r>
            <a:r>
              <a:rPr lang="en-US" altLang="en-US">
                <a:latin typeface="Arial" panose="020B0604020202020204" pitchFamily="34" charset="0"/>
              </a:rPr>
              <a:t> = 11 kJ/kg.</a:t>
            </a:r>
          </a:p>
        </p:txBody>
      </p:sp>
    </p:spTree>
    <p:extLst>
      <p:ext uri="{BB962C8B-B14F-4D97-AF65-F5344CB8AC3E}">
        <p14:creationId xmlns:p14="http://schemas.microsoft.com/office/powerpoint/2010/main" val="4239697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8180">
              <a:defRPr>
                <a:solidFill>
                  <a:schemeClr val="tx1"/>
                </a:solidFill>
                <a:latin typeface="Constantia" panose="02030602050306030303" pitchFamily="18" charset="0"/>
              </a:defRPr>
            </a:lvl1pPr>
            <a:lvl2pPr marL="809336" indent="-311156" defTabSz="498180">
              <a:defRPr>
                <a:solidFill>
                  <a:schemeClr val="tx1"/>
                </a:solidFill>
                <a:latin typeface="Constantia" panose="02030602050306030303" pitchFamily="18" charset="0"/>
              </a:defRPr>
            </a:lvl2pPr>
            <a:lvl3pPr marL="1247932" indent="-246608" defTabSz="498180">
              <a:defRPr>
                <a:solidFill>
                  <a:schemeClr val="tx1"/>
                </a:solidFill>
                <a:latin typeface="Constantia" panose="02030602050306030303" pitchFamily="18" charset="0"/>
              </a:defRPr>
            </a:lvl3pPr>
            <a:lvl4pPr marL="1747768" indent="-246608" defTabSz="498180">
              <a:defRPr>
                <a:solidFill>
                  <a:schemeClr val="tx1"/>
                </a:solidFill>
                <a:latin typeface="Constantia" panose="02030602050306030303" pitchFamily="18" charset="0"/>
              </a:defRPr>
            </a:lvl4pPr>
            <a:lvl5pPr marL="2249257" indent="-246608" defTabSz="498180">
              <a:defRPr>
                <a:solidFill>
                  <a:schemeClr val="tx1"/>
                </a:solidFill>
                <a:latin typeface="Constantia" panose="02030602050306030303" pitchFamily="18" charset="0"/>
              </a:defRPr>
            </a:lvl5pPr>
            <a:lvl6pPr marL="2725922" indent="-246608" defTabSz="498180" eaLnBrk="0" fontAlgn="base" hangingPunct="0">
              <a:spcBef>
                <a:spcPct val="0"/>
              </a:spcBef>
              <a:spcAft>
                <a:spcPct val="0"/>
              </a:spcAft>
              <a:defRPr>
                <a:solidFill>
                  <a:schemeClr val="tx1"/>
                </a:solidFill>
                <a:latin typeface="Constantia" panose="02030602050306030303" pitchFamily="18" charset="0"/>
              </a:defRPr>
            </a:lvl6pPr>
            <a:lvl7pPr marL="3202586" indent="-246608" defTabSz="498180" eaLnBrk="0" fontAlgn="base" hangingPunct="0">
              <a:spcBef>
                <a:spcPct val="0"/>
              </a:spcBef>
              <a:spcAft>
                <a:spcPct val="0"/>
              </a:spcAft>
              <a:defRPr>
                <a:solidFill>
                  <a:schemeClr val="tx1"/>
                </a:solidFill>
                <a:latin typeface="Constantia" panose="02030602050306030303" pitchFamily="18" charset="0"/>
              </a:defRPr>
            </a:lvl7pPr>
            <a:lvl8pPr marL="3679249" indent="-246608" defTabSz="498180" eaLnBrk="0" fontAlgn="base" hangingPunct="0">
              <a:spcBef>
                <a:spcPct val="0"/>
              </a:spcBef>
              <a:spcAft>
                <a:spcPct val="0"/>
              </a:spcAft>
              <a:defRPr>
                <a:solidFill>
                  <a:schemeClr val="tx1"/>
                </a:solidFill>
                <a:latin typeface="Constantia" panose="02030602050306030303" pitchFamily="18" charset="0"/>
              </a:defRPr>
            </a:lvl8pPr>
            <a:lvl9pPr marL="4155913" indent="-246608" defTabSz="498180"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FCDE09CA-5763-48BB-A974-0BCF0191F092}"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3</a:t>
            </a:fld>
            <a:endParaRPr lang="en-US" altLang="en-US">
              <a:solidFill>
                <a:srgbClr val="000000"/>
              </a:solidFill>
              <a:latin typeface="Arial" panose="020B0604020202020204" pitchFamily="34" charset="0"/>
              <a:ea typeface="MS PGothic" panose="020B0600070205080204" pitchFamily="34"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19-1. Joule’s experiment on the mechanical equivalent of heat.</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79653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8180">
              <a:defRPr>
                <a:solidFill>
                  <a:schemeClr val="tx1"/>
                </a:solidFill>
                <a:latin typeface="Constantia" panose="02030602050306030303" pitchFamily="18" charset="0"/>
              </a:defRPr>
            </a:lvl1pPr>
            <a:lvl2pPr marL="809336" indent="-311156" defTabSz="498180">
              <a:defRPr>
                <a:solidFill>
                  <a:schemeClr val="tx1"/>
                </a:solidFill>
                <a:latin typeface="Constantia" panose="02030602050306030303" pitchFamily="18" charset="0"/>
              </a:defRPr>
            </a:lvl2pPr>
            <a:lvl3pPr marL="1247932" indent="-246608" defTabSz="498180">
              <a:defRPr>
                <a:solidFill>
                  <a:schemeClr val="tx1"/>
                </a:solidFill>
                <a:latin typeface="Constantia" panose="02030602050306030303" pitchFamily="18" charset="0"/>
              </a:defRPr>
            </a:lvl3pPr>
            <a:lvl4pPr marL="1747768" indent="-246608" defTabSz="498180">
              <a:defRPr>
                <a:solidFill>
                  <a:schemeClr val="tx1"/>
                </a:solidFill>
                <a:latin typeface="Constantia" panose="02030602050306030303" pitchFamily="18" charset="0"/>
              </a:defRPr>
            </a:lvl4pPr>
            <a:lvl5pPr marL="2249257" indent="-246608" defTabSz="498180">
              <a:defRPr>
                <a:solidFill>
                  <a:schemeClr val="tx1"/>
                </a:solidFill>
                <a:latin typeface="Constantia" panose="02030602050306030303" pitchFamily="18" charset="0"/>
              </a:defRPr>
            </a:lvl5pPr>
            <a:lvl6pPr marL="2725922" indent="-246608" defTabSz="498180" eaLnBrk="0" fontAlgn="base" hangingPunct="0">
              <a:spcBef>
                <a:spcPct val="0"/>
              </a:spcBef>
              <a:spcAft>
                <a:spcPct val="0"/>
              </a:spcAft>
              <a:defRPr>
                <a:solidFill>
                  <a:schemeClr val="tx1"/>
                </a:solidFill>
                <a:latin typeface="Constantia" panose="02030602050306030303" pitchFamily="18" charset="0"/>
              </a:defRPr>
            </a:lvl6pPr>
            <a:lvl7pPr marL="3202586" indent="-246608" defTabSz="498180" eaLnBrk="0" fontAlgn="base" hangingPunct="0">
              <a:spcBef>
                <a:spcPct val="0"/>
              </a:spcBef>
              <a:spcAft>
                <a:spcPct val="0"/>
              </a:spcAft>
              <a:defRPr>
                <a:solidFill>
                  <a:schemeClr val="tx1"/>
                </a:solidFill>
                <a:latin typeface="Constantia" panose="02030602050306030303" pitchFamily="18" charset="0"/>
              </a:defRPr>
            </a:lvl7pPr>
            <a:lvl8pPr marL="3679249" indent="-246608" defTabSz="498180" eaLnBrk="0" fontAlgn="base" hangingPunct="0">
              <a:spcBef>
                <a:spcPct val="0"/>
              </a:spcBef>
              <a:spcAft>
                <a:spcPct val="0"/>
              </a:spcAft>
              <a:defRPr>
                <a:solidFill>
                  <a:schemeClr val="tx1"/>
                </a:solidFill>
                <a:latin typeface="Constantia" panose="02030602050306030303" pitchFamily="18" charset="0"/>
              </a:defRPr>
            </a:lvl8pPr>
            <a:lvl9pPr marL="4155913" indent="-246608" defTabSz="498180"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53C8751D-DBFF-4567-9665-1D3CCF67BCF8}"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5</a:t>
            </a:fld>
            <a:endParaRPr lang="en-US" altLang="en-US">
              <a:solidFill>
                <a:srgbClr val="000000"/>
              </a:solidFill>
              <a:latin typeface="Arial" panose="020B0604020202020204" pitchFamily="34" charset="0"/>
              <a:ea typeface="MS PGothic" panose="020B0600070205080204" pitchFamily="34" charset="-128"/>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Remember food calories are kcal; letting W = mgh, approximate your mass as 60 kg, then h = 3600 m.</a:t>
            </a:r>
          </a:p>
        </p:txBody>
      </p:sp>
    </p:spTree>
    <p:extLst>
      <p:ext uri="{BB962C8B-B14F-4D97-AF65-F5344CB8AC3E}">
        <p14:creationId xmlns:p14="http://schemas.microsoft.com/office/powerpoint/2010/main" val="97536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4513">
              <a:defRPr>
                <a:solidFill>
                  <a:schemeClr val="tx1"/>
                </a:solidFill>
                <a:latin typeface="Constantia" panose="02030602050306030303" pitchFamily="18" charset="0"/>
              </a:defRPr>
            </a:lvl1pPr>
            <a:lvl2pPr marL="806665" indent="-308866" defTabSz="494513">
              <a:defRPr>
                <a:solidFill>
                  <a:schemeClr val="tx1"/>
                </a:solidFill>
                <a:latin typeface="Constantia" panose="02030602050306030303" pitchFamily="18" charset="0"/>
              </a:defRPr>
            </a:lvl2pPr>
            <a:lvl3pPr marL="1245318" indent="-244792" defTabSz="494513">
              <a:defRPr>
                <a:solidFill>
                  <a:schemeClr val="tx1"/>
                </a:solidFill>
                <a:latin typeface="Constantia" panose="02030602050306030303" pitchFamily="18" charset="0"/>
              </a:defRPr>
            </a:lvl3pPr>
            <a:lvl4pPr marL="1746404" indent="-244792" defTabSz="494513">
              <a:defRPr>
                <a:solidFill>
                  <a:schemeClr val="tx1"/>
                </a:solidFill>
                <a:latin typeface="Constantia" panose="02030602050306030303" pitchFamily="18" charset="0"/>
              </a:defRPr>
            </a:lvl4pPr>
            <a:lvl5pPr marL="2249132" indent="-244792" defTabSz="494513">
              <a:defRPr>
                <a:solidFill>
                  <a:schemeClr val="tx1"/>
                </a:solidFill>
                <a:latin typeface="Constantia" panose="02030602050306030303" pitchFamily="18" charset="0"/>
              </a:defRPr>
            </a:lvl5pPr>
            <a:lvl6pPr marL="2722287" indent="-244792" defTabSz="494513" eaLnBrk="0" fontAlgn="base" hangingPunct="0">
              <a:spcBef>
                <a:spcPct val="0"/>
              </a:spcBef>
              <a:spcAft>
                <a:spcPct val="0"/>
              </a:spcAft>
              <a:defRPr>
                <a:solidFill>
                  <a:schemeClr val="tx1"/>
                </a:solidFill>
                <a:latin typeface="Constantia" panose="02030602050306030303" pitchFamily="18" charset="0"/>
              </a:defRPr>
            </a:lvl6pPr>
            <a:lvl7pPr marL="3195443" indent="-244792" defTabSz="494513" eaLnBrk="0" fontAlgn="base" hangingPunct="0">
              <a:spcBef>
                <a:spcPct val="0"/>
              </a:spcBef>
              <a:spcAft>
                <a:spcPct val="0"/>
              </a:spcAft>
              <a:defRPr>
                <a:solidFill>
                  <a:schemeClr val="tx1"/>
                </a:solidFill>
                <a:latin typeface="Constantia" panose="02030602050306030303" pitchFamily="18" charset="0"/>
              </a:defRPr>
            </a:lvl7pPr>
            <a:lvl8pPr marL="3668598" indent="-244792" defTabSz="494513" eaLnBrk="0" fontAlgn="base" hangingPunct="0">
              <a:spcBef>
                <a:spcPct val="0"/>
              </a:spcBef>
              <a:spcAft>
                <a:spcPct val="0"/>
              </a:spcAft>
              <a:defRPr>
                <a:solidFill>
                  <a:schemeClr val="tx1"/>
                </a:solidFill>
                <a:latin typeface="Constantia" panose="02030602050306030303" pitchFamily="18" charset="0"/>
              </a:defRPr>
            </a:lvl8pPr>
            <a:lvl9pPr marL="4141754" indent="-244792" defTabSz="494513"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BBA783A4-8893-4033-A0C2-8CAA9C04890D}"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9</a:t>
            </a:fld>
            <a:endParaRPr lang="en-US" altLang="en-US">
              <a:solidFill>
                <a:srgbClr val="000000"/>
              </a:solidFill>
              <a:latin typeface="Arial" panose="020B0604020202020204" pitchFamily="34" charset="0"/>
              <a:ea typeface="MS PGothic" panose="020B0600070205080204" pitchFamily="34" charset="-128"/>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19-2. Besides translational kinetic energy, molecules can have (a) rotational kinetic energy, and (b) vibrational energy (both kinetic and potential).</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836657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94513">
              <a:defRPr>
                <a:solidFill>
                  <a:schemeClr val="tx1"/>
                </a:solidFill>
                <a:latin typeface="Constantia" panose="02030602050306030303" pitchFamily="18" charset="0"/>
              </a:defRPr>
            </a:lvl1pPr>
            <a:lvl2pPr marL="790235" indent="-303937" defTabSz="494513">
              <a:defRPr>
                <a:solidFill>
                  <a:schemeClr val="tx1"/>
                </a:solidFill>
                <a:latin typeface="Constantia" panose="02030602050306030303" pitchFamily="18" charset="0"/>
              </a:defRPr>
            </a:lvl2pPr>
            <a:lvl3pPr marL="1217390" indent="-241508" defTabSz="494513">
              <a:defRPr>
                <a:solidFill>
                  <a:schemeClr val="tx1"/>
                </a:solidFill>
                <a:latin typeface="Constantia" panose="02030602050306030303" pitchFamily="18" charset="0"/>
              </a:defRPr>
            </a:lvl3pPr>
            <a:lvl4pPr marL="1703689" indent="-241508" defTabSz="494513">
              <a:defRPr>
                <a:solidFill>
                  <a:schemeClr val="tx1"/>
                </a:solidFill>
                <a:latin typeface="Constantia" panose="02030602050306030303" pitchFamily="18" charset="0"/>
              </a:defRPr>
            </a:lvl4pPr>
            <a:lvl5pPr marL="2191630" indent="-241508" defTabSz="494513">
              <a:defRPr>
                <a:solidFill>
                  <a:schemeClr val="tx1"/>
                </a:solidFill>
                <a:latin typeface="Constantia" panose="02030602050306030303" pitchFamily="18" charset="0"/>
              </a:defRPr>
            </a:lvl5pPr>
            <a:lvl6pPr marL="2664786" indent="-241508" defTabSz="494513" eaLnBrk="0" fontAlgn="base" hangingPunct="0">
              <a:spcBef>
                <a:spcPct val="0"/>
              </a:spcBef>
              <a:spcAft>
                <a:spcPct val="0"/>
              </a:spcAft>
              <a:defRPr>
                <a:solidFill>
                  <a:schemeClr val="tx1"/>
                </a:solidFill>
                <a:latin typeface="Constantia" panose="02030602050306030303" pitchFamily="18" charset="0"/>
              </a:defRPr>
            </a:lvl6pPr>
            <a:lvl7pPr marL="3137940" indent="-241508" defTabSz="494513" eaLnBrk="0" fontAlgn="base" hangingPunct="0">
              <a:spcBef>
                <a:spcPct val="0"/>
              </a:spcBef>
              <a:spcAft>
                <a:spcPct val="0"/>
              </a:spcAft>
              <a:defRPr>
                <a:solidFill>
                  <a:schemeClr val="tx1"/>
                </a:solidFill>
                <a:latin typeface="Constantia" panose="02030602050306030303" pitchFamily="18" charset="0"/>
              </a:defRPr>
            </a:lvl7pPr>
            <a:lvl8pPr marL="3611096" indent="-241508" defTabSz="494513" eaLnBrk="0" fontAlgn="base" hangingPunct="0">
              <a:spcBef>
                <a:spcPct val="0"/>
              </a:spcBef>
              <a:spcAft>
                <a:spcPct val="0"/>
              </a:spcAft>
              <a:defRPr>
                <a:solidFill>
                  <a:schemeClr val="tx1"/>
                </a:solidFill>
                <a:latin typeface="Constantia" panose="02030602050306030303" pitchFamily="18" charset="0"/>
              </a:defRPr>
            </a:lvl8pPr>
            <a:lvl9pPr marL="4084252" indent="-241508" defTabSz="494513"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AAB2F196-05C6-430D-A50D-228E31CC5012}" type="slidenum">
              <a:rPr lang="en-US" altLang="en-US">
                <a:solidFill>
                  <a:srgbClr val="000000"/>
                </a:solidFill>
                <a:latin typeface="Calibri" panose="020F0502020204030204" pitchFamily="34" charset="0"/>
              </a:rPr>
              <a:pPr fontAlgn="base">
                <a:spcBef>
                  <a:spcPct val="0"/>
                </a:spcBef>
                <a:spcAft>
                  <a:spcPct val="0"/>
                </a:spcAft>
                <a:defRPr/>
              </a:pPr>
              <a:t>10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135713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86299">
              <a:defRPr>
                <a:solidFill>
                  <a:schemeClr val="tx1"/>
                </a:solidFill>
                <a:latin typeface="Constantia" panose="02030602050306030303" pitchFamily="18" charset="0"/>
              </a:defRPr>
            </a:lvl1pPr>
            <a:lvl2pPr marL="793522" indent="-303937" defTabSz="486299">
              <a:defRPr>
                <a:solidFill>
                  <a:schemeClr val="tx1"/>
                </a:solidFill>
                <a:latin typeface="Constantia" panose="02030602050306030303" pitchFamily="18" charset="0"/>
              </a:defRPr>
            </a:lvl2pPr>
            <a:lvl3pPr marL="1223962" indent="-241508" defTabSz="486299">
              <a:defRPr>
                <a:solidFill>
                  <a:schemeClr val="tx1"/>
                </a:solidFill>
                <a:latin typeface="Constantia" panose="02030602050306030303" pitchFamily="18" charset="0"/>
              </a:defRPr>
            </a:lvl3pPr>
            <a:lvl4pPr marL="1713546" indent="-241508" defTabSz="486299">
              <a:defRPr>
                <a:solidFill>
                  <a:schemeClr val="tx1"/>
                </a:solidFill>
                <a:latin typeface="Constantia" panose="02030602050306030303" pitchFamily="18" charset="0"/>
              </a:defRPr>
            </a:lvl4pPr>
            <a:lvl5pPr marL="2206416" indent="-241508" defTabSz="486299">
              <a:defRPr>
                <a:solidFill>
                  <a:schemeClr val="tx1"/>
                </a:solidFill>
                <a:latin typeface="Constantia" panose="02030602050306030303" pitchFamily="18" charset="0"/>
              </a:defRPr>
            </a:lvl5pPr>
            <a:lvl6pPr marL="2679572" indent="-241508" defTabSz="486299" eaLnBrk="0" fontAlgn="base" hangingPunct="0">
              <a:spcBef>
                <a:spcPct val="0"/>
              </a:spcBef>
              <a:spcAft>
                <a:spcPct val="0"/>
              </a:spcAft>
              <a:defRPr>
                <a:solidFill>
                  <a:schemeClr val="tx1"/>
                </a:solidFill>
                <a:latin typeface="Constantia" panose="02030602050306030303" pitchFamily="18" charset="0"/>
              </a:defRPr>
            </a:lvl6pPr>
            <a:lvl7pPr marL="3152728" indent="-241508" defTabSz="486299" eaLnBrk="0" fontAlgn="base" hangingPunct="0">
              <a:spcBef>
                <a:spcPct val="0"/>
              </a:spcBef>
              <a:spcAft>
                <a:spcPct val="0"/>
              </a:spcAft>
              <a:defRPr>
                <a:solidFill>
                  <a:schemeClr val="tx1"/>
                </a:solidFill>
                <a:latin typeface="Constantia" panose="02030602050306030303" pitchFamily="18" charset="0"/>
              </a:defRPr>
            </a:lvl7pPr>
            <a:lvl8pPr marL="3625884" indent="-241508" defTabSz="486299" eaLnBrk="0" fontAlgn="base" hangingPunct="0">
              <a:spcBef>
                <a:spcPct val="0"/>
              </a:spcBef>
              <a:spcAft>
                <a:spcPct val="0"/>
              </a:spcAft>
              <a:defRPr>
                <a:solidFill>
                  <a:schemeClr val="tx1"/>
                </a:solidFill>
                <a:latin typeface="Constantia" panose="02030602050306030303" pitchFamily="18" charset="0"/>
              </a:defRPr>
            </a:lvl8pPr>
            <a:lvl9pPr marL="4099038" indent="-241508" defTabSz="4862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9BD871C3-9853-448D-B954-1CA20F347EF0}"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11</a:t>
            </a:fld>
            <a:endParaRPr lang="en-US" altLang="en-US">
              <a:solidFill>
                <a:srgbClr val="000000"/>
              </a:solidFill>
              <a:latin typeface="Arial" panose="020B0604020202020204" pitchFamily="34" charset="0"/>
              <a:ea typeface="MS PGothic" panose="020B0600070205080204" pitchFamily="34" charset="-128"/>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a. Q = 720 kJ.</a:t>
            </a:r>
          </a:p>
          <a:p>
            <a:pPr eaLnBrk="1" hangingPunct="1">
              <a:spcBef>
                <a:spcPct val="0"/>
              </a:spcBef>
            </a:pPr>
            <a:r>
              <a:rPr lang="en-US" altLang="en-US">
                <a:latin typeface="Arial" panose="020B0604020202020204" pitchFamily="34" charset="0"/>
              </a:rPr>
              <a:t>b. For the water alone, Q = 6700 kJ, so the total is 7400 kJ.</a:t>
            </a:r>
          </a:p>
        </p:txBody>
      </p:sp>
    </p:spTree>
    <p:extLst>
      <p:ext uri="{BB962C8B-B14F-4D97-AF65-F5344CB8AC3E}">
        <p14:creationId xmlns:p14="http://schemas.microsoft.com/office/powerpoint/2010/main" val="2905225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86299">
              <a:defRPr>
                <a:solidFill>
                  <a:schemeClr val="tx1"/>
                </a:solidFill>
                <a:latin typeface="Constantia" panose="02030602050306030303" pitchFamily="18" charset="0"/>
              </a:defRPr>
            </a:lvl1pPr>
            <a:lvl2pPr marL="793522" indent="-303937" defTabSz="486299">
              <a:defRPr>
                <a:solidFill>
                  <a:schemeClr val="tx1"/>
                </a:solidFill>
                <a:latin typeface="Constantia" panose="02030602050306030303" pitchFamily="18" charset="0"/>
              </a:defRPr>
            </a:lvl2pPr>
            <a:lvl3pPr marL="1223962" indent="-241508" defTabSz="486299">
              <a:defRPr>
                <a:solidFill>
                  <a:schemeClr val="tx1"/>
                </a:solidFill>
                <a:latin typeface="Constantia" panose="02030602050306030303" pitchFamily="18" charset="0"/>
              </a:defRPr>
            </a:lvl3pPr>
            <a:lvl4pPr marL="1713546" indent="-241508" defTabSz="486299">
              <a:defRPr>
                <a:solidFill>
                  <a:schemeClr val="tx1"/>
                </a:solidFill>
                <a:latin typeface="Constantia" panose="02030602050306030303" pitchFamily="18" charset="0"/>
              </a:defRPr>
            </a:lvl4pPr>
            <a:lvl5pPr marL="2206416" indent="-241508" defTabSz="486299">
              <a:defRPr>
                <a:solidFill>
                  <a:schemeClr val="tx1"/>
                </a:solidFill>
                <a:latin typeface="Constantia" panose="02030602050306030303" pitchFamily="18" charset="0"/>
              </a:defRPr>
            </a:lvl5pPr>
            <a:lvl6pPr marL="2679572" indent="-241508" defTabSz="486299" eaLnBrk="0" fontAlgn="base" hangingPunct="0">
              <a:spcBef>
                <a:spcPct val="0"/>
              </a:spcBef>
              <a:spcAft>
                <a:spcPct val="0"/>
              </a:spcAft>
              <a:defRPr>
                <a:solidFill>
                  <a:schemeClr val="tx1"/>
                </a:solidFill>
                <a:latin typeface="Constantia" panose="02030602050306030303" pitchFamily="18" charset="0"/>
              </a:defRPr>
            </a:lvl6pPr>
            <a:lvl7pPr marL="3152728" indent="-241508" defTabSz="486299" eaLnBrk="0" fontAlgn="base" hangingPunct="0">
              <a:spcBef>
                <a:spcPct val="0"/>
              </a:spcBef>
              <a:spcAft>
                <a:spcPct val="0"/>
              </a:spcAft>
              <a:defRPr>
                <a:solidFill>
                  <a:schemeClr val="tx1"/>
                </a:solidFill>
                <a:latin typeface="Constantia" panose="02030602050306030303" pitchFamily="18" charset="0"/>
              </a:defRPr>
            </a:lvl7pPr>
            <a:lvl8pPr marL="3625884" indent="-241508" defTabSz="486299" eaLnBrk="0" fontAlgn="base" hangingPunct="0">
              <a:spcBef>
                <a:spcPct val="0"/>
              </a:spcBef>
              <a:spcAft>
                <a:spcPct val="0"/>
              </a:spcAft>
              <a:defRPr>
                <a:solidFill>
                  <a:schemeClr val="tx1"/>
                </a:solidFill>
                <a:latin typeface="Constantia" panose="02030602050306030303" pitchFamily="18" charset="0"/>
              </a:defRPr>
            </a:lvl8pPr>
            <a:lvl9pPr marL="4099038" indent="-241508" defTabSz="486299" eaLnBrk="0" fontAlgn="base" hangingPunct="0">
              <a:spcBef>
                <a:spcPct val="0"/>
              </a:spcBef>
              <a:spcAft>
                <a:spcPct val="0"/>
              </a:spcAft>
              <a:defRPr>
                <a:solidFill>
                  <a:schemeClr val="tx1"/>
                </a:solidFill>
                <a:latin typeface="Constantia" panose="02030602050306030303" pitchFamily="18" charset="0"/>
              </a:defRPr>
            </a:lvl9pPr>
          </a:lstStyle>
          <a:p>
            <a:pPr fontAlgn="base">
              <a:spcBef>
                <a:spcPct val="0"/>
              </a:spcBef>
              <a:spcAft>
                <a:spcPct val="0"/>
              </a:spcAft>
              <a:defRPr/>
            </a:pPr>
            <a:fld id="{2A6393AE-D434-49F2-A318-66123E27AAF8}" type="slidenum">
              <a:rPr lang="en-US" altLang="en-US">
                <a:solidFill>
                  <a:srgbClr val="000000"/>
                </a:solidFill>
                <a:latin typeface="Arial" panose="020B0604020202020204" pitchFamily="34" charset="0"/>
                <a:ea typeface="MS PGothic" panose="020B0600070205080204" pitchFamily="34" charset="-128"/>
              </a:rPr>
              <a:pPr fontAlgn="base">
                <a:spcBef>
                  <a:spcPct val="0"/>
                </a:spcBef>
                <a:spcAft>
                  <a:spcPct val="0"/>
                </a:spcAft>
                <a:defRPr/>
              </a:pPr>
              <a:t>13</a:t>
            </a:fld>
            <a:endParaRPr lang="en-US" altLang="en-US">
              <a:solidFill>
                <a:srgbClr val="000000"/>
              </a:solidFill>
              <a:latin typeface="Arial" panose="020B0604020202020204" pitchFamily="34" charset="0"/>
              <a:ea typeface="MS PGothic" panose="020B0600070205080204" pitchFamily="34" charset="-128"/>
            </a:endParaRPr>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Solution: Assume all the heat that leaves the tea flows into the cup. Tea is mostly water; the common final temperature is 86 </a:t>
            </a:r>
            <a:r>
              <a:rPr lang="en-US" altLang="en-US">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1168336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00561">
              <a:defRPr>
                <a:solidFill>
                  <a:schemeClr val="tx1"/>
                </a:solidFill>
                <a:latin typeface="Constantia" panose="02030602050306030303" pitchFamily="18" charset="0"/>
              </a:defRPr>
            </a:lvl1pPr>
            <a:lvl2pPr marL="816969" indent="-313060" defTabSz="500561">
              <a:defRPr>
                <a:solidFill>
                  <a:schemeClr val="tx1"/>
                </a:solidFill>
                <a:latin typeface="Constantia" panose="02030602050306030303" pitchFamily="18" charset="0"/>
              </a:defRPr>
            </a:lvl2pPr>
            <a:lvl3pPr marL="1260610" indent="-249443" defTabSz="500561">
              <a:defRPr>
                <a:solidFill>
                  <a:schemeClr val="tx1"/>
                </a:solidFill>
                <a:latin typeface="Constantia" panose="02030602050306030303" pitchFamily="18" charset="0"/>
              </a:defRPr>
            </a:lvl3pPr>
            <a:lvl4pPr marL="1766193" indent="-249443" defTabSz="500561">
              <a:defRPr>
                <a:solidFill>
                  <a:schemeClr val="tx1"/>
                </a:solidFill>
                <a:latin typeface="Constantia" panose="02030602050306030303" pitchFamily="18" charset="0"/>
              </a:defRPr>
            </a:lvl4pPr>
            <a:lvl5pPr marL="2275124" indent="-249443" defTabSz="500561">
              <a:defRPr>
                <a:solidFill>
                  <a:schemeClr val="tx1"/>
                </a:solidFill>
                <a:latin typeface="Constantia" panose="02030602050306030303" pitchFamily="18" charset="0"/>
              </a:defRPr>
            </a:lvl5pPr>
            <a:lvl6pPr marL="2757270" indent="-249443" defTabSz="500561" eaLnBrk="0" fontAlgn="base" hangingPunct="0">
              <a:spcBef>
                <a:spcPct val="0"/>
              </a:spcBef>
              <a:spcAft>
                <a:spcPct val="0"/>
              </a:spcAft>
              <a:defRPr>
                <a:solidFill>
                  <a:schemeClr val="tx1"/>
                </a:solidFill>
                <a:latin typeface="Constantia" panose="02030602050306030303" pitchFamily="18" charset="0"/>
              </a:defRPr>
            </a:lvl6pPr>
            <a:lvl7pPr marL="3239415" indent="-249443" defTabSz="500561" eaLnBrk="0" fontAlgn="base" hangingPunct="0">
              <a:spcBef>
                <a:spcPct val="0"/>
              </a:spcBef>
              <a:spcAft>
                <a:spcPct val="0"/>
              </a:spcAft>
              <a:defRPr>
                <a:solidFill>
                  <a:schemeClr val="tx1"/>
                </a:solidFill>
                <a:latin typeface="Constantia" panose="02030602050306030303" pitchFamily="18" charset="0"/>
              </a:defRPr>
            </a:lvl7pPr>
            <a:lvl8pPr marL="3721560" indent="-249443" defTabSz="500561" eaLnBrk="0" fontAlgn="base" hangingPunct="0">
              <a:spcBef>
                <a:spcPct val="0"/>
              </a:spcBef>
              <a:spcAft>
                <a:spcPct val="0"/>
              </a:spcAft>
              <a:defRPr>
                <a:solidFill>
                  <a:schemeClr val="tx1"/>
                </a:solidFill>
                <a:latin typeface="Constantia" panose="02030602050306030303" pitchFamily="18" charset="0"/>
              </a:defRPr>
            </a:lvl8pPr>
            <a:lvl9pPr marL="4203706" indent="-249443" defTabSz="500561"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500561" rtl="0" eaLnBrk="1" fontAlgn="base" latinLnBrk="0" hangingPunct="1">
              <a:lnSpc>
                <a:spcPct val="100000"/>
              </a:lnSpc>
              <a:spcBef>
                <a:spcPct val="0"/>
              </a:spcBef>
              <a:spcAft>
                <a:spcPct val="0"/>
              </a:spcAft>
              <a:buClrTx/>
              <a:buSzTx/>
              <a:buFontTx/>
              <a:buNone/>
              <a:tabLst/>
              <a:defRPr/>
            </a:pPr>
            <a:fld id="{C9772D43-AE24-470E-B0D7-45CBAC8BDCB9}"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00561"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19-4. Simple water calorimeter.</a:t>
            </a:r>
          </a:p>
        </p:txBody>
      </p:sp>
    </p:spTree>
    <p:extLst>
      <p:ext uri="{BB962C8B-B14F-4D97-AF65-F5344CB8AC3E}">
        <p14:creationId xmlns:p14="http://schemas.microsoft.com/office/powerpoint/2010/main" val="3783271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508931">
              <a:defRPr>
                <a:solidFill>
                  <a:schemeClr val="tx1"/>
                </a:solidFill>
                <a:latin typeface="Constantia" panose="02030602050306030303" pitchFamily="18" charset="0"/>
              </a:defRPr>
            </a:lvl1pPr>
            <a:lvl2pPr marL="832036" indent="-318083" defTabSz="508931">
              <a:defRPr>
                <a:solidFill>
                  <a:schemeClr val="tx1"/>
                </a:solidFill>
                <a:latin typeface="Constantia" panose="02030602050306030303" pitchFamily="18" charset="0"/>
              </a:defRPr>
            </a:lvl2pPr>
            <a:lvl3pPr marL="1284048" indent="-252791" defTabSz="508931">
              <a:defRPr>
                <a:solidFill>
                  <a:schemeClr val="tx1"/>
                </a:solidFill>
                <a:latin typeface="Constantia" panose="02030602050306030303" pitchFamily="18" charset="0"/>
              </a:defRPr>
            </a:lvl3pPr>
            <a:lvl4pPr marL="1798001" indent="-252791" defTabSz="508931">
              <a:defRPr>
                <a:solidFill>
                  <a:schemeClr val="tx1"/>
                </a:solidFill>
                <a:latin typeface="Constantia" panose="02030602050306030303" pitchFamily="18" charset="0"/>
              </a:defRPr>
            </a:lvl4pPr>
            <a:lvl5pPr marL="2318652" indent="-252791" defTabSz="508931">
              <a:defRPr>
                <a:solidFill>
                  <a:schemeClr val="tx1"/>
                </a:solidFill>
                <a:latin typeface="Constantia" panose="02030602050306030303" pitchFamily="18" charset="0"/>
              </a:defRPr>
            </a:lvl5pPr>
            <a:lvl6pPr marL="2800797" indent="-252791" defTabSz="508931" eaLnBrk="0" fontAlgn="base" hangingPunct="0">
              <a:spcBef>
                <a:spcPct val="0"/>
              </a:spcBef>
              <a:spcAft>
                <a:spcPct val="0"/>
              </a:spcAft>
              <a:defRPr>
                <a:solidFill>
                  <a:schemeClr val="tx1"/>
                </a:solidFill>
                <a:latin typeface="Constantia" panose="02030602050306030303" pitchFamily="18" charset="0"/>
              </a:defRPr>
            </a:lvl6pPr>
            <a:lvl7pPr marL="3282943" indent="-252791" defTabSz="508931" eaLnBrk="0" fontAlgn="base" hangingPunct="0">
              <a:spcBef>
                <a:spcPct val="0"/>
              </a:spcBef>
              <a:spcAft>
                <a:spcPct val="0"/>
              </a:spcAft>
              <a:defRPr>
                <a:solidFill>
                  <a:schemeClr val="tx1"/>
                </a:solidFill>
                <a:latin typeface="Constantia" panose="02030602050306030303" pitchFamily="18" charset="0"/>
              </a:defRPr>
            </a:lvl7pPr>
            <a:lvl8pPr marL="3765087" indent="-252791" defTabSz="508931" eaLnBrk="0" fontAlgn="base" hangingPunct="0">
              <a:spcBef>
                <a:spcPct val="0"/>
              </a:spcBef>
              <a:spcAft>
                <a:spcPct val="0"/>
              </a:spcAft>
              <a:defRPr>
                <a:solidFill>
                  <a:schemeClr val="tx1"/>
                </a:solidFill>
                <a:latin typeface="Constantia" panose="02030602050306030303" pitchFamily="18" charset="0"/>
              </a:defRPr>
            </a:lvl8pPr>
            <a:lvl9pPr marL="4247234" indent="-252791" defTabSz="508931"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r" defTabSz="508931" rtl="0" eaLnBrk="1" fontAlgn="base" latinLnBrk="0" hangingPunct="1">
              <a:lnSpc>
                <a:spcPct val="100000"/>
              </a:lnSpc>
              <a:spcBef>
                <a:spcPct val="0"/>
              </a:spcBef>
              <a:spcAft>
                <a:spcPct val="0"/>
              </a:spcAft>
              <a:buClrTx/>
              <a:buSzTx/>
              <a:buFontTx/>
              <a:buNone/>
              <a:tabLst/>
              <a:defRPr/>
            </a:pPr>
            <a:fld id="{433F7886-4C42-49EB-AE91-3C81C0A682D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508931"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rPr>
              <a:t>Figure 19-5. Temperature as a function of the heat added to bring 1.0 kg of ice at –40°C to steam above 100°C.</a:t>
            </a:r>
          </a:p>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55458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2.xml"/><Relationship Id="rId3"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slideMaster" Target="../slideMasters/slideMaster2.xml"/><Relationship Id="rId3"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Master" Target="../slideMasters/slideMaster3.xml"/><Relationship Id="rId3"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Master" Target="../slideMasters/slideMaster3.xml"/><Relationship Id="rId3"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Master" Target="../slideMasters/slideMaster4.xml"/><Relationship Id="rId3" Type="http://schemas.openxmlformats.org/officeDocument/2006/relationships/image" Target="../media/image3.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Master" Target="../slideMasters/slideMaster4.xml"/><Relationship Id="rId3" Type="http://schemas.openxmlformats.org/officeDocument/2006/relationships/image" Target="../media/image3.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D187C42-7C17-48B0-9BC6-80F28A1D7DE3}"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8CF8C0-9159-4B09-AF4B-3553A1D0204A}"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4541631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5DE226-602B-4AB5-9A69-9AD91526C553}"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E33CDE-4667-4C59-A8FB-ACD0741F8B0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384288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88F4C85-9C76-4F29-97BF-D238DAF7249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B3F007-2E55-4FFF-B686-DEA6BADE8E53}"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620451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52A28B0-0897-4FFC-A471-3952C3EFCFFF}"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D8B3EE-BCC6-4C91-BB56-0DD3E075208D}"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51194955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85CA76-647A-49C5-84DC-58F9F86B1FA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D94721-3B0A-4C54-963C-089FCBC8087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111441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E04A928-5735-4B7C-81B2-BD9CBDA76C26}"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5CF26B-7479-4FAF-AE9F-674434D452CC}"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07623470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ABB7628-4F36-4116-A068-0F77AD573A6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FA9879F-4FB0-4D0A-A6C8-80783C03B642}"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766847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E823414-AC83-43CB-8008-A32DE0AAC91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1DDAC80-D17A-4264-AE72-DD911FD9925D}"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70814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36A9DF-9EBF-40CB-A7B7-D621D61531C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1D349BE-2902-4D86-BC13-950BD46BE550}"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257538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7E091A7-5C6A-4C42-AA42-19026D3F1CBE}"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82AB18-CC49-48F3-8C31-D635B25F206A}"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225337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DF3AE25-94C4-4EB3-810E-1E11C960A58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02C15D-0160-4D2C-AA86-DC28CBB035DF}"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211621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A662254-88AA-49AF-9AA6-B940A449726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AC4A37-2A8B-4262-8E14-AD07A2C2CEC5}"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5878693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3E6E94-5E8F-4ADB-B06D-5997AD8D8CB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D4C4E1C-70C9-402D-8687-9FA6F7ACB005}"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686333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AE748D7-9AD9-4386-8A28-7064B2C7735C}"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5A8911-932E-4C2E-BA38-A3DDE2189771}"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27783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9903E4C-3AF1-47A1-BBCC-85965003DC38}"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F5DE2-C766-48D5-9B13-77821B493796}"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90424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67DDA7-F7F6-4A64-BC77-6BA289133B83}"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4954BE-2C72-4BBE-A97C-E5E8B7D4A59D}"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81334323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361048-5FA4-4816-AD46-E2149EAF9BAE}"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D790807-5706-474D-9026-6080E6D43A2E}"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902517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442059-5F20-44F1-8E48-CE28086D4688}"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0B93BB-629F-4641-B4F2-9626BF0F119B}"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33213571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3552E-7F76-443A-80B0-7CEB9D9B76DF}"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59B53B3-EA9E-4D92-827C-5F9C71C6F30E}"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372383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DC0EF46-CE02-4B7F-B379-88E37A83C229}"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575971-66E6-446F-8A0B-C71E2EEE5DE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174057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D2CDEC1-5F68-48A8-A40D-4D5FDB7B5FFA}"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185704-F857-43E4-8884-E079B470221F}"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707796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1B7725-CAE5-4CA3-B671-7CCDA42F8CC7}"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604FBD-34DD-4304-BB15-64F20EB90567}"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75770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061207-AB59-4D10-8102-FFC11E7DAA9D}"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1E2B6DB-B4C2-46B4-B5FF-86B68192455D}"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72436853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791F37-53D3-44B4-97BE-A43869E7497D}"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605E37C-4340-403A-9A55-747FF3FA1DCC}"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873983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CBAEF1-4F49-4A1D-A4F4-BDD10E9CBCF3}"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6BEC79-162E-44B6-9DD4-EEEBF0614DC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608394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56846-BCF4-44D6-BD5B-38FB378CF187}"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7356753-7B61-4A71-B356-BC3F1D983AC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707509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180E532-64AF-43F6-AA21-6218735DB518}"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4D64512-1459-4F4A-9D28-5D23C3BDB7A1}"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1843749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F869CC-F2F9-4F6D-A737-013CE4C37893}"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18"/>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26"/>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0ECBAC-2C2B-49FE-AEF2-0B1361E3B2DB}"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1666958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731345-B878-4985-9ECE-33BCB0DF25F0}"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26C458-17F6-4420-8460-518E3BEBE370}"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019320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A1465DB-A80E-4498-828E-C2DDA256A2DB}" type="datetimeFigureOut">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
        <p:nvSpPr>
          <p:cNvPr id="5" name="Footer Placeholder 4"/>
          <p:cNvSpPr>
            <a:spLocks noGrp="1"/>
          </p:cNvSpPr>
          <p:nvPr>
            <p:ph type="ftr" sz="quarter" idx="11"/>
          </p:nvPr>
        </p:nvSpPr>
        <p:spPr/>
        <p:txBody>
          <a:bodyPr/>
          <a:lstStyle>
            <a:lvl1pPr fontAlgn="auto">
              <a:spcBef>
                <a:spcPts val="0"/>
              </a:spcBef>
              <a:spcAft>
                <a:spcPts val="0"/>
              </a:spcAft>
              <a:defRPr>
                <a:solidFill>
                  <a:srgbClr val="DBF5F9">
                    <a:shade val="90000"/>
                  </a:srgb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charset="0"/>
            </a:endParaRPr>
          </a:p>
        </p:txBody>
      </p:sp>
      <p:sp>
        <p:nvSpPr>
          <p:cNvPr id="6" name="Slide Number Placeholder 5"/>
          <p:cNvSpPr>
            <a:spLocks noGrp="1"/>
          </p:cNvSpPr>
          <p:nvPr>
            <p:ph type="sldNum" sz="quarter" idx="12"/>
          </p:nvPr>
        </p:nvSpPr>
        <p:spPr/>
        <p:txBody>
          <a:bodyPr/>
          <a:lstStyle>
            <a:lvl1pPr fontAlgn="auto">
              <a:spcBef>
                <a:spcPts val="0"/>
              </a:spcBef>
              <a:spcAft>
                <a:spcPts val="0"/>
              </a:spcAft>
              <a:defRPr>
                <a:solidFill>
                  <a:srgbClr val="D1EAEE"/>
                </a:solidFill>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A076271-D2B7-4108-934E-ABE4F67A5D07}" type="slidenum">
              <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D1EAEE"/>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68157461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B5F82C1-C7AF-4071-9B6D-13BAF50A4A3A}"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E0259F-15A3-4BE6-8388-D79EC6A2F925}"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6897944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5C14CA-5E24-410C-BABB-CB5F6CC56F3F}"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82DEC7-DBF1-49E7-943D-6FDC2E344379}"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344071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B9BA9FF-12E9-4882-877E-157124FB53AA}"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07857B-9C7E-4E1B-B4EC-2520C72EA850}"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94014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B2273C-0D4D-4CD0-90C1-E05B517DEA9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E114EE-D3F6-4205-9613-493F74FCBEAE}"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912153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1A6581D-B9BC-4758-A8B5-3313ED7EB904}"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DD0EAF6-3054-404B-9571-3929A4093BBE}"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418854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4616B27-0B6B-41E6-96E8-B20A16D077A0}"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5B6E6A-E664-4DB1-896D-EADE3FD4219D}"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504040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6275A2A-6C48-4D3B-A103-720C35652917}"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584135-CB3F-4F72-9802-FFA78F3662F3}"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664617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C90CB9-521F-4C1C-99F4-D0B5F6258574}"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F882C40-E1CC-499A-81E9-7105AD6D6C65}"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991626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E644EFA-74FC-4C7F-BBD3-A36195335B9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5"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6"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3ECA68-B8B4-47DB-8473-80ABC0C78BE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59707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3CA89E4-ABDC-4C26-BA77-45D7F3218FC6}"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8"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9"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CE7E1D-8D40-463C-99FD-E29087F1E1B4}"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44433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29410E-96D8-44E2-A24C-89C021DFAD14}"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4"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5"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975A21-F3CB-49FE-BDA5-D22B5C82431B}"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48835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F60B3AA-0998-4C99-949C-3DA3872DFA85}"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3"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4"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E5F549-B43D-45C3-BF4E-2B3B46404C18}"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142537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0656B31-747A-4138-BC6B-D826160F3E01}"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6" name="Footer Placeholder 21"/>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7" name="Slide Number Placeholder 17"/>
          <p:cNvSpPr>
            <a:spLocks noGrp="1"/>
          </p:cNvSpPr>
          <p:nvPr>
            <p:ph type="sldNum" sz="quarter" idx="12"/>
          </p:nvPr>
        </p:nvSpPr>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7A35FAF-12B2-4B01-A225-8840064917BB}"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261866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4221163" y="1108075"/>
            <a:ext cx="70104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charset="0"/>
            </a:endParaRPr>
          </a:p>
        </p:txBody>
      </p:sp>
      <p:sp>
        <p:nvSpPr>
          <p:cNvPr id="6" name="Right Triangle 5"/>
          <p:cNvSpPr>
            <a:spLocks noChangeArrowheads="1"/>
          </p:cNvSpPr>
          <p:nvPr/>
        </p:nvSpPr>
        <p:spPr bwMode="auto">
          <a:xfrm rot="420000" flipV="1">
            <a:off x="10672763" y="5359400"/>
            <a:ext cx="206375" cy="155575"/>
          </a:xfrm>
          <a:prstGeom prst="rtTriangle">
            <a:avLst/>
          </a:prstGeom>
          <a:solidFill>
            <a:srgbClr val="FFFFFF"/>
          </a:solidFill>
          <a:ln w="12700">
            <a:solidFill>
              <a:srgbClr val="FFFFFF"/>
            </a:solidFill>
            <a:bevel/>
            <a:headEnd/>
            <a:tailEnd/>
          </a:ln>
          <a:effectLst>
            <a:outerShdw blurRad="19685" dist="6350" dir="12899787" algn="tl" rotWithShape="0">
              <a:srgbClr val="808080">
                <a:alpha val="46999"/>
              </a:srgbClr>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S PGothic" pitchFamily="34" charset="-128"/>
              <a:cs typeface="Arial" charset="0"/>
            </a:endParaRPr>
          </a:p>
        </p:txBody>
      </p:sp>
      <p:sp>
        <p:nvSpPr>
          <p:cNvPr id="7" name="Freeform 6"/>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flipV="1">
            <a:off x="5842000" y="6219825"/>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atin typeface="Constantia" pitchFamily="18" charset="0"/>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0D5E63-B46E-4BFB-AE66-D1593419144F}" type="datetimeFigureOut">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
        <p:nvSpPr>
          <p:cNvPr id="10" name="Footer Placeholder 5"/>
          <p:cNvSpPr>
            <a:spLocks noGrp="1"/>
          </p:cNvSpPr>
          <p:nvPr>
            <p:ph type="ftr" sz="quarter" idx="11"/>
          </p:nvPr>
        </p:nvSpPr>
        <p:spPr/>
        <p:txBody>
          <a:bodyPr/>
          <a:lstStyle>
            <a:lvl1pPr fontAlgn="auto">
              <a:spcBef>
                <a:spcPts val="0"/>
              </a:spcBef>
              <a:spcAft>
                <a:spcPts val="0"/>
              </a:spcAft>
              <a:defRPr>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onstantia"/>
              <a:ea typeface="+mn-ea"/>
              <a:cs typeface="Arial" charset="0"/>
            </a:endParaRPr>
          </a:p>
        </p:txBody>
      </p:sp>
      <p:sp>
        <p:nvSpPr>
          <p:cNvPr id="11" name="Slide Number Placeholder 6"/>
          <p:cNvSpPr>
            <a:spLocks noGrp="1"/>
          </p:cNvSpPr>
          <p:nvPr>
            <p:ph type="sldNum" sz="quarter" idx="12"/>
          </p:nvPr>
        </p:nvSpPr>
        <p:spPr>
          <a:xfrm>
            <a:off x="10769600" y="6356350"/>
            <a:ext cx="812800" cy="365125"/>
          </a:xfrm>
        </p:spPr>
        <p:txBody>
          <a:bodyPr/>
          <a:lstStyle>
            <a:lvl1pPr fontAlgn="auto">
              <a:spcBef>
                <a:spcPts val="0"/>
              </a:spcBef>
              <a:spcAft>
                <a:spcPts val="0"/>
              </a:spcAft>
              <a:defRPr>
                <a:latin typeface="Constantia" pitchFamily="18" charset="0"/>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E08092C-97B6-44CA-A58B-7401FC83383B}" type="slidenum">
              <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onstantia" pitchFamily="18" charset="0"/>
              <a:ea typeface="+mn-ea"/>
              <a:cs typeface="+mn-cs"/>
            </a:endParaRPr>
          </a:p>
        </p:txBody>
      </p:sp>
    </p:spTree>
    <p:extLst>
      <p:ext uri="{BB962C8B-B14F-4D97-AF65-F5344CB8AC3E}">
        <p14:creationId xmlns:p14="http://schemas.microsoft.com/office/powerpoint/2010/main" val="33855442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4100"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4101"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alibri" pitchFamily="34" charset="0"/>
                <a:ea typeface="MS PGothic"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E22EB69-B85C-417E-BACC-C71532EE0B98}" type="datetimeFigureOut">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alibri" pitchFamily="34" charset="0"/>
                <a:ea typeface="MS PGothic"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24918F-5064-4A66-B8F0-EAF5DB7989AA}" type="slidenum">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grpSp>
        <p:nvGrpSpPr>
          <p:cNvPr id="4105"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MS PGothic" pitchFamily="34" charset="-128"/>
                <a:cs typeface="Arial" charset="0"/>
              </a:endParaRPr>
            </a:p>
          </p:txBody>
        </p:sp>
      </p:grpSp>
    </p:spTree>
    <p:extLst>
      <p:ext uri="{BB962C8B-B14F-4D97-AF65-F5344CB8AC3E}">
        <p14:creationId xmlns:p14="http://schemas.microsoft.com/office/powerpoint/2010/main" val="24125325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2053"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4F87BA-AA7E-45E2-84B5-10F27EB63FDF}" type="datetimeFigureOut">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Calibri" pitchFamily="34" charset="0"/>
                <a:ea typeface="MS PGothic" pitchFamily="34" charset="-128"/>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42A8DA-323D-4608-9864-3048A8242EE0}" type="slidenum">
              <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itchFamily="34" charset="0"/>
              <a:ea typeface="MS PGothic" pitchFamily="34" charset="-128"/>
              <a:cs typeface="+mn-cs"/>
            </a:endParaRPr>
          </a:p>
        </p:txBody>
      </p:sp>
      <p:grpSp>
        <p:nvGrpSpPr>
          <p:cNvPr id="2057"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grpSp>
    </p:spTree>
    <p:extLst>
      <p:ext uri="{BB962C8B-B14F-4D97-AF65-F5344CB8AC3E}">
        <p14:creationId xmlns:p14="http://schemas.microsoft.com/office/powerpoint/2010/main" val="22309262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3076"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3077"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hangingPunct="1">
              <a:defRPr sz="1200">
                <a:solidFill>
                  <a:srgbClr val="045C75"/>
                </a:solidFill>
                <a:latin typeface="Calibri" panose="020F0502020204030204" pitchFamily="34" charset="0"/>
                <a:ea typeface="MS PGothic"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6994D97-8FB4-4636-8817-DCB95ADFB81B}" type="datetimeFigureOut">
              <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latinLnBrk="0" hangingPunct="1">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latin typeface="Calibri" panose="020F0502020204030204" pitchFamily="34" charset="0"/>
                <a:ea typeface="MS PGothic" pitchFamily="34" charset="-128"/>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163327F-BED2-47D9-9681-12568E6B6D8B}" type="slidenum">
              <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endParaRPr>
          </a:p>
        </p:txBody>
      </p:sp>
      <p:grpSp>
        <p:nvGrpSpPr>
          <p:cNvPr id="3081"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grpSp>
    </p:spTree>
    <p:extLst>
      <p:ext uri="{BB962C8B-B14F-4D97-AF65-F5344CB8AC3E}">
        <p14:creationId xmlns:p14="http://schemas.microsoft.com/office/powerpoint/2010/main" val="18015843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S PGothic" pitchFamily="34" charset="-128"/>
              <a:cs typeface="Arial" pitchFamily="34" charset="0"/>
            </a:endParaRPr>
          </a:p>
        </p:txBody>
      </p:sp>
      <p:sp>
        <p:nvSpPr>
          <p:cNvPr id="5124"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5125" name="Text Placeholder 29"/>
          <p:cNvSpPr>
            <a:spLocks noGrp="1"/>
          </p:cNvSpPr>
          <p:nvPr>
            <p:ph type="body" idx="1"/>
          </p:nvPr>
        </p:nvSpPr>
        <p:spPr bwMode="auto">
          <a:xfrm>
            <a:off x="609600" y="1935163"/>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09600" y="6356350"/>
            <a:ext cx="2844800" cy="365125"/>
          </a:xfrm>
          <a:prstGeom prst="rect">
            <a:avLst/>
          </a:prstGeom>
        </p:spPr>
        <p:txBody>
          <a:bodyPr vert="horz" wrap="square" lIns="0" tIns="0" rIns="0" bIns="0" numCol="1" anchor="b" anchorCtr="0" compatLnSpc="1">
            <a:prstTxWarp prst="textNoShape">
              <a:avLst/>
            </a:prstTxWarp>
          </a:bodyPr>
          <a:lstStyle>
            <a:lvl1pPr eaLnBrk="1" fontAlgn="auto" hangingPunct="1">
              <a:spcBef>
                <a:spcPts val="0"/>
              </a:spcBef>
              <a:spcAft>
                <a:spcPts val="0"/>
              </a:spcAft>
              <a:defRPr sz="1200">
                <a:solidFill>
                  <a:srgbClr val="045C75"/>
                </a:solidFill>
                <a:latin typeface="Calibri" panose="020F0502020204030204" pitchFamily="34" charset="0"/>
                <a:ea typeface="MS PGothic" pitchFamily="34" charset="-128"/>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D0BBCB-0640-441F-AECF-C22C63561B28}" type="datetimeFigureOut">
              <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1/17/24</a:t>
            </a:fld>
            <a:endPar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endParaRPr>
          </a:p>
        </p:txBody>
      </p:sp>
      <p:sp>
        <p:nvSpPr>
          <p:cNvPr id="22" name="Footer Placeholder 21"/>
          <p:cNvSpPr>
            <a:spLocks noGrp="1"/>
          </p:cNvSpPr>
          <p:nvPr>
            <p:ph type="ftr" sz="quarter" idx="3"/>
          </p:nvPr>
        </p:nvSpPr>
        <p:spPr>
          <a:xfrm>
            <a:off x="3556000" y="6356350"/>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alibri" pitchFamily="34" charset="0"/>
                <a:ea typeface="+mn-ea"/>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4617B">
                  <a:shade val="90000"/>
                </a:srgbClr>
              </a:solidFill>
              <a:effectLst/>
              <a:uLnTx/>
              <a:uFillTx/>
              <a:latin typeface="Calibri" pitchFamily="34" charset="0"/>
              <a:ea typeface="+mn-ea"/>
              <a:cs typeface="Arial" charset="0"/>
            </a:endParaRPr>
          </a:p>
        </p:txBody>
      </p:sp>
      <p:sp>
        <p:nvSpPr>
          <p:cNvPr id="18" name="Slide Number Placeholder 17"/>
          <p:cNvSpPr>
            <a:spLocks noGrp="1"/>
          </p:cNvSpPr>
          <p:nvPr>
            <p:ph type="sldNum" sz="quarter" idx="4"/>
          </p:nvPr>
        </p:nvSpPr>
        <p:spPr>
          <a:xfrm>
            <a:off x="10566400" y="6356350"/>
            <a:ext cx="1016000" cy="365125"/>
          </a:xfrm>
          <a:prstGeom prst="rect">
            <a:avLst/>
          </a:prstGeom>
        </p:spPr>
        <p:txBody>
          <a:bodyPr vert="horz" wrap="square" lIns="0" tIns="0" rIns="0" bIns="0" numCol="1" anchor="b" anchorCtr="0" compatLnSpc="1">
            <a:prstTxWarp prst="textNoShape">
              <a:avLst/>
            </a:prstTxWarp>
          </a:bodyPr>
          <a:lstStyle>
            <a:lvl1pPr algn="r" eaLnBrk="1" fontAlgn="auto" hangingPunct="1">
              <a:spcBef>
                <a:spcPts val="0"/>
              </a:spcBef>
              <a:spcAft>
                <a:spcPts val="0"/>
              </a:spcAft>
              <a:defRPr sz="1200">
                <a:solidFill>
                  <a:srgbClr val="045C75"/>
                </a:solidFill>
                <a:latin typeface="Calibri" panose="020F0502020204030204" pitchFamily="34" charset="0"/>
                <a:ea typeface="MS PGothic" pitchFamily="34" charset="-128"/>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D33FF6-B6E3-4880-885D-499F9CC0C4A3}" type="slidenum">
              <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srgbClr val="045C75"/>
              </a:solidFill>
              <a:effectLst/>
              <a:uLnTx/>
              <a:uFillTx/>
              <a:latin typeface="Calibri" panose="020F0502020204030204" pitchFamily="34" charset="0"/>
              <a:ea typeface="MS PGothic" pitchFamily="34" charset="-128"/>
              <a:cs typeface="+mn-cs"/>
            </a:endParaRPr>
          </a:p>
        </p:txBody>
      </p:sp>
      <p:grpSp>
        <p:nvGrpSpPr>
          <p:cNvPr id="5129" name="Group 1"/>
          <p:cNvGrpSpPr>
            <a:grpSpLocks/>
          </p:cNvGrpSpPr>
          <p:nvPr/>
        </p:nvGrpSpPr>
        <p:grpSpPr bwMode="auto">
          <a:xfrm>
            <a:off x="-25400" y="203200"/>
            <a:ext cx="122412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S PGothic" pitchFamily="34" charset="-128"/>
                <a:cs typeface="Arial" charset="0"/>
              </a:endParaRPr>
            </a:p>
          </p:txBody>
        </p:sp>
      </p:grpSp>
    </p:spTree>
    <p:extLst>
      <p:ext uri="{BB962C8B-B14F-4D97-AF65-F5344CB8AC3E}">
        <p14:creationId xmlns:p14="http://schemas.microsoft.com/office/powerpoint/2010/main" val="23875895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mj-cs"/>
        </a:defRPr>
      </a:lvl1pPr>
      <a:lvl2pPr algn="l" rtl="0" eaLnBrk="0" fontAlgn="base" hangingPunct="0">
        <a:spcBef>
          <a:spcPct val="0"/>
        </a:spcBef>
        <a:spcAft>
          <a:spcPct val="0"/>
        </a:spcAft>
        <a:defRPr sz="5000">
          <a:solidFill>
            <a:schemeClr val="tx2"/>
          </a:solidFill>
          <a:latin typeface="Calibri" pitchFamily="34" charset="0"/>
          <a:ea typeface="MS PGothic" pitchFamily="34" charset="-128"/>
        </a:defRPr>
      </a:lvl2pPr>
      <a:lvl3pPr algn="l" rtl="0" eaLnBrk="0" fontAlgn="base" hangingPunct="0">
        <a:spcBef>
          <a:spcPct val="0"/>
        </a:spcBef>
        <a:spcAft>
          <a:spcPct val="0"/>
        </a:spcAft>
        <a:defRPr sz="5000">
          <a:solidFill>
            <a:schemeClr val="tx2"/>
          </a:solidFill>
          <a:latin typeface="Calibri" pitchFamily="34" charset="0"/>
          <a:ea typeface="MS PGothic" pitchFamily="34" charset="-128"/>
        </a:defRPr>
      </a:lvl3pPr>
      <a:lvl4pPr algn="l" rtl="0" eaLnBrk="0" fontAlgn="base" hangingPunct="0">
        <a:spcBef>
          <a:spcPct val="0"/>
        </a:spcBef>
        <a:spcAft>
          <a:spcPct val="0"/>
        </a:spcAft>
        <a:defRPr sz="5000">
          <a:solidFill>
            <a:schemeClr val="tx2"/>
          </a:solidFill>
          <a:latin typeface="Calibri" pitchFamily="34" charset="0"/>
          <a:ea typeface="MS PGothic" pitchFamily="34" charset="-128"/>
        </a:defRPr>
      </a:lvl4pPr>
      <a:lvl5pPr algn="l" rtl="0" eaLnBrk="0" fontAlgn="base" hangingPunct="0">
        <a:spcBef>
          <a:spcPct val="0"/>
        </a:spcBef>
        <a:spcAft>
          <a:spcPct val="0"/>
        </a:spcAft>
        <a:defRPr sz="5000">
          <a:solidFill>
            <a:schemeClr val="tx2"/>
          </a:solidFill>
          <a:latin typeface="Calibri" pitchFamily="34" charset="0"/>
          <a:ea typeface="MS PGothic" pitchFamily="34" charset="-128"/>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S PGothic" pitchFamily="34" charset="-128"/>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title"/>
          </p:nvPr>
        </p:nvSpPr>
        <p:spPr>
          <a:xfrm>
            <a:off x="2057400" y="0"/>
            <a:ext cx="8763000" cy="1143000"/>
          </a:xfrm>
        </p:spPr>
        <p:txBody>
          <a:bodyPr/>
          <a:lstStyle/>
          <a:p>
            <a:pPr eaLnBrk="1" hangingPunct="1"/>
            <a:r>
              <a:rPr lang="en-US" altLang="en-US" sz="3600">
                <a:latin typeface="Comic Sans MS" panose="030F0702030302020204" pitchFamily="66" charset="0"/>
              </a:rPr>
              <a:t/>
            </a:r>
            <a:br>
              <a:rPr lang="en-US" altLang="en-US" sz="3600">
                <a:latin typeface="Comic Sans MS" panose="030F0702030302020204" pitchFamily="66" charset="0"/>
              </a:rPr>
            </a:br>
            <a:r>
              <a:rPr lang="en-US" altLang="en-US" sz="3200">
                <a:latin typeface="Comic Sans MS" panose="030F0702030302020204" pitchFamily="66" charset="0"/>
              </a:rPr>
              <a:t>Chapter 19</a:t>
            </a:r>
            <a:br>
              <a:rPr lang="en-US" altLang="en-US" sz="3200">
                <a:latin typeface="Comic Sans MS" panose="030F0702030302020204" pitchFamily="66" charset="0"/>
              </a:rPr>
            </a:br>
            <a:r>
              <a:rPr lang="en-US" altLang="en-US" sz="3200">
                <a:latin typeface="Comic Sans MS" panose="030F0702030302020204" pitchFamily="66" charset="0"/>
              </a:rPr>
              <a:t>Heat and the First Law of Thermodynamics</a:t>
            </a:r>
          </a:p>
        </p:txBody>
      </p:sp>
      <p:pic>
        <p:nvPicPr>
          <p:cNvPr id="56323" name="Picture 9" descr="19_00CO"/>
          <p:cNvPicPr>
            <a:picLocks noChangeAspect="1" noChangeArrowheads="1"/>
          </p:cNvPicPr>
          <p:nvPr/>
        </p:nvPicPr>
        <p:blipFill>
          <a:blip r:embed="rId3">
            <a:extLst>
              <a:ext uri="{28A0092B-C50C-407E-A947-70E740481C1C}">
                <a14:useLocalDpi xmlns:a14="http://schemas.microsoft.com/office/drawing/2010/main" val="0"/>
              </a:ext>
            </a:extLst>
          </a:blip>
          <a:srcRect b="2792"/>
          <a:stretch>
            <a:fillRect/>
          </a:stretch>
        </p:blipFill>
        <p:spPr bwMode="auto">
          <a:xfrm>
            <a:off x="5768975" y="1252538"/>
            <a:ext cx="505142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8837" y="2327564"/>
            <a:ext cx="4959928" cy="923330"/>
          </a:xfrm>
          <a:prstGeom prst="rect">
            <a:avLst/>
          </a:prstGeom>
          <a:noFill/>
        </p:spPr>
        <p:txBody>
          <a:bodyPr wrap="square" rtlCol="0">
            <a:spAutoFit/>
          </a:bodyPr>
          <a:lstStyle/>
          <a:p>
            <a:r>
              <a:rPr lang="en-US" b="1" dirty="0">
                <a:solidFill>
                  <a:srgbClr val="FF0000"/>
                </a:solidFill>
                <a:latin typeface="Comic Sans MS" panose="030F0702030302020204" pitchFamily="66" charset="0"/>
              </a:rPr>
              <a:t>HW1 due on Wednesday, Jan 17</a:t>
            </a:r>
          </a:p>
          <a:p>
            <a:r>
              <a:rPr lang="en-US" b="1" dirty="0">
                <a:solidFill>
                  <a:srgbClr val="FF0000"/>
                </a:solidFill>
                <a:latin typeface="Comic Sans MS" panose="030F0702030302020204" pitchFamily="66" charset="0"/>
              </a:rPr>
              <a:t>Chapt.17:Pb. 3, Pb.13, </a:t>
            </a:r>
            <a:r>
              <a:rPr lang="en-US" b="1" dirty="0" err="1">
                <a:solidFill>
                  <a:srgbClr val="FF0000"/>
                </a:solidFill>
                <a:latin typeface="Comic Sans MS" panose="030F0702030302020204" pitchFamily="66" charset="0"/>
              </a:rPr>
              <a:t>Pb</a:t>
            </a:r>
            <a:r>
              <a:rPr lang="en-US" b="1" dirty="0">
                <a:solidFill>
                  <a:srgbClr val="FF0000"/>
                </a:solidFill>
                <a:latin typeface="Comic Sans MS" panose="030F0702030302020204" pitchFamily="66" charset="0"/>
              </a:rPr>
              <a:t>. 18</a:t>
            </a:r>
          </a:p>
          <a:p>
            <a:r>
              <a:rPr lang="en-US" b="1" dirty="0">
                <a:solidFill>
                  <a:srgbClr val="FF0000"/>
                </a:solidFill>
                <a:latin typeface="Comic Sans MS" panose="030F0702030302020204" pitchFamily="66" charset="0"/>
              </a:rPr>
              <a:t>Chapt.19: Pb.2, Pb.11, Pb.24</a:t>
            </a:r>
          </a:p>
        </p:txBody>
      </p:sp>
    </p:spTree>
    <p:extLst>
      <p:ext uri="{BB962C8B-B14F-4D97-AF65-F5344CB8AC3E}">
        <p14:creationId xmlns:p14="http://schemas.microsoft.com/office/powerpoint/2010/main" val="3054321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5"/>
          <p:cNvSpPr txBox="1">
            <a:spLocks noChangeArrowheads="1"/>
          </p:cNvSpPr>
          <p:nvPr/>
        </p:nvSpPr>
        <p:spPr bwMode="auto">
          <a:xfrm>
            <a:off x="5334000" y="774700"/>
            <a:ext cx="59324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The specific heat</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amount of heat required to change the temperature of a material and is proportional to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mass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and to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temperature change:</a:t>
            </a:r>
          </a:p>
        </p:txBody>
      </p:sp>
      <p:sp>
        <p:nvSpPr>
          <p:cNvPr id="71683" name="Text Box 8"/>
          <p:cNvSpPr txBox="1">
            <a:spLocks noChangeArrowheads="1"/>
          </p:cNvSpPr>
          <p:nvPr/>
        </p:nvSpPr>
        <p:spPr bwMode="auto">
          <a:xfrm>
            <a:off x="5229225" y="4191000"/>
            <a:ext cx="654526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specific heat</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800" b="1" i="1"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c</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characteristic of the material. Some material values are listed on the left.</a:t>
            </a:r>
          </a:p>
        </p:txBody>
      </p:sp>
      <p:sp>
        <p:nvSpPr>
          <p:cNvPr id="71684" name="Rectangle 9"/>
          <p:cNvSpPr>
            <a:spLocks noGrp="1" noChangeArrowheads="1"/>
          </p:cNvSpPr>
          <p:nvPr>
            <p:ph type="title" idx="4294967295"/>
          </p:nvPr>
        </p:nvSpPr>
        <p:spPr>
          <a:xfrm>
            <a:off x="1524000" y="0"/>
            <a:ext cx="8686800" cy="847725"/>
          </a:xfrm>
        </p:spPr>
        <p:txBody>
          <a:bodyPr/>
          <a:lstStyle/>
          <a:p>
            <a:pPr eaLnBrk="1" hangingPunct="1"/>
            <a:r>
              <a:rPr lang="en-US" altLang="en-US" sz="4400">
                <a:latin typeface="Comic Sans MS" panose="030F0702030302020204" pitchFamily="66" charset="0"/>
              </a:rPr>
              <a:t>19-3 Specific Heat</a:t>
            </a:r>
          </a:p>
        </p:txBody>
      </p:sp>
      <p:pic>
        <p:nvPicPr>
          <p:cNvPr id="71685" name="Picture 12" descr="Table_19_01"/>
          <p:cNvPicPr>
            <a:picLocks noChangeAspect="1" noChangeArrowheads="1"/>
          </p:cNvPicPr>
          <p:nvPr/>
        </p:nvPicPr>
        <p:blipFill>
          <a:blip r:embed="rId3">
            <a:extLst>
              <a:ext uri="{28A0092B-C50C-407E-A947-70E740481C1C}">
                <a14:useLocalDpi xmlns:a14="http://schemas.microsoft.com/office/drawing/2010/main" val="0"/>
              </a:ext>
            </a:extLst>
          </a:blip>
          <a:srcRect b="2469"/>
          <a:stretch>
            <a:fillRect/>
          </a:stretch>
        </p:blipFill>
        <p:spPr bwMode="auto">
          <a:xfrm>
            <a:off x="754063" y="995363"/>
            <a:ext cx="3675062" cy="586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208338"/>
            <a:ext cx="325913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69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19-3 Specific Heat</a:t>
            </a:r>
          </a:p>
        </p:txBody>
      </p:sp>
      <p:sp>
        <p:nvSpPr>
          <p:cNvPr id="73731" name="Text Box 5"/>
          <p:cNvSpPr txBox="1">
            <a:spLocks noChangeArrowheads="1"/>
          </p:cNvSpPr>
          <p:nvPr/>
        </p:nvSpPr>
        <p:spPr bwMode="auto">
          <a:xfrm>
            <a:off x="2252663" y="979488"/>
            <a:ext cx="738187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342900" marR="0" lvl="0" indent="-34290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19-2: How heat transferred depends on specific heat.</a:t>
            </a:r>
          </a:p>
          <a:p>
            <a:pPr marL="342900" marR="0" lvl="0" indent="-342900" algn="l" defTabSz="457200" rtl="0" eaLnBrk="1" fontAlgn="base" latinLnBrk="0" hangingPunct="1">
              <a:lnSpc>
                <a:spcPct val="100000"/>
              </a:lnSpc>
              <a:spcBef>
                <a:spcPct val="50000"/>
              </a:spcBef>
              <a:spcAft>
                <a:spcPct val="0"/>
              </a:spcAft>
              <a:buClrTx/>
              <a:buSzTx/>
              <a:buFontTx/>
              <a:buAutoNum type="alphaLcParenBoth"/>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How much heat input is needed to raise the temperature of an empty 20-kg vat made of iron from 10°C to 90°C? </a:t>
            </a:r>
          </a:p>
          <a:p>
            <a:pPr marL="342900" marR="0" lvl="0" indent="-34290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 What if the vat is filled with 20 kg of water?</a:t>
            </a:r>
          </a:p>
        </p:txBody>
      </p:sp>
    </p:spTree>
    <p:extLst>
      <p:ext uri="{BB962C8B-B14F-4D97-AF65-F5344CB8AC3E}">
        <p14:creationId xmlns:p14="http://schemas.microsoft.com/office/powerpoint/2010/main" val="3032531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1828800" y="950913"/>
            <a:ext cx="9044247" cy="265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Closed system</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no mass</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enters or leaves, but energy may be exchanged</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Open system</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mass may transfer as well</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Isolated system</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closed system in which </a:t>
            </a:r>
            <a:r>
              <a:rPr kumimoji="0" lang="en-US" altLang="en-US" sz="2800" b="1" i="0" u="sng" strike="noStrike" kern="1200" cap="none" spc="0" normalizeH="0" baseline="0" noProof="0" dirty="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no energy</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in any form is transferred</a:t>
            </a:r>
          </a:p>
        </p:txBody>
      </p:sp>
      <p:sp>
        <p:nvSpPr>
          <p:cNvPr id="75779" name="Text Box 4"/>
          <p:cNvSpPr txBox="1">
            <a:spLocks noChangeArrowheads="1"/>
          </p:cNvSpPr>
          <p:nvPr/>
        </p:nvSpPr>
        <p:spPr bwMode="auto">
          <a:xfrm>
            <a:off x="1524001" y="3970338"/>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For an isolated system,</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energy out of one part = energy into another part,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or: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heat lost = heat gained</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75780" name="Rectangle 5"/>
          <p:cNvSpPr>
            <a:spLocks noGrp="1" noChangeArrowheads="1"/>
          </p:cNvSpPr>
          <p:nvPr>
            <p:ph type="title" idx="4294967295"/>
          </p:nvPr>
        </p:nvSpPr>
        <p:spPr>
          <a:xfrm>
            <a:off x="1524000" y="0"/>
            <a:ext cx="8686800" cy="847725"/>
          </a:xfrm>
        </p:spPr>
        <p:txBody>
          <a:bodyPr/>
          <a:lstStyle/>
          <a:p>
            <a:pPr eaLnBrk="1" hangingPunct="1"/>
            <a:r>
              <a:rPr lang="en-US" altLang="en-US" sz="4000">
                <a:latin typeface="Comic Sans MS" panose="030F0702030302020204" pitchFamily="66" charset="0"/>
              </a:rPr>
              <a:t>19-4 Calorimetry</a:t>
            </a:r>
            <a:r>
              <a:rPr lang="en-US" altLang="en-US" sz="4000">
                <a:latin typeface="Comic Sans MS" panose="030F0702030302020204" pitchFamily="66" charset="0"/>
                <a:cs typeface="Arial" panose="020B0604020202020204" pitchFamily="34" charset="0"/>
              </a:rPr>
              <a:t>—</a:t>
            </a:r>
            <a:r>
              <a:rPr lang="en-US" altLang="en-US" sz="4000">
                <a:latin typeface="Comic Sans MS" panose="030F0702030302020204" pitchFamily="66" charset="0"/>
              </a:rPr>
              <a:t>Solving Problems</a:t>
            </a:r>
          </a:p>
        </p:txBody>
      </p:sp>
    </p:spTree>
    <p:extLst>
      <p:ext uri="{BB962C8B-B14F-4D97-AF65-F5344CB8AC3E}">
        <p14:creationId xmlns:p14="http://schemas.microsoft.com/office/powerpoint/2010/main" val="2035687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idx="4294967295"/>
          </p:nvPr>
        </p:nvSpPr>
        <p:spPr>
          <a:xfrm>
            <a:off x="1524000" y="0"/>
            <a:ext cx="8229600" cy="847725"/>
          </a:xfrm>
        </p:spPr>
        <p:txBody>
          <a:bodyPr/>
          <a:lstStyle/>
          <a:p>
            <a:pPr eaLnBrk="1" hangingPunct="1"/>
            <a:r>
              <a:rPr lang="en-US" altLang="en-US" sz="3600">
                <a:latin typeface="Comic Sans MS" panose="030F0702030302020204" pitchFamily="66" charset="0"/>
              </a:rPr>
              <a:t>19-4 Calorimetry</a:t>
            </a:r>
            <a:r>
              <a:rPr lang="en-US" altLang="en-US" sz="3600">
                <a:latin typeface="Comic Sans MS" panose="030F0702030302020204" pitchFamily="66" charset="0"/>
                <a:cs typeface="Arial" panose="020B0604020202020204" pitchFamily="34" charset="0"/>
              </a:rPr>
              <a:t>—</a:t>
            </a:r>
            <a:r>
              <a:rPr lang="en-US" altLang="en-US" sz="3600">
                <a:latin typeface="Comic Sans MS" panose="030F0702030302020204" pitchFamily="66" charset="0"/>
              </a:rPr>
              <a:t>Solving Problems</a:t>
            </a:r>
          </a:p>
        </p:txBody>
      </p:sp>
      <p:sp>
        <p:nvSpPr>
          <p:cNvPr id="76803" name="Text Box 5"/>
          <p:cNvSpPr txBox="1">
            <a:spLocks noChangeArrowheads="1"/>
          </p:cNvSpPr>
          <p:nvPr/>
        </p:nvSpPr>
        <p:spPr bwMode="auto">
          <a:xfrm>
            <a:off x="1828800" y="882650"/>
            <a:ext cx="86106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19-3: The cup cools the tea.</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200 cm</a:t>
            </a:r>
            <a:r>
              <a:rPr kumimoji="0" lang="en-US" altLang="en-US" sz="2800" b="1" i="0" u="none" strike="noStrike" kern="1200" cap="none" spc="0" normalizeH="0" baseline="3000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3</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tea at 95°C is poured into a 150-g glass cup initially at 25°C, what will be the common final temperature </a:t>
            </a:r>
            <a:r>
              <a:rPr kumimoji="0" lang="en-US" altLang="en-US" sz="2800" b="1" i="1"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the tea and cup when equilibrium is reached, assuming no heat flows to the surroundings?</a:t>
            </a:r>
          </a:p>
        </p:txBody>
      </p:sp>
      <p:pic>
        <p:nvPicPr>
          <p:cNvPr id="76804" name="Picture 7" descr="Figure_19_03"/>
          <p:cNvPicPr>
            <a:picLocks noChangeAspect="1" noChangeArrowheads="1"/>
          </p:cNvPicPr>
          <p:nvPr/>
        </p:nvPicPr>
        <p:blipFill>
          <a:blip r:embed="rId3" cstate="print">
            <a:extLst>
              <a:ext uri="{28A0092B-C50C-407E-A947-70E740481C1C}">
                <a14:useLocalDpi xmlns:a14="http://schemas.microsoft.com/office/drawing/2010/main" val="0"/>
              </a:ext>
            </a:extLst>
          </a:blip>
          <a:srcRect b="17300"/>
          <a:stretch>
            <a:fillRect/>
          </a:stretch>
        </p:blipFill>
        <p:spPr bwMode="auto">
          <a:xfrm>
            <a:off x="3489325" y="3941763"/>
            <a:ext cx="53435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7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idx="4294967295"/>
          </p:nvPr>
        </p:nvSpPr>
        <p:spPr>
          <a:xfrm>
            <a:off x="1524000" y="228600"/>
            <a:ext cx="8229600" cy="847725"/>
          </a:xfrm>
        </p:spPr>
        <p:txBody>
          <a:bodyPr/>
          <a:lstStyle/>
          <a:p>
            <a:r>
              <a:rPr lang="en-US" altLang="en-US" sz="4800">
                <a:latin typeface="Comic Sans MS" panose="030F0702030302020204" pitchFamily="66" charset="0"/>
              </a:rPr>
              <a:t>Problem 15</a:t>
            </a:r>
          </a:p>
        </p:txBody>
      </p:sp>
      <p:sp>
        <p:nvSpPr>
          <p:cNvPr id="78851" name="Content Placeholder 2"/>
          <p:cNvSpPr>
            <a:spLocks noGrp="1"/>
          </p:cNvSpPr>
          <p:nvPr>
            <p:ph idx="4294967295"/>
          </p:nvPr>
        </p:nvSpPr>
        <p:spPr>
          <a:xfrm>
            <a:off x="928688" y="1497013"/>
            <a:ext cx="10044112" cy="4525962"/>
          </a:xfrm>
        </p:spPr>
        <p:txBody>
          <a:bodyPr/>
          <a:lstStyle/>
          <a:p>
            <a:pPr marL="0" indent="0" algn="just">
              <a:lnSpc>
                <a:spcPct val="150000"/>
              </a:lnSpc>
              <a:spcBef>
                <a:spcPts val="200"/>
              </a:spcBef>
              <a:buFont typeface="Wingdings 2" panose="05020102010507070707" pitchFamily="18" charset="2"/>
              <a:buNone/>
              <a:tabLst>
                <a:tab pos="228600" algn="dec"/>
              </a:tabLst>
            </a:pPr>
            <a:r>
              <a:rPr lang="en-US" altLang="en-US" sz="3200" b="1">
                <a:solidFill>
                  <a:srgbClr val="002060"/>
                </a:solidFill>
                <a:latin typeface="Comic Sans MS" panose="030F0702030302020204" pitchFamily="66" charset="0"/>
                <a:cs typeface="Times New Roman" panose="02020603050405020304" pitchFamily="18" charset="0"/>
              </a:rPr>
              <a:t>15.</a:t>
            </a:r>
            <a:r>
              <a:rPr lang="en-US" altLang="en-US" sz="3200">
                <a:solidFill>
                  <a:srgbClr val="002060"/>
                </a:solidFill>
                <a:latin typeface="Comic Sans MS" panose="030F0702030302020204" pitchFamily="66" charset="0"/>
                <a:cs typeface="Times New Roman" panose="02020603050405020304" pitchFamily="18" charset="0"/>
              </a:rPr>
              <a:t>(II) When a 290-g piece of iron at 180°C is placed in a 95-g aluminum calorimeter cup containing 250 g of glycerin at 10°C, the final temperature is observed to be 38°C. ­Estimate the specific heat of glycerin.</a:t>
            </a:r>
          </a:p>
          <a:p>
            <a:pPr marL="0" indent="0">
              <a:tabLst>
                <a:tab pos="228600" algn="dec"/>
              </a:tabLst>
            </a:pPr>
            <a:endParaRPr lang="en-US" altLang="en-US">
              <a:solidFill>
                <a:schemeClr val="accent2"/>
              </a:solidFill>
              <a:latin typeface="Arial" panose="020B0604020202020204" pitchFamily="34" charset="0"/>
            </a:endParaRPr>
          </a:p>
        </p:txBody>
      </p:sp>
    </p:spTree>
    <p:extLst>
      <p:ext uri="{BB962C8B-B14F-4D97-AF65-F5344CB8AC3E}">
        <p14:creationId xmlns:p14="http://schemas.microsoft.com/office/powerpoint/2010/main" val="2892213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5"/>
          <p:cNvSpPr txBox="1">
            <a:spLocks noChangeArrowheads="1"/>
          </p:cNvSpPr>
          <p:nvPr/>
        </p:nvSpPr>
        <p:spPr bwMode="auto">
          <a:xfrm>
            <a:off x="5168900" y="1833563"/>
            <a:ext cx="66992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instrument to the left is a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calorimeter</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which makes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quantitative</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measurements of heat exchange. A sample is heated to a well-measured high temperature and plunged into the water, and the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equilibrium</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temperature is measured. This gives the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specific heat</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the sample.</a:t>
            </a:r>
          </a:p>
        </p:txBody>
      </p:sp>
      <p:sp>
        <p:nvSpPr>
          <p:cNvPr id="79875" name="Rectangle 6"/>
          <p:cNvSpPr>
            <a:spLocks noGrp="1" noChangeArrowheads="1"/>
          </p:cNvSpPr>
          <p:nvPr>
            <p:ph type="title" idx="4294967295"/>
          </p:nvPr>
        </p:nvSpPr>
        <p:spPr>
          <a:xfrm>
            <a:off x="1524000" y="0"/>
            <a:ext cx="8686800" cy="847725"/>
          </a:xfrm>
        </p:spPr>
        <p:txBody>
          <a:bodyPr/>
          <a:lstStyle/>
          <a:p>
            <a:pPr eaLnBrk="1" hangingPunct="1"/>
            <a:r>
              <a:rPr lang="en-US" altLang="en-US" sz="4000">
                <a:latin typeface="Comic Sans MS" panose="030F0702030302020204" pitchFamily="66" charset="0"/>
              </a:rPr>
              <a:t>19-4 Calorimetry</a:t>
            </a:r>
            <a:r>
              <a:rPr lang="en-US" altLang="en-US" sz="4000">
                <a:latin typeface="Comic Sans MS" panose="030F0702030302020204" pitchFamily="66" charset="0"/>
                <a:cs typeface="Arial" panose="020B0604020202020204" pitchFamily="34" charset="0"/>
              </a:rPr>
              <a:t>—</a:t>
            </a:r>
            <a:r>
              <a:rPr lang="en-US" altLang="en-US" sz="4000">
                <a:latin typeface="Comic Sans MS" panose="030F0702030302020204" pitchFamily="66" charset="0"/>
              </a:rPr>
              <a:t>Solving Problems</a:t>
            </a:r>
          </a:p>
        </p:txBody>
      </p:sp>
      <p:pic>
        <p:nvPicPr>
          <p:cNvPr id="79876" name="Picture 8" descr="Figure_19_04"/>
          <p:cNvPicPr>
            <a:picLocks noChangeAspect="1" noChangeArrowheads="1"/>
          </p:cNvPicPr>
          <p:nvPr/>
        </p:nvPicPr>
        <p:blipFill>
          <a:blip r:embed="rId3">
            <a:extLst>
              <a:ext uri="{28A0092B-C50C-407E-A947-70E740481C1C}">
                <a14:useLocalDpi xmlns:a14="http://schemas.microsoft.com/office/drawing/2010/main" val="0"/>
              </a:ext>
            </a:extLst>
          </a:blip>
          <a:srcRect b="2542"/>
          <a:stretch>
            <a:fillRect/>
          </a:stretch>
        </p:blipFill>
        <p:spPr bwMode="auto">
          <a:xfrm>
            <a:off x="754063" y="1268413"/>
            <a:ext cx="3989387" cy="491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494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3"/>
          <p:cNvSpPr txBox="1">
            <a:spLocks noChangeArrowheads="1"/>
          </p:cNvSpPr>
          <p:nvPr/>
        </p:nvSpPr>
        <p:spPr bwMode="auto">
          <a:xfrm>
            <a:off x="239713" y="1492250"/>
            <a:ext cx="117109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457200" marR="0" lvl="0" indent="-457200" algn="l" defTabSz="4572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Energy is required for a material to change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phase</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even though its </a:t>
            </a:r>
            <a:r>
              <a:rPr kumimoji="0" lang="en-US" altLang="en-US" sz="24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temperature</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is not changing.</a:t>
            </a:r>
          </a:p>
          <a:p>
            <a:pPr marL="457200" marR="0" lvl="0" indent="-457200" algn="l" defTabSz="4572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Latent heat is the heat (energy) </a:t>
            </a:r>
            <a:r>
              <a:rPr kumimoji="0" lang="en-US" altLang="en-US" sz="24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required to change 1kg of substance from solid to liquid </a:t>
            </a:r>
          </a:p>
        </p:txBody>
      </p:sp>
      <p:sp>
        <p:nvSpPr>
          <p:cNvPr id="81923" name="Rectangle 6"/>
          <p:cNvSpPr>
            <a:spLocks noGrp="1" noChangeArrowheads="1"/>
          </p:cNvSpPr>
          <p:nvPr>
            <p:ph type="title" idx="4294967295"/>
          </p:nvPr>
        </p:nvSpPr>
        <p:spPr>
          <a:xfrm>
            <a:off x="1636713" y="322263"/>
            <a:ext cx="8229600" cy="847725"/>
          </a:xfrm>
        </p:spPr>
        <p:txBody>
          <a:bodyPr/>
          <a:lstStyle/>
          <a:p>
            <a:pPr eaLnBrk="1" hangingPunct="1"/>
            <a:r>
              <a:rPr lang="en-US" altLang="en-US" sz="4400">
                <a:latin typeface="Comic Sans MS" panose="030F0702030302020204" pitchFamily="66" charset="0"/>
              </a:rPr>
              <a:t>19-5 Latent Heat</a:t>
            </a:r>
          </a:p>
        </p:txBody>
      </p:sp>
      <p:pic>
        <p:nvPicPr>
          <p:cNvPr id="81924" name="Picture 8" descr="Figure_19_05"/>
          <p:cNvPicPr>
            <a:picLocks noChangeAspect="1" noChangeArrowheads="1"/>
          </p:cNvPicPr>
          <p:nvPr/>
        </p:nvPicPr>
        <p:blipFill>
          <a:blip r:embed="rId3">
            <a:extLst>
              <a:ext uri="{28A0092B-C50C-407E-A947-70E740481C1C}">
                <a14:useLocalDpi xmlns:a14="http://schemas.microsoft.com/office/drawing/2010/main" val="0"/>
              </a:ext>
            </a:extLst>
          </a:blip>
          <a:srcRect b="3618"/>
          <a:stretch>
            <a:fillRect/>
          </a:stretch>
        </p:blipFill>
        <p:spPr bwMode="auto">
          <a:xfrm>
            <a:off x="1676400" y="3122613"/>
            <a:ext cx="82137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621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3"/>
          <p:cNvSpPr txBox="1">
            <a:spLocks noChangeArrowheads="1"/>
          </p:cNvSpPr>
          <p:nvPr/>
        </p:nvSpPr>
        <p:spPr bwMode="auto">
          <a:xfrm>
            <a:off x="2038350" y="1752600"/>
            <a:ext cx="8093075" cy="138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total</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heat required for a phase change depends on the total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mass</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and the </a:t>
            </a:r>
            <a:r>
              <a:rPr kumimoji="0" lang="en-US" altLang="en-US" sz="2800" b="1" i="0" u="none" strike="noStrike" kern="1200" cap="none" spc="0" normalizeH="0" baseline="0" noProof="0">
                <a:ln>
                  <a:noFill/>
                </a:ln>
                <a:solidFill>
                  <a:srgbClr val="000000"/>
                </a:solidFill>
                <a:effectLst/>
                <a:uLnTx/>
                <a:uFillTx/>
                <a:latin typeface="Comic Sans MS" panose="030F0702030302020204" pitchFamily="66" charset="0"/>
                <a:ea typeface="MS PGothic" panose="020B0600070205080204" pitchFamily="34" charset="-128"/>
                <a:cs typeface="Arial" panose="020B0604020202020204" pitchFamily="34" charset="0"/>
              </a:rPr>
              <a:t>latent heat</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t>
            </a:r>
          </a:p>
        </p:txBody>
      </p:sp>
      <p:sp>
        <p:nvSpPr>
          <p:cNvPr id="83971" name="Rectangle 7"/>
          <p:cNvSpPr>
            <a:spLocks noGrp="1" noChangeArrowheads="1"/>
          </p:cNvSpPr>
          <p:nvPr>
            <p:ph type="title" idx="4294967295"/>
          </p:nvPr>
        </p:nvSpPr>
        <p:spPr>
          <a:xfrm>
            <a:off x="1558925" y="474663"/>
            <a:ext cx="8229600" cy="847725"/>
          </a:xfrm>
        </p:spPr>
        <p:txBody>
          <a:bodyPr/>
          <a:lstStyle/>
          <a:p>
            <a:pPr eaLnBrk="1" hangingPunct="1"/>
            <a:r>
              <a:rPr lang="en-US" altLang="en-US" sz="4800">
                <a:latin typeface="Comic Sans MS" panose="030F0702030302020204" pitchFamily="66" charset="0"/>
              </a:rPr>
              <a:t>19-5 Latent Heat</a:t>
            </a:r>
          </a:p>
        </p:txBody>
      </p:sp>
      <p:pic>
        <p:nvPicPr>
          <p:cNvPr id="50181" name="Picture 11"/>
          <p:cNvPicPr>
            <a:picLocks noChangeAspect="1" noChangeArrowheads="1"/>
          </p:cNvPicPr>
          <p:nvPr/>
        </p:nvPicPr>
        <p:blipFill>
          <a:blip r:embed="rId3"/>
          <a:srcRect/>
          <a:stretch>
            <a:fillRect/>
          </a:stretch>
        </p:blipFill>
        <p:spPr bwMode="auto">
          <a:xfrm>
            <a:off x="3822700" y="3463925"/>
            <a:ext cx="4546600" cy="134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2464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3"/>
          <p:cNvSpPr txBox="1">
            <a:spLocks noChangeArrowheads="1"/>
          </p:cNvSpPr>
          <p:nvPr/>
        </p:nvSpPr>
        <p:spPr bwMode="auto">
          <a:xfrm>
            <a:off x="1828800" y="835025"/>
            <a:ext cx="8305800" cy="203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Heat of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fusion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a:t>
            </a:r>
            <a:r>
              <a:rPr kumimoji="0" lang="en-US" altLang="en-US" sz="2800" b="1" i="0" u="none" strike="noStrike" kern="1200" cap="none" spc="0" normalizeH="0" baseline="-2500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F</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heat required to change 1.0 kg of material from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solid to liquid</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Heat of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vaporization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a:t>
            </a:r>
            <a:r>
              <a:rPr kumimoji="0" lang="en-US" altLang="en-US" sz="2800" b="1" i="0" u="none" strike="noStrike" kern="1200" cap="none" spc="0" normalizeH="0" baseline="-2500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V</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heat required to change 1.0 kg of material from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liquid to vapor</a:t>
            </a:r>
          </a:p>
        </p:txBody>
      </p:sp>
      <p:sp>
        <p:nvSpPr>
          <p:cNvPr id="86019" name="Rectangle 6"/>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19-5 Latent Heat</a:t>
            </a:r>
          </a:p>
        </p:txBody>
      </p:sp>
      <p:pic>
        <p:nvPicPr>
          <p:cNvPr id="86020" name="Picture 8" descr="Table_19_02"/>
          <p:cNvPicPr>
            <a:picLocks noChangeAspect="1" noChangeArrowheads="1"/>
          </p:cNvPicPr>
          <p:nvPr/>
        </p:nvPicPr>
        <p:blipFill>
          <a:blip r:embed="rId2">
            <a:extLst>
              <a:ext uri="{28A0092B-C50C-407E-A947-70E740481C1C}">
                <a14:useLocalDpi xmlns:a14="http://schemas.microsoft.com/office/drawing/2010/main" val="0"/>
              </a:ext>
            </a:extLst>
          </a:blip>
          <a:srcRect b="4222"/>
          <a:stretch>
            <a:fillRect/>
          </a:stretch>
        </p:blipFill>
        <p:spPr bwMode="auto">
          <a:xfrm>
            <a:off x="1984375" y="2857500"/>
            <a:ext cx="8272463"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940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1905000" y="1139825"/>
            <a:ext cx="8534400" cy="4186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ea typeface="MS PGothic" panose="020B0600070205080204" pitchFamily="34" charset="-128"/>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latent heat of vaporization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is relevant for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evaporation</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as well as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boiling</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The heat of vaporization of water rises slightly as the temperature decreases.</a:t>
            </a:r>
          </a:p>
          <a:p>
            <a:pPr marL="0" marR="0" lvl="0" indent="0" algn="l" defTabSz="914400" rtl="0" eaLnBrk="1" fontAlgn="base" latinLnBrk="0" hangingPunct="1">
              <a:lnSpc>
                <a:spcPct val="100000"/>
              </a:lnSpc>
              <a:spcBef>
                <a:spcPct val="50000"/>
              </a:spcBef>
              <a:spcAft>
                <a:spcPct val="0"/>
              </a:spcAft>
              <a:buClrTx/>
              <a:buSzTx/>
              <a:buFont typeface="Wingdings 2" panose="05020102010507070707" pitchFamily="18" charset="2"/>
              <a:buNone/>
              <a:tabLst/>
              <a:defRPr/>
            </a:pP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On a molecular level</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heat added during a change of state does not increase the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kinetic energy</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of individual molecules, but rather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break the close bonds </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between them so the next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Arial" panose="020B0604020202020204" pitchFamily="34" charset="0"/>
              </a:rPr>
              <a:t>phase</a:t>
            </a:r>
            <a:r>
              <a:rPr kumimoji="0" lang="en-US" altLang="en-US" sz="2800" b="1" i="0" u="sng"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can occur.</a:t>
            </a:r>
          </a:p>
        </p:txBody>
      </p:sp>
      <p:sp>
        <p:nvSpPr>
          <p:cNvPr id="87043" name="Rectangle 4"/>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19-5 Latent Heat</a:t>
            </a:r>
          </a:p>
        </p:txBody>
      </p:sp>
    </p:spTree>
    <p:extLst>
      <p:ext uri="{BB962C8B-B14F-4D97-AF65-F5344CB8AC3E}">
        <p14:creationId xmlns:p14="http://schemas.microsoft.com/office/powerpoint/2010/main" val="13023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1354975" y="1177925"/>
            <a:ext cx="996696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We often speak of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heat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as though it were a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material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that flows from one object to another; it is not.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Rather,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it is a form of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energy.</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Unit of heat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calorie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a:t>
            </a:r>
            <a:r>
              <a:rPr kumimoji="0" lang="en-US" altLang="en-US" sz="2800" b="1" i="0" u="none" strike="noStrike" kern="1200" cap="none" spc="0" normalizeH="0" baseline="0" noProof="0" dirty="0" err="1">
                <a:ln>
                  <a:noFill/>
                </a:ln>
                <a:solidFill>
                  <a:srgbClr val="333399"/>
                </a:solidFill>
                <a:effectLst/>
                <a:uLnTx/>
                <a:uFillTx/>
                <a:latin typeface="Comic Sans MS" panose="030F0702030302020204" pitchFamily="66" charset="0"/>
                <a:ea typeface="MS PGothic" panose="020B0600070205080204" pitchFamily="34" charset="-128"/>
                <a:cs typeface="+mn-cs"/>
              </a:rPr>
              <a:t>cal</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1 </a:t>
            </a:r>
            <a:r>
              <a:rPr kumimoji="0" lang="en-US" altLang="en-US" sz="2800" b="1" i="0" u="sng"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cs typeface="+mn-cs"/>
              </a:rPr>
              <a:t>cal</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is the amount of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heat</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necessary to raise the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temperature</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of 1 g of water by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1 Celsius degree.</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Don’t be fooled—</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the Calories on our food labels are really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kilocalories</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(kcal or Calories),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the heat necessary </a:t>
            </a:r>
            <a:r>
              <a:rPr kumimoji="0" lang="en-US" altLang="en-US" sz="2800" b="1" i="0" u="sng" strike="noStrike" kern="1200" cap="none" spc="0" normalizeH="0" baseline="0" noProof="0" dirty="0">
                <a:ln>
                  <a:noFill/>
                </a:ln>
                <a:solidFill>
                  <a:srgbClr val="7CCA62">
                    <a:lumMod val="50000"/>
                  </a:srgbClr>
                </a:solidFill>
                <a:effectLst/>
                <a:uLnTx/>
                <a:uFillTx/>
                <a:latin typeface="Comic Sans MS" panose="030F0702030302020204" pitchFamily="66" charset="0"/>
                <a:ea typeface="MS PGothic" panose="020B0600070205080204" pitchFamily="34" charset="-128"/>
                <a:cs typeface="+mn-cs"/>
              </a:rPr>
              <a:t>to raise 1 kg of water by 1 Celsius degree.</a:t>
            </a:r>
          </a:p>
        </p:txBody>
      </p:sp>
      <p:sp>
        <p:nvSpPr>
          <p:cNvPr id="60419" name="Rectangle 4"/>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19-1 Heat as Energy Transfer</a:t>
            </a:r>
          </a:p>
        </p:txBody>
      </p:sp>
    </p:spTree>
    <p:extLst>
      <p:ext uri="{BB962C8B-B14F-4D97-AF65-F5344CB8AC3E}">
        <p14:creationId xmlns:p14="http://schemas.microsoft.com/office/powerpoint/2010/main" val="3606232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Grp="1" noChangeArrowheads="1"/>
          </p:cNvSpPr>
          <p:nvPr>
            <p:ph type="title" idx="4294967295"/>
          </p:nvPr>
        </p:nvSpPr>
        <p:spPr>
          <a:xfrm>
            <a:off x="1524000" y="223838"/>
            <a:ext cx="8229600" cy="847725"/>
          </a:xfrm>
        </p:spPr>
        <p:txBody>
          <a:bodyPr/>
          <a:lstStyle/>
          <a:p>
            <a:pPr eaLnBrk="1" hangingPunct="1"/>
            <a:r>
              <a:rPr lang="en-US" altLang="en-US" sz="4400">
                <a:latin typeface="Comic Sans MS" panose="030F0702030302020204" pitchFamily="66" charset="0"/>
              </a:rPr>
              <a:t>19-5 Latent Heat</a:t>
            </a:r>
          </a:p>
        </p:txBody>
      </p:sp>
      <p:sp>
        <p:nvSpPr>
          <p:cNvPr id="88067" name="Text Box 5"/>
          <p:cNvSpPr txBox="1">
            <a:spLocks noChangeArrowheads="1"/>
          </p:cNvSpPr>
          <p:nvPr/>
        </p:nvSpPr>
        <p:spPr bwMode="auto">
          <a:xfrm>
            <a:off x="1358900" y="1820863"/>
            <a:ext cx="96742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Example 19-6: Determining a latent heat.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specific heat of liquid mercury is 140 J/kg·°C. When 1.0 kg of solid mercury at its melting point of -39°C is placed in a 0.50-kg aluminum calorimeter filled with 1.2 kg of water at 20.0°C, the mercury melts and the final temperature of the combination is found to be 16.5°C. What is the heat of fusion of mercury in J/kg?</a:t>
            </a:r>
          </a:p>
        </p:txBody>
      </p:sp>
    </p:spTree>
    <p:extLst>
      <p:ext uri="{BB962C8B-B14F-4D97-AF65-F5344CB8AC3E}">
        <p14:creationId xmlns:p14="http://schemas.microsoft.com/office/powerpoint/2010/main" val="3543052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1438102" y="998538"/>
            <a:ext cx="8869536"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If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heat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is a form of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energy,</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it ought to be possible to equate it to other forms. The experiment below found the </a:t>
            </a: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mechanical equivalent of heat</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mn-cs"/>
              </a:rPr>
              <a:t> by using the falling weight to heat the water:</a:t>
            </a:r>
          </a:p>
        </p:txBody>
      </p:sp>
      <p:sp>
        <p:nvSpPr>
          <p:cNvPr id="61443" name="Rectangle 7"/>
          <p:cNvSpPr>
            <a:spLocks noChangeArrowheads="1"/>
          </p:cNvSpPr>
          <p:nvPr/>
        </p:nvSpPr>
        <p:spPr bwMode="auto">
          <a:xfrm>
            <a:off x="9220200" y="3179763"/>
            <a:ext cx="92075" cy="301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44" name="Rectangle 8"/>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19-1 Heat as Energy Transfer</a:t>
            </a:r>
          </a:p>
        </p:txBody>
      </p:sp>
      <p:sp>
        <p:nvSpPr>
          <p:cNvPr id="61445" name="Text Box 10"/>
          <p:cNvSpPr txBox="1">
            <a:spLocks noChangeArrowheads="1"/>
          </p:cNvSpPr>
          <p:nvPr/>
        </p:nvSpPr>
        <p:spPr bwMode="auto">
          <a:xfrm>
            <a:off x="6345238" y="3377684"/>
            <a:ext cx="39624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4.186 J = 1 </a:t>
            </a:r>
            <a:r>
              <a:rPr kumimoji="0" lang="en-US" altLang="en-US" sz="2800" b="1" i="0" u="none" strike="noStrike" kern="1200" cap="none" spc="0" normalizeH="0" baseline="0" noProof="0" dirty="0" err="1">
                <a:ln>
                  <a:noFill/>
                </a:ln>
                <a:solidFill>
                  <a:srgbClr val="FF0000"/>
                </a:solidFill>
                <a:effectLst/>
                <a:uLnTx/>
                <a:uFillTx/>
                <a:latin typeface="Comic Sans MS" panose="030F0702030302020204" pitchFamily="66" charset="0"/>
                <a:ea typeface="MS PGothic" panose="020B0600070205080204" pitchFamily="34" charset="-128"/>
                <a:cs typeface="+mn-cs"/>
              </a:rPr>
              <a:t>cal</a:t>
            </a:r>
            <a:endPar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endParaRPr>
          </a:p>
          <a:p>
            <a:pPr marL="0" marR="0" lvl="0" indent="0" algn="ctr"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uLnTx/>
                <a:uFillTx/>
                <a:latin typeface="Comic Sans MS" panose="030F0702030302020204" pitchFamily="66" charset="0"/>
                <a:ea typeface="MS PGothic" panose="020B0600070205080204" pitchFamily="34" charset="-128"/>
                <a:cs typeface="+mn-cs"/>
              </a:rPr>
              <a:t>4.186 kJ = 1 kcal</a:t>
            </a:r>
          </a:p>
        </p:txBody>
      </p:sp>
      <p:pic>
        <p:nvPicPr>
          <p:cNvPr id="61446" name="Picture 11" descr="Figure_19_01"/>
          <p:cNvPicPr>
            <a:picLocks noChangeAspect="1" noChangeArrowheads="1"/>
          </p:cNvPicPr>
          <p:nvPr/>
        </p:nvPicPr>
        <p:blipFill>
          <a:blip r:embed="rId3" cstate="print">
            <a:extLst>
              <a:ext uri="{28A0092B-C50C-407E-A947-70E740481C1C}">
                <a14:useLocalDpi xmlns:a14="http://schemas.microsoft.com/office/drawing/2010/main" val="0"/>
              </a:ext>
            </a:extLst>
          </a:blip>
          <a:srcRect b="3085"/>
          <a:stretch>
            <a:fillRect/>
          </a:stretch>
        </p:blipFill>
        <p:spPr bwMode="auto">
          <a:xfrm>
            <a:off x="1600200" y="3216275"/>
            <a:ext cx="4962525" cy="359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TextBox 1"/>
          <p:cNvSpPr txBox="1">
            <a:spLocks noChangeArrowheads="1"/>
          </p:cNvSpPr>
          <p:nvPr/>
        </p:nvSpPr>
        <p:spPr bwMode="auto">
          <a:xfrm>
            <a:off x="6318250" y="5011737"/>
            <a:ext cx="34115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387026"/>
                </a:solidFill>
                <a:effectLst/>
                <a:uLnTx/>
                <a:uFillTx/>
                <a:latin typeface="Comic Sans MS" panose="030F0702030302020204" pitchFamily="66" charset="0"/>
                <a:ea typeface="+mn-ea"/>
                <a:cs typeface="Arial" panose="020B0604020202020204" pitchFamily="34" charset="0"/>
              </a:rPr>
              <a:t>Mechanical Joule experiment</a:t>
            </a:r>
          </a:p>
        </p:txBody>
      </p:sp>
    </p:spTree>
    <p:extLst>
      <p:ext uri="{BB962C8B-B14F-4D97-AF65-F5344CB8AC3E}">
        <p14:creationId xmlns:p14="http://schemas.microsoft.com/office/powerpoint/2010/main" val="219120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1600200" y="1046163"/>
            <a:ext cx="8915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Definition of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heat</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Heat is energy transferred from one object to another because of a difference in temperature.</a:t>
            </a:r>
          </a:p>
        </p:txBody>
      </p:sp>
      <p:sp>
        <p:nvSpPr>
          <p:cNvPr id="63491" name="Text Box 4"/>
          <p:cNvSpPr txBox="1">
            <a:spLocks noChangeArrowheads="1"/>
          </p:cNvSpPr>
          <p:nvPr/>
        </p:nvSpPr>
        <p:spPr bwMode="auto">
          <a:xfrm>
            <a:off x="1785938" y="3657600"/>
            <a:ext cx="853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Char char="•"/>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 Remember that the </a:t>
            </a:r>
            <a:r>
              <a:rPr kumimoji="0" lang="en-US" altLang="en-US" sz="2800" b="1" i="0" u="none"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temperature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of a gas is a measure of </a:t>
            </a:r>
            <a:r>
              <a:rPr kumimoji="0" lang="en-US" altLang="en-US" sz="2800" b="1" i="0" u="sng" strike="noStrike" kern="1200" cap="none" spc="0" normalizeH="0" baseline="0" noProof="0">
                <a:ln>
                  <a:noFill/>
                </a:ln>
                <a:solidFill>
                  <a:srgbClr val="FF0000"/>
                </a:solidFill>
                <a:effectLst/>
                <a:uLnTx/>
                <a:uFillTx/>
                <a:latin typeface="Comic Sans MS" panose="030F0702030302020204" pitchFamily="66" charset="0"/>
                <a:ea typeface="MS PGothic" panose="020B0600070205080204" pitchFamily="34" charset="-128"/>
                <a:cs typeface="+mn-cs"/>
              </a:rPr>
              <a:t>the kinetic energy of its molecules.</a:t>
            </a:r>
          </a:p>
        </p:txBody>
      </p:sp>
      <p:sp>
        <p:nvSpPr>
          <p:cNvPr id="63492" name="Rectangle 5"/>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19-1 Heat as Energy Transfer</a:t>
            </a:r>
          </a:p>
        </p:txBody>
      </p:sp>
    </p:spTree>
    <p:extLst>
      <p:ext uri="{BB962C8B-B14F-4D97-AF65-F5344CB8AC3E}">
        <p14:creationId xmlns:p14="http://schemas.microsoft.com/office/powerpoint/2010/main" val="706876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idx="4294967295"/>
          </p:nvPr>
        </p:nvSpPr>
        <p:spPr>
          <a:xfrm>
            <a:off x="1524000" y="0"/>
            <a:ext cx="8229600" cy="847725"/>
          </a:xfrm>
        </p:spPr>
        <p:txBody>
          <a:bodyPr/>
          <a:lstStyle/>
          <a:p>
            <a:pPr eaLnBrk="1" hangingPunct="1"/>
            <a:r>
              <a:rPr lang="en-US" altLang="en-US" sz="4000">
                <a:latin typeface="Comic Sans MS" panose="030F0702030302020204" pitchFamily="66" charset="0"/>
              </a:rPr>
              <a:t>19-1 Heat as Energy Transfer</a:t>
            </a:r>
          </a:p>
        </p:txBody>
      </p:sp>
      <p:sp>
        <p:nvSpPr>
          <p:cNvPr id="64515" name="Text Box 5"/>
          <p:cNvSpPr txBox="1">
            <a:spLocks noChangeArrowheads="1"/>
          </p:cNvSpPr>
          <p:nvPr/>
        </p:nvSpPr>
        <p:spPr bwMode="auto">
          <a:xfrm>
            <a:off x="2068513" y="1492250"/>
            <a:ext cx="80549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Example 19-1: Working off the extra calories.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mn-cs"/>
              </a:rPr>
              <a:t>Suppose you throw caution to the wind and eat too much ice cream and cake on the order of 500 Calories. To compensate, you want to do an equivalent amount of work climbing stairs or a mountain. How much total height must you climb?</a:t>
            </a:r>
          </a:p>
        </p:txBody>
      </p:sp>
    </p:spTree>
    <p:extLst>
      <p:ext uri="{BB962C8B-B14F-4D97-AF65-F5344CB8AC3E}">
        <p14:creationId xmlns:p14="http://schemas.microsoft.com/office/powerpoint/2010/main" val="23030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idx="4294967295"/>
          </p:nvPr>
        </p:nvSpPr>
        <p:spPr>
          <a:xfrm>
            <a:off x="1524000" y="274638"/>
            <a:ext cx="8229600" cy="1143000"/>
          </a:xfrm>
        </p:spPr>
        <p:txBody>
          <a:bodyPr/>
          <a:lstStyle/>
          <a:p>
            <a:r>
              <a:rPr lang="en-US" altLang="en-US">
                <a:latin typeface="Comic Sans MS" panose="030F0702030302020204" pitchFamily="66" charset="0"/>
              </a:rPr>
              <a:t>Problem 5</a:t>
            </a:r>
          </a:p>
        </p:txBody>
      </p:sp>
      <p:sp>
        <p:nvSpPr>
          <p:cNvPr id="5" name="Content Placeholder 4"/>
          <p:cNvSpPr>
            <a:spLocks noGrp="1"/>
          </p:cNvSpPr>
          <p:nvPr>
            <p:ph idx="4294967295"/>
          </p:nvPr>
        </p:nvSpPr>
        <p:spPr>
          <a:xfrm>
            <a:off x="1524000" y="1600200"/>
            <a:ext cx="8229600" cy="4525963"/>
          </a:xfrm>
        </p:spPr>
        <p:txBody>
          <a:bodyPr/>
          <a:lstStyle/>
          <a:p>
            <a:pPr marL="0" indent="0" algn="just">
              <a:lnSpc>
                <a:spcPct val="150000"/>
              </a:lnSpc>
              <a:spcBef>
                <a:spcPts val="500"/>
              </a:spcBef>
              <a:spcAft>
                <a:spcPts val="0"/>
              </a:spcAft>
              <a:buFont typeface="Wingdings 2" panose="05020102010507070707" pitchFamily="18" charset="2"/>
              <a:buNone/>
              <a:tabLst>
                <a:tab pos="228600" algn="dec"/>
              </a:tabLst>
              <a:defRPr/>
            </a:pPr>
            <a:r>
              <a:rPr lang="en-US" sz="3200" b="1" dirty="0">
                <a:solidFill>
                  <a:schemeClr val="accent1">
                    <a:lumMod val="75000"/>
                  </a:schemeClr>
                </a:solidFill>
                <a:latin typeface="Comic Sans MS" panose="030F0702030302020204" pitchFamily="66" charset="0"/>
                <a:ea typeface="Times New Roman"/>
              </a:rPr>
              <a:t>5.</a:t>
            </a:r>
            <a:r>
              <a:rPr lang="en-US" sz="3200" dirty="0">
                <a:solidFill>
                  <a:schemeClr val="accent1">
                    <a:lumMod val="75000"/>
                  </a:schemeClr>
                </a:solidFill>
                <a:latin typeface="Comic Sans MS" panose="030F0702030302020204" pitchFamily="66" charset="0"/>
                <a:ea typeface="Times New Roman"/>
              </a:rPr>
              <a:t>(II) How many joules and kilocalories are generated when the brakes are used to bring a 1200-kg car to rest from a speed of 95km/h</a:t>
            </a:r>
          </a:p>
          <a:p>
            <a:pPr>
              <a:defRPr/>
            </a:pPr>
            <a:endParaRPr lang="en-US" dirty="0">
              <a:ea typeface="+mn-ea"/>
            </a:endParaRPr>
          </a:p>
        </p:txBody>
      </p:sp>
    </p:spTree>
    <p:extLst>
      <p:ext uri="{BB962C8B-B14F-4D97-AF65-F5344CB8AC3E}">
        <p14:creationId xmlns:p14="http://schemas.microsoft.com/office/powerpoint/2010/main" val="369627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
          <p:cNvSpPr txBox="1">
            <a:spLocks noChangeArrowheads="1"/>
          </p:cNvSpPr>
          <p:nvPr/>
        </p:nvSpPr>
        <p:spPr bwMode="auto">
          <a:xfrm>
            <a:off x="1828800" y="1130300"/>
            <a:ext cx="8313738"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The </a:t>
            </a: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total sum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of all the energy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of all the molecules in a substance is its </a:t>
            </a: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internal (or thermal) energy.</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Temperature: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measures molecules’ average </a:t>
            </a: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kinetic energy</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Internal energy: </a:t>
            </a:r>
            <a:r>
              <a:rPr kumimoji="0" lang="en-US" altLang="en-US" sz="2800" b="1" i="0" u="none" strike="noStrike" kern="1200" cap="none" spc="0" normalizeH="0" baseline="0" noProof="0" dirty="0">
                <a:ln>
                  <a:noFill/>
                </a:ln>
                <a:solidFill>
                  <a:srgbClr val="04617B"/>
                </a:solidFill>
                <a:effectLst/>
                <a:uLnTx/>
                <a:uFillTx/>
                <a:latin typeface="Comic Sans MS" panose="030F0702030302020204" pitchFamily="66" charset="0"/>
                <a:ea typeface="MS PGothic" panose="020B0600070205080204" pitchFamily="34" charset="-128"/>
                <a:cs typeface="Arial" panose="020B0604020202020204" pitchFamily="34" charset="0"/>
              </a:rPr>
              <a:t>total energy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of all molecules</a:t>
            </a:r>
          </a:p>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Heat:</a:t>
            </a:r>
            <a:r>
              <a:rPr kumimoji="0" lang="en-US" altLang="en-US" sz="2800" b="1" i="0" u="sng" strike="noStrike" kern="1200" cap="none" spc="0" normalizeH="0" baseline="0" noProof="0" dirty="0">
                <a:ln>
                  <a:noFill/>
                </a:ln>
                <a:solidFill>
                  <a:srgbClr val="04617B"/>
                </a:solidFill>
                <a:effectLst/>
                <a:uLnTx/>
                <a:uFillTx/>
                <a:latin typeface="Comic Sans MS" panose="030F0702030302020204" pitchFamily="66" charset="0"/>
                <a:ea typeface="MS PGothic" panose="020B0600070205080204" pitchFamily="34" charset="-128"/>
                <a:cs typeface="Arial" panose="020B0604020202020204" pitchFamily="34" charset="0"/>
              </a:rPr>
              <a:t> </a:t>
            </a:r>
            <a:r>
              <a:rPr kumimoji="0" lang="en-US" altLang="en-US" sz="2800" b="1" i="0" u="none" strike="noStrike" kern="1200" cap="none" spc="0" normalizeH="0" baseline="0" noProof="0" dirty="0">
                <a:ln>
                  <a:noFill/>
                </a:ln>
                <a:solidFill>
                  <a:srgbClr val="04617B"/>
                </a:solidFill>
                <a:effectLst/>
                <a:uLnTx/>
                <a:uFillTx/>
                <a:latin typeface="Comic Sans MS" panose="030F0702030302020204" pitchFamily="66" charset="0"/>
                <a:ea typeface="MS PGothic" panose="020B0600070205080204" pitchFamily="34" charset="-128"/>
                <a:cs typeface="Arial" panose="020B0604020202020204" pitchFamily="34" charset="0"/>
              </a:rPr>
              <a:t>transfer of energy </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due to difference in temperature</a:t>
            </a:r>
          </a:p>
        </p:txBody>
      </p:sp>
      <p:sp>
        <p:nvSpPr>
          <p:cNvPr id="67587" name="Rectangle 4"/>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19-2 Internal Energy</a:t>
            </a:r>
          </a:p>
        </p:txBody>
      </p:sp>
    </p:spTree>
    <p:extLst>
      <p:ext uri="{BB962C8B-B14F-4D97-AF65-F5344CB8AC3E}">
        <p14:creationId xmlns:p14="http://schemas.microsoft.com/office/powerpoint/2010/main" val="11325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3"/>
          <p:cNvSpPr txBox="1">
            <a:spLocks noChangeArrowheads="1"/>
          </p:cNvSpPr>
          <p:nvPr/>
        </p:nvSpPr>
        <p:spPr bwMode="auto">
          <a:xfrm>
            <a:off x="1752600" y="1300163"/>
            <a:ext cx="8686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Internal energy of an </a:t>
            </a:r>
            <a:r>
              <a:rPr kumimoji="0" lang="en-US" altLang="en-US" sz="2800" b="1" i="0" u="none"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ideal</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 (atomic) gas: </a:t>
            </a:r>
          </a:p>
        </p:txBody>
      </p:sp>
      <p:sp>
        <p:nvSpPr>
          <p:cNvPr id="68611" name="Text Box 5"/>
          <p:cNvSpPr txBox="1">
            <a:spLocks noChangeArrowheads="1"/>
          </p:cNvSpPr>
          <p:nvPr/>
        </p:nvSpPr>
        <p:spPr bwMode="auto">
          <a:xfrm>
            <a:off x="1670050" y="3267075"/>
            <a:ext cx="8242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But since we know the average kinetic energy in terms of the temperature, we can write:</a:t>
            </a:r>
          </a:p>
        </p:txBody>
      </p:sp>
      <p:sp>
        <p:nvSpPr>
          <p:cNvPr id="68612" name="Rectangle 8"/>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19-2 Internal Energy</a:t>
            </a:r>
          </a:p>
        </p:txBody>
      </p:sp>
      <p:pic>
        <p:nvPicPr>
          <p:cNvPr id="6861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6282" y="2174875"/>
            <a:ext cx="292417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4510088"/>
            <a:ext cx="248602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TextBox 1"/>
          <p:cNvSpPr txBox="1">
            <a:spLocks noChangeArrowheads="1"/>
          </p:cNvSpPr>
          <p:nvPr/>
        </p:nvSpPr>
        <p:spPr bwMode="auto">
          <a:xfrm>
            <a:off x="1670050" y="5305425"/>
            <a:ext cx="9602788"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B5395"/>
                </a:solidFill>
                <a:effectLst/>
                <a:uLnTx/>
                <a:uFillTx/>
                <a:latin typeface="Comic Sans MS" panose="030F0702030302020204" pitchFamily="66" charset="0"/>
                <a:ea typeface="MS PGothic" panose="020B0600070205080204" pitchFamily="34" charset="-128"/>
                <a:cs typeface="Arial" panose="020B0604020202020204" pitchFamily="34" charset="0"/>
              </a:rPr>
              <a:t>N is the number of molecules, and k is the Boltzman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B5395"/>
                </a:solidFill>
                <a:effectLst/>
                <a:uLnTx/>
                <a:uFillTx/>
                <a:latin typeface="Comic Sans MS" panose="030F0702030302020204" pitchFamily="66" charset="0"/>
                <a:ea typeface="MS PGothic" panose="020B0600070205080204" pitchFamily="34" charset="-128"/>
                <a:cs typeface="Arial" panose="020B0604020202020204" pitchFamily="34" charset="0"/>
              </a:rPr>
              <a:t>constant=1.38X10</a:t>
            </a:r>
            <a:r>
              <a:rPr kumimoji="0" lang="en-US" altLang="en-US" sz="2800" b="1" i="0" u="none" strike="noStrike" kern="1200" cap="none" spc="0" normalizeH="0" baseline="30000" noProof="0">
                <a:ln>
                  <a:noFill/>
                </a:ln>
                <a:solidFill>
                  <a:srgbClr val="0B5395"/>
                </a:solidFill>
                <a:effectLst/>
                <a:uLnTx/>
                <a:uFillTx/>
                <a:latin typeface="Comic Sans MS" panose="030F0702030302020204" pitchFamily="66" charset="0"/>
                <a:ea typeface="MS PGothic" panose="020B0600070205080204" pitchFamily="34" charset="-128"/>
                <a:cs typeface="Arial" panose="020B0604020202020204" pitchFamily="34" charset="0"/>
              </a:rPr>
              <a:t>-23</a:t>
            </a:r>
            <a:r>
              <a:rPr kumimoji="0" lang="en-US" altLang="en-US" sz="2800" b="1" i="0" u="none" strike="noStrike" kern="1200" cap="none" spc="0" normalizeH="0" baseline="0" noProof="0">
                <a:ln>
                  <a:noFill/>
                </a:ln>
                <a:solidFill>
                  <a:srgbClr val="0B5395"/>
                </a:solidFill>
                <a:effectLst/>
                <a:uLnTx/>
                <a:uFillTx/>
                <a:latin typeface="Comic Sans MS" panose="030F0702030302020204" pitchFamily="66" charset="0"/>
                <a:ea typeface="MS PGothic" panose="020B0600070205080204" pitchFamily="34" charset="-128"/>
                <a:cs typeface="Arial" panose="020B0604020202020204" pitchFamily="34" charset="0"/>
              </a:rPr>
              <a:t>J/K</a:t>
            </a:r>
          </a:p>
        </p:txBody>
      </p:sp>
      <p:sp>
        <p:nvSpPr>
          <p:cNvPr id="2" name="Oval 1">
            <a:extLst>
              <a:ext uri="{FF2B5EF4-FFF2-40B4-BE49-F238E27FC236}">
                <a16:creationId xmlns:a16="http://schemas.microsoft.com/office/drawing/2014/main" xmlns="" id="{8FF5F059-D530-4692-9277-D345DB82D80A}"/>
              </a:ext>
            </a:extLst>
          </p:cNvPr>
          <p:cNvSpPr/>
          <p:nvPr/>
        </p:nvSpPr>
        <p:spPr>
          <a:xfrm>
            <a:off x="5843588" y="2184837"/>
            <a:ext cx="1190625" cy="6810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xmlns="" id="{BBE21194-9879-4FDA-8037-791C56702B94}"/>
              </a:ext>
            </a:extLst>
          </p:cNvPr>
          <p:cNvCxnSpPr>
            <a:stCxn id="68613" idx="3"/>
          </p:cNvCxnSpPr>
          <p:nvPr/>
        </p:nvCxnSpPr>
        <p:spPr>
          <a:xfrm>
            <a:off x="7110457" y="2515394"/>
            <a:ext cx="941861" cy="971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48FEA5F7-71F0-4D39-B5B2-EF1A592D59AE}"/>
              </a:ext>
            </a:extLst>
          </p:cNvPr>
          <p:cNvSpPr txBox="1"/>
          <p:nvPr/>
        </p:nvSpPr>
        <p:spPr>
          <a:xfrm>
            <a:off x="8220269" y="2295525"/>
            <a:ext cx="1763486" cy="646331"/>
          </a:xfrm>
          <a:prstGeom prst="rect">
            <a:avLst/>
          </a:prstGeom>
          <a:noFill/>
        </p:spPr>
        <p:txBody>
          <a:bodyPr wrap="square" rtlCol="0">
            <a:spAutoFit/>
          </a:bodyPr>
          <a:lstStyle/>
          <a:p>
            <a:r>
              <a:rPr lang="en-US" b="1" dirty="0">
                <a:solidFill>
                  <a:srgbClr val="FF0000"/>
                </a:solidFill>
                <a:latin typeface="Comic Sans MS" panose="030F0702030302020204" pitchFamily="66" charset="0"/>
              </a:rPr>
              <a:t>Average kinetic energy</a:t>
            </a:r>
          </a:p>
        </p:txBody>
      </p:sp>
    </p:spTree>
    <p:extLst>
      <p:ext uri="{BB962C8B-B14F-4D97-AF65-F5344CB8AC3E}">
        <p14:creationId xmlns:p14="http://schemas.microsoft.com/office/powerpoint/2010/main" val="56168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5"/>
          <p:cNvSpPr txBox="1">
            <a:spLocks noChangeArrowheads="1"/>
          </p:cNvSpPr>
          <p:nvPr/>
        </p:nvSpPr>
        <p:spPr bwMode="auto">
          <a:xfrm>
            <a:off x="5816600" y="1985963"/>
            <a:ext cx="5595938"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onstantia" panose="02030602050306030303" pitchFamily="18" charset="0"/>
              </a:defRPr>
            </a:lvl1pPr>
            <a:lvl2pPr marL="742950" indent="-285750" defTabSz="457200">
              <a:defRPr>
                <a:solidFill>
                  <a:schemeClr val="tx1"/>
                </a:solidFill>
                <a:latin typeface="Constantia" panose="02030602050306030303" pitchFamily="18" charset="0"/>
              </a:defRPr>
            </a:lvl2pPr>
            <a:lvl3pPr marL="1143000" indent="-228600" defTabSz="457200">
              <a:defRPr>
                <a:solidFill>
                  <a:schemeClr val="tx1"/>
                </a:solidFill>
                <a:latin typeface="Constantia" panose="02030602050306030303" pitchFamily="18" charset="0"/>
              </a:defRPr>
            </a:lvl3pPr>
            <a:lvl4pPr marL="1600200" indent="-228600" defTabSz="457200">
              <a:defRPr>
                <a:solidFill>
                  <a:schemeClr val="tx1"/>
                </a:solidFill>
                <a:latin typeface="Constantia" panose="02030602050306030303" pitchFamily="18" charset="0"/>
              </a:defRPr>
            </a:lvl4pPr>
            <a:lvl5pPr marL="2057400" indent="-228600" defTabSz="457200">
              <a:defRPr>
                <a:solidFill>
                  <a:schemeClr val="tx1"/>
                </a:solidFill>
                <a:latin typeface="Constantia" panose="02030602050306030303" pitchFamily="18" charset="0"/>
              </a:defRPr>
            </a:lvl5pPr>
            <a:lvl6pPr marL="2514600" indent="-228600" defTabSz="457200" eaLnBrk="0" fontAlgn="base" hangingPunct="0">
              <a:spcBef>
                <a:spcPct val="0"/>
              </a:spcBef>
              <a:spcAft>
                <a:spcPct val="0"/>
              </a:spcAft>
              <a:defRPr>
                <a:solidFill>
                  <a:schemeClr val="tx1"/>
                </a:solidFill>
                <a:latin typeface="Constantia" panose="02030602050306030303" pitchFamily="18" charset="0"/>
              </a:defRPr>
            </a:lvl6pPr>
            <a:lvl7pPr marL="2971800" indent="-228600" defTabSz="457200" eaLnBrk="0" fontAlgn="base" hangingPunct="0">
              <a:spcBef>
                <a:spcPct val="0"/>
              </a:spcBef>
              <a:spcAft>
                <a:spcPct val="0"/>
              </a:spcAft>
              <a:defRPr>
                <a:solidFill>
                  <a:schemeClr val="tx1"/>
                </a:solidFill>
                <a:latin typeface="Constantia" panose="02030602050306030303" pitchFamily="18" charset="0"/>
              </a:defRPr>
            </a:lvl7pPr>
            <a:lvl8pPr marL="3429000" indent="-228600" defTabSz="457200" eaLnBrk="0" fontAlgn="base" hangingPunct="0">
              <a:spcBef>
                <a:spcPct val="0"/>
              </a:spcBef>
              <a:spcAft>
                <a:spcPct val="0"/>
              </a:spcAft>
              <a:defRPr>
                <a:solidFill>
                  <a:schemeClr val="tx1"/>
                </a:solidFill>
                <a:latin typeface="Constantia" panose="02030602050306030303" pitchFamily="18" charset="0"/>
              </a:defRPr>
            </a:lvl8pPr>
            <a:lvl9pPr marL="3886200" indent="-228600" defTabSz="457200" eaLnBrk="0" fontAlgn="base" hangingPunct="0">
              <a:spcBef>
                <a:spcPct val="0"/>
              </a:spcBef>
              <a:spcAft>
                <a:spcPct val="0"/>
              </a:spcAft>
              <a:defRPr>
                <a:solidFill>
                  <a:schemeClr val="tx1"/>
                </a:solidFill>
                <a:latin typeface="Constantia" panose="02030602050306030303" pitchFamily="18" charset="0"/>
              </a:defRPr>
            </a:lvl9p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If the gas is </a:t>
            </a:r>
            <a:r>
              <a:rPr kumimoji="0" lang="en-US" altLang="en-US" sz="2800" b="1" i="0" u="none"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molecular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rather than </a:t>
            </a:r>
            <a:r>
              <a:rPr kumimoji="0" lang="en-US" altLang="en-US" sz="2800" b="1" i="0" u="none"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atomic, rotational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and </a:t>
            </a:r>
            <a:r>
              <a:rPr kumimoji="0" lang="en-US" altLang="en-US" sz="2800" b="1" i="0" u="none" strike="noStrike" kern="1200" cap="none" spc="0" normalizeH="0" baseline="0" noProof="0">
                <a:ln>
                  <a:noFill/>
                </a:ln>
                <a:solidFill>
                  <a:srgbClr val="C00000"/>
                </a:solidFill>
                <a:effectLst/>
                <a:uLnTx/>
                <a:uFillTx/>
                <a:latin typeface="Comic Sans MS" panose="030F0702030302020204" pitchFamily="66" charset="0"/>
                <a:ea typeface="MS PGothic" panose="020B0600070205080204" pitchFamily="34" charset="-128"/>
                <a:cs typeface="Arial" panose="020B0604020202020204" pitchFamily="34" charset="0"/>
              </a:rPr>
              <a:t>vibrational </a:t>
            </a:r>
            <a:r>
              <a:rPr kumimoji="0" lang="en-US" altLang="en-US" sz="2800" b="1" i="0" u="none" strike="noStrike" kern="1200" cap="none" spc="0" normalizeH="0" baseline="0" noProof="0">
                <a:ln>
                  <a:noFill/>
                </a:ln>
                <a:solidFill>
                  <a:srgbClr val="333399"/>
                </a:solidFill>
                <a:effectLst/>
                <a:uLnTx/>
                <a:uFillTx/>
                <a:latin typeface="Comic Sans MS" panose="030F0702030302020204" pitchFamily="66" charset="0"/>
                <a:ea typeface="MS PGothic" panose="020B0600070205080204" pitchFamily="34" charset="-128"/>
                <a:cs typeface="Arial" panose="020B0604020202020204" pitchFamily="34" charset="0"/>
              </a:rPr>
              <a:t>kinetic energy need to be taken into account as well.</a:t>
            </a:r>
          </a:p>
        </p:txBody>
      </p:sp>
      <p:sp>
        <p:nvSpPr>
          <p:cNvPr id="69635" name="Rectangle 7"/>
          <p:cNvSpPr>
            <a:spLocks noGrp="1" noChangeArrowheads="1"/>
          </p:cNvSpPr>
          <p:nvPr>
            <p:ph type="title" idx="4294967295"/>
          </p:nvPr>
        </p:nvSpPr>
        <p:spPr>
          <a:xfrm>
            <a:off x="1524000" y="0"/>
            <a:ext cx="8229600" cy="847725"/>
          </a:xfrm>
        </p:spPr>
        <p:txBody>
          <a:bodyPr/>
          <a:lstStyle/>
          <a:p>
            <a:pPr eaLnBrk="1" hangingPunct="1"/>
            <a:r>
              <a:rPr lang="en-US" altLang="en-US" sz="4400">
                <a:latin typeface="Comic Sans MS" panose="030F0702030302020204" pitchFamily="66" charset="0"/>
              </a:rPr>
              <a:t>19-2 Internal Energy</a:t>
            </a:r>
          </a:p>
        </p:txBody>
      </p:sp>
      <p:pic>
        <p:nvPicPr>
          <p:cNvPr id="69636" name="Picture 9" descr="Figure_19_02"/>
          <p:cNvPicPr>
            <a:picLocks noChangeAspect="1" noChangeArrowheads="1"/>
          </p:cNvPicPr>
          <p:nvPr/>
        </p:nvPicPr>
        <p:blipFill>
          <a:blip r:embed="rId3">
            <a:extLst>
              <a:ext uri="{28A0092B-C50C-407E-A947-70E740481C1C}">
                <a14:useLocalDpi xmlns:a14="http://schemas.microsoft.com/office/drawing/2010/main" val="0"/>
              </a:ext>
            </a:extLst>
          </a:blip>
          <a:srcRect b="9517"/>
          <a:stretch>
            <a:fillRect/>
          </a:stretch>
        </p:blipFill>
        <p:spPr bwMode="auto">
          <a:xfrm>
            <a:off x="1828800" y="1423988"/>
            <a:ext cx="3987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70603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7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8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688</TotalTime>
  <Words>1641</Words>
  <Application>Microsoft Macintosh PowerPoint</Application>
  <PresentationFormat>Custom</PresentationFormat>
  <Paragraphs>93</Paragraphs>
  <Slides>20</Slides>
  <Notes>11</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4_Flow</vt:lpstr>
      <vt:lpstr>7_Flow</vt:lpstr>
      <vt:lpstr>Flow</vt:lpstr>
      <vt:lpstr>8_Flow</vt:lpstr>
      <vt:lpstr> Chapter 19 Heat and the First Law of Thermodynamics</vt:lpstr>
      <vt:lpstr>19-1 Heat as Energy Transfer</vt:lpstr>
      <vt:lpstr>19-1 Heat as Energy Transfer</vt:lpstr>
      <vt:lpstr>19-1 Heat as Energy Transfer</vt:lpstr>
      <vt:lpstr>19-1 Heat as Energy Transfer</vt:lpstr>
      <vt:lpstr>Problem 5</vt:lpstr>
      <vt:lpstr>19-2 Internal Energy</vt:lpstr>
      <vt:lpstr>19-2 Internal Energy</vt:lpstr>
      <vt:lpstr>19-2 Internal Energy</vt:lpstr>
      <vt:lpstr>19-3 Specific Heat</vt:lpstr>
      <vt:lpstr>19-3 Specific Heat</vt:lpstr>
      <vt:lpstr>19-4 Calorimetry—Solving Problems</vt:lpstr>
      <vt:lpstr>19-4 Calorimetry—Solving Problems</vt:lpstr>
      <vt:lpstr>Problem 15</vt:lpstr>
      <vt:lpstr>19-4 Calorimetry—Solving Problems</vt:lpstr>
      <vt:lpstr>19-5 Latent Heat</vt:lpstr>
      <vt:lpstr>19-5 Latent Heat</vt:lpstr>
      <vt:lpstr>19-5 Latent Heat</vt:lpstr>
      <vt:lpstr>19-5 Latent Heat</vt:lpstr>
      <vt:lpstr>19-5 Latent Heat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 Heat and the First Law of Thermodynamics</dc:title>
  <dc:creator>Fatima</dc:creator>
  <cp:lastModifiedBy>FATIMA Amir</cp:lastModifiedBy>
  <cp:revision>20</cp:revision>
  <cp:lastPrinted>2024-01-09T18:34:06Z</cp:lastPrinted>
  <dcterms:created xsi:type="dcterms:W3CDTF">2022-01-21T21:10:33Z</dcterms:created>
  <dcterms:modified xsi:type="dcterms:W3CDTF">2024-01-17T22:42:10Z</dcterms:modified>
</cp:coreProperties>
</file>