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75" r:id="rId2"/>
    <p:sldMasterId id="2147483981" r:id="rId3"/>
    <p:sldMasterId id="2147483983" r:id="rId4"/>
    <p:sldMasterId id="2147483985" r:id="rId5"/>
    <p:sldMasterId id="2147483662" r:id="rId6"/>
    <p:sldMasterId id="2147483859" r:id="rId7"/>
    <p:sldMasterId id="2147483744" r:id="rId8"/>
    <p:sldMasterId id="2147483780" r:id="rId9"/>
    <p:sldMasterId id="2147483838" r:id="rId10"/>
    <p:sldMasterId id="2147483713" r:id="rId11"/>
    <p:sldMasterId id="2147483674" r:id="rId12"/>
    <p:sldMasterId id="2147483897" r:id="rId13"/>
    <p:sldMasterId id="2147483960" r:id="rId14"/>
    <p:sldMasterId id="2147483988" r:id="rId15"/>
    <p:sldMasterId id="2147484011" r:id="rId16"/>
    <p:sldMasterId id="2147484030" r:id="rId17"/>
  </p:sldMasterIdLst>
  <p:notesMasterIdLst>
    <p:notesMasterId r:id="rId71"/>
  </p:notesMasterIdLst>
  <p:handoutMasterIdLst>
    <p:handoutMasterId r:id="rId72"/>
  </p:handoutMasterIdLst>
  <p:sldIdLst>
    <p:sldId id="638" r:id="rId18"/>
    <p:sldId id="631" r:id="rId19"/>
    <p:sldId id="632" r:id="rId20"/>
    <p:sldId id="630" r:id="rId21"/>
    <p:sldId id="629" r:id="rId22"/>
    <p:sldId id="568" r:id="rId23"/>
    <p:sldId id="639" r:id="rId24"/>
    <p:sldId id="512" r:id="rId25"/>
    <p:sldId id="640" r:id="rId26"/>
    <p:sldId id="700" r:id="rId27"/>
    <p:sldId id="701" r:id="rId28"/>
    <p:sldId id="573" r:id="rId29"/>
    <p:sldId id="466" r:id="rId30"/>
    <p:sldId id="642" r:id="rId31"/>
    <p:sldId id="635" r:id="rId32"/>
    <p:sldId id="683" r:id="rId33"/>
    <p:sldId id="684" r:id="rId34"/>
    <p:sldId id="699" r:id="rId35"/>
    <p:sldId id="521" r:id="rId36"/>
    <p:sldId id="273" r:id="rId37"/>
    <p:sldId id="576" r:id="rId38"/>
    <p:sldId id="577" r:id="rId39"/>
    <p:sldId id="578" r:id="rId40"/>
    <p:sldId id="696" r:id="rId41"/>
    <p:sldId id="698" r:id="rId42"/>
    <p:sldId id="695" r:id="rId43"/>
    <p:sldId id="697" r:id="rId44"/>
    <p:sldId id="647" r:id="rId45"/>
    <p:sldId id="648" r:id="rId46"/>
    <p:sldId id="649" r:id="rId47"/>
    <p:sldId id="650" r:id="rId48"/>
    <p:sldId id="536" r:id="rId49"/>
    <p:sldId id="651" r:id="rId50"/>
    <p:sldId id="652" r:id="rId51"/>
    <p:sldId id="653" r:id="rId52"/>
    <p:sldId id="654" r:id="rId53"/>
    <p:sldId id="655" r:id="rId54"/>
    <p:sldId id="656" r:id="rId55"/>
    <p:sldId id="657" r:id="rId56"/>
    <p:sldId id="658" r:id="rId57"/>
    <p:sldId id="659" r:id="rId58"/>
    <p:sldId id="660" r:id="rId59"/>
    <p:sldId id="588" r:id="rId60"/>
    <p:sldId id="547" r:id="rId61"/>
    <p:sldId id="589" r:id="rId62"/>
    <p:sldId id="661" r:id="rId63"/>
    <p:sldId id="662" r:id="rId64"/>
    <p:sldId id="693" r:id="rId65"/>
    <p:sldId id="694" r:id="rId66"/>
    <p:sldId id="537" r:id="rId67"/>
    <p:sldId id="539" r:id="rId68"/>
    <p:sldId id="665" r:id="rId69"/>
    <p:sldId id="59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042EF0AA-5535-4884-B83F-CE2363C41C12}">
          <p14:sldIdLst>
            <p14:sldId id="638"/>
            <p14:sldId id="631"/>
            <p14:sldId id="632"/>
            <p14:sldId id="630"/>
            <p14:sldId id="629"/>
            <p14:sldId id="568"/>
            <p14:sldId id="639"/>
            <p14:sldId id="512"/>
            <p14:sldId id="640"/>
            <p14:sldId id="700"/>
            <p14:sldId id="701"/>
            <p14:sldId id="573"/>
            <p14:sldId id="466"/>
            <p14:sldId id="642"/>
            <p14:sldId id="635"/>
            <p14:sldId id="683"/>
            <p14:sldId id="684"/>
            <p14:sldId id="699"/>
            <p14:sldId id="521"/>
            <p14:sldId id="273"/>
            <p14:sldId id="576"/>
            <p14:sldId id="577"/>
            <p14:sldId id="578"/>
            <p14:sldId id="696"/>
            <p14:sldId id="698"/>
            <p14:sldId id="695"/>
            <p14:sldId id="697"/>
            <p14:sldId id="647"/>
            <p14:sldId id="648"/>
            <p14:sldId id="649"/>
            <p14:sldId id="650"/>
            <p14:sldId id="536"/>
            <p14:sldId id="651"/>
            <p14:sldId id="652"/>
            <p14:sldId id="653"/>
            <p14:sldId id="654"/>
            <p14:sldId id="655"/>
            <p14:sldId id="656"/>
            <p14:sldId id="657"/>
            <p14:sldId id="658"/>
            <p14:sldId id="659"/>
            <p14:sldId id="660"/>
            <p14:sldId id="588"/>
            <p14:sldId id="547"/>
            <p14:sldId id="589"/>
            <p14:sldId id="661"/>
            <p14:sldId id="662"/>
            <p14:sldId id="693"/>
            <p14:sldId id="694"/>
            <p14:sldId id="537"/>
            <p14:sldId id="539"/>
            <p14:sldId id="665"/>
            <p14:sldId id="592"/>
          </p14:sldIdLst>
        </p14:section>
      </p14:sectionLst>
    </p:ext>
    <p:ext uri="{EFAFB233-063F-42B5-8137-9DF3F51BA10A}">
      <p15:sldGuideLst xmlns:p15="http://schemas.microsoft.com/office/powerpoint/2012/main">
        <p15:guide id="1" orient="horz" pos="3408" userDrawn="1">
          <p15:clr>
            <a:srgbClr val="A4A3A4"/>
          </p15:clr>
        </p15:guide>
        <p15:guide id="2" orient="horz" pos="3600" userDrawn="1">
          <p15:clr>
            <a:srgbClr val="A4A3A4"/>
          </p15:clr>
        </p15:guide>
        <p15:guide id="3" orient="horz" pos="912" userDrawn="1">
          <p15:clr>
            <a:srgbClr val="A4A3A4"/>
          </p15:clr>
        </p15:guide>
        <p15:guide id="4" orient="horz" pos="3360" userDrawn="1">
          <p15:clr>
            <a:srgbClr val="A4A3A4"/>
          </p15:clr>
        </p15:guide>
        <p15:guide id="5" pos="7488"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349"/>
    <a:srgbClr val="085367"/>
    <a:srgbClr val="D40555"/>
    <a:srgbClr val="9B3700"/>
    <a:srgbClr val="B60000"/>
    <a:srgbClr val="CC4D00"/>
    <a:srgbClr val="5A5000"/>
    <a:srgbClr val="EFFF5D"/>
    <a:srgbClr val="0A5D00"/>
    <a:srgbClr val="3C542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257" autoAdjust="0"/>
  </p:normalViewPr>
  <p:slideViewPr>
    <p:cSldViewPr>
      <p:cViewPr varScale="1">
        <p:scale>
          <a:sx n="60" d="100"/>
          <a:sy n="60" d="100"/>
        </p:scale>
        <p:origin x="744" y="40"/>
      </p:cViewPr>
      <p:guideLst>
        <p:guide orient="horz" pos="3408"/>
        <p:guide orient="horz" pos="3600"/>
        <p:guide orient="horz" pos="912"/>
        <p:guide orient="horz" pos="3360"/>
        <p:guide pos="7488"/>
        <p:guide pos="5760"/>
      </p:guideLst>
    </p:cSldViewPr>
  </p:slideViewPr>
  <p:outlineViewPr>
    <p:cViewPr>
      <p:scale>
        <a:sx n="33" d="100"/>
        <a:sy n="33" d="100"/>
      </p:scale>
      <p:origin x="0" y="-997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4/17/2025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211684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225851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101090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29191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347035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a:p>
        </p:txBody>
      </p:sp>
    </p:spTree>
    <p:extLst>
      <p:ext uri="{BB962C8B-B14F-4D97-AF65-F5344CB8AC3E}">
        <p14:creationId xmlns:p14="http://schemas.microsoft.com/office/powerpoint/2010/main" val="276284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300746857"/>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6000" y="198000"/>
            <a:ext cx="11280000" cy="810000"/>
          </a:xfrm>
          <a:prstGeom prst="rect">
            <a:avLst/>
          </a:prstGeom>
        </p:spPr>
        <p:txBody>
          <a:bodyPr anchor="ctr">
            <a:no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456001" y="1371600"/>
            <a:ext cx="11279999" cy="4876800"/>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Slide Content</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4086400" y="10668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4086400" y="63246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Tree>
    <p:extLst>
      <p:ext uri="{BB962C8B-B14F-4D97-AF65-F5344CB8AC3E}">
        <p14:creationId xmlns:p14="http://schemas.microsoft.com/office/powerpoint/2010/main" val="415855264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81698409"/>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7835235"/>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DE6118-2437-4B30-8E3C-4D2BE6020583}" type="datetimeFigureOut">
              <a:rPr lang="en-US" smtClean="0"/>
              <a:pPr/>
              <a:t>4/17/2025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141663"/>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411347"/>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9445278"/>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90760"/>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AF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4008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15440447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990674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188720"/>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65766586"/>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505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vert="horz" lIns="91440" tIns="45720" rIns="91440" bIns="45720" rtlCol="0" anchor="ctr">
            <a:noAutofit/>
          </a:bodyPr>
          <a:lstStyle>
            <a:lvl1pPr>
              <a:lnSpc>
                <a:spcPct val="90000"/>
              </a:lnSpc>
              <a:defRPr lang="en-US" sz="4000" dirty="0">
                <a:solidFill>
                  <a:srgbClr val="B40000"/>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486833" y="1410562"/>
            <a:ext cx="5437632" cy="393192"/>
          </a:xfrm>
        </p:spPr>
        <p:txBody>
          <a:bodyPr anchor="ctr">
            <a:noAutofit/>
          </a:bodyPr>
          <a:lstStyle>
            <a:lvl1pPr algn="ctr">
              <a:defRPr b="1">
                <a:solidFill>
                  <a:srgbClr val="B40000"/>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457200" y="1933303"/>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6286860" y="1410562"/>
            <a:ext cx="5437632" cy="393192"/>
          </a:xfrm>
        </p:spPr>
        <p:txBody>
          <a:bodyPr anchor="ctr">
            <a:noAutofit/>
          </a:bodyPr>
          <a:lstStyle>
            <a:lvl1pPr algn="ctr">
              <a:defRPr b="1">
                <a:solidFill>
                  <a:srgbClr val="B40000"/>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6297168" y="1932432"/>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4108704" y="6348550"/>
            <a:ext cx="3974592" cy="228600"/>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696027972"/>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3" pos="3840" userDrawn="1">
          <p15:clr>
            <a:srgbClr val="FBAE40"/>
          </p15:clr>
        </p15:guide>
        <p15:guide id="4" pos="3968" userDrawn="1">
          <p15:clr>
            <a:srgbClr val="FBAE40"/>
          </p15:clr>
        </p15:guide>
        <p15:guide id="5" pos="3712"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89700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276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953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2"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3"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0484316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23BF0E-1BC2-37BF-4306-7CEF94CC8D39}"/>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a:extLst>
              <a:ext uri="{FF2B5EF4-FFF2-40B4-BE49-F238E27FC236}">
                <a16:creationId xmlns:a16="http://schemas.microsoft.com/office/drawing/2014/main" id="{1C3F7CB8-E3E0-5AFA-4C80-CA69C1183B82}"/>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BFBA4744-65BF-F1D5-11D3-6C0888A4E543}"/>
              </a:ext>
            </a:extLst>
          </p:cNvPr>
          <p:cNvSpPr>
            <a:spLocks noGrp="1" noChangeArrowheads="1"/>
          </p:cNvSpPr>
          <p:nvPr>
            <p:ph type="sldNum" sz="quarter" idx="12"/>
          </p:nvPr>
        </p:nvSpPr>
        <p:spPr/>
        <p:txBody>
          <a:bodyPr/>
          <a:lstStyle>
            <a:lvl1pPr>
              <a:defRPr smtClean="0"/>
            </a:lvl1pPr>
          </a:lstStyle>
          <a:p>
            <a:pPr>
              <a:defRPr/>
            </a:pPr>
            <a:fld id="{B74FF551-8E73-4680-A9C5-22B88AD97E84}" type="slidenum">
              <a:rPr lang="en-US" altLang="en-US"/>
              <a:pPr>
                <a:defRPr/>
              </a:pPr>
              <a:t>‹#›</a:t>
            </a:fld>
            <a:endParaRPr lang="en-US" altLang="en-US"/>
          </a:p>
        </p:txBody>
      </p:sp>
    </p:spTree>
    <p:extLst>
      <p:ext uri="{BB962C8B-B14F-4D97-AF65-F5344CB8AC3E}">
        <p14:creationId xmlns:p14="http://schemas.microsoft.com/office/powerpoint/2010/main" val="27146461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5F2F45-D2DC-19DA-6299-40591ED86914}"/>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a:extLst>
              <a:ext uri="{FF2B5EF4-FFF2-40B4-BE49-F238E27FC236}">
                <a16:creationId xmlns:a16="http://schemas.microsoft.com/office/drawing/2014/main" id="{8EDD45C1-6042-8359-91EF-3211A63CBAE8}"/>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67AD1F2B-A0E1-5916-5812-9AB6CB6448E8}"/>
              </a:ext>
            </a:extLst>
          </p:cNvPr>
          <p:cNvSpPr>
            <a:spLocks noGrp="1" noChangeArrowheads="1"/>
          </p:cNvSpPr>
          <p:nvPr>
            <p:ph type="sldNum" sz="quarter" idx="12"/>
          </p:nvPr>
        </p:nvSpPr>
        <p:spPr/>
        <p:txBody>
          <a:bodyPr/>
          <a:lstStyle>
            <a:lvl1pPr>
              <a:defRPr smtClean="0"/>
            </a:lvl1pPr>
          </a:lstStyle>
          <a:p>
            <a:pPr>
              <a:defRPr/>
            </a:pPr>
            <a:fld id="{609B97BC-F78D-48E0-A0A9-DA14CDBA8FB6}" type="slidenum">
              <a:rPr lang="en-US" altLang="en-US"/>
              <a:pPr>
                <a:defRPr/>
              </a:pPr>
              <a:t>‹#›</a:t>
            </a:fld>
            <a:endParaRPr lang="en-US" altLang="en-US"/>
          </a:p>
        </p:txBody>
      </p:sp>
    </p:spTree>
    <p:extLst>
      <p:ext uri="{BB962C8B-B14F-4D97-AF65-F5344CB8AC3E}">
        <p14:creationId xmlns:p14="http://schemas.microsoft.com/office/powerpoint/2010/main" val="4221325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E03F3F2-7E5B-966E-6892-C2FECEA62EAC}"/>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a:extLst>
              <a:ext uri="{FF2B5EF4-FFF2-40B4-BE49-F238E27FC236}">
                <a16:creationId xmlns:a16="http://schemas.microsoft.com/office/drawing/2014/main" id="{91FA5919-72E2-781A-3963-4E79942F61D6}"/>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6B0B97F8-CDA3-8B07-2A50-F3128ED2B7FD}"/>
              </a:ext>
            </a:extLst>
          </p:cNvPr>
          <p:cNvSpPr>
            <a:spLocks noGrp="1" noChangeArrowheads="1"/>
          </p:cNvSpPr>
          <p:nvPr>
            <p:ph type="sldNum" sz="quarter" idx="12"/>
          </p:nvPr>
        </p:nvSpPr>
        <p:spPr/>
        <p:txBody>
          <a:bodyPr/>
          <a:lstStyle>
            <a:lvl1pPr>
              <a:defRPr smtClean="0"/>
            </a:lvl1pPr>
          </a:lstStyle>
          <a:p>
            <a:pPr>
              <a:defRPr/>
            </a:pPr>
            <a:fld id="{FE8B0480-8FE3-4FD6-B61D-4040CFBF48FF}" type="slidenum">
              <a:rPr lang="en-US" altLang="en-US"/>
              <a:pPr>
                <a:defRPr/>
              </a:pPr>
              <a:t>‹#›</a:t>
            </a:fld>
            <a:endParaRPr lang="en-US" altLang="en-US"/>
          </a:p>
        </p:txBody>
      </p:sp>
    </p:spTree>
    <p:extLst>
      <p:ext uri="{BB962C8B-B14F-4D97-AF65-F5344CB8AC3E}">
        <p14:creationId xmlns:p14="http://schemas.microsoft.com/office/powerpoint/2010/main" val="24977532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0E56E-F5BB-596C-A0B3-CC254DD86743}"/>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a:extLst>
              <a:ext uri="{FF2B5EF4-FFF2-40B4-BE49-F238E27FC236}">
                <a16:creationId xmlns:a16="http://schemas.microsoft.com/office/drawing/2014/main" id="{F70A9896-1A58-9F9F-8F88-ACF63C92760C}"/>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EB8318AC-B44D-AF8C-D8BE-9873CDD05DBC}"/>
              </a:ext>
            </a:extLst>
          </p:cNvPr>
          <p:cNvSpPr>
            <a:spLocks noGrp="1" noChangeArrowheads="1"/>
          </p:cNvSpPr>
          <p:nvPr>
            <p:ph type="sldNum" sz="quarter" idx="12"/>
          </p:nvPr>
        </p:nvSpPr>
        <p:spPr/>
        <p:txBody>
          <a:bodyPr/>
          <a:lstStyle>
            <a:lvl1pPr>
              <a:defRPr smtClean="0"/>
            </a:lvl1pPr>
          </a:lstStyle>
          <a:p>
            <a:pPr>
              <a:defRPr/>
            </a:pPr>
            <a:fld id="{A64698D4-FD2A-47CA-BF4B-A043B9DEA29F}" type="slidenum">
              <a:rPr lang="en-US" altLang="en-US"/>
              <a:pPr>
                <a:defRPr/>
              </a:pPr>
              <a:t>‹#›</a:t>
            </a:fld>
            <a:endParaRPr lang="en-US" altLang="en-US"/>
          </a:p>
        </p:txBody>
      </p:sp>
    </p:spTree>
    <p:extLst>
      <p:ext uri="{BB962C8B-B14F-4D97-AF65-F5344CB8AC3E}">
        <p14:creationId xmlns:p14="http://schemas.microsoft.com/office/powerpoint/2010/main" val="35175325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5D0C5D-CD95-3CB6-7189-C343945E3960}"/>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a:extLst>
              <a:ext uri="{FF2B5EF4-FFF2-40B4-BE49-F238E27FC236}">
                <a16:creationId xmlns:a16="http://schemas.microsoft.com/office/drawing/2014/main" id="{11DC710A-C10D-5C5E-9095-3809B6BC2C25}"/>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a:extLst>
              <a:ext uri="{FF2B5EF4-FFF2-40B4-BE49-F238E27FC236}">
                <a16:creationId xmlns:a16="http://schemas.microsoft.com/office/drawing/2014/main" id="{A784F6E5-E43D-BBBD-A126-F56E460AF76D}"/>
              </a:ext>
            </a:extLst>
          </p:cNvPr>
          <p:cNvSpPr>
            <a:spLocks noGrp="1" noChangeArrowheads="1"/>
          </p:cNvSpPr>
          <p:nvPr>
            <p:ph type="sldNum" sz="quarter" idx="12"/>
          </p:nvPr>
        </p:nvSpPr>
        <p:spPr/>
        <p:txBody>
          <a:bodyPr/>
          <a:lstStyle>
            <a:lvl1pPr>
              <a:defRPr smtClean="0"/>
            </a:lvl1pPr>
          </a:lstStyle>
          <a:p>
            <a:pPr>
              <a:defRPr/>
            </a:pPr>
            <a:fld id="{545EBEE3-5ADE-4863-A8B9-4FB07A223D2F}" type="slidenum">
              <a:rPr lang="en-US" altLang="en-US"/>
              <a:pPr>
                <a:defRPr/>
              </a:pPr>
              <a:t>‹#›</a:t>
            </a:fld>
            <a:endParaRPr lang="en-US" altLang="en-US"/>
          </a:p>
        </p:txBody>
      </p:sp>
    </p:spTree>
    <p:extLst>
      <p:ext uri="{BB962C8B-B14F-4D97-AF65-F5344CB8AC3E}">
        <p14:creationId xmlns:p14="http://schemas.microsoft.com/office/powerpoint/2010/main" val="21415094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2521215-A9E4-D6C5-38F8-4F291418F11D}"/>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a:extLst>
              <a:ext uri="{FF2B5EF4-FFF2-40B4-BE49-F238E27FC236}">
                <a16:creationId xmlns:a16="http://schemas.microsoft.com/office/drawing/2014/main" id="{98B59C99-E09E-5361-E4C2-88DB0BE6E8A5}"/>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a:extLst>
              <a:ext uri="{FF2B5EF4-FFF2-40B4-BE49-F238E27FC236}">
                <a16:creationId xmlns:a16="http://schemas.microsoft.com/office/drawing/2014/main" id="{B7264E84-2C7B-73BC-A26C-BCD94DDDD4F0}"/>
              </a:ext>
            </a:extLst>
          </p:cNvPr>
          <p:cNvSpPr>
            <a:spLocks noGrp="1" noChangeArrowheads="1"/>
          </p:cNvSpPr>
          <p:nvPr>
            <p:ph type="sldNum" sz="quarter" idx="12"/>
          </p:nvPr>
        </p:nvSpPr>
        <p:spPr/>
        <p:txBody>
          <a:bodyPr/>
          <a:lstStyle>
            <a:lvl1pPr>
              <a:defRPr smtClean="0"/>
            </a:lvl1pPr>
          </a:lstStyle>
          <a:p>
            <a:pPr>
              <a:defRPr/>
            </a:pPr>
            <a:fld id="{488324CC-04E7-4F91-BDE9-47C244CA35B5}" type="slidenum">
              <a:rPr lang="en-US" altLang="en-US"/>
              <a:pPr>
                <a:defRPr/>
              </a:pPr>
              <a:t>‹#›</a:t>
            </a:fld>
            <a:endParaRPr lang="en-US" altLang="en-US"/>
          </a:p>
        </p:txBody>
      </p:sp>
    </p:spTree>
    <p:extLst>
      <p:ext uri="{BB962C8B-B14F-4D97-AF65-F5344CB8AC3E}">
        <p14:creationId xmlns:p14="http://schemas.microsoft.com/office/powerpoint/2010/main" val="40446847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7C6771-F172-D9A4-F641-8A1134DB95A8}"/>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a:extLst>
              <a:ext uri="{FF2B5EF4-FFF2-40B4-BE49-F238E27FC236}">
                <a16:creationId xmlns:a16="http://schemas.microsoft.com/office/drawing/2014/main" id="{D790ED25-5ABA-E5CB-3541-BF8080865E9D}"/>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a:extLst>
              <a:ext uri="{FF2B5EF4-FFF2-40B4-BE49-F238E27FC236}">
                <a16:creationId xmlns:a16="http://schemas.microsoft.com/office/drawing/2014/main" id="{B38381E3-EF9C-14D8-EC64-F4DF8BDCDCA4}"/>
              </a:ext>
            </a:extLst>
          </p:cNvPr>
          <p:cNvSpPr>
            <a:spLocks noGrp="1" noChangeArrowheads="1"/>
          </p:cNvSpPr>
          <p:nvPr>
            <p:ph type="sldNum" sz="quarter" idx="12"/>
          </p:nvPr>
        </p:nvSpPr>
        <p:spPr/>
        <p:txBody>
          <a:bodyPr/>
          <a:lstStyle>
            <a:lvl1pPr>
              <a:defRPr smtClean="0"/>
            </a:lvl1pPr>
          </a:lstStyle>
          <a:p>
            <a:pPr>
              <a:defRPr/>
            </a:pPr>
            <a:fld id="{BF37EBA3-7879-4495-A31D-83165E8CACBA}" type="slidenum">
              <a:rPr lang="en-US" altLang="en-US"/>
              <a:pPr>
                <a:defRPr/>
              </a:pPr>
              <a:t>‹#›</a:t>
            </a:fld>
            <a:endParaRPr lang="en-US" altLang="en-US"/>
          </a:p>
        </p:txBody>
      </p:sp>
    </p:spTree>
    <p:extLst>
      <p:ext uri="{BB962C8B-B14F-4D97-AF65-F5344CB8AC3E}">
        <p14:creationId xmlns:p14="http://schemas.microsoft.com/office/powerpoint/2010/main" val="39693863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0B85DDAC-C90E-171E-E32B-E149D444890A}"/>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a:extLst>
              <a:ext uri="{FF2B5EF4-FFF2-40B4-BE49-F238E27FC236}">
                <a16:creationId xmlns:a16="http://schemas.microsoft.com/office/drawing/2014/main" id="{B591C727-5379-A58A-7B79-AAF989AE8FAA}"/>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4B0B023F-FDBA-FE5E-CAEF-A49A477D8CDA}"/>
              </a:ext>
            </a:extLst>
          </p:cNvPr>
          <p:cNvSpPr>
            <a:spLocks noGrp="1" noChangeArrowheads="1"/>
          </p:cNvSpPr>
          <p:nvPr>
            <p:ph type="sldNum" sz="quarter" idx="12"/>
          </p:nvPr>
        </p:nvSpPr>
        <p:spPr/>
        <p:txBody>
          <a:bodyPr/>
          <a:lstStyle>
            <a:lvl1pPr>
              <a:defRPr smtClean="0"/>
            </a:lvl1pPr>
          </a:lstStyle>
          <a:p>
            <a:pPr>
              <a:defRPr/>
            </a:pPr>
            <a:fld id="{6ABF2565-29E0-41A9-A564-366FBC08CEED}" type="slidenum">
              <a:rPr lang="en-US" altLang="en-US"/>
              <a:pPr>
                <a:defRPr/>
              </a:pPr>
              <a:t>‹#›</a:t>
            </a:fld>
            <a:endParaRPr lang="en-US" altLang="en-US"/>
          </a:p>
        </p:txBody>
      </p:sp>
    </p:spTree>
    <p:extLst>
      <p:ext uri="{BB962C8B-B14F-4D97-AF65-F5344CB8AC3E}">
        <p14:creationId xmlns:p14="http://schemas.microsoft.com/office/powerpoint/2010/main" val="191388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19629042-52DE-6BDE-D7E6-691AC7BD4D06}"/>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a:extLst>
              <a:ext uri="{FF2B5EF4-FFF2-40B4-BE49-F238E27FC236}">
                <a16:creationId xmlns:a16="http://schemas.microsoft.com/office/drawing/2014/main" id="{424245BE-C7FB-349B-7C25-AACD48D00305}"/>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AA7EBCFD-EAB8-974C-5F0E-1D9D5D40E15D}"/>
              </a:ext>
            </a:extLst>
          </p:cNvPr>
          <p:cNvSpPr>
            <a:spLocks noGrp="1" noChangeArrowheads="1"/>
          </p:cNvSpPr>
          <p:nvPr>
            <p:ph type="sldNum" sz="quarter" idx="12"/>
          </p:nvPr>
        </p:nvSpPr>
        <p:spPr/>
        <p:txBody>
          <a:bodyPr/>
          <a:lstStyle>
            <a:lvl1pPr>
              <a:defRPr smtClean="0"/>
            </a:lvl1pPr>
          </a:lstStyle>
          <a:p>
            <a:pPr>
              <a:defRPr/>
            </a:pPr>
            <a:fld id="{CCE2A3C8-EF31-4A36-B333-5F79B5C8B599}" type="slidenum">
              <a:rPr lang="en-US" altLang="en-US"/>
              <a:pPr>
                <a:defRPr/>
              </a:pPr>
              <a:t>‹#›</a:t>
            </a:fld>
            <a:endParaRPr lang="en-US" altLang="en-US"/>
          </a:p>
        </p:txBody>
      </p:sp>
    </p:spTree>
    <p:extLst>
      <p:ext uri="{BB962C8B-B14F-4D97-AF65-F5344CB8AC3E}">
        <p14:creationId xmlns:p14="http://schemas.microsoft.com/office/powerpoint/2010/main" val="40393454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2D3E14-C12E-A89C-8D45-2DF9A2037463}"/>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a:extLst>
              <a:ext uri="{FF2B5EF4-FFF2-40B4-BE49-F238E27FC236}">
                <a16:creationId xmlns:a16="http://schemas.microsoft.com/office/drawing/2014/main" id="{E59A34D2-ACFA-0E15-341B-923D9EDF523A}"/>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86C6A204-87B3-DE68-F65D-C5E973E44942}"/>
              </a:ext>
            </a:extLst>
          </p:cNvPr>
          <p:cNvSpPr>
            <a:spLocks noGrp="1" noChangeArrowheads="1"/>
          </p:cNvSpPr>
          <p:nvPr>
            <p:ph type="sldNum" sz="quarter" idx="12"/>
          </p:nvPr>
        </p:nvSpPr>
        <p:spPr/>
        <p:txBody>
          <a:bodyPr/>
          <a:lstStyle>
            <a:lvl1pPr>
              <a:defRPr smtClean="0"/>
            </a:lvl1pPr>
          </a:lstStyle>
          <a:p>
            <a:pPr>
              <a:defRPr/>
            </a:pPr>
            <a:fld id="{CF7E6781-B050-4482-A81E-5414EAA8FBAE}" type="slidenum">
              <a:rPr lang="en-US" altLang="en-US"/>
              <a:pPr>
                <a:defRPr/>
              </a:pPr>
              <a:t>‹#›</a:t>
            </a:fld>
            <a:endParaRPr lang="en-US" altLang="en-US"/>
          </a:p>
        </p:txBody>
      </p:sp>
    </p:spTree>
    <p:extLst>
      <p:ext uri="{BB962C8B-B14F-4D97-AF65-F5344CB8AC3E}">
        <p14:creationId xmlns:p14="http://schemas.microsoft.com/office/powerpoint/2010/main" val="21062971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6517" y="157166"/>
            <a:ext cx="2741083" cy="5938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1153" y="157166"/>
            <a:ext cx="8022167" cy="5938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51AF72-FC7F-3E7A-0149-9BB6779059FC}"/>
              </a:ext>
            </a:extLst>
          </p:cNvPr>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a:extLst>
              <a:ext uri="{FF2B5EF4-FFF2-40B4-BE49-F238E27FC236}">
                <a16:creationId xmlns:a16="http://schemas.microsoft.com/office/drawing/2014/main" id="{A2C119D5-F0BB-7CA6-547E-83E33C53D3F2}"/>
              </a:ext>
            </a:extLst>
          </p:cNvPr>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a:extLst>
              <a:ext uri="{FF2B5EF4-FFF2-40B4-BE49-F238E27FC236}">
                <a16:creationId xmlns:a16="http://schemas.microsoft.com/office/drawing/2014/main" id="{EB3ED78F-9036-83F6-D54D-16145B02903F}"/>
              </a:ext>
            </a:extLst>
          </p:cNvPr>
          <p:cNvSpPr>
            <a:spLocks noGrp="1" noChangeArrowheads="1"/>
          </p:cNvSpPr>
          <p:nvPr>
            <p:ph type="sldNum" sz="quarter" idx="12"/>
          </p:nvPr>
        </p:nvSpPr>
        <p:spPr/>
        <p:txBody>
          <a:bodyPr/>
          <a:lstStyle>
            <a:lvl1pPr>
              <a:defRPr smtClean="0"/>
            </a:lvl1pPr>
          </a:lstStyle>
          <a:p>
            <a:pPr>
              <a:defRPr/>
            </a:pPr>
            <a:fld id="{757C3A2A-694C-4DB3-A475-8618D95710E8}" type="slidenum">
              <a:rPr lang="en-US" altLang="en-US"/>
              <a:pPr>
                <a:defRPr/>
              </a:pPr>
              <a:t>‹#›</a:t>
            </a:fld>
            <a:endParaRPr lang="en-US" altLang="en-US"/>
          </a:p>
        </p:txBody>
      </p:sp>
    </p:spTree>
    <p:extLst>
      <p:ext uri="{BB962C8B-B14F-4D97-AF65-F5344CB8AC3E}">
        <p14:creationId xmlns:p14="http://schemas.microsoft.com/office/powerpoint/2010/main" val="24944809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17308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552727743"/>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098857546"/>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652681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dirty="0">
                <a:solidFill>
                  <a:srgbClr val="B40000"/>
                </a:solidFill>
              </a:defRPr>
            </a:lvl1pPr>
          </a:lstStyle>
          <a:p>
            <a:pPr lvl="0" algn="ctr"/>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8801606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5892800" y="76200"/>
            <a:ext cx="6096000" cy="3200400"/>
          </a:xfrm>
          <a:prstGeom prst="rect">
            <a:avLst/>
          </a:prstGeom>
        </p:spPr>
        <p:txBody>
          <a:bodyPr/>
          <a:lstStyle>
            <a:lvl1pPr algn="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5892800" y="3581400"/>
            <a:ext cx="6096000" cy="1463040"/>
          </a:xfrm>
          <a:prstGeom prst="rect">
            <a:avLst/>
          </a:prstGeom>
        </p:spPr>
        <p:txBody>
          <a:bodyPr anchor="ct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5953760" y="5486400"/>
            <a:ext cx="5974080" cy="6858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p:nvPr>
        </p:nvSpPr>
        <p:spPr>
          <a:xfrm>
            <a:off x="101600" y="825500"/>
            <a:ext cx="5669280" cy="5349240"/>
          </a:xfrm>
          <a:prstGeom prst="rect">
            <a:avLst/>
          </a:prstGeo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0" y="6771640"/>
            <a:ext cx="12192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93792"/>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609600" y="990600"/>
            <a:ext cx="109728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4621216" y="6605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711200" y="106680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711200" y="201168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711200" y="2880360"/>
            <a:ext cx="108712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711200" y="367284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711200" y="4617720"/>
            <a:ext cx="108712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711200" y="563880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212555" y="1066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212555" y="19812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212555" y="28956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212555" y="38100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212555" y="47244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212555" y="5638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6400800" y="1066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6400800" y="19812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6400800" y="28956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6400800" y="38100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6400800" y="47244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6400800" y="5638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4623350"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dirty="0">
                <a:solidFill>
                  <a:srgbClr val="B40000"/>
                </a:solidFill>
              </a:defRPr>
            </a:lvl1pPr>
          </a:lstStyle>
          <a:p>
            <a:pPr lvl="0" algn="ctr"/>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27195907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7483"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0198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6666526"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4476084" y="510540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1219200" y="1478280"/>
            <a:ext cx="9753600" cy="1188720"/>
          </a:xfrm>
          <a:prstGeom prst="rect">
            <a:avLst/>
          </a:prstGeom>
        </p:spPr>
        <p:txBody>
          <a:bodyPr anchor="ctr"/>
          <a:lstStyle>
            <a:lvl1pPr>
              <a:defRPr sz="5000" b="1">
                <a:solidFill>
                  <a:srgbClr val="4650AA"/>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1219200" y="2971800"/>
            <a:ext cx="9753600" cy="2514600"/>
          </a:xfrm>
          <a:prstGeom prst="rect">
            <a:avLst/>
          </a:prstGeom>
        </p:spPr>
        <p:txBody>
          <a:bodyPr/>
          <a:lstStyle>
            <a:lvl1pPr marL="0" indent="0" algn="ctr">
              <a:spcBef>
                <a:spcPts val="1200"/>
              </a:spcBef>
              <a:spcAft>
                <a:spcPts val="600"/>
              </a:spcAft>
              <a:buFont typeface="Arial" panose="020B0604020202020204" pitchFamily="34" charset="0"/>
              <a:buNone/>
              <a:defRPr sz="5400" b="1">
                <a:solidFill>
                  <a:srgbClr val="9B3700"/>
                </a:solidFill>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62655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185C8E"/>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8382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8100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048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800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257491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5146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8100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50292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17932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06324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394716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483108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09600" y="57150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21792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21792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21792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60960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621792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60960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621792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60960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621792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8631936" y="6705600"/>
            <a:ext cx="3560064"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47608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436432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4476084" y="59960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67019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4623350" y="5081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308169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9173948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422400" y="1524001"/>
            <a:ext cx="93980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422400" y="2971800"/>
            <a:ext cx="85344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63085" y="2643187"/>
            <a:ext cx="9603316"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963085" y="1143001"/>
            <a:ext cx="9603316"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609600" y="1066800"/>
            <a:ext cx="109728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4475480" y="66294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609600" y="990600"/>
            <a:ext cx="109728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20994623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893509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932155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5369665"/>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9312409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791061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2273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1263892"/>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06543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381447"/>
            <a:ext cx="3056137"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59737"/>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292176"/>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sz="850">
                <a:latin typeface="Times New Roman" panose="02020603050405020304" pitchFamily="18" charset="0"/>
                <a:cs typeface="Times New Roman" panose="02020603050405020304" pitchFamily="18" charset="0"/>
              </a:defRPr>
            </a:lvl1pPr>
          </a:lstStyle>
          <a:p>
            <a:pPr>
              <a:defRPr/>
            </a:pPr>
            <a:r>
              <a:rPr lang="en-US" sz="900" dirty="0">
                <a:solidFill>
                  <a:srgbClr val="000000"/>
                </a:solidFill>
              </a:rPr>
              <a:t>© 20XX McGraw-Hill. All rights reserved. Authorized only for instructor use in the classroom.</a:t>
            </a:r>
          </a:p>
          <a:p>
            <a:pPr>
              <a:defRPr/>
            </a:pPr>
            <a:r>
              <a:rPr lang="en-US" sz="900" dirty="0">
                <a:solidFill>
                  <a:srgbClr val="000000"/>
                </a:solidFill>
              </a:rPr>
              <a:t>No reproduction or further distribution permitted without the prior written consent of McGraw-Hill.</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2499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4746688"/>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805885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502559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9750946"/>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388659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7444959"/>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238380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1603481"/>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14209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00268843"/>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noAutofit/>
          </a:bodyPr>
          <a:lstStyle>
            <a:lvl1pPr algn="l">
              <a:defRPr lang="en-US" sz="24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9576370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000" dirty="0">
                <a:solidFill>
                  <a:srgbClr val="B40000"/>
                </a:solidFill>
              </a:defRPr>
            </a:lvl1pPr>
          </a:lstStyle>
          <a:p>
            <a:pPr lvl="0" algn="ctr"/>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5731522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54540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B4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11656230"/>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B4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614650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4/17/2025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054326"/>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916177"/>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4/17/2025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5118106"/>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4221892"/>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4464496"/>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4/17/2025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325180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15.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7.jp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theme" Target="../theme/theme1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17.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5.gif"/><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8.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9.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652816626"/>
      </p:ext>
    </p:extLst>
  </p:cSld>
  <p:clrMap bg1="lt1" tx1="dk1" bg2="lt2" tx2="dk2" accent1="accent1" accent2="accent2" accent3="accent3" accent4="accent4" accent5="accent5" accent6="accent6" hlink="hlink" folHlink="folHlink"/>
  <p:sldLayoutIdLst>
    <p:sldLayoutId id="2147483973" r:id="rId1"/>
    <p:sldLayoutId id="2147483974"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7272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12192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5"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2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615761" y="1943669"/>
            <a:ext cx="11576240" cy="4914333"/>
          </a:xfrm>
          <a:prstGeom prst="rect">
            <a:avLst/>
          </a:prstGeom>
        </p:spPr>
      </p:pic>
      <p:sp>
        <p:nvSpPr>
          <p:cNvPr id="8"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82380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4/17/2025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4669"/>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321C2F-EC15-DDBB-FE3A-094791FB0BD3}"/>
              </a:ext>
            </a:extLst>
          </p:cNvPr>
          <p:cNvSpPr>
            <a:spLocks noGrp="1" noChangeArrowheads="1"/>
          </p:cNvSpPr>
          <p:nvPr>
            <p:ph type="title"/>
          </p:nvPr>
        </p:nvSpPr>
        <p:spPr bwMode="auto">
          <a:xfrm>
            <a:off x="311150" y="157163"/>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C0C2CD9C-8A32-7FB1-3118-346A84CC7844}"/>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29EB9D-6DF9-B4B1-B44E-F335575E9C91}"/>
              </a:ext>
            </a:extLst>
          </p:cNvPr>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a:solidFill>
                  <a:srgbClr val="000000"/>
                </a:solidFill>
                <a:latin typeface="Comic Sans MS" charset="0"/>
                <a:ea typeface="ＭＳ Ｐゴシック"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05021194-AA34-F929-3EE5-63A7E1DC6142}"/>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a:solidFill>
                  <a:srgbClr val="000000"/>
                </a:solidFill>
                <a:latin typeface="Comic Sans MS" charset="0"/>
                <a:ea typeface="ＭＳ Ｐゴシック"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93465FB-4A4A-1A6A-62FD-B42B084CB5E5}"/>
              </a:ext>
            </a:extLst>
          </p:cNvPr>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457200" eaLnBrk="1" hangingPunct="1">
              <a:defRPr sz="1000" smtClean="0">
                <a:solidFill>
                  <a:srgbClr val="000000"/>
                </a:solidFill>
              </a:defRPr>
            </a:lvl1pPr>
          </a:lstStyle>
          <a:p>
            <a:pPr>
              <a:defRPr/>
            </a:pPr>
            <a:fld id="{BB8938C0-A692-4EEB-AF59-D80B0A21DF90}" type="slidenum">
              <a:rPr lang="en-US" altLang="en-US"/>
              <a:pPr>
                <a:defRPr/>
              </a:pPr>
              <a:t>‹#›</a:t>
            </a:fld>
            <a:endParaRPr lang="en-US" altLang="en-US"/>
          </a:p>
        </p:txBody>
      </p:sp>
      <p:grpSp>
        <p:nvGrpSpPr>
          <p:cNvPr id="6151" name="Group 26">
            <a:extLst>
              <a:ext uri="{FF2B5EF4-FFF2-40B4-BE49-F238E27FC236}">
                <a16:creationId xmlns:a16="http://schemas.microsoft.com/office/drawing/2014/main" id="{C7B10641-D1C7-42B2-6EDF-8AE6F0AA571C}"/>
              </a:ext>
            </a:extLst>
          </p:cNvPr>
          <p:cNvGrpSpPr>
            <a:grpSpLocks/>
          </p:cNvGrpSpPr>
          <p:nvPr userDrawn="1"/>
        </p:nvGrpSpPr>
        <p:grpSpPr bwMode="auto">
          <a:xfrm>
            <a:off x="7691438" y="1146175"/>
            <a:ext cx="1860550" cy="590550"/>
            <a:chOff x="3634" y="722"/>
            <a:chExt cx="879" cy="372"/>
          </a:xfrm>
        </p:grpSpPr>
        <p:sp>
          <p:nvSpPr>
            <p:cNvPr id="1041" name="AutoShape 7">
              <a:extLst>
                <a:ext uri="{FF2B5EF4-FFF2-40B4-BE49-F238E27FC236}">
                  <a16:creationId xmlns:a16="http://schemas.microsoft.com/office/drawing/2014/main" id="{DB4C0FB8-9E0A-F783-C778-5CFBB48B0DC3}"/>
                </a:ext>
              </a:extLst>
            </p:cNvPr>
            <p:cNvSpPr>
              <a:spLocks noChangeArrowheads="1"/>
            </p:cNvSpPr>
            <p:nvPr userDrawn="1"/>
          </p:nvSpPr>
          <p:spPr bwMode="auto">
            <a:xfrm>
              <a:off x="3841" y="854"/>
              <a:ext cx="384" cy="240"/>
            </a:xfrm>
            <a:prstGeom prst="flowChartMagneticDrum">
              <a:avLst/>
            </a:prstGeom>
            <a:solidFill>
              <a:srgbClr val="FF8000"/>
            </a:solidFill>
            <a:ln w="28575">
              <a:solidFill>
                <a:schemeClr val="tx1"/>
              </a:solidFill>
              <a:round/>
              <a:headEnd/>
              <a:tailEnd/>
            </a:ln>
          </p:spPr>
          <p:txBody>
            <a:bodyPr wrap="none" anchor="ctr"/>
            <a:lstStyle>
              <a:lvl1pPr>
                <a:defRPr sz="2400">
                  <a:solidFill>
                    <a:schemeClr val="tx1"/>
                  </a:solidFill>
                  <a:latin typeface="Comic Sans MS" pitchFamily="66" charset="0"/>
                  <a:ea typeface="ＭＳ Ｐゴシック" pitchFamily="34" charset="-128"/>
                </a:defRPr>
              </a:lvl1pPr>
              <a:lvl2pPr marL="742950" indent="-285750">
                <a:defRPr sz="2400">
                  <a:solidFill>
                    <a:schemeClr val="tx1"/>
                  </a:solidFill>
                  <a:latin typeface="Comic Sans MS" pitchFamily="66" charset="0"/>
                  <a:ea typeface="ＭＳ Ｐゴシック" pitchFamily="34" charset="-128"/>
                </a:defRPr>
              </a:lvl2pPr>
              <a:lvl3pPr marL="1143000" indent="-228600">
                <a:defRPr sz="2400">
                  <a:solidFill>
                    <a:schemeClr val="tx1"/>
                  </a:solidFill>
                  <a:latin typeface="Comic Sans MS" pitchFamily="66" charset="0"/>
                  <a:ea typeface="ＭＳ Ｐゴシック" pitchFamily="34" charset="-128"/>
                </a:defRPr>
              </a:lvl3pPr>
              <a:lvl4pPr marL="1600200" indent="-228600">
                <a:defRPr sz="2400">
                  <a:solidFill>
                    <a:schemeClr val="tx1"/>
                  </a:solidFill>
                  <a:latin typeface="Comic Sans MS" pitchFamily="66" charset="0"/>
                  <a:ea typeface="ＭＳ Ｐゴシック" pitchFamily="34" charset="-128"/>
                </a:defRPr>
              </a:lvl4pPr>
              <a:lvl5pPr marL="2057400" indent="-22860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cs typeface="Arial" charset="0"/>
              </a:endParaRPr>
            </a:p>
          </p:txBody>
        </p:sp>
        <p:sp>
          <p:nvSpPr>
            <p:cNvPr id="1042" name="Line 10">
              <a:extLst>
                <a:ext uri="{FF2B5EF4-FFF2-40B4-BE49-F238E27FC236}">
                  <a16:creationId xmlns:a16="http://schemas.microsoft.com/office/drawing/2014/main" id="{96AA6743-3C47-8F29-63AD-2B8FA21CEBEA}"/>
                </a:ext>
              </a:extLst>
            </p:cNvPr>
            <p:cNvSpPr>
              <a:spLocks noChangeShapeType="1"/>
            </p:cNvSpPr>
            <p:nvPr userDrawn="1"/>
          </p:nvSpPr>
          <p:spPr bwMode="auto">
            <a:xfrm>
              <a:off x="4177" y="968"/>
              <a:ext cx="336" cy="0"/>
            </a:xfrm>
            <a:prstGeom prst="line">
              <a:avLst/>
            </a:prstGeom>
            <a:noFill/>
            <a:ln w="28575">
              <a:solidFill>
                <a:schemeClr val="tx1"/>
              </a:solidFill>
              <a:round/>
              <a:headEnd/>
              <a:tailEn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ＭＳ Ｐゴシック"/>
              </a:endParaRPr>
            </a:p>
          </p:txBody>
        </p:sp>
        <p:sp>
          <p:nvSpPr>
            <p:cNvPr id="1043" name="Line 11">
              <a:extLst>
                <a:ext uri="{FF2B5EF4-FFF2-40B4-BE49-F238E27FC236}">
                  <a16:creationId xmlns:a16="http://schemas.microsoft.com/office/drawing/2014/main" id="{C762C7F4-A9B5-EC95-0EFE-2015531DADB2}"/>
                </a:ext>
              </a:extLst>
            </p:cNvPr>
            <p:cNvSpPr>
              <a:spLocks noChangeShapeType="1"/>
            </p:cNvSpPr>
            <p:nvPr userDrawn="1"/>
          </p:nvSpPr>
          <p:spPr bwMode="auto">
            <a:xfrm>
              <a:off x="3634" y="983"/>
              <a:ext cx="205" cy="0"/>
            </a:xfrm>
            <a:prstGeom prst="line">
              <a:avLst/>
            </a:prstGeom>
            <a:noFill/>
            <a:ln w="28575">
              <a:solidFill>
                <a:schemeClr val="tx1"/>
              </a:solidFill>
              <a:round/>
              <a:headEnd/>
              <a:tailEn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ＭＳ Ｐゴシック"/>
              </a:endParaRPr>
            </a:p>
          </p:txBody>
        </p:sp>
        <p:sp>
          <p:nvSpPr>
            <p:cNvPr id="1044" name="AutoShape 9">
              <a:extLst>
                <a:ext uri="{FF2B5EF4-FFF2-40B4-BE49-F238E27FC236}">
                  <a16:creationId xmlns:a16="http://schemas.microsoft.com/office/drawing/2014/main" id="{E9E07145-DFAA-64B5-5FE4-42562C0AAC7D}"/>
                </a:ext>
              </a:extLst>
            </p:cNvPr>
            <p:cNvSpPr>
              <a:spLocks noChangeArrowheads="1"/>
            </p:cNvSpPr>
            <p:nvPr userDrawn="1"/>
          </p:nvSpPr>
          <p:spPr bwMode="auto">
            <a:xfrm>
              <a:off x="4051" y="722"/>
              <a:ext cx="288" cy="240"/>
            </a:xfrm>
            <a:prstGeom prst="curvedDownArrow">
              <a:avLst>
                <a:gd name="adj1" fmla="val 24000"/>
                <a:gd name="adj2" fmla="val 48000"/>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Comic Sans MS" pitchFamily="66" charset="0"/>
                  <a:ea typeface="ＭＳ Ｐゴシック" pitchFamily="34" charset="-128"/>
                </a:defRPr>
              </a:lvl1pPr>
              <a:lvl2pPr marL="742950" indent="-285750">
                <a:defRPr sz="2400">
                  <a:solidFill>
                    <a:schemeClr val="tx1"/>
                  </a:solidFill>
                  <a:latin typeface="Comic Sans MS" pitchFamily="66" charset="0"/>
                  <a:ea typeface="ＭＳ Ｐゴシック" pitchFamily="34" charset="-128"/>
                </a:defRPr>
              </a:lvl2pPr>
              <a:lvl3pPr marL="1143000" indent="-228600">
                <a:defRPr sz="2400">
                  <a:solidFill>
                    <a:schemeClr val="tx1"/>
                  </a:solidFill>
                  <a:latin typeface="Comic Sans MS" pitchFamily="66" charset="0"/>
                  <a:ea typeface="ＭＳ Ｐゴシック" pitchFamily="34" charset="-128"/>
                </a:defRPr>
              </a:lvl3pPr>
              <a:lvl4pPr marL="1600200" indent="-228600">
                <a:defRPr sz="2400">
                  <a:solidFill>
                    <a:schemeClr val="tx1"/>
                  </a:solidFill>
                  <a:latin typeface="Comic Sans MS" pitchFamily="66" charset="0"/>
                  <a:ea typeface="ＭＳ Ｐゴシック" pitchFamily="34" charset="-128"/>
                </a:defRPr>
              </a:lvl4pPr>
              <a:lvl5pPr marL="2057400" indent="-22860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cs typeface="Arial" charset="0"/>
              </a:endParaRPr>
            </a:p>
          </p:txBody>
        </p:sp>
      </p:grpSp>
      <p:grpSp>
        <p:nvGrpSpPr>
          <p:cNvPr id="6152" name="Group 24">
            <a:extLst>
              <a:ext uri="{FF2B5EF4-FFF2-40B4-BE49-F238E27FC236}">
                <a16:creationId xmlns:a16="http://schemas.microsoft.com/office/drawing/2014/main" id="{B38E066D-004C-9DD7-CF8A-0D3713D2A4EF}"/>
              </a:ext>
            </a:extLst>
          </p:cNvPr>
          <p:cNvGrpSpPr>
            <a:grpSpLocks/>
          </p:cNvGrpSpPr>
          <p:nvPr userDrawn="1"/>
        </p:nvGrpSpPr>
        <p:grpSpPr bwMode="auto">
          <a:xfrm>
            <a:off x="10847388" y="211138"/>
            <a:ext cx="950912" cy="896937"/>
            <a:chOff x="5125" y="133"/>
            <a:chExt cx="449" cy="565"/>
          </a:xfrm>
        </p:grpSpPr>
        <p:sp>
          <p:nvSpPr>
            <p:cNvPr id="1039" name="Oval 8">
              <a:extLst>
                <a:ext uri="{FF2B5EF4-FFF2-40B4-BE49-F238E27FC236}">
                  <a16:creationId xmlns:a16="http://schemas.microsoft.com/office/drawing/2014/main" id="{3146978E-26A9-63F4-ABAC-3E8BE4C424A0}"/>
                </a:ext>
              </a:extLst>
            </p:cNvPr>
            <p:cNvSpPr>
              <a:spLocks noChangeArrowheads="1"/>
            </p:cNvSpPr>
            <p:nvPr userDrawn="1"/>
          </p:nvSpPr>
          <p:spPr bwMode="auto">
            <a:xfrm>
              <a:off x="5142" y="266"/>
              <a:ext cx="432" cy="432"/>
            </a:xfrm>
            <a:prstGeom prst="ellipse">
              <a:avLst/>
            </a:prstGeom>
            <a:solidFill>
              <a:srgbClr val="FF0000"/>
            </a:solidFill>
            <a:ln w="28575">
              <a:solidFill>
                <a:schemeClr val="tx1"/>
              </a:solidFill>
              <a:round/>
              <a:headEnd/>
              <a:tailEnd/>
            </a:ln>
          </p:spPr>
          <p:txBody>
            <a:bodyPr wrap="none" anchor="ctr"/>
            <a:lstStyle>
              <a:lvl1pPr>
                <a:defRPr sz="2400">
                  <a:solidFill>
                    <a:schemeClr val="tx1"/>
                  </a:solidFill>
                  <a:latin typeface="Comic Sans MS" pitchFamily="66" charset="0"/>
                  <a:ea typeface="ＭＳ Ｐゴシック" pitchFamily="34" charset="-128"/>
                </a:defRPr>
              </a:lvl1pPr>
              <a:lvl2pPr marL="742950" indent="-285750">
                <a:defRPr sz="2400">
                  <a:solidFill>
                    <a:schemeClr val="tx1"/>
                  </a:solidFill>
                  <a:latin typeface="Comic Sans MS" pitchFamily="66" charset="0"/>
                  <a:ea typeface="ＭＳ Ｐゴシック" pitchFamily="34" charset="-128"/>
                </a:defRPr>
              </a:lvl2pPr>
              <a:lvl3pPr marL="1143000" indent="-228600">
                <a:defRPr sz="2400">
                  <a:solidFill>
                    <a:schemeClr val="tx1"/>
                  </a:solidFill>
                  <a:latin typeface="Comic Sans MS" pitchFamily="66" charset="0"/>
                  <a:ea typeface="ＭＳ Ｐゴシック" pitchFamily="34" charset="-128"/>
                </a:defRPr>
              </a:lvl3pPr>
              <a:lvl4pPr marL="1600200" indent="-228600">
                <a:defRPr sz="2400">
                  <a:solidFill>
                    <a:schemeClr val="tx1"/>
                  </a:solidFill>
                  <a:latin typeface="Comic Sans MS" pitchFamily="66" charset="0"/>
                  <a:ea typeface="ＭＳ Ｐゴシック" pitchFamily="34" charset="-128"/>
                </a:defRPr>
              </a:lvl4pPr>
              <a:lvl5pPr marL="2057400" indent="-22860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cs typeface="Arial" charset="0"/>
              </a:endParaRPr>
            </a:p>
          </p:txBody>
        </p:sp>
        <p:sp>
          <p:nvSpPr>
            <p:cNvPr id="1040" name="AutoShape 13">
              <a:extLst>
                <a:ext uri="{FF2B5EF4-FFF2-40B4-BE49-F238E27FC236}">
                  <a16:creationId xmlns:a16="http://schemas.microsoft.com/office/drawing/2014/main" id="{1919641E-EEED-F758-6DAA-0517A7815BD6}"/>
                </a:ext>
              </a:extLst>
            </p:cNvPr>
            <p:cNvSpPr>
              <a:spLocks noChangeArrowheads="1"/>
            </p:cNvSpPr>
            <p:nvPr userDrawn="1"/>
          </p:nvSpPr>
          <p:spPr bwMode="auto">
            <a:xfrm>
              <a:off x="5125" y="133"/>
              <a:ext cx="416" cy="3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80 h 21600"/>
                <a:gd name="T20" fmla="*/ 18433 w 21600"/>
                <a:gd name="T21" fmla="*/ 1842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07" y="5515"/>
                  </a:moveTo>
                  <a:cubicBezTo>
                    <a:pt x="17300" y="2674"/>
                    <a:pt x="14166" y="953"/>
                    <a:pt x="10800" y="953"/>
                  </a:cubicBezTo>
                  <a:cubicBezTo>
                    <a:pt x="5362" y="954"/>
                    <a:pt x="954" y="5362"/>
                    <a:pt x="954" y="10800"/>
                  </a:cubicBezTo>
                  <a:lnTo>
                    <a:pt x="-1" y="10799"/>
                  </a:lnTo>
                  <a:cubicBezTo>
                    <a:pt x="0" y="4835"/>
                    <a:pt x="4835" y="0"/>
                    <a:pt x="10800" y="0"/>
                  </a:cubicBezTo>
                  <a:cubicBezTo>
                    <a:pt x="14493" y="-1"/>
                    <a:pt x="17930" y="1887"/>
                    <a:pt x="19912" y="5003"/>
                  </a:cubicBezTo>
                  <a:lnTo>
                    <a:pt x="22190" y="3554"/>
                  </a:lnTo>
                  <a:lnTo>
                    <a:pt x="21215" y="7940"/>
                  </a:lnTo>
                  <a:lnTo>
                    <a:pt x="16829" y="6964"/>
                  </a:lnTo>
                  <a:lnTo>
                    <a:pt x="19107" y="5515"/>
                  </a:lnTo>
                  <a:close/>
                </a:path>
              </a:pathLst>
            </a:custGeom>
            <a:solidFill>
              <a:srgbClr val="FFFF00"/>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ＭＳ Ｐゴシック"/>
              </a:endParaRPr>
            </a:p>
          </p:txBody>
        </p:sp>
      </p:grpSp>
      <p:sp>
        <p:nvSpPr>
          <p:cNvPr id="1033" name="Text Box 16">
            <a:extLst>
              <a:ext uri="{FF2B5EF4-FFF2-40B4-BE49-F238E27FC236}">
                <a16:creationId xmlns:a16="http://schemas.microsoft.com/office/drawing/2014/main" id="{7F67C850-6378-9935-4CA8-F8E34D486A7B}"/>
              </a:ext>
            </a:extLst>
          </p:cNvPr>
          <p:cNvSpPr txBox="1">
            <a:spLocks noChangeArrowheads="1"/>
          </p:cNvSpPr>
          <p:nvPr userDrawn="1"/>
        </p:nvSpPr>
        <p:spPr bwMode="auto">
          <a:xfrm>
            <a:off x="246063" y="1189038"/>
            <a:ext cx="11018837" cy="484187"/>
          </a:xfrm>
          <a:prstGeom prst="rect">
            <a:avLst/>
          </a:prstGeom>
          <a:noFill/>
          <a:ln>
            <a:noFill/>
          </a:ln>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457200" eaLnBrk="1" fontAlgn="auto" hangingPunct="1">
              <a:spcBef>
                <a:spcPts val="0"/>
              </a:spcBef>
              <a:spcAft>
                <a:spcPts val="0"/>
              </a:spcAft>
              <a:defRPr/>
            </a:pP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 </a:t>
            </a:r>
            <a:r>
              <a:rPr lang="en-US" sz="1500">
                <a:solidFill>
                  <a:srgbClr val="800000"/>
                </a:solidFill>
                <a:latin typeface="Symbol" charset="0"/>
                <a:sym typeface="Symbol" charset="0"/>
              </a:rPr>
              <a:t></a:t>
            </a:r>
            <a:r>
              <a:rPr lang="en-US" sz="1050">
                <a:solidFill>
                  <a:srgbClr val="800000"/>
                </a:solidFill>
                <a:latin typeface="Calibri" charset="0"/>
              </a:rPr>
              <a:t>orque</a:t>
            </a:r>
          </a:p>
          <a:p>
            <a:pPr defTabSz="457200" eaLnBrk="1" fontAlgn="auto" hangingPunct="1">
              <a:spcBef>
                <a:spcPts val="0"/>
              </a:spcBef>
              <a:spcAft>
                <a:spcPts val="0"/>
              </a:spcAft>
              <a:defRPr/>
            </a:pPr>
            <a:endParaRPr lang="en-US" sz="1050">
              <a:solidFill>
                <a:srgbClr val="800000"/>
              </a:solidFill>
              <a:latin typeface="Calibri" charset="0"/>
            </a:endParaRPr>
          </a:p>
        </p:txBody>
      </p:sp>
      <p:grpSp>
        <p:nvGrpSpPr>
          <p:cNvPr id="6154" name="Group 25">
            <a:extLst>
              <a:ext uri="{FF2B5EF4-FFF2-40B4-BE49-F238E27FC236}">
                <a16:creationId xmlns:a16="http://schemas.microsoft.com/office/drawing/2014/main" id="{60ED690B-1703-46E9-DF49-5ED2F5B21794}"/>
              </a:ext>
            </a:extLst>
          </p:cNvPr>
          <p:cNvGrpSpPr>
            <a:grpSpLocks/>
          </p:cNvGrpSpPr>
          <p:nvPr userDrawn="1"/>
        </p:nvGrpSpPr>
        <p:grpSpPr bwMode="auto">
          <a:xfrm>
            <a:off x="9593263" y="1073150"/>
            <a:ext cx="1327150" cy="950913"/>
            <a:chOff x="4532" y="676"/>
            <a:chExt cx="627" cy="599"/>
          </a:xfrm>
        </p:grpSpPr>
        <p:sp>
          <p:nvSpPr>
            <p:cNvPr id="1035" name="AutoShape 14">
              <a:extLst>
                <a:ext uri="{FF2B5EF4-FFF2-40B4-BE49-F238E27FC236}">
                  <a16:creationId xmlns:a16="http://schemas.microsoft.com/office/drawing/2014/main" id="{02F59C80-0FDA-822E-BEC9-A3861AD14D42}"/>
                </a:ext>
              </a:extLst>
            </p:cNvPr>
            <p:cNvSpPr>
              <a:spLocks noChangeArrowheads="1"/>
            </p:cNvSpPr>
            <p:nvPr userDrawn="1"/>
          </p:nvSpPr>
          <p:spPr bwMode="auto">
            <a:xfrm>
              <a:off x="4638" y="875"/>
              <a:ext cx="521" cy="181"/>
            </a:xfrm>
            <a:prstGeom prst="flowChartMagneticDisk">
              <a:avLst/>
            </a:prstGeom>
            <a:solidFill>
              <a:srgbClr val="BE0000"/>
            </a:solidFill>
            <a:ln w="28575">
              <a:solidFill>
                <a:schemeClr val="tx1"/>
              </a:solidFill>
              <a:round/>
              <a:headEnd/>
              <a:tailEnd/>
            </a:ln>
          </p:spPr>
          <p:txBody>
            <a:bodyPr wrap="none" anchor="ctr"/>
            <a:lstStyle>
              <a:lvl1pPr>
                <a:defRPr sz="2400">
                  <a:solidFill>
                    <a:schemeClr val="tx1"/>
                  </a:solidFill>
                  <a:latin typeface="Comic Sans MS" pitchFamily="66" charset="0"/>
                  <a:ea typeface="ＭＳ Ｐゴシック" pitchFamily="34" charset="-128"/>
                </a:defRPr>
              </a:lvl1pPr>
              <a:lvl2pPr marL="742950" indent="-285750">
                <a:defRPr sz="2400">
                  <a:solidFill>
                    <a:schemeClr val="tx1"/>
                  </a:solidFill>
                  <a:latin typeface="Comic Sans MS" pitchFamily="66" charset="0"/>
                  <a:ea typeface="ＭＳ Ｐゴシック" pitchFamily="34" charset="-128"/>
                </a:defRPr>
              </a:lvl2pPr>
              <a:lvl3pPr marL="1143000" indent="-228600">
                <a:defRPr sz="2400">
                  <a:solidFill>
                    <a:schemeClr val="tx1"/>
                  </a:solidFill>
                  <a:latin typeface="Comic Sans MS" pitchFamily="66" charset="0"/>
                  <a:ea typeface="ＭＳ Ｐゴシック" pitchFamily="34" charset="-128"/>
                </a:defRPr>
              </a:lvl3pPr>
              <a:lvl4pPr marL="1600200" indent="-228600">
                <a:defRPr sz="2400">
                  <a:solidFill>
                    <a:schemeClr val="tx1"/>
                  </a:solidFill>
                  <a:latin typeface="Comic Sans MS" pitchFamily="66" charset="0"/>
                  <a:ea typeface="ＭＳ Ｐゴシック" pitchFamily="34" charset="-128"/>
                </a:defRPr>
              </a:lvl4pPr>
              <a:lvl5pPr marL="2057400" indent="-22860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cs typeface="Arial" charset="0"/>
              </a:endParaRPr>
            </a:p>
          </p:txBody>
        </p:sp>
        <p:sp>
          <p:nvSpPr>
            <p:cNvPr id="1036" name="AutoShape 15">
              <a:extLst>
                <a:ext uri="{FF2B5EF4-FFF2-40B4-BE49-F238E27FC236}">
                  <a16:creationId xmlns:a16="http://schemas.microsoft.com/office/drawing/2014/main" id="{B3D3E03F-A6A0-1122-7334-6FCD907D2BC5}"/>
                </a:ext>
              </a:extLst>
            </p:cNvPr>
            <p:cNvSpPr>
              <a:spLocks noChangeArrowheads="1"/>
            </p:cNvSpPr>
            <p:nvPr userDrawn="1"/>
          </p:nvSpPr>
          <p:spPr bwMode="auto">
            <a:xfrm>
              <a:off x="4532" y="800"/>
              <a:ext cx="168" cy="230"/>
            </a:xfrm>
            <a:prstGeom prst="curvedRightArrow">
              <a:avLst>
                <a:gd name="adj1" fmla="val 27381"/>
                <a:gd name="adj2" fmla="val 54762"/>
                <a:gd name="adj3" fmla="val 33333"/>
              </a:avLst>
            </a:prstGeom>
            <a:solidFill>
              <a:srgbClr val="FFFF00"/>
            </a:solidFill>
            <a:ln w="9525">
              <a:solidFill>
                <a:schemeClr val="tx1"/>
              </a:solidFill>
              <a:miter lim="800000"/>
              <a:headEnd/>
              <a:tailEnd/>
            </a:ln>
          </p:spPr>
          <p:txBody>
            <a:bodyPr wrap="none" anchor="ctr"/>
            <a:lstStyle>
              <a:lvl1pPr>
                <a:defRPr sz="2400">
                  <a:solidFill>
                    <a:schemeClr val="tx1"/>
                  </a:solidFill>
                  <a:latin typeface="Comic Sans MS" pitchFamily="66" charset="0"/>
                  <a:ea typeface="ＭＳ Ｐゴシック" pitchFamily="34" charset="-128"/>
                </a:defRPr>
              </a:lvl1pPr>
              <a:lvl2pPr marL="742950" indent="-285750">
                <a:defRPr sz="2400">
                  <a:solidFill>
                    <a:schemeClr val="tx1"/>
                  </a:solidFill>
                  <a:latin typeface="Comic Sans MS" pitchFamily="66" charset="0"/>
                  <a:ea typeface="ＭＳ Ｐゴシック" pitchFamily="34" charset="-128"/>
                </a:defRPr>
              </a:lvl2pPr>
              <a:lvl3pPr marL="1143000" indent="-228600">
                <a:defRPr sz="2400">
                  <a:solidFill>
                    <a:schemeClr val="tx1"/>
                  </a:solidFill>
                  <a:latin typeface="Comic Sans MS" pitchFamily="66" charset="0"/>
                  <a:ea typeface="ＭＳ Ｐゴシック" pitchFamily="34" charset="-128"/>
                </a:defRPr>
              </a:lvl3pPr>
              <a:lvl4pPr marL="1600200" indent="-228600">
                <a:defRPr sz="2400">
                  <a:solidFill>
                    <a:schemeClr val="tx1"/>
                  </a:solidFill>
                  <a:latin typeface="Comic Sans MS" pitchFamily="66" charset="0"/>
                  <a:ea typeface="ＭＳ Ｐゴシック" pitchFamily="34" charset="-128"/>
                </a:defRPr>
              </a:lvl4pPr>
              <a:lvl5pPr marL="2057400" indent="-228600">
                <a:defRPr sz="2400">
                  <a:solidFill>
                    <a:schemeClr val="tx1"/>
                  </a:solidFill>
                  <a:latin typeface="Comic Sans MS" pitchFamily="6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ＭＳ Ｐゴシック" pitchFamily="34" charset="-128"/>
                </a:defRPr>
              </a:lvl9pPr>
            </a:lstStyle>
            <a:p>
              <a:pPr defTabSz="457200" eaLnBrk="1" fontAlgn="auto" hangingPunct="1">
                <a:spcBef>
                  <a:spcPts val="0"/>
                </a:spcBef>
                <a:spcAft>
                  <a:spcPts val="0"/>
                </a:spcAft>
                <a:defRPr/>
              </a:pPr>
              <a:endParaRPr lang="en-US" altLang="en-US" sz="1800">
                <a:solidFill>
                  <a:srgbClr val="000000"/>
                </a:solidFill>
                <a:cs typeface="Arial" charset="0"/>
              </a:endParaRPr>
            </a:p>
          </p:txBody>
        </p:sp>
        <p:sp>
          <p:nvSpPr>
            <p:cNvPr id="1037" name="Line 18">
              <a:extLst>
                <a:ext uri="{FF2B5EF4-FFF2-40B4-BE49-F238E27FC236}">
                  <a16:creationId xmlns:a16="http://schemas.microsoft.com/office/drawing/2014/main" id="{713F3B7B-33EE-5385-7628-0D0473E56EE9}"/>
                </a:ext>
              </a:extLst>
            </p:cNvPr>
            <p:cNvSpPr>
              <a:spLocks noChangeShapeType="1"/>
            </p:cNvSpPr>
            <p:nvPr userDrawn="1"/>
          </p:nvSpPr>
          <p:spPr bwMode="auto">
            <a:xfrm flipH="1" flipV="1">
              <a:off x="4894" y="676"/>
              <a:ext cx="5" cy="217"/>
            </a:xfrm>
            <a:prstGeom prst="line">
              <a:avLst/>
            </a:prstGeom>
            <a:noFill/>
            <a:ln w="28575">
              <a:solidFill>
                <a:schemeClr val="tx1"/>
              </a:solidFill>
              <a:round/>
              <a:headEnd/>
              <a:tailEn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ＭＳ Ｐゴシック"/>
              </a:endParaRPr>
            </a:p>
          </p:txBody>
        </p:sp>
        <p:sp>
          <p:nvSpPr>
            <p:cNvPr id="1038" name="Line 19">
              <a:extLst>
                <a:ext uri="{FF2B5EF4-FFF2-40B4-BE49-F238E27FC236}">
                  <a16:creationId xmlns:a16="http://schemas.microsoft.com/office/drawing/2014/main" id="{89854884-0C6D-64BC-8AC8-60C6909DA43F}"/>
                </a:ext>
              </a:extLst>
            </p:cNvPr>
            <p:cNvSpPr>
              <a:spLocks noChangeShapeType="1"/>
            </p:cNvSpPr>
            <p:nvPr userDrawn="1"/>
          </p:nvSpPr>
          <p:spPr bwMode="auto">
            <a:xfrm flipH="1" flipV="1">
              <a:off x="4903" y="1058"/>
              <a:ext cx="5" cy="217"/>
            </a:xfrm>
            <a:prstGeom prst="line">
              <a:avLst/>
            </a:prstGeom>
            <a:noFill/>
            <a:ln w="28575">
              <a:solidFill>
                <a:schemeClr val="tx1"/>
              </a:solidFill>
              <a:round/>
              <a:headEnd/>
              <a:tailEnd/>
            </a:ln>
          </p:spPr>
          <p:txBody>
            <a:bodyPr wrap="none" anchor="ctr"/>
            <a:lstStyle/>
            <a:p>
              <a:pPr defTabSz="457200" eaLnBrk="1" fontAlgn="auto" hangingPunct="1">
                <a:spcBef>
                  <a:spcPts val="0"/>
                </a:spcBef>
                <a:spcAft>
                  <a:spcPts val="0"/>
                </a:spcAft>
                <a:defRPr/>
              </a:pPr>
              <a:endParaRPr lang="en-US" sz="1350">
                <a:solidFill>
                  <a:srgbClr val="000000"/>
                </a:solidFill>
                <a:latin typeface="Comic Sans MS"/>
                <a:ea typeface="ＭＳ Ｐゴシック"/>
              </a:endParaRPr>
            </a:p>
          </p:txBody>
        </p:sp>
      </p:grpSp>
    </p:spTree>
    <p:extLst>
      <p:ext uri="{BB962C8B-B14F-4D97-AF65-F5344CB8AC3E}">
        <p14:creationId xmlns:p14="http://schemas.microsoft.com/office/powerpoint/2010/main" val="294020779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Lst>
  <p:txStyles>
    <p:titleStyle>
      <a:lvl1pPr algn="ctr" rtl="0" eaLnBrk="0" fontAlgn="base" hangingPunct="0">
        <a:spcBef>
          <a:spcPct val="0"/>
        </a:spcBef>
        <a:spcAft>
          <a:spcPct val="0"/>
        </a:spcAft>
        <a:defRPr sz="30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2pPr>
      <a:lvl3pPr algn="ctr"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3pPr>
      <a:lvl4pPr algn="ctr"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4pPr>
      <a:lvl5pPr algn="ctr" rtl="0" eaLnBrk="0" fontAlgn="base" hangingPunct="0">
        <a:spcBef>
          <a:spcPct val="0"/>
        </a:spcBef>
        <a:spcAft>
          <a:spcPct val="0"/>
        </a:spcAft>
        <a:defRPr sz="3000">
          <a:solidFill>
            <a:schemeClr val="tx2"/>
          </a:solidFill>
          <a:latin typeface="Comic Sans MS" charset="0"/>
          <a:ea typeface="MS PGothic" panose="020B0600070205080204" pitchFamily="34" charset="-128"/>
          <a:cs typeface="MS PGothic"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MS PGothic" charset="0"/>
        </a:defRPr>
      </a:lvl1pPr>
      <a:lvl2pPr marL="557213" indent="-214313"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8572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3pPr>
      <a:lvl4pPr marL="12001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MS PGothic" charset="0"/>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98000"/>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57D5A372-C0CA-43F7-B652-973281BD7572}"/>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8" name="Short Copyright">
            <a:extLst>
              <a:ext uri="{FF2B5EF4-FFF2-40B4-BE49-F238E27FC236}">
                <a16:creationId xmlns:a16="http://schemas.microsoft.com/office/drawing/2014/main" id="{51BF0191-A48A-4154-9439-15B09D96CE77}"/>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77961883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Lst>
  <p:hf hdr="0" ftr="0" dt="0"/>
  <p:txStyles>
    <p:titleStyle>
      <a:lvl1pPr algn="l" defTabSz="914400" rtl="0" eaLnBrk="1" latinLnBrk="0" hangingPunct="1">
        <a:lnSpc>
          <a:spcPct val="90000"/>
        </a:lnSpc>
        <a:spcBef>
          <a:spcPct val="0"/>
        </a:spcBef>
        <a:buNone/>
        <a:defRPr sz="2400" b="1" kern="1200">
          <a:solidFill>
            <a:srgbClr val="B4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4" name="MGH Yellow Line">
            <a:extLst>
              <a:ext uri="{FF2B5EF4-FFF2-40B4-BE49-F238E27FC236}">
                <a16:creationId xmlns:a16="http://schemas.microsoft.com/office/drawing/2014/main" id="{0C2341B1-EE18-431D-86B4-AAE756BDE3E4}"/>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56758"/>
      </p:ext>
    </p:extLst>
  </p:cSld>
  <p:clrMap bg1="lt1" tx1="dk1" bg2="lt2" tx2="dk2" accent1="accent1" accent2="accent2" accent3="accent3" accent4="accent4" accent5="accent5" accent6="accent6" hlink="hlink" folHlink="folHlink"/>
  <p:sldLayoutIdLst>
    <p:sldLayoutId id="2147483982"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2816"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2160" userDrawn="1">
          <p15:clr>
            <a:srgbClr val="F26B43"/>
          </p15:clr>
        </p15:guide>
        <p15:guide id="13" pos="4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
        <p:nvSpPr>
          <p:cNvPr id="14"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12" name="Short Copyright">
            <a:extLst>
              <a:ext uri="{FF2B5EF4-FFF2-40B4-BE49-F238E27FC236}">
                <a16:creationId xmlns:a16="http://schemas.microsoft.com/office/drawing/2014/main" id="{DA2DD1E8-C87E-4DA2-82D4-C737F43F2016}"/>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4028752404"/>
      </p:ext>
    </p:extLst>
  </p:cSld>
  <p:clrMap bg1="lt1" tx1="dk1" bg2="lt2" tx2="dk2" accent1="accent1" accent2="accent2" accent3="accent3" accent4="accent4" accent5="accent5" accent6="accent6" hlink="hlink" folHlink="folHlink"/>
  <p:sldLayoutIdLst>
    <p:sldLayoutId id="2147483984" r:id="rId1"/>
  </p:sldLayoutIdLst>
  <p:hf hdr="0" ftr="0" dt="0"/>
  <p:txStyles>
    <p:titleStyle>
      <a:lvl1pPr algn="l" defTabSz="914400" rtl="0" eaLnBrk="1" latinLnBrk="0" hangingPunct="1">
        <a:lnSpc>
          <a:spcPct val="90000"/>
        </a:lnSpc>
        <a:spcBef>
          <a:spcPct val="0"/>
        </a:spcBef>
        <a:buNone/>
        <a:defRPr sz="2400" b="1" kern="1200">
          <a:solidFill>
            <a:srgbClr val="B4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7392" userDrawn="1">
          <p15:clr>
            <a:srgbClr val="F26B43"/>
          </p15:clr>
        </p15:guide>
        <p15:guide id="6" pos="288" userDrawn="1">
          <p15:clr>
            <a:srgbClr val="F26B43"/>
          </p15:clr>
        </p15:guide>
        <p15:guide id="7" pos="5728" userDrawn="1">
          <p15:clr>
            <a:srgbClr val="F26B43"/>
          </p15:clr>
        </p15:guide>
        <p15:guide id="9" orient="horz" pos="4211" userDrawn="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3973" userDrawn="1">
          <p15:clr>
            <a:srgbClr val="F26B43"/>
          </p15:clr>
        </p15:guide>
        <p15:guide id="14" orient="horz" pos="2260" userDrawn="1">
          <p15:clr>
            <a:srgbClr val="F26B43"/>
          </p15:clr>
        </p15:guide>
        <p15:guide id="15" pos="35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E3BE6750-A346-4CF4-BE1F-CE885148EB9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7" name="Short Copyright">
            <a:extLst>
              <a:ext uri="{FF2B5EF4-FFF2-40B4-BE49-F238E27FC236}">
                <a16:creationId xmlns:a16="http://schemas.microsoft.com/office/drawing/2014/main" id="{223BB566-9DC7-419C-AC4F-2CC3C6887261}"/>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2590817915"/>
      </p:ext>
    </p:extLst>
  </p:cSld>
  <p:clrMap bg1="lt1" tx1="dk1" bg2="lt2" tx2="dk2" accent1="accent1" accent2="accent2" accent3="accent3" accent4="accent4" accent5="accent5" accent6="accent6" hlink="hlink" folHlink="folHlink"/>
  <p:sldLayoutIdLst>
    <p:sldLayoutId id="2147483986" r:id="rId1"/>
    <p:sldLayoutId id="2147483987" r:id="rId2"/>
  </p:sldLayoutIdLst>
  <p:hf hdr="0" ftr="0" dt="0"/>
  <p:txStyles>
    <p:titleStyle>
      <a:lvl1pPr algn="l"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sp>
        <p:nvSpPr>
          <p:cNvPr id="13" name="Red Bar"/>
          <p:cNvSpPr/>
          <p:nvPr userDrawn="1"/>
        </p:nvSpPr>
        <p:spPr>
          <a:xfrm>
            <a:off x="0" y="6248401"/>
            <a:ext cx="12192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309" y="6351926"/>
            <a:ext cx="4297492"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449580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0" name="Copyright" descr="©McGraw-Hill Education&#10;"/>
          <p:cNvSpPr txBox="1">
            <a:spLocks/>
          </p:cNvSpPr>
          <p:nvPr userDrawn="1"/>
        </p:nvSpPr>
        <p:spPr>
          <a:xfrm>
            <a:off x="0" y="6705600"/>
            <a:ext cx="20726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71" r:id="rId2"/>
    <p:sldLayoutId id="2147483966" r:id="rId3"/>
    <p:sldLayoutId id="2147483967" r:id="rId4"/>
    <p:sldLayoutId id="2147483968" r:id="rId5"/>
    <p:sldLayoutId id="2147483969" r:id="rId6"/>
    <p:sldLayoutId id="2147483970"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124.xml"/><Relationship Id="rId6" Type="http://schemas.openxmlformats.org/officeDocument/2006/relationships/image" Target="../media/image17.jpeg"/><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5.bin"/><Relationship Id="rId1" Type="http://schemas.openxmlformats.org/officeDocument/2006/relationships/slideLayout" Target="../slideLayouts/slideLayout124.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3.jpg"/><Relationship Id="rId1" Type="http://schemas.openxmlformats.org/officeDocument/2006/relationships/slideLayout" Target="../slideLayouts/slideLayout124.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image" Target="../media/image23.jpg"/><Relationship Id="rId2" Type="http://schemas.openxmlformats.org/officeDocument/2006/relationships/oleObject" Target="../embeddings/oleObject8.bin"/><Relationship Id="rId1" Type="http://schemas.openxmlformats.org/officeDocument/2006/relationships/slideLayout" Target="../slideLayouts/slideLayout125.xml"/><Relationship Id="rId6" Type="http://schemas.openxmlformats.org/officeDocument/2006/relationships/oleObject" Target="../embeddings/oleObject10.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3.bin"/><Relationship Id="rId1" Type="http://schemas.openxmlformats.org/officeDocument/2006/relationships/slideLayout" Target="../slideLayouts/slideLayout124.xml"/><Relationship Id="rId6" Type="http://schemas.openxmlformats.org/officeDocument/2006/relationships/image" Target="../media/image25.png"/><Relationship Id="rId5" Type="http://schemas.openxmlformats.org/officeDocument/2006/relationships/image" Target="../media/image32.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3.wmf"/><Relationship Id="rId7" Type="http://schemas.openxmlformats.org/officeDocument/2006/relationships/image" Target="../media/image35.wmf"/><Relationship Id="rId12" Type="http://schemas.openxmlformats.org/officeDocument/2006/relationships/image" Target="../media/image23.jpg"/><Relationship Id="rId2" Type="http://schemas.openxmlformats.org/officeDocument/2006/relationships/oleObject" Target="../embeddings/oleObject15.bin"/><Relationship Id="rId1" Type="http://schemas.openxmlformats.org/officeDocument/2006/relationships/slideLayout" Target="../slideLayouts/slideLayout125.xml"/><Relationship Id="rId6" Type="http://schemas.openxmlformats.org/officeDocument/2006/relationships/oleObject" Target="../embeddings/oleObject17.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0.bin"/><Relationship Id="rId1" Type="http://schemas.openxmlformats.org/officeDocument/2006/relationships/slideLayout" Target="../slideLayouts/slideLayout124.xml"/><Relationship Id="rId6" Type="http://schemas.openxmlformats.org/officeDocument/2006/relationships/image" Target="../media/image25.png"/><Relationship Id="rId5" Type="http://schemas.openxmlformats.org/officeDocument/2006/relationships/image" Target="../media/image39.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08.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xml"/><Relationship Id="rId1" Type="http://schemas.openxmlformats.org/officeDocument/2006/relationships/slideLayout" Target="../slideLayouts/slideLayout124.xml"/><Relationship Id="rId5" Type="http://schemas.openxmlformats.org/officeDocument/2006/relationships/image" Target="../media/image44.jpeg"/><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3.bin"/><Relationship Id="rId1" Type="http://schemas.openxmlformats.org/officeDocument/2006/relationships/slideLayout" Target="../slideLayouts/slideLayout125.x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3.bin"/><Relationship Id="rId1" Type="http://schemas.openxmlformats.org/officeDocument/2006/relationships/slideLayout" Target="../slideLayouts/slideLayout125.x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3.bin"/><Relationship Id="rId1" Type="http://schemas.openxmlformats.org/officeDocument/2006/relationships/slideLayout" Target="../slideLayouts/slideLayout125.xml"/><Relationship Id="rId6" Type="http://schemas.openxmlformats.org/officeDocument/2006/relationships/image" Target="../media/image48.jpeg"/><Relationship Id="rId5" Type="http://schemas.openxmlformats.org/officeDocument/2006/relationships/image" Target="../media/image46.w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8.jpeg"/><Relationship Id="rId2" Type="http://schemas.openxmlformats.org/officeDocument/2006/relationships/oleObject" Target="../embeddings/oleObject23.bin"/><Relationship Id="rId1" Type="http://schemas.openxmlformats.org/officeDocument/2006/relationships/slideLayout" Target="../slideLayouts/slideLayout125.xml"/><Relationship Id="rId6" Type="http://schemas.openxmlformats.org/officeDocument/2006/relationships/image" Target="../media/image46.wmf"/><Relationship Id="rId5" Type="http://schemas.openxmlformats.org/officeDocument/2006/relationships/image" Target="../media/image49.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50.jpeg"/><Relationship Id="rId1" Type="http://schemas.openxmlformats.org/officeDocument/2006/relationships/slideLayout" Target="../slideLayouts/slideLayout124.x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50.jpeg"/><Relationship Id="rId1" Type="http://schemas.openxmlformats.org/officeDocument/2006/relationships/slideLayout" Target="../slideLayouts/slideLayout124.xml"/><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4.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image" Target="../media/image53.jpeg"/><Relationship Id="rId1" Type="http://schemas.openxmlformats.org/officeDocument/2006/relationships/slideLayout" Target="../slideLayouts/slideLayout124.xml"/><Relationship Id="rId4" Type="http://schemas.openxmlformats.org/officeDocument/2006/relationships/image" Target="../media/image54.wmf"/></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53.jpeg"/><Relationship Id="rId1" Type="http://schemas.openxmlformats.org/officeDocument/2006/relationships/slideLayout" Target="../slideLayouts/slideLayout124.xml"/><Relationship Id="rId6" Type="http://schemas.openxmlformats.org/officeDocument/2006/relationships/image" Target="../media/image56.wmf"/><Relationship Id="rId5" Type="http://schemas.openxmlformats.org/officeDocument/2006/relationships/oleObject" Target="../embeddings/oleObject27.bin"/><Relationship Id="rId4" Type="http://schemas.openxmlformats.org/officeDocument/2006/relationships/image" Target="../media/image55.wmf"/></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6.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4.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4.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28.bin"/><Relationship Id="rId1" Type="http://schemas.openxmlformats.org/officeDocument/2006/relationships/slideLayout" Target="../slideLayouts/slideLayout125.xml"/><Relationship Id="rId4" Type="http://schemas.openxmlformats.org/officeDocument/2006/relationships/image" Target="../media/image6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0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6.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6.xml"/></Relationships>
</file>

<file path=ppt/slides/_rels/slide5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9.bin"/><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8"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6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7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2" name="Group 7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7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8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8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5" name="Rectangle 84">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3" name="Rectangle 42">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Close-up of hopscotch on a sidewalk">
            <a:extLst>
              <a:ext uri="{FF2B5EF4-FFF2-40B4-BE49-F238E27FC236}">
                <a16:creationId xmlns:a16="http://schemas.microsoft.com/office/drawing/2014/main" id="{5E0416A5-9A82-76B8-0BE0-7E47B405652D}"/>
              </a:ext>
            </a:extLst>
          </p:cNvPr>
          <p:cNvPicPr>
            <a:picLocks noChangeAspect="1"/>
          </p:cNvPicPr>
          <p:nvPr/>
        </p:nvPicPr>
        <p:blipFill>
          <a:blip r:embed="rId2">
            <a:duotone>
              <a:schemeClr val="bg2">
                <a:shade val="45000"/>
                <a:satMod val="135000"/>
              </a:schemeClr>
              <a:prstClr val="white"/>
            </a:duotone>
            <a:alphaModFix amt="40000"/>
          </a:blip>
          <a:srcRect t="7097" b="8634"/>
          <a:stretch/>
        </p:blipFill>
        <p:spPr>
          <a:xfrm>
            <a:off x="20" y="10"/>
            <a:ext cx="12191980" cy="6857990"/>
          </a:xfrm>
          <a:prstGeom prst="rect">
            <a:avLst/>
          </a:prstGeom>
        </p:spPr>
      </p:pic>
      <p:sp>
        <p:nvSpPr>
          <p:cNvPr id="5" name="Title 1"/>
          <p:cNvSpPr>
            <a:spLocks noGrp="1"/>
          </p:cNvSpPr>
          <p:nvPr>
            <p:ph type="ctrTitle"/>
          </p:nvPr>
        </p:nvSpPr>
        <p:spPr>
          <a:xfrm>
            <a:off x="2589213" y="2514600"/>
            <a:ext cx="8915399" cy="2262781"/>
          </a:xfrm>
        </p:spPr>
        <p:txBody>
          <a:bodyPr vert="horz" lIns="91440" tIns="45720" rIns="91440" bIns="45720" rtlCol="0" anchor="b">
            <a:normAutofit/>
          </a:bodyPr>
          <a:lstStyle/>
          <a:p>
            <a:r>
              <a:rPr lang="en-US" altLang="en-US" sz="5400">
                <a:solidFill>
                  <a:schemeClr val="tx1">
                    <a:lumMod val="85000"/>
                    <a:lumOff val="15000"/>
                  </a:schemeClr>
                </a:solidFill>
                <a:latin typeface="+mj-lt"/>
                <a:cs typeface="+mj-cs"/>
              </a:rPr>
              <a:t>Chapter 8</a:t>
            </a:r>
            <a:endParaRPr lang="en-US" sz="5400">
              <a:solidFill>
                <a:schemeClr val="tx1">
                  <a:lumMod val="85000"/>
                  <a:lumOff val="15000"/>
                </a:schemeClr>
              </a:solidFill>
              <a:latin typeface="+mj-lt"/>
              <a:cs typeface="+mj-cs"/>
            </a:endParaRPr>
          </a:p>
        </p:txBody>
      </p:sp>
      <p:sp>
        <p:nvSpPr>
          <p:cNvPr id="2" name="Subtitle 2"/>
          <p:cNvSpPr>
            <a:spLocks noGrp="1"/>
          </p:cNvSpPr>
          <p:nvPr>
            <p:ph type="subTitle" idx="1"/>
          </p:nvPr>
        </p:nvSpPr>
        <p:spPr>
          <a:xfrm>
            <a:off x="2589213" y="4777379"/>
            <a:ext cx="8915399" cy="1126283"/>
          </a:xfrm>
        </p:spPr>
        <p:txBody>
          <a:bodyPr vert="horz" lIns="91440" tIns="45720" rIns="91440" bIns="45720" rtlCol="0" anchor="t">
            <a:normAutofit/>
          </a:bodyPr>
          <a:lstStyle/>
          <a:p>
            <a:r>
              <a:rPr lang="en-US" altLang="en-US" sz="1800">
                <a:solidFill>
                  <a:schemeClr val="tx1">
                    <a:lumMod val="65000"/>
                    <a:lumOff val="35000"/>
                  </a:schemeClr>
                </a:solidFill>
                <a:latin typeface="+mn-lt"/>
                <a:cs typeface="+mn-cs"/>
              </a:rPr>
              <a:t>Rotational Motion of Solid Objects</a:t>
            </a:r>
          </a:p>
        </p:txBody>
      </p:sp>
      <p:grpSp>
        <p:nvGrpSpPr>
          <p:cNvPr id="45" name="Group 44">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6"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7"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48"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49"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50"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51"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52"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53"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54"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55"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56"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57"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59" name="Rectangle 58">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81754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4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Linear Motion vs. Rotational Motion</a:t>
            </a:r>
            <a:r>
              <a:rPr lang="en-US" sz="1600" dirty="0"/>
              <a:t> 4</a:t>
            </a:r>
          </a:p>
        </p:txBody>
      </p:sp>
      <p:sp>
        <p:nvSpPr>
          <p:cNvPr id="19" name="Content Placeholder 18">
            <a:extLst>
              <a:ext uri="{FF2B5EF4-FFF2-40B4-BE49-F238E27FC236}">
                <a16:creationId xmlns:a16="http://schemas.microsoft.com/office/drawing/2014/main" id="{E63567F4-44A7-4540-ADDE-830147AFB3B5}"/>
              </a:ext>
            </a:extLst>
          </p:cNvPr>
          <p:cNvSpPr>
            <a:spLocks noGrp="1"/>
          </p:cNvSpPr>
          <p:nvPr>
            <p:ph sz="quarter" idx="11"/>
          </p:nvPr>
        </p:nvSpPr>
        <p:spPr>
          <a:xfrm>
            <a:off x="90674" y="1716357"/>
            <a:ext cx="9869999" cy="1196292"/>
          </a:xfrm>
        </p:spPr>
        <p:txBody>
          <a:bodyPr/>
          <a:lstStyle/>
          <a:p>
            <a:pPr lvl="1">
              <a:lnSpc>
                <a:spcPct val="80000"/>
              </a:lnSpc>
            </a:pPr>
            <a:r>
              <a:rPr lang="en-US" altLang="en-US" sz="2400" b="1" i="1" dirty="0">
                <a:solidFill>
                  <a:srgbClr val="0A5D00"/>
                </a:solidFill>
                <a:latin typeface="Times New Roman" panose="02020603050405020304" pitchFamily="18" charset="0"/>
              </a:rPr>
              <a:t>Rotational acceleration</a:t>
            </a:r>
            <a:r>
              <a:rPr lang="en-US" altLang="en-US" sz="2400" dirty="0">
                <a:solidFill>
                  <a:srgbClr val="0A5D00"/>
                </a:solidFill>
                <a:latin typeface="Times New Roman" panose="02020603050405020304" pitchFamily="18" charset="0"/>
              </a:rPr>
              <a:t> </a:t>
            </a:r>
            <a:r>
              <a:rPr lang="en-US" altLang="en-US" sz="2400" dirty="0">
                <a:latin typeface="Times New Roman" panose="02020603050405020304" pitchFamily="18" charset="0"/>
              </a:rPr>
              <a:t>is the rate of change of rotational velocity.</a:t>
            </a:r>
          </a:p>
          <a:p>
            <a:pPr lvl="2">
              <a:lnSpc>
                <a:spcPct val="80000"/>
              </a:lnSpc>
              <a:buClr>
                <a:srgbClr val="085367"/>
              </a:buClr>
            </a:pPr>
            <a:r>
              <a:rPr lang="en-US" altLang="en-US" sz="2000" dirty="0">
                <a:latin typeface="Times New Roman" panose="02020603050405020304" pitchFamily="18" charset="0"/>
              </a:rPr>
              <a:t>Units: </a:t>
            </a:r>
            <a:r>
              <a:rPr lang="en-US" altLang="en-US" sz="2000" b="1" dirty="0">
                <a:latin typeface="Times New Roman" panose="02020603050405020304" pitchFamily="18" charset="0"/>
              </a:rPr>
              <a:t>revolutions per second per second</a:t>
            </a:r>
            <a:endParaRPr lang="en-US" b="1" dirty="0">
              <a:latin typeface="Times New Roman" panose="02020603050405020304" pitchFamily="18" charset="0"/>
            </a:endParaRPr>
          </a:p>
        </p:txBody>
      </p:sp>
      <p:graphicFrame>
        <p:nvGraphicFramePr>
          <p:cNvPr id="28" name="Object 19">
            <a:extLst>
              <a:ext uri="{FF2B5EF4-FFF2-40B4-BE49-F238E27FC236}">
                <a16:creationId xmlns:a16="http://schemas.microsoft.com/office/drawing/2014/main" id="{D8A7EC19-B01F-4C28-BE11-367E57DC5CAF}"/>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42715893"/>
              </p:ext>
            </p:extLst>
          </p:nvPr>
        </p:nvGraphicFramePr>
        <p:xfrm>
          <a:off x="5386395" y="2015110"/>
          <a:ext cx="1001713" cy="419100"/>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0" name=""/>
                      <p:cNvPicPr/>
                      <p:nvPr/>
                    </p:nvPicPr>
                    <p:blipFill>
                      <a:blip r:embed="rId3"/>
                      <a:stretch>
                        <a:fillRect/>
                      </a:stretch>
                    </p:blipFill>
                    <p:spPr>
                      <a:xfrm>
                        <a:off x="5386395" y="2015110"/>
                        <a:ext cx="1001713" cy="4191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0988FF43-9DF3-41CA-909B-A54C623D41B5}"/>
              </a:ext>
            </a:extLst>
          </p:cNvPr>
          <p:cNvSpPr>
            <a:spLocks noGrp="1"/>
          </p:cNvSpPr>
          <p:nvPr>
            <p:ph sz="quarter" idx="13"/>
          </p:nvPr>
        </p:nvSpPr>
        <p:spPr>
          <a:xfrm>
            <a:off x="990600" y="2857971"/>
            <a:ext cx="6252943" cy="558800"/>
          </a:xfrm>
        </p:spPr>
        <p:txBody>
          <a:bodyPr>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chemeClr val="accent4"/>
                </a:solidFill>
                <a:effectLst/>
                <a:uLnTx/>
                <a:uFillTx/>
                <a:latin typeface="Times New Roman" panose="02020603050405020304" pitchFamily="18" charset="0"/>
                <a:ea typeface="+mn-ea"/>
                <a:cs typeface="Times New Roman" panose="02020603050405020304" pitchFamily="18" charset="0"/>
              </a:rPr>
              <a:t>Or radians per second per</a:t>
            </a:r>
            <a:endParaRPr kumimoji="0" lang="en-US" sz="1800" b="1" i="0" u="none" strike="noStrike" kern="1200" cap="none" spc="0" normalizeH="0" baseline="0" noProof="0" dirty="0">
              <a:ln>
                <a:noFill/>
              </a:ln>
              <a:solidFill>
                <a:schemeClr val="accent4"/>
              </a:solidFill>
              <a:effectLst/>
              <a:uLnTx/>
              <a:uFillTx/>
              <a:latin typeface="Times New Roman" panose="02020603050405020304" pitchFamily="18" charset="0"/>
              <a:ea typeface="+mn-ea"/>
              <a:cs typeface="Times New Roman" panose="02020603050405020304" pitchFamily="18" charset="0"/>
            </a:endParaRPr>
          </a:p>
          <a:p>
            <a:r>
              <a:rPr lang="en-US" altLang="en-US" sz="1800" b="1" dirty="0">
                <a:solidFill>
                  <a:schemeClr val="accent4"/>
                </a:solidFill>
              </a:rPr>
              <a:t>second</a:t>
            </a:r>
            <a:endParaRPr lang="en-US" sz="1800" b="1" dirty="0">
              <a:solidFill>
                <a:schemeClr val="accent4"/>
              </a:solidFill>
            </a:endParaRPr>
          </a:p>
        </p:txBody>
      </p:sp>
      <p:graphicFrame>
        <p:nvGraphicFramePr>
          <p:cNvPr id="29" name="Object 22">
            <a:extLst>
              <a:ext uri="{FF2B5EF4-FFF2-40B4-BE49-F238E27FC236}">
                <a16:creationId xmlns:a16="http://schemas.microsoft.com/office/drawing/2014/main" id="{C4BFC398-7173-495B-8A76-7C6ABD224173}"/>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2624178322"/>
              </p:ext>
            </p:extLst>
          </p:nvPr>
        </p:nvGraphicFramePr>
        <p:xfrm>
          <a:off x="1951530" y="3232621"/>
          <a:ext cx="879475" cy="368300"/>
        </p:xfrm>
        <a:graphic>
          <a:graphicData uri="http://schemas.openxmlformats.org/presentationml/2006/ole">
            <mc:AlternateContent xmlns:mc="http://schemas.openxmlformats.org/markup-compatibility/2006">
              <mc:Choice xmlns:v="urn:schemas-microsoft-com:vml" Requires="v">
                <p:oleObj name="Equation" r:id="rId4" imgW="545760" imgH="228600" progId="Equation.DSMT4">
                  <p:embed/>
                </p:oleObj>
              </mc:Choice>
              <mc:Fallback>
                <p:oleObj name="Equation" r:id="rId4" imgW="545760" imgH="228600" progId="Equation.DSMT4">
                  <p:embed/>
                  <p:pic>
                    <p:nvPicPr>
                      <p:cNvPr id="28" name="Content Placeholder 27">
                        <a:extLst>
                          <a:ext uri="{FF2B5EF4-FFF2-40B4-BE49-F238E27FC236}">
                            <a16:creationId xmlns:a16="http://schemas.microsoft.com/office/drawing/2014/main" id="{D8A7EC19-B01F-4C28-BE11-367E57DC5CAF}"/>
                          </a:ext>
                        </a:extLst>
                      </p:cNvPr>
                      <p:cNvPicPr/>
                      <p:nvPr/>
                    </p:nvPicPr>
                    <p:blipFill>
                      <a:blip r:embed="rId5"/>
                      <a:stretch>
                        <a:fillRect/>
                      </a:stretch>
                    </p:blipFill>
                    <p:spPr>
                      <a:xfrm>
                        <a:off x="1951530" y="3232621"/>
                        <a:ext cx="879475" cy="36830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CEEA5B8A-E226-472C-9BD9-9BE3D6FA1902}"/>
              </a:ext>
            </a:extLst>
          </p:cNvPr>
          <p:cNvSpPr>
            <a:spLocks noGrp="1"/>
          </p:cNvSpPr>
          <p:nvPr>
            <p:ph sz="quarter" idx="15"/>
          </p:nvPr>
        </p:nvSpPr>
        <p:spPr>
          <a:xfrm>
            <a:off x="739994" y="3840532"/>
            <a:ext cx="8571361" cy="558801"/>
          </a:xfrm>
        </p:spPr>
        <p:txBody>
          <a:bodyPr/>
          <a:lstStyle/>
          <a:p>
            <a:pPr marL="628650" lvl="1" indent="-284163">
              <a:buClr>
                <a:srgbClr val="085367"/>
              </a:buClr>
            </a:pPr>
            <a:r>
              <a:rPr lang="en-US" altLang="en-US" dirty="0"/>
              <a:t>Analogous to linear acceleration</a:t>
            </a:r>
          </a:p>
        </p:txBody>
      </p:sp>
      <p:pic>
        <p:nvPicPr>
          <p:cNvPr id="30" name="Picture 25" descr="This graphic compares linear motion to rotational motion. An object is shown on the left, with a velocity vector, labeled v, pointing to the right.  A circle is shown on the right, and an object is rotating on the outside of the circle.  The rotational velocity is shown as a circular arrow labeled omega.">
            <a:extLst>
              <a:ext uri="{FF2B5EF4-FFF2-40B4-BE49-F238E27FC236}">
                <a16:creationId xmlns:a16="http://schemas.microsoft.com/office/drawing/2014/main" id="{D506599F-9C74-46C1-B8BC-0EBCFCB8C572}"/>
              </a:ext>
            </a:extLst>
          </p:cNvPr>
          <p:cNvPicPr>
            <a:picLocks noGrp="1" noChangeAspect="1" noChangeArrowheads="1"/>
          </p:cNvPicPr>
          <p:nvPr>
            <p:ph sz="quarter" idx="16"/>
          </p:nvPr>
        </p:nvPicPr>
        <p:blipFill rotWithShape="1">
          <a:blip r:embed="rId6" cstate="print">
            <a:extLst>
              <a:ext uri="{28A0092B-C50C-407E-A947-70E740481C1C}">
                <a14:useLocalDpi xmlns:a14="http://schemas.microsoft.com/office/drawing/2010/main" val="0"/>
              </a:ext>
            </a:extLst>
          </a:blip>
          <a:srcRect t="2156"/>
          <a:stretch/>
        </p:blipFill>
        <p:spPr bwMode="auto">
          <a:xfrm>
            <a:off x="6388108" y="3131479"/>
            <a:ext cx="5113775" cy="34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5" hidden="1">
            <a:extLst>
              <a:ext uri="{FF2B5EF4-FFF2-40B4-BE49-F238E27FC236}">
                <a16:creationId xmlns:a16="http://schemas.microsoft.com/office/drawing/2014/main" id="{FEF228F9-FA80-4B36-9BEF-82F26759C7ED}"/>
              </a:ext>
            </a:extLst>
          </p:cNvPr>
          <p:cNvSpPr>
            <a:spLocks noGrp="1"/>
          </p:cNvSpPr>
          <p:nvPr>
            <p:ph type="body" sz="quarter" idx="18"/>
          </p:nvPr>
        </p:nvSpPr>
        <p:spPr/>
        <p:txBody>
          <a:bodyPr>
            <a:normAutofit fontScale="92500" lnSpcReduction="20000"/>
          </a:bodyPr>
          <a:lstStyle/>
          <a:p>
            <a:endParaRPr lang="en-IN"/>
          </a:p>
        </p:txBody>
      </p:sp>
      <p:sp>
        <p:nvSpPr>
          <p:cNvPr id="27" name="Text Placeholder 26" hidden="1">
            <a:extLst>
              <a:ext uri="{FF2B5EF4-FFF2-40B4-BE49-F238E27FC236}">
                <a16:creationId xmlns:a16="http://schemas.microsoft.com/office/drawing/2014/main" id="{64534151-7D6D-4740-A86F-AD4A7291D841}"/>
              </a:ext>
            </a:extLst>
          </p:cNvPr>
          <p:cNvSpPr>
            <a:spLocks noGrp="1"/>
          </p:cNvSpPr>
          <p:nvPr>
            <p:ph type="body" sz="quarter" idx="19"/>
          </p:nvPr>
        </p:nvSpPr>
        <p:spPr/>
        <p:txBody>
          <a:bodyPr/>
          <a:lstStyle/>
          <a:p>
            <a:endParaRPr lang="en-IN"/>
          </a:p>
        </p:txBody>
      </p:sp>
      <p:sp>
        <p:nvSpPr>
          <p:cNvPr id="7" name="Slide Number Placeholder 13">
            <a:extLst>
              <a:ext uri="{FF2B5EF4-FFF2-40B4-BE49-F238E27FC236}">
                <a16:creationId xmlns:a16="http://schemas.microsoft.com/office/drawing/2014/main" id="{477C5104-BB60-4074-945A-21873DB68346}"/>
              </a:ext>
            </a:extLst>
          </p:cNvPr>
          <p:cNvSpPr>
            <a:spLocks noGrp="1"/>
          </p:cNvSpPr>
          <p:nvPr>
            <p:ph type="sldNum" sz="quarter" idx="10"/>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257324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Linear Motion vs. Rotational Motion</a:t>
            </a:r>
            <a:r>
              <a:rPr lang="en-US" sz="1600" dirty="0"/>
              <a:t> 5</a:t>
            </a:r>
            <a:endParaRPr lang="en-US" sz="1600" b="1" dirty="0"/>
          </a:p>
        </p:txBody>
      </p:sp>
      <p:sp>
        <p:nvSpPr>
          <p:cNvPr id="5" name="Content Placeholder 2"/>
          <p:cNvSpPr>
            <a:spLocks noGrp="1"/>
          </p:cNvSpPr>
          <p:nvPr>
            <p:ph sz="quarter" idx="11"/>
          </p:nvPr>
        </p:nvSpPr>
        <p:spPr>
          <a:xfrm>
            <a:off x="1447800" y="1675152"/>
            <a:ext cx="8460000" cy="474213"/>
          </a:xfrm>
        </p:spPr>
        <p:txBody>
          <a:bodyPr/>
          <a:lstStyle/>
          <a:p>
            <a:pPr>
              <a:lnSpc>
                <a:spcPct val="80000"/>
              </a:lnSpc>
            </a:pPr>
            <a:r>
              <a:rPr lang="en-US" altLang="en-US" sz="2400" dirty="0"/>
              <a:t>Constant acceleration equations for linear and rotational motion</a:t>
            </a:r>
          </a:p>
        </p:txBody>
      </p:sp>
      <p:graphicFrame>
        <p:nvGraphicFramePr>
          <p:cNvPr id="16" name="Object 3">
            <a:extLst>
              <a:ext uri="{FF2B5EF4-FFF2-40B4-BE49-F238E27FC236}">
                <a16:creationId xmlns:a16="http://schemas.microsoft.com/office/drawing/2014/main" id="{83EAA613-1AA9-4195-A0DD-40BE9E252FA5}"/>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1298860455"/>
              </p:ext>
            </p:extLst>
          </p:nvPr>
        </p:nvGraphicFramePr>
        <p:xfrm>
          <a:off x="1844639" y="2090089"/>
          <a:ext cx="1851025" cy="1481137"/>
        </p:xfrm>
        <a:graphic>
          <a:graphicData uri="http://schemas.openxmlformats.org/presentationml/2006/ole">
            <mc:AlternateContent xmlns:mc="http://schemas.openxmlformats.org/markup-compatibility/2006">
              <mc:Choice xmlns:v="urn:schemas-microsoft-com:vml" Requires="v">
                <p:oleObj name="Equation" r:id="rId2" imgW="888840" imgH="711000" progId="Equation.DSMT4">
                  <p:embed/>
                </p:oleObj>
              </mc:Choice>
              <mc:Fallback>
                <p:oleObj name="Equation" r:id="rId2" imgW="888840" imgH="711000" progId="Equation.DSMT4">
                  <p:embed/>
                  <p:pic>
                    <p:nvPicPr>
                      <p:cNvPr id="16" name="Object 3">
                        <a:extLst>
                          <a:ext uri="{FF2B5EF4-FFF2-40B4-BE49-F238E27FC236}">
                            <a16:creationId xmlns:a16="http://schemas.microsoft.com/office/drawing/2014/main" id="{83EAA613-1AA9-4195-A0DD-40BE9E252FA5}"/>
                          </a:ext>
                          <a:ext uri="{C183D7F6-B498-43B3-948B-1728B52AA6E4}">
                            <adec:decorative xmlns:adec="http://schemas.microsoft.com/office/drawing/2017/decorative" val="1"/>
                          </a:ext>
                        </a:extLst>
                      </p:cNvPr>
                      <p:cNvPicPr/>
                      <p:nvPr/>
                    </p:nvPicPr>
                    <p:blipFill>
                      <a:blip r:embed="rId3"/>
                      <a:stretch>
                        <a:fillRect/>
                      </a:stretch>
                    </p:blipFill>
                    <p:spPr>
                      <a:xfrm>
                        <a:off x="1844639" y="2090089"/>
                        <a:ext cx="1851025" cy="1481137"/>
                      </a:xfrm>
                      <a:prstGeom prst="rect">
                        <a:avLst/>
                      </a:prstGeom>
                      <a:solidFill>
                        <a:srgbClr val="EFFF5D"/>
                      </a:solidFill>
                    </p:spPr>
                  </p:pic>
                </p:oleObj>
              </mc:Fallback>
            </mc:AlternateContent>
          </a:graphicData>
        </a:graphic>
      </p:graphicFrame>
      <p:graphicFrame>
        <p:nvGraphicFramePr>
          <p:cNvPr id="17" name="Object 4">
            <a:extLst>
              <a:ext uri="{FF2B5EF4-FFF2-40B4-BE49-F238E27FC236}">
                <a16:creationId xmlns:a16="http://schemas.microsoft.com/office/drawing/2014/main" id="{0F449BA3-BE5F-42FA-BFC8-7CDB427FA6AB}"/>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438600717"/>
              </p:ext>
            </p:extLst>
          </p:nvPr>
        </p:nvGraphicFramePr>
        <p:xfrm>
          <a:off x="8610600" y="2030812"/>
          <a:ext cx="1957387" cy="1481137"/>
        </p:xfrm>
        <a:graphic>
          <a:graphicData uri="http://schemas.openxmlformats.org/presentationml/2006/ole">
            <mc:AlternateContent xmlns:mc="http://schemas.openxmlformats.org/markup-compatibility/2006">
              <mc:Choice xmlns:v="urn:schemas-microsoft-com:vml" Requires="v">
                <p:oleObj name="Equation" r:id="rId4" imgW="939600" imgH="711000" progId="Equation.DSMT4">
                  <p:embed/>
                </p:oleObj>
              </mc:Choice>
              <mc:Fallback>
                <p:oleObj name="Equation" r:id="rId4" imgW="939600" imgH="711000" progId="Equation.DSMT4">
                  <p:embed/>
                  <p:pic>
                    <p:nvPicPr>
                      <p:cNvPr id="17" name="Object 4">
                        <a:extLst>
                          <a:ext uri="{FF2B5EF4-FFF2-40B4-BE49-F238E27FC236}">
                            <a16:creationId xmlns:a16="http://schemas.microsoft.com/office/drawing/2014/main" id="{0F449BA3-BE5F-42FA-BFC8-7CDB427FA6AB}"/>
                          </a:ext>
                          <a:ext uri="{C183D7F6-B498-43B3-948B-1728B52AA6E4}">
                            <adec:decorative xmlns:adec="http://schemas.microsoft.com/office/drawing/2017/decorative" val="1"/>
                          </a:ext>
                        </a:extLst>
                      </p:cNvPr>
                      <p:cNvPicPr/>
                      <p:nvPr/>
                    </p:nvPicPr>
                    <p:blipFill>
                      <a:blip r:embed="rId5"/>
                      <a:stretch>
                        <a:fillRect/>
                      </a:stretch>
                    </p:blipFill>
                    <p:spPr>
                      <a:xfrm>
                        <a:off x="8610600" y="2030812"/>
                        <a:ext cx="1957387" cy="1481137"/>
                      </a:xfrm>
                      <a:prstGeom prst="rect">
                        <a:avLst/>
                      </a:prstGeom>
                      <a:solidFill>
                        <a:srgbClr val="EFFF5D"/>
                      </a:solidFill>
                    </p:spPr>
                  </p:pic>
                </p:oleObj>
              </mc:Fallback>
            </mc:AlternateContent>
          </a:graphicData>
        </a:graphic>
      </p:graphicFrame>
      <p:pic>
        <p:nvPicPr>
          <p:cNvPr id="15" name="Picture 5" descr="The definitions of displacement, velocity, and acceleration are shown for a particle with translational motion in the horizontal direction, and a particle with rotational motion, counterclockwise around a circle.">
            <a:extLst>
              <a:ext uri="{FF2B5EF4-FFF2-40B4-BE49-F238E27FC236}">
                <a16:creationId xmlns:a16="http://schemas.microsoft.com/office/drawing/2014/main" id="{93DA6785-D5FF-4736-97C4-CA748ABAA5CC}"/>
              </a:ext>
            </a:extLst>
          </p:cNvPr>
          <p:cNvPicPr>
            <a:picLocks noGrp="1" noChangeAspect="1" noChangeArrowheads="1"/>
          </p:cNvPicPr>
          <p:nvPr>
            <p:ph sz="quarter" idx="14"/>
          </p:nvPr>
        </p:nvPicPr>
        <p:blipFill rotWithShape="1">
          <a:blip r:embed="rId6" cstate="print">
            <a:extLst>
              <a:ext uri="{28A0092B-C50C-407E-A947-70E740481C1C}">
                <a14:useLocalDpi xmlns:a14="http://schemas.microsoft.com/office/drawing/2010/main" val="0"/>
              </a:ext>
            </a:extLst>
          </a:blip>
          <a:stretch/>
        </p:blipFill>
        <p:spPr bwMode="auto">
          <a:xfrm>
            <a:off x="3637221" y="3393396"/>
            <a:ext cx="4800599" cy="328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hidden="1">
            <a:extLst>
              <a:ext uri="{FF2B5EF4-FFF2-40B4-BE49-F238E27FC236}">
                <a16:creationId xmlns:a16="http://schemas.microsoft.com/office/drawing/2014/main" id="{DC7172D6-A599-4B0E-AFB2-AB451219AF4F}"/>
              </a:ext>
            </a:extLst>
          </p:cNvPr>
          <p:cNvSpPr>
            <a:spLocks noGrp="1"/>
          </p:cNvSpPr>
          <p:nvPr>
            <p:ph sz="quarter" idx="15"/>
          </p:nvPr>
        </p:nvSpPr>
        <p:spPr/>
        <p:txBody>
          <a:bodyPr>
            <a:normAutofit lnSpcReduction="10000"/>
          </a:bodyPr>
          <a:lstStyle/>
          <a:p>
            <a:endParaRPr lang="en-IN" dirty="0"/>
          </a:p>
        </p:txBody>
      </p:sp>
      <p:sp>
        <p:nvSpPr>
          <p:cNvPr id="10" name="Content Placeholder 9" hidden="1">
            <a:extLst>
              <a:ext uri="{FF2B5EF4-FFF2-40B4-BE49-F238E27FC236}">
                <a16:creationId xmlns:a16="http://schemas.microsoft.com/office/drawing/2014/main" id="{26F1C8AA-2A07-4C98-B53B-0078C1D42B0C}"/>
              </a:ext>
            </a:extLst>
          </p:cNvPr>
          <p:cNvSpPr>
            <a:spLocks noGrp="1"/>
          </p:cNvSpPr>
          <p:nvPr>
            <p:ph sz="quarter" idx="16"/>
          </p:nvPr>
        </p:nvSpPr>
        <p:spPr/>
        <p:txBody>
          <a:bodyPr/>
          <a:lstStyle/>
          <a:p>
            <a:endParaRPr lang="en-IN" dirty="0"/>
          </a:p>
        </p:txBody>
      </p:sp>
      <p:sp>
        <p:nvSpPr>
          <p:cNvPr id="12" name="Text Placeholder 11" hidden="1">
            <a:extLst>
              <a:ext uri="{FF2B5EF4-FFF2-40B4-BE49-F238E27FC236}">
                <a16:creationId xmlns:a16="http://schemas.microsoft.com/office/drawing/2014/main" id="{51A9FCA4-276F-46BA-987C-E486783AA1F9}"/>
              </a:ext>
            </a:extLst>
          </p:cNvPr>
          <p:cNvSpPr>
            <a:spLocks noGrp="1"/>
          </p:cNvSpPr>
          <p:nvPr>
            <p:ph type="body" sz="quarter" idx="18"/>
          </p:nvPr>
        </p:nvSpPr>
        <p:spPr/>
        <p:txBody>
          <a:bodyPr>
            <a:normAutofit fontScale="92500" lnSpcReduction="20000"/>
          </a:bodyPr>
          <a:lstStyle/>
          <a:p>
            <a:endParaRPr lang="en-IN" dirty="0"/>
          </a:p>
        </p:txBody>
      </p:sp>
      <p:sp>
        <p:nvSpPr>
          <p:cNvPr id="13" name="Text Placeholder 12" hidden="1">
            <a:extLst>
              <a:ext uri="{FF2B5EF4-FFF2-40B4-BE49-F238E27FC236}">
                <a16:creationId xmlns:a16="http://schemas.microsoft.com/office/drawing/2014/main" id="{052BB7F1-FA43-49D8-A470-B99F898485AE}"/>
              </a:ext>
            </a:extLst>
          </p:cNvPr>
          <p:cNvSpPr>
            <a:spLocks noGrp="1"/>
          </p:cNvSpPr>
          <p:nvPr>
            <p:ph type="body" sz="quarter" idx="19"/>
          </p:nvPr>
        </p:nvSpPr>
        <p:spPr/>
        <p:txBody>
          <a:bodyPr/>
          <a:lstStyle/>
          <a:p>
            <a:endParaRPr lang="en-IN"/>
          </a:p>
        </p:txBody>
      </p:sp>
      <p:sp>
        <p:nvSpPr>
          <p:cNvPr id="18" name="Slide Number Placeholder 13">
            <a:extLst>
              <a:ext uri="{FF2B5EF4-FFF2-40B4-BE49-F238E27FC236}">
                <a16:creationId xmlns:a16="http://schemas.microsoft.com/office/drawing/2014/main" id="{3F1A3582-5518-4E11-8BDE-6D7EC960B04E}"/>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84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00" y="313047"/>
            <a:ext cx="11280000" cy="810000"/>
          </a:xfrm>
        </p:spPr>
        <p:txBody>
          <a:bodyPr>
            <a:noAutofit/>
          </a:bodyPr>
          <a:lstStyle/>
          <a:p>
            <a:r>
              <a:rPr lang="en-US" dirty="0"/>
              <a:t>Relationship between linear and rotational velocity</a:t>
            </a:r>
          </a:p>
        </p:txBody>
      </p:sp>
      <p:pic>
        <p:nvPicPr>
          <p:cNvPr id="8" name="Picture 3" descr="Two children ride a merry-go-round: one near the center, one near the edge."/>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t="1816"/>
          <a:stretch/>
        </p:blipFill>
        <p:spPr bwMode="auto">
          <a:xfrm>
            <a:off x="838200" y="1712561"/>
            <a:ext cx="4413593" cy="424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sz="quarter" idx="12"/>
          </p:nvPr>
        </p:nvSpPr>
        <p:spPr>
          <a:xfrm>
            <a:off x="6705600" y="2133600"/>
            <a:ext cx="5181600" cy="3958884"/>
          </a:xfrm>
        </p:spPr>
        <p:txBody>
          <a:bodyPr>
            <a:normAutofit/>
          </a:bodyPr>
          <a:lstStyle/>
          <a:p>
            <a:pPr marL="0" lvl="1" indent="0">
              <a:buNone/>
            </a:pPr>
            <a:r>
              <a:rPr lang="en-US" altLang="en-US" sz="2800" dirty="0"/>
              <a:t>On a merry-go-round, a rider </a:t>
            </a:r>
            <a:r>
              <a:rPr lang="en-US" altLang="en-US" sz="2800" b="1" dirty="0"/>
              <a:t>near the edge travels a greater distance in 1 revolution than one near the center</a:t>
            </a:r>
            <a:r>
              <a:rPr lang="en-US" altLang="en-US" sz="2800" dirty="0"/>
              <a:t>.</a:t>
            </a:r>
          </a:p>
          <a:p>
            <a:pPr marL="0" lvl="1" indent="0">
              <a:buNone/>
            </a:pPr>
            <a:r>
              <a:rPr lang="en-US" altLang="en-US" sz="2800" dirty="0"/>
              <a:t>The outside rider is </a:t>
            </a:r>
            <a:r>
              <a:rPr lang="en-US" altLang="en-US" sz="2800" u="sng" dirty="0"/>
              <a:t>therefore traveling with a greater linear speed.</a:t>
            </a:r>
          </a:p>
        </p:txBody>
      </p:sp>
      <p:graphicFrame>
        <p:nvGraphicFramePr>
          <p:cNvPr id="13" name="Object 4">
            <a:extLst>
              <a:ext uri="{FF2B5EF4-FFF2-40B4-BE49-F238E27FC236}">
                <a16:creationId xmlns:a16="http://schemas.microsoft.com/office/drawing/2014/main" id="{D2EDD8F5-0D4B-47B0-9281-4B9ED646044C}"/>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937657159"/>
              </p:ext>
            </p:extLst>
          </p:nvPr>
        </p:nvGraphicFramePr>
        <p:xfrm>
          <a:off x="4569217" y="1712561"/>
          <a:ext cx="1749033" cy="549627"/>
        </p:xfrm>
        <a:graphic>
          <a:graphicData uri="http://schemas.openxmlformats.org/presentationml/2006/ole">
            <mc:AlternateContent xmlns:mc="http://schemas.openxmlformats.org/markup-compatibility/2006">
              <mc:Choice xmlns:v="urn:schemas-microsoft-com:vml" Requires="v">
                <p:oleObj name="Equation" r:id="rId3" imgW="444240" imgH="139680" progId="Equation.DSMT4">
                  <p:embed/>
                </p:oleObj>
              </mc:Choice>
              <mc:Fallback>
                <p:oleObj name="Equation" r:id="rId3" imgW="444240" imgH="139680" progId="Equation.DSMT4">
                  <p:embed/>
                  <p:pic>
                    <p:nvPicPr>
                      <p:cNvPr id="9" name="Object 4"/>
                      <p:cNvPicPr/>
                      <p:nvPr/>
                    </p:nvPicPr>
                    <p:blipFill>
                      <a:blip r:embed="rId4"/>
                      <a:stretch>
                        <a:fillRect/>
                      </a:stretch>
                    </p:blipFill>
                    <p:spPr>
                      <a:xfrm>
                        <a:off x="4569217" y="1712561"/>
                        <a:ext cx="1749033" cy="549627"/>
                      </a:xfrm>
                      <a:prstGeom prst="rect">
                        <a:avLst/>
                      </a:prstGeom>
                      <a:solidFill>
                        <a:srgbClr val="EFFF5D"/>
                      </a:solidFill>
                    </p:spPr>
                  </p:pic>
                </p:oleObj>
              </mc:Fallback>
            </mc:AlternateContent>
          </a:graphicData>
        </a:graphic>
      </p:graphicFrame>
      <p:sp>
        <p:nvSpPr>
          <p:cNvPr id="7" name="Content Placeholder 6" hidden="1">
            <a:extLst>
              <a:ext uri="{FF2B5EF4-FFF2-40B4-BE49-F238E27FC236}">
                <a16:creationId xmlns:a16="http://schemas.microsoft.com/office/drawing/2014/main" id="{5F59AC40-ADDE-4DA7-893E-5082DD463C58}"/>
              </a:ext>
            </a:extLst>
          </p:cNvPr>
          <p:cNvSpPr>
            <a:spLocks noGrp="1"/>
          </p:cNvSpPr>
          <p:nvPr>
            <p:ph sz="quarter" idx="14"/>
          </p:nvPr>
        </p:nvSpPr>
        <p:spPr/>
        <p:txBody>
          <a:bodyPr>
            <a:normAutofit lnSpcReduction="10000"/>
          </a:bodyPr>
          <a:lstStyle/>
          <a:p>
            <a:endParaRPr lang="en-IN"/>
          </a:p>
        </p:txBody>
      </p:sp>
      <p:sp>
        <p:nvSpPr>
          <p:cNvPr id="10" name="Content Placeholder 9" hidden="1">
            <a:extLst>
              <a:ext uri="{FF2B5EF4-FFF2-40B4-BE49-F238E27FC236}">
                <a16:creationId xmlns:a16="http://schemas.microsoft.com/office/drawing/2014/main" id="{94414446-1C7C-4548-86DE-3DD022B15EEF}"/>
              </a:ext>
            </a:extLst>
          </p:cNvPr>
          <p:cNvSpPr>
            <a:spLocks noGrp="1"/>
          </p:cNvSpPr>
          <p:nvPr>
            <p:ph sz="quarter" idx="15"/>
          </p:nvPr>
        </p:nvSpPr>
        <p:spPr/>
        <p:txBody>
          <a:bodyPr>
            <a:normAutofit lnSpcReduction="10000"/>
          </a:bodyPr>
          <a:lstStyle/>
          <a:p>
            <a:endParaRPr lang="en-IN"/>
          </a:p>
        </p:txBody>
      </p:sp>
      <p:sp>
        <p:nvSpPr>
          <p:cNvPr id="11" name="Text Placeholder 10" hidden="1">
            <a:extLst>
              <a:ext uri="{FF2B5EF4-FFF2-40B4-BE49-F238E27FC236}">
                <a16:creationId xmlns:a16="http://schemas.microsoft.com/office/drawing/2014/main" id="{1564A172-4032-4581-B42B-CA41F93C8B10}"/>
              </a:ext>
            </a:extLst>
          </p:cNvPr>
          <p:cNvSpPr>
            <a:spLocks noGrp="1"/>
          </p:cNvSpPr>
          <p:nvPr>
            <p:ph type="body" sz="quarter" idx="18"/>
          </p:nvPr>
        </p:nvSpPr>
        <p:spPr/>
        <p:txBody>
          <a:bodyPr>
            <a:normAutofit fontScale="92500" lnSpcReduction="20000"/>
          </a:bodyPr>
          <a:lstStyle/>
          <a:p>
            <a:endParaRPr lang="en-IN"/>
          </a:p>
        </p:txBody>
      </p:sp>
      <p:sp>
        <p:nvSpPr>
          <p:cNvPr id="12" name="Text Placeholder 11" hidden="1">
            <a:extLst>
              <a:ext uri="{FF2B5EF4-FFF2-40B4-BE49-F238E27FC236}">
                <a16:creationId xmlns:a16="http://schemas.microsoft.com/office/drawing/2014/main" id="{ECB03DFF-0E6E-4B5A-9C60-B26F7CBDC63A}"/>
              </a:ext>
            </a:extLst>
          </p:cNvPr>
          <p:cNvSpPr>
            <a:spLocks noGrp="1"/>
          </p:cNvSpPr>
          <p:nvPr>
            <p:ph type="body" sz="quarter" idx="19"/>
          </p:nvPr>
        </p:nvSpPr>
        <p:spPr/>
        <p:txBody>
          <a:bodyPr/>
          <a:lstStyle/>
          <a:p>
            <a:endParaRPr lang="en-IN"/>
          </a:p>
        </p:txBody>
      </p:sp>
      <p:sp>
        <p:nvSpPr>
          <p:cNvPr id="14" name="Slide Number Placeholder 13">
            <a:extLst>
              <a:ext uri="{FF2B5EF4-FFF2-40B4-BE49-F238E27FC236}">
                <a16:creationId xmlns:a16="http://schemas.microsoft.com/office/drawing/2014/main" id="{17F350D1-4A26-44CD-A7DB-58B466803BF9}"/>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12</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51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a:t>A merry-go-round is accelerated at a constant rate of 0.005 rev/s</a:t>
            </a:r>
            <a:r>
              <a:rPr lang="en-US" sz="2800" baseline="30000" dirty="0"/>
              <a:t>2</a:t>
            </a:r>
            <a:r>
              <a:rPr lang="en-US" sz="2800" dirty="0"/>
              <a:t>, starting from rest. What is its rotational velocity at the end of 1 min?</a:t>
            </a:r>
            <a:r>
              <a:rPr lang="en-US" sz="1600" dirty="0"/>
              <a:t> 1</a:t>
            </a:r>
          </a:p>
        </p:txBody>
      </p:sp>
      <p:sp>
        <p:nvSpPr>
          <p:cNvPr id="5" name="Content Placeholder 2"/>
          <p:cNvSpPr>
            <a:spLocks noGrp="1"/>
          </p:cNvSpPr>
          <p:nvPr>
            <p:ph sz="quarter" idx="11"/>
          </p:nvPr>
        </p:nvSpPr>
        <p:spPr>
          <a:xfrm>
            <a:off x="1066800" y="2209800"/>
            <a:ext cx="3391800" cy="2974613"/>
          </a:xfrm>
        </p:spPr>
        <p:txBody>
          <a:bodyPr/>
          <a:lstStyle/>
          <a:p>
            <a:pPr marL="0" indent="0">
              <a:lnSpc>
                <a:spcPct val="80000"/>
              </a:lnSpc>
              <a:spcBef>
                <a:spcPts val="600"/>
              </a:spcBef>
              <a:buClr>
                <a:schemeClr val="tx1"/>
              </a:buClr>
              <a:buNone/>
            </a:pPr>
            <a:r>
              <a:rPr lang="en-US" altLang="en-US" sz="2800" dirty="0"/>
              <a:t>a)	0.005 rev/s</a:t>
            </a:r>
          </a:p>
          <a:p>
            <a:pPr marL="0" indent="0">
              <a:lnSpc>
                <a:spcPct val="80000"/>
              </a:lnSpc>
              <a:spcBef>
                <a:spcPts val="600"/>
              </a:spcBef>
              <a:buClr>
                <a:schemeClr val="tx1"/>
              </a:buClr>
              <a:buNone/>
            </a:pPr>
            <a:r>
              <a:rPr lang="en-US" altLang="en-US" sz="2800" dirty="0"/>
              <a:t>b)	0.03 rev/s</a:t>
            </a:r>
          </a:p>
          <a:p>
            <a:pPr marL="0" indent="0">
              <a:lnSpc>
                <a:spcPct val="80000"/>
              </a:lnSpc>
              <a:spcBef>
                <a:spcPts val="600"/>
              </a:spcBef>
              <a:buClr>
                <a:schemeClr val="tx1"/>
              </a:buClr>
              <a:buNone/>
            </a:pPr>
            <a:r>
              <a:rPr lang="en-US" altLang="en-US" sz="2800" dirty="0"/>
              <a:t>c)	0.05 rev/s</a:t>
            </a:r>
          </a:p>
          <a:p>
            <a:pPr marL="0" indent="0">
              <a:lnSpc>
                <a:spcPct val="80000"/>
              </a:lnSpc>
              <a:spcBef>
                <a:spcPts val="600"/>
              </a:spcBef>
              <a:buClr>
                <a:schemeClr val="tx1"/>
              </a:buClr>
              <a:buNone/>
            </a:pPr>
            <a:r>
              <a:rPr lang="en-US" altLang="en-US" sz="2800" dirty="0"/>
              <a:t>d)	0.30 rev/s</a:t>
            </a:r>
          </a:p>
        </p:txBody>
      </p:sp>
      <p:sp>
        <p:nvSpPr>
          <p:cNvPr id="6" name="Content Placeholder 5" hidden="1">
            <a:extLst>
              <a:ext uri="{FF2B5EF4-FFF2-40B4-BE49-F238E27FC236}">
                <a16:creationId xmlns:a16="http://schemas.microsoft.com/office/drawing/2014/main" id="{979C940F-F072-492C-B334-84EB573CD798}"/>
              </a:ext>
            </a:extLst>
          </p:cNvPr>
          <p:cNvSpPr>
            <a:spLocks noGrp="1"/>
          </p:cNvSpPr>
          <p:nvPr>
            <p:ph sz="quarter" idx="12"/>
          </p:nvPr>
        </p:nvSpPr>
        <p:spPr/>
        <p:txBody>
          <a:bodyPr>
            <a:normAutofit lnSpcReduction="10000"/>
          </a:bodyPr>
          <a:lstStyle/>
          <a:p>
            <a:endParaRPr lang="en-IN" dirty="0"/>
          </a:p>
        </p:txBody>
      </p:sp>
      <p:sp>
        <p:nvSpPr>
          <p:cNvPr id="8" name="Content Placeholder 7" hidden="1">
            <a:extLst>
              <a:ext uri="{FF2B5EF4-FFF2-40B4-BE49-F238E27FC236}">
                <a16:creationId xmlns:a16="http://schemas.microsoft.com/office/drawing/2014/main" id="{2ABBF65B-1FB4-4C00-A436-7F77BC5A112F}"/>
              </a:ext>
            </a:extLst>
          </p:cNvPr>
          <p:cNvSpPr>
            <a:spLocks noGrp="1"/>
          </p:cNvSpPr>
          <p:nvPr>
            <p:ph sz="quarter" idx="13"/>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C1C38CC3-CBF6-4F3B-8FA1-F8DE38DCA348}"/>
              </a:ext>
            </a:extLst>
          </p:cNvPr>
          <p:cNvSpPr>
            <a:spLocks noGrp="1"/>
          </p:cNvSpPr>
          <p:nvPr>
            <p:ph type="body" sz="quarter" idx="18"/>
          </p:nvPr>
        </p:nvSpPr>
        <p:spPr/>
        <p:txBody>
          <a:bodyPr>
            <a:normAutofit fontScale="92500" lnSpcReduction="20000"/>
          </a:bodyPr>
          <a:lstStyle/>
          <a:p>
            <a:endParaRPr lang="en-IN" dirty="0"/>
          </a:p>
        </p:txBody>
      </p:sp>
      <p:sp>
        <p:nvSpPr>
          <p:cNvPr id="11" name="Text Placeholder 10" hidden="1">
            <a:extLst>
              <a:ext uri="{FF2B5EF4-FFF2-40B4-BE49-F238E27FC236}">
                <a16:creationId xmlns:a16="http://schemas.microsoft.com/office/drawing/2014/main" id="{D0F16943-D086-4E0B-A1B9-D54A8857F906}"/>
              </a:ext>
            </a:extLst>
          </p:cNvPr>
          <p:cNvSpPr>
            <a:spLocks noGrp="1"/>
          </p:cNvSpPr>
          <p:nvPr>
            <p:ph type="body" sz="quarter" idx="19"/>
          </p:nvPr>
        </p:nvSpPr>
        <p:spPr/>
        <p:txBody>
          <a:bodyPr/>
          <a:lstStyle/>
          <a:p>
            <a:endParaRPr lang="en-IN"/>
          </a:p>
        </p:txBody>
      </p:sp>
      <p:sp>
        <p:nvSpPr>
          <p:cNvPr id="14" name="Slide Number Placeholder 13">
            <a:extLst>
              <a:ext uri="{FF2B5EF4-FFF2-40B4-BE49-F238E27FC236}">
                <a16:creationId xmlns:a16="http://schemas.microsoft.com/office/drawing/2014/main" id="{88359E0C-B62F-465C-A23C-932E6EBE122C}"/>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13</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4741E80-0686-6192-768B-F15EF940AE27}"/>
              </a:ext>
            </a:extLst>
          </p:cNvPr>
          <p:cNvPicPr>
            <a:picLocks noChangeAspect="1"/>
          </p:cNvPicPr>
          <p:nvPr/>
        </p:nvPicPr>
        <p:blipFill>
          <a:blip r:embed="rId2"/>
          <a:stretch>
            <a:fillRect/>
          </a:stretch>
        </p:blipFill>
        <p:spPr>
          <a:xfrm>
            <a:off x="5736525" y="2454030"/>
            <a:ext cx="4413887" cy="4243184"/>
          </a:xfrm>
          <a:prstGeom prst="rect">
            <a:avLst/>
          </a:prstGeom>
        </p:spPr>
      </p:pic>
    </p:spTree>
    <p:extLst>
      <p:ext uri="{BB962C8B-B14F-4D97-AF65-F5344CB8AC3E}">
        <p14:creationId xmlns:p14="http://schemas.microsoft.com/office/powerpoint/2010/main" val="142698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a:t>A merry-go-round is accelerated at a constant rate of 0.005 rev/s</a:t>
            </a:r>
            <a:r>
              <a:rPr lang="en-US" sz="2800" baseline="30000" dirty="0"/>
              <a:t>2</a:t>
            </a:r>
            <a:r>
              <a:rPr lang="en-US" sz="2800" dirty="0"/>
              <a:t>, starting from rest. What is its rotational velocity at the end of 1 min?</a:t>
            </a:r>
            <a:r>
              <a:rPr lang="en-US" sz="1600" dirty="0"/>
              <a:t> 2</a:t>
            </a:r>
          </a:p>
        </p:txBody>
      </p:sp>
      <p:sp>
        <p:nvSpPr>
          <p:cNvPr id="27" name="Content Placeholder 26">
            <a:extLst>
              <a:ext uri="{FF2B5EF4-FFF2-40B4-BE49-F238E27FC236}">
                <a16:creationId xmlns:a16="http://schemas.microsoft.com/office/drawing/2014/main" id="{449AE32E-791C-4AFA-BD14-5FF9EDBA2F60}"/>
              </a:ext>
            </a:extLst>
          </p:cNvPr>
          <p:cNvSpPr>
            <a:spLocks noGrp="1"/>
          </p:cNvSpPr>
          <p:nvPr>
            <p:ph sz="quarter" idx="11"/>
          </p:nvPr>
        </p:nvSpPr>
        <p:spPr>
          <a:xfrm>
            <a:off x="1668360" y="1312353"/>
            <a:ext cx="4535588" cy="558800"/>
          </a:xfrm>
        </p:spPr>
        <p:txBody>
          <a:bodyPr/>
          <a:lstStyle/>
          <a:p>
            <a:r>
              <a:rPr lang="en-US" dirty="0"/>
              <a:t>Define your variables:</a:t>
            </a:r>
          </a:p>
        </p:txBody>
      </p:sp>
      <p:graphicFrame>
        <p:nvGraphicFramePr>
          <p:cNvPr id="44" name="Object 3">
            <a:extLst>
              <a:ext uri="{FF2B5EF4-FFF2-40B4-BE49-F238E27FC236}">
                <a16:creationId xmlns:a16="http://schemas.microsoft.com/office/drawing/2014/main" id="{D7B8CD73-63CF-4CC2-B9FE-A06E535CF0C5}"/>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411424657"/>
              </p:ext>
            </p:extLst>
          </p:nvPr>
        </p:nvGraphicFramePr>
        <p:xfrm>
          <a:off x="2868613" y="1947863"/>
          <a:ext cx="2062162" cy="447675"/>
        </p:xfrm>
        <a:graphic>
          <a:graphicData uri="http://schemas.openxmlformats.org/presentationml/2006/ole">
            <mc:AlternateContent xmlns:mc="http://schemas.openxmlformats.org/markup-compatibility/2006">
              <mc:Choice xmlns:v="urn:schemas-microsoft-com:vml" Requires="v">
                <p:oleObj name="Equation" r:id="rId2" imgW="1054080" imgH="228600" progId="Equation.DSMT4">
                  <p:embed/>
                </p:oleObj>
              </mc:Choice>
              <mc:Fallback>
                <p:oleObj name="Equation" r:id="rId2" imgW="1054080" imgH="228600" progId="Equation.DSMT4">
                  <p:embed/>
                  <p:pic>
                    <p:nvPicPr>
                      <p:cNvPr id="0" name=""/>
                      <p:cNvPicPr/>
                      <p:nvPr/>
                    </p:nvPicPr>
                    <p:blipFill>
                      <a:blip r:embed="rId3"/>
                      <a:stretch>
                        <a:fillRect/>
                      </a:stretch>
                    </p:blipFill>
                    <p:spPr>
                      <a:xfrm>
                        <a:off x="2868613" y="1947863"/>
                        <a:ext cx="2062162" cy="447675"/>
                      </a:xfrm>
                      <a:prstGeom prst="rect">
                        <a:avLst/>
                      </a:prstGeom>
                    </p:spPr>
                  </p:pic>
                </p:oleObj>
              </mc:Fallback>
            </mc:AlternateContent>
          </a:graphicData>
        </a:graphic>
      </p:graphicFrame>
      <p:graphicFrame>
        <p:nvGraphicFramePr>
          <p:cNvPr id="45" name="Object 4">
            <a:extLst>
              <a:ext uri="{FF2B5EF4-FFF2-40B4-BE49-F238E27FC236}">
                <a16:creationId xmlns:a16="http://schemas.microsoft.com/office/drawing/2014/main" id="{5391A562-0515-4A99-B0B0-8D75094703EC}"/>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215377467"/>
              </p:ext>
            </p:extLst>
          </p:nvPr>
        </p:nvGraphicFramePr>
        <p:xfrm>
          <a:off x="990600" y="1822450"/>
          <a:ext cx="1001713" cy="530225"/>
        </p:xfrm>
        <a:graphic>
          <a:graphicData uri="http://schemas.openxmlformats.org/presentationml/2006/ole">
            <mc:AlternateContent xmlns:mc="http://schemas.openxmlformats.org/markup-compatibility/2006">
              <mc:Choice xmlns:v="urn:schemas-microsoft-com:vml" Requires="v">
                <p:oleObj name="Equation" r:id="rId4" imgW="431640" imgH="228600" progId="Equation.DSMT4">
                  <p:embed/>
                </p:oleObj>
              </mc:Choice>
              <mc:Fallback>
                <p:oleObj name="Equation" r:id="rId4" imgW="431640" imgH="228600" progId="Equation.DSMT4">
                  <p:embed/>
                  <p:pic>
                    <p:nvPicPr>
                      <p:cNvPr id="0" name=""/>
                      <p:cNvPicPr/>
                      <p:nvPr/>
                    </p:nvPicPr>
                    <p:blipFill>
                      <a:blip r:embed="rId5"/>
                      <a:stretch>
                        <a:fillRect/>
                      </a:stretch>
                    </p:blipFill>
                    <p:spPr>
                      <a:xfrm>
                        <a:off x="990600" y="1822450"/>
                        <a:ext cx="1001713" cy="530225"/>
                      </a:xfrm>
                      <a:prstGeom prst="rect">
                        <a:avLst/>
                      </a:prstGeom>
                    </p:spPr>
                  </p:pic>
                </p:oleObj>
              </mc:Fallback>
            </mc:AlternateContent>
          </a:graphicData>
        </a:graphic>
      </p:graphicFrame>
      <p:graphicFrame>
        <p:nvGraphicFramePr>
          <p:cNvPr id="46" name="Object 5">
            <a:extLst>
              <a:ext uri="{FF2B5EF4-FFF2-40B4-BE49-F238E27FC236}">
                <a16:creationId xmlns:a16="http://schemas.microsoft.com/office/drawing/2014/main" id="{BB1B9F74-1EDB-49A0-95AF-F9B817230BA4}"/>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2713645021"/>
              </p:ext>
            </p:extLst>
          </p:nvPr>
        </p:nvGraphicFramePr>
        <p:xfrm>
          <a:off x="3448050" y="2847975"/>
          <a:ext cx="874713" cy="368300"/>
        </p:xfrm>
        <a:graphic>
          <a:graphicData uri="http://schemas.openxmlformats.org/presentationml/2006/ole">
            <mc:AlternateContent xmlns:mc="http://schemas.openxmlformats.org/markup-compatibility/2006">
              <mc:Choice xmlns:v="urn:schemas-microsoft-com:vml" Requires="v">
                <p:oleObj name="Equation" r:id="rId6" imgW="482400" imgH="203040" progId="Equation.DSMT4">
                  <p:embed/>
                </p:oleObj>
              </mc:Choice>
              <mc:Fallback>
                <p:oleObj name="Equation" r:id="rId6" imgW="482400" imgH="203040" progId="Equation.DSMT4">
                  <p:embed/>
                  <p:pic>
                    <p:nvPicPr>
                      <p:cNvPr id="0" name=""/>
                      <p:cNvPicPr/>
                      <p:nvPr/>
                    </p:nvPicPr>
                    <p:blipFill>
                      <a:blip r:embed="rId7"/>
                      <a:stretch>
                        <a:fillRect/>
                      </a:stretch>
                    </p:blipFill>
                    <p:spPr>
                      <a:xfrm>
                        <a:off x="3448050" y="2847975"/>
                        <a:ext cx="874713" cy="368300"/>
                      </a:xfrm>
                      <a:prstGeom prst="rect">
                        <a:avLst/>
                      </a:prstGeom>
                    </p:spPr>
                  </p:pic>
                </p:oleObj>
              </mc:Fallback>
            </mc:AlternateContent>
          </a:graphicData>
        </a:graphic>
      </p:graphicFrame>
      <p:graphicFrame>
        <p:nvGraphicFramePr>
          <p:cNvPr id="47" name="Object 6">
            <a:extLst>
              <a:ext uri="{FF2B5EF4-FFF2-40B4-BE49-F238E27FC236}">
                <a16:creationId xmlns:a16="http://schemas.microsoft.com/office/drawing/2014/main" id="{1DE4952E-4EA2-4295-B202-D6DD63208C74}"/>
              </a:ex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2291003904"/>
              </p:ext>
            </p:extLst>
          </p:nvPr>
        </p:nvGraphicFramePr>
        <p:xfrm>
          <a:off x="1079500" y="2630488"/>
          <a:ext cx="874713" cy="438150"/>
        </p:xfrm>
        <a:graphic>
          <a:graphicData uri="http://schemas.openxmlformats.org/presentationml/2006/ole">
            <mc:AlternateContent xmlns:mc="http://schemas.openxmlformats.org/markup-compatibility/2006">
              <mc:Choice xmlns:v="urn:schemas-microsoft-com:vml" Requires="v">
                <p:oleObj name="Equation" r:id="rId8" imgW="355320" imgH="177480" progId="Equation.DSMT4">
                  <p:embed/>
                </p:oleObj>
              </mc:Choice>
              <mc:Fallback>
                <p:oleObj name="Equation" r:id="rId8" imgW="355320" imgH="177480" progId="Equation.DSMT4">
                  <p:embed/>
                  <p:pic>
                    <p:nvPicPr>
                      <p:cNvPr id="0" name=""/>
                      <p:cNvPicPr/>
                      <p:nvPr/>
                    </p:nvPicPr>
                    <p:blipFill>
                      <a:blip r:embed="rId9"/>
                      <a:stretch>
                        <a:fillRect/>
                      </a:stretch>
                    </p:blipFill>
                    <p:spPr>
                      <a:xfrm>
                        <a:off x="1079500" y="2630488"/>
                        <a:ext cx="874713" cy="438150"/>
                      </a:xfrm>
                      <a:prstGeom prst="rect">
                        <a:avLst/>
                      </a:prstGeom>
                    </p:spPr>
                  </p:pic>
                </p:oleObj>
              </mc:Fallback>
            </mc:AlternateContent>
          </a:graphicData>
        </a:graphic>
      </p:graphicFrame>
      <p:sp>
        <p:nvSpPr>
          <p:cNvPr id="32" name="Content Placeholder 9">
            <a:extLst>
              <a:ext uri="{FF2B5EF4-FFF2-40B4-BE49-F238E27FC236}">
                <a16:creationId xmlns:a16="http://schemas.microsoft.com/office/drawing/2014/main" id="{9329A2AD-F769-4AC7-B0C7-946AC5059ECA}"/>
              </a:ext>
            </a:extLst>
          </p:cNvPr>
          <p:cNvSpPr>
            <a:spLocks noGrp="1"/>
          </p:cNvSpPr>
          <p:nvPr>
            <p:ph sz="quarter" idx="16"/>
          </p:nvPr>
        </p:nvSpPr>
        <p:spPr>
          <a:xfrm>
            <a:off x="1745006" y="3914208"/>
            <a:ext cx="4846290" cy="623420"/>
          </a:xfrm>
        </p:spPr>
        <p:txBody>
          <a:bodyPr/>
          <a:lstStyle/>
          <a:p>
            <a:r>
              <a:rPr lang="en-US" dirty="0"/>
              <a:t>What equation will you use?</a:t>
            </a:r>
          </a:p>
        </p:txBody>
      </p:sp>
      <p:graphicFrame>
        <p:nvGraphicFramePr>
          <p:cNvPr id="49" name="Object 10">
            <a:extLst>
              <a:ext uri="{FF2B5EF4-FFF2-40B4-BE49-F238E27FC236}">
                <a16:creationId xmlns:a16="http://schemas.microsoft.com/office/drawing/2014/main" id="{1164025E-C378-484B-8CA2-A9D4755ADD9D}"/>
              </a:ext>
              <a:ext uri="{C183D7F6-B498-43B3-948B-1728B52AA6E4}">
                <adec:decorative xmlns:adec="http://schemas.microsoft.com/office/drawing/2017/decorative" val="1"/>
              </a:ext>
            </a:extLst>
          </p:cNvPr>
          <p:cNvGraphicFramePr>
            <a:graphicFrameLocks noGrp="1" noChangeAspect="1"/>
          </p:cNvGraphicFramePr>
          <p:nvPr>
            <p:ph sz="quarter" idx="17"/>
            <p:extLst>
              <p:ext uri="{D42A27DB-BD31-4B8C-83A1-F6EECF244321}">
                <p14:modId xmlns:p14="http://schemas.microsoft.com/office/powerpoint/2010/main" val="3974440851"/>
              </p:ext>
            </p:extLst>
          </p:nvPr>
        </p:nvGraphicFramePr>
        <p:xfrm>
          <a:off x="1992313" y="4729733"/>
          <a:ext cx="2172188" cy="662701"/>
        </p:xfrm>
        <a:graphic>
          <a:graphicData uri="http://schemas.openxmlformats.org/presentationml/2006/ole">
            <mc:AlternateContent xmlns:mc="http://schemas.openxmlformats.org/markup-compatibility/2006">
              <mc:Choice xmlns:v="urn:schemas-microsoft-com:vml" Requires="v">
                <p:oleObj name="Equation" r:id="rId10" imgW="749160" imgH="228600" progId="Equation.DSMT4">
                  <p:embed/>
                </p:oleObj>
              </mc:Choice>
              <mc:Fallback>
                <p:oleObj name="Equation" r:id="rId10" imgW="749160" imgH="228600" progId="Equation.DSMT4">
                  <p:embed/>
                  <p:pic>
                    <p:nvPicPr>
                      <p:cNvPr id="0" name=""/>
                      <p:cNvPicPr/>
                      <p:nvPr/>
                    </p:nvPicPr>
                    <p:blipFill>
                      <a:blip r:embed="rId11"/>
                      <a:stretch>
                        <a:fillRect/>
                      </a:stretch>
                    </p:blipFill>
                    <p:spPr>
                      <a:xfrm>
                        <a:off x="1992313" y="4729733"/>
                        <a:ext cx="2172188" cy="662701"/>
                      </a:xfrm>
                      <a:prstGeom prst="rect">
                        <a:avLst/>
                      </a:prstGeom>
                    </p:spPr>
                  </p:pic>
                </p:oleObj>
              </mc:Fallback>
            </mc:AlternateContent>
          </a:graphicData>
        </a:graphic>
      </p:graphicFrame>
      <p:sp>
        <p:nvSpPr>
          <p:cNvPr id="37" name="Content Placeholder 36">
            <a:extLst>
              <a:ext uri="{FF2B5EF4-FFF2-40B4-BE49-F238E27FC236}">
                <a16:creationId xmlns:a16="http://schemas.microsoft.com/office/drawing/2014/main" id="{6B516361-AA70-45BF-A4E5-E3694C512AE1}"/>
              </a:ext>
            </a:extLst>
          </p:cNvPr>
          <p:cNvSpPr>
            <a:spLocks noGrp="1"/>
          </p:cNvSpPr>
          <p:nvPr>
            <p:ph sz="quarter" idx="20"/>
          </p:nvPr>
        </p:nvSpPr>
        <p:spPr>
          <a:xfrm>
            <a:off x="1745006" y="5530836"/>
            <a:ext cx="8580994" cy="691267"/>
          </a:xfrm>
        </p:spPr>
        <p:txBody>
          <a:bodyPr>
            <a:noAutofit/>
          </a:bodyPr>
          <a:lstStyle/>
          <a:p>
            <a:r>
              <a:rPr lang="en-US" sz="2400" dirty="0"/>
              <a:t>Remember, half the battle with rotational problems is defining your variables!  It’s all Greek!</a:t>
            </a:r>
          </a:p>
        </p:txBody>
      </p:sp>
      <p:sp>
        <p:nvSpPr>
          <p:cNvPr id="39" name="Content Placeholder 38" hidden="1">
            <a:extLst>
              <a:ext uri="{FF2B5EF4-FFF2-40B4-BE49-F238E27FC236}">
                <a16:creationId xmlns:a16="http://schemas.microsoft.com/office/drawing/2014/main" id="{922CD6DC-B6D4-47DD-8306-185780CCF536}"/>
              </a:ext>
            </a:extLst>
          </p:cNvPr>
          <p:cNvSpPr>
            <a:spLocks noGrp="1"/>
          </p:cNvSpPr>
          <p:nvPr>
            <p:ph sz="quarter" idx="21"/>
          </p:nvPr>
        </p:nvSpPr>
        <p:spPr>
          <a:xfrm>
            <a:off x="10668000" y="5317668"/>
            <a:ext cx="1980000" cy="558800"/>
          </a:xfrm>
        </p:spPr>
        <p:txBody>
          <a:bodyPr>
            <a:normAutofit lnSpcReduction="10000"/>
          </a:bodyPr>
          <a:lstStyle/>
          <a:p>
            <a:endParaRPr lang="en-IN" dirty="0"/>
          </a:p>
        </p:txBody>
      </p:sp>
      <p:pic>
        <p:nvPicPr>
          <p:cNvPr id="48" name="Picture 13" descr="Two children ride a merry-go-round: one near the center, one near the edge.">
            <a:extLst>
              <a:ext uri="{FF2B5EF4-FFF2-40B4-BE49-F238E27FC236}">
                <a16:creationId xmlns:a16="http://schemas.microsoft.com/office/drawing/2014/main" id="{F2306580-B214-4AF9-9905-81C579364E6C}"/>
              </a:ext>
            </a:extLst>
          </p:cNvPr>
          <p:cNvPicPr>
            <a:picLocks noGrp="1" noChangeAspect="1" noChangeArrowheads="1"/>
          </p:cNvPicPr>
          <p:nvPr>
            <p:ph sz="quarter" idx="22"/>
          </p:nvPr>
        </p:nvPicPr>
        <p:blipFill rotWithShape="1">
          <a:blip r:embed="rId12">
            <a:extLst>
              <a:ext uri="{28A0092B-C50C-407E-A947-70E740481C1C}">
                <a14:useLocalDpi xmlns:a14="http://schemas.microsoft.com/office/drawing/2010/main" val="0"/>
              </a:ext>
            </a:extLst>
          </a:blip>
          <a:srcRect t="1764"/>
          <a:stretch/>
        </p:blipFill>
        <p:spPr bwMode="auto">
          <a:xfrm>
            <a:off x="8085133" y="1822450"/>
            <a:ext cx="3849688" cy="370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Placeholder 33" hidden="1">
            <a:extLst>
              <a:ext uri="{FF2B5EF4-FFF2-40B4-BE49-F238E27FC236}">
                <a16:creationId xmlns:a16="http://schemas.microsoft.com/office/drawing/2014/main" id="{0719FB91-A3AB-416B-AF36-70D44D4A6984}"/>
              </a:ext>
            </a:extLst>
          </p:cNvPr>
          <p:cNvSpPr>
            <a:spLocks noGrp="1"/>
          </p:cNvSpPr>
          <p:nvPr>
            <p:ph type="body" sz="quarter" idx="18"/>
          </p:nvPr>
        </p:nvSpPr>
        <p:spPr/>
        <p:txBody>
          <a:bodyPr>
            <a:normAutofit fontScale="92500" lnSpcReduction="20000"/>
          </a:bodyPr>
          <a:lstStyle/>
          <a:p>
            <a:endParaRPr lang="en-IN"/>
          </a:p>
        </p:txBody>
      </p:sp>
      <p:sp>
        <p:nvSpPr>
          <p:cNvPr id="35" name="Text Placeholder 34" hidden="1">
            <a:extLst>
              <a:ext uri="{FF2B5EF4-FFF2-40B4-BE49-F238E27FC236}">
                <a16:creationId xmlns:a16="http://schemas.microsoft.com/office/drawing/2014/main" id="{65B1289B-0973-4AF9-BA2F-E599EA3561EB}"/>
              </a:ext>
            </a:extLst>
          </p:cNvPr>
          <p:cNvSpPr>
            <a:spLocks noGrp="1"/>
          </p:cNvSpPr>
          <p:nvPr>
            <p:ph type="body" sz="quarter" idx="19"/>
          </p:nvPr>
        </p:nvSpPr>
        <p:spPr/>
        <p:txBody>
          <a:bodyPr/>
          <a:lstStyle/>
          <a:p>
            <a:endParaRPr lang="en-IN"/>
          </a:p>
        </p:txBody>
      </p:sp>
      <p:sp>
        <p:nvSpPr>
          <p:cNvPr id="50" name="Slide Number Placeholder 13">
            <a:extLst>
              <a:ext uri="{FF2B5EF4-FFF2-40B4-BE49-F238E27FC236}">
                <a16:creationId xmlns:a16="http://schemas.microsoft.com/office/drawing/2014/main" id="{E46FC9C9-72D1-48E6-976E-7B65A33F8D71}"/>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5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a:t>A merry-go-round is accelerated at a constant rate of 0.005 rev/s</a:t>
            </a:r>
            <a:r>
              <a:rPr lang="en-US" sz="2800" baseline="30000" dirty="0"/>
              <a:t>2</a:t>
            </a:r>
            <a:r>
              <a:rPr lang="en-US" sz="2800" dirty="0"/>
              <a:t>, starting from rest. What is its rotational velocity at the end of 1 min?</a:t>
            </a:r>
            <a:r>
              <a:rPr lang="en-US" sz="1600" dirty="0"/>
              <a:t> 3</a:t>
            </a:r>
          </a:p>
        </p:txBody>
      </p:sp>
      <p:sp>
        <p:nvSpPr>
          <p:cNvPr id="5" name="Content Placeholder 2"/>
          <p:cNvSpPr>
            <a:spLocks noGrp="1"/>
          </p:cNvSpPr>
          <p:nvPr>
            <p:ph sz="quarter" idx="11"/>
          </p:nvPr>
        </p:nvSpPr>
        <p:spPr>
          <a:xfrm>
            <a:off x="990600" y="1574507"/>
            <a:ext cx="3250800" cy="2212613"/>
          </a:xfrm>
        </p:spPr>
        <p:txBody>
          <a:bodyPr/>
          <a:lstStyle/>
          <a:p>
            <a:pPr marL="0" indent="0">
              <a:lnSpc>
                <a:spcPct val="80000"/>
              </a:lnSpc>
              <a:spcBef>
                <a:spcPts val="600"/>
              </a:spcBef>
              <a:buClr>
                <a:schemeClr val="tx1"/>
              </a:buClr>
              <a:buNone/>
            </a:pPr>
            <a:r>
              <a:rPr lang="en-US" altLang="en-US" sz="2800" dirty="0"/>
              <a:t>a)	0.005 rev/s</a:t>
            </a:r>
          </a:p>
          <a:p>
            <a:pPr marL="0" indent="0">
              <a:lnSpc>
                <a:spcPct val="80000"/>
              </a:lnSpc>
              <a:spcBef>
                <a:spcPts val="600"/>
              </a:spcBef>
              <a:buClr>
                <a:schemeClr val="tx1"/>
              </a:buClr>
              <a:buNone/>
            </a:pPr>
            <a:r>
              <a:rPr lang="en-US" altLang="en-US" sz="2800" dirty="0"/>
              <a:t>b)	0.03 rev/s</a:t>
            </a:r>
          </a:p>
          <a:p>
            <a:pPr marL="0" indent="0">
              <a:lnSpc>
                <a:spcPct val="80000"/>
              </a:lnSpc>
              <a:spcBef>
                <a:spcPts val="600"/>
              </a:spcBef>
              <a:buClr>
                <a:schemeClr val="tx1"/>
              </a:buClr>
              <a:buNone/>
            </a:pPr>
            <a:r>
              <a:rPr lang="en-US" altLang="en-US" sz="2800" dirty="0"/>
              <a:t>c)	0.05 rev/s</a:t>
            </a:r>
          </a:p>
          <a:p>
            <a:pPr marL="0" indent="0">
              <a:lnSpc>
                <a:spcPct val="80000"/>
              </a:lnSpc>
              <a:spcBef>
                <a:spcPts val="600"/>
              </a:spcBef>
              <a:buClr>
                <a:schemeClr val="tx1"/>
              </a:buClr>
              <a:buNone/>
            </a:pPr>
            <a:r>
              <a:rPr lang="en-US" altLang="en-US" sz="2800" dirty="0"/>
              <a:t>d)	0.30 rev/s</a:t>
            </a:r>
          </a:p>
        </p:txBody>
      </p:sp>
      <p:sp>
        <p:nvSpPr>
          <p:cNvPr id="3" name="Content Placeholder 7">
            <a:extLst>
              <a:ext uri="{FF2B5EF4-FFF2-40B4-BE49-F238E27FC236}">
                <a16:creationId xmlns:a16="http://schemas.microsoft.com/office/drawing/2014/main" id="{348A449E-8ED6-4E74-8274-7B7D8CE6640E}"/>
              </a:ext>
            </a:extLst>
          </p:cNvPr>
          <p:cNvSpPr>
            <a:spLocks noGrp="1"/>
          </p:cNvSpPr>
          <p:nvPr>
            <p:ph sz="quarter" idx="12"/>
          </p:nvPr>
        </p:nvSpPr>
        <p:spPr>
          <a:xfrm>
            <a:off x="1865100" y="5082814"/>
            <a:ext cx="8460000" cy="558800"/>
          </a:xfrm>
        </p:spPr>
        <p:txBody>
          <a:bodyPr>
            <a:normAutofit/>
          </a:bodyPr>
          <a:lstStyle/>
          <a:p>
            <a:r>
              <a:rPr lang="en-US" sz="2800" dirty="0"/>
              <a:t>d) </a:t>
            </a:r>
          </a:p>
        </p:txBody>
      </p:sp>
      <p:sp>
        <p:nvSpPr>
          <p:cNvPr id="6" name="Content Placeholder 5" hidden="1">
            <a:extLst>
              <a:ext uri="{FF2B5EF4-FFF2-40B4-BE49-F238E27FC236}">
                <a16:creationId xmlns:a16="http://schemas.microsoft.com/office/drawing/2014/main" id="{27F69DB1-BBF3-4EB7-B4BF-016FC2A2168A}"/>
              </a:ext>
            </a:extLst>
          </p:cNvPr>
          <p:cNvSpPr>
            <a:spLocks noGrp="1"/>
          </p:cNvSpPr>
          <p:nvPr>
            <p:ph sz="quarter" idx="13"/>
          </p:nvPr>
        </p:nvSpPr>
        <p:spPr/>
        <p:txBody>
          <a:bodyPr>
            <a:normAutofit lnSpcReduction="10000"/>
          </a:bodyPr>
          <a:lstStyle/>
          <a:p>
            <a:endParaRPr lang="en-IN" dirty="0"/>
          </a:p>
        </p:txBody>
      </p:sp>
      <p:sp>
        <p:nvSpPr>
          <p:cNvPr id="8" name="Content Placeholder 7" hidden="1">
            <a:extLst>
              <a:ext uri="{FF2B5EF4-FFF2-40B4-BE49-F238E27FC236}">
                <a16:creationId xmlns:a16="http://schemas.microsoft.com/office/drawing/2014/main" id="{72CEDE1F-47FF-45B6-AE8F-167A0BF6BE82}"/>
              </a:ext>
            </a:extLst>
          </p:cNvPr>
          <p:cNvSpPr>
            <a:spLocks noGrp="1"/>
          </p:cNvSpPr>
          <p:nvPr>
            <p:ph sz="quarter" idx="14"/>
          </p:nvPr>
        </p:nvSpPr>
        <p:spPr/>
        <p:txBody>
          <a:bodyPr>
            <a:normAutofit lnSpcReduction="10000"/>
          </a:bodyPr>
          <a:lstStyle/>
          <a:p>
            <a:endParaRPr lang="en-IN" dirty="0"/>
          </a:p>
        </p:txBody>
      </p:sp>
      <p:sp>
        <p:nvSpPr>
          <p:cNvPr id="11" name="Text Placeholder 10" hidden="1">
            <a:extLst>
              <a:ext uri="{FF2B5EF4-FFF2-40B4-BE49-F238E27FC236}">
                <a16:creationId xmlns:a16="http://schemas.microsoft.com/office/drawing/2014/main" id="{560EFA90-700A-47E1-94CB-EEAE20292A1E}"/>
              </a:ext>
            </a:extLst>
          </p:cNvPr>
          <p:cNvSpPr>
            <a:spLocks noGrp="1"/>
          </p:cNvSpPr>
          <p:nvPr>
            <p:ph type="body" sz="quarter" idx="18"/>
          </p:nvPr>
        </p:nvSpPr>
        <p:spPr/>
        <p:txBody>
          <a:bodyPr>
            <a:normAutofit fontScale="92500" lnSpcReduction="20000"/>
          </a:bodyPr>
          <a:lstStyle/>
          <a:p>
            <a:endParaRPr lang="en-IN" dirty="0"/>
          </a:p>
        </p:txBody>
      </p:sp>
      <p:sp>
        <p:nvSpPr>
          <p:cNvPr id="12" name="Text Placeholder 11" hidden="1">
            <a:extLst>
              <a:ext uri="{FF2B5EF4-FFF2-40B4-BE49-F238E27FC236}">
                <a16:creationId xmlns:a16="http://schemas.microsoft.com/office/drawing/2014/main" id="{55C9A486-F040-4114-BD67-37B85C1B02B5}"/>
              </a:ext>
            </a:extLst>
          </p:cNvPr>
          <p:cNvSpPr>
            <a:spLocks noGrp="1"/>
          </p:cNvSpPr>
          <p:nvPr>
            <p:ph type="body" sz="quarter" idx="19"/>
          </p:nvPr>
        </p:nvSpPr>
        <p:spPr/>
        <p:txBody>
          <a:bodyPr/>
          <a:lstStyle/>
          <a:p>
            <a:endParaRPr lang="en-IN"/>
          </a:p>
        </p:txBody>
      </p:sp>
      <p:sp>
        <p:nvSpPr>
          <p:cNvPr id="16" name="Slide Number Placeholder 13">
            <a:extLst>
              <a:ext uri="{FF2B5EF4-FFF2-40B4-BE49-F238E27FC236}">
                <a16:creationId xmlns:a16="http://schemas.microsoft.com/office/drawing/2014/main" id="{C14B2B14-0921-4640-86D3-1EDB4EE1CB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15</a:t>
            </a:fld>
            <a:endParaRPr lang="en-US" dirty="0">
              <a:latin typeface="Times New Roman" panose="02020603050405020304" pitchFamily="18" charset="0"/>
              <a:cs typeface="Times New Roman" panose="02020603050405020304" pitchFamily="18" charset="0"/>
            </a:endParaRPr>
          </a:p>
        </p:txBody>
      </p:sp>
      <p:graphicFrame>
        <p:nvGraphicFramePr>
          <p:cNvPr id="15" name="Object 6">
            <a:extLst>
              <a:ext uri="{FF2B5EF4-FFF2-40B4-BE49-F238E27FC236}">
                <a16:creationId xmlns:a16="http://schemas.microsoft.com/office/drawing/2014/main" id="{10BEF6DC-FC0F-43B6-9E86-7262B6D840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2283082"/>
              </p:ext>
            </p:extLst>
          </p:nvPr>
        </p:nvGraphicFramePr>
        <p:xfrm>
          <a:off x="2286001" y="3571087"/>
          <a:ext cx="2557463" cy="1306512"/>
        </p:xfrm>
        <a:graphic>
          <a:graphicData uri="http://schemas.openxmlformats.org/presentationml/2006/ole">
            <mc:AlternateContent xmlns:mc="http://schemas.openxmlformats.org/markup-compatibility/2006">
              <mc:Choice xmlns:v="urn:schemas-microsoft-com:vml" Requires="v">
                <p:oleObj name="Equation" r:id="rId2" imgW="1168200" imgH="596880" progId="Equation.DSMT4">
                  <p:embed/>
                </p:oleObj>
              </mc:Choice>
              <mc:Fallback>
                <p:oleObj name="Equation" r:id="rId2" imgW="1168200" imgH="596880" progId="Equation.DSMT4">
                  <p:embed/>
                  <p:pic>
                    <p:nvPicPr>
                      <p:cNvPr id="0" name=""/>
                      <p:cNvPicPr/>
                      <p:nvPr/>
                    </p:nvPicPr>
                    <p:blipFill>
                      <a:blip r:embed="rId3"/>
                      <a:stretch>
                        <a:fillRect/>
                      </a:stretch>
                    </p:blipFill>
                    <p:spPr>
                      <a:xfrm>
                        <a:off x="2286001" y="3571087"/>
                        <a:ext cx="2557463" cy="1306512"/>
                      </a:xfrm>
                      <a:prstGeom prst="rect">
                        <a:avLst/>
                      </a:prstGeom>
                    </p:spPr>
                  </p:pic>
                </p:oleObj>
              </mc:Fallback>
            </mc:AlternateContent>
          </a:graphicData>
        </a:graphic>
      </p:graphicFrame>
      <p:graphicFrame>
        <p:nvGraphicFramePr>
          <p:cNvPr id="2"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1618722"/>
              </p:ext>
            </p:extLst>
          </p:nvPr>
        </p:nvGraphicFramePr>
        <p:xfrm>
          <a:off x="3090864" y="5058687"/>
          <a:ext cx="3505200" cy="1473200"/>
        </p:xfrm>
        <a:graphic>
          <a:graphicData uri="http://schemas.openxmlformats.org/presentationml/2006/ole">
            <mc:AlternateContent xmlns:mc="http://schemas.openxmlformats.org/markup-compatibility/2006">
              <mc:Choice xmlns:v="urn:schemas-microsoft-com:vml" Requires="v">
                <p:oleObj name="Equation" r:id="rId4" imgW="1752480" imgH="736560" progId="Equation.DSMT4">
                  <p:embed/>
                </p:oleObj>
              </mc:Choice>
              <mc:Fallback>
                <p:oleObj name="Equation" r:id="rId4" imgW="1752480" imgH="736560" progId="Equation.DSMT4">
                  <p:embed/>
                  <p:pic>
                    <p:nvPicPr>
                      <p:cNvPr id="2" name="Object 3"/>
                      <p:cNvPicPr/>
                      <p:nvPr/>
                    </p:nvPicPr>
                    <p:blipFill>
                      <a:blip r:embed="rId5"/>
                      <a:stretch>
                        <a:fillRect/>
                      </a:stretch>
                    </p:blipFill>
                    <p:spPr>
                      <a:xfrm>
                        <a:off x="3090864" y="5058687"/>
                        <a:ext cx="3505200" cy="14732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A56D8F5-C8A8-6F67-2A0C-704FA6D018A2}"/>
              </a:ext>
            </a:extLst>
          </p:cNvPr>
          <p:cNvPicPr>
            <a:picLocks noChangeAspect="1"/>
          </p:cNvPicPr>
          <p:nvPr/>
        </p:nvPicPr>
        <p:blipFill>
          <a:blip r:embed="rId6"/>
          <a:stretch>
            <a:fillRect/>
          </a:stretch>
        </p:blipFill>
        <p:spPr>
          <a:xfrm>
            <a:off x="6482381" y="1449495"/>
            <a:ext cx="4413887" cy="4243184"/>
          </a:xfrm>
          <a:prstGeom prst="rect">
            <a:avLst/>
          </a:prstGeom>
        </p:spPr>
      </p:pic>
    </p:spTree>
    <p:extLst>
      <p:ext uri="{BB962C8B-B14F-4D97-AF65-F5344CB8AC3E}">
        <p14:creationId xmlns:p14="http://schemas.microsoft.com/office/powerpoint/2010/main" val="391768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en-US" sz="3600" dirty="0"/>
              <a:t>How many revolutions does the merry-go-round make in 1 minute?</a:t>
            </a:r>
            <a:r>
              <a:rPr lang="en-US" altLang="en-US" sz="1600" dirty="0"/>
              <a:t> 1</a:t>
            </a:r>
            <a:endParaRPr lang="en-US" sz="1600" dirty="0"/>
          </a:p>
        </p:txBody>
      </p:sp>
      <p:sp>
        <p:nvSpPr>
          <p:cNvPr id="5" name="Content Placeholder 2"/>
          <p:cNvSpPr>
            <a:spLocks noGrp="1"/>
          </p:cNvSpPr>
          <p:nvPr>
            <p:ph sz="quarter" idx="11"/>
          </p:nvPr>
        </p:nvSpPr>
        <p:spPr>
          <a:xfrm>
            <a:off x="1866000" y="1654776"/>
            <a:ext cx="3391800" cy="2460025"/>
          </a:xfrm>
        </p:spPr>
        <p:txBody>
          <a:bodyPr/>
          <a:lstStyle/>
          <a:p>
            <a:pPr marL="0" indent="0">
              <a:lnSpc>
                <a:spcPct val="80000"/>
              </a:lnSpc>
              <a:spcBef>
                <a:spcPts val="600"/>
              </a:spcBef>
              <a:buClr>
                <a:schemeClr val="tx1"/>
              </a:buClr>
              <a:buNone/>
            </a:pPr>
            <a:r>
              <a:rPr lang="en-US" altLang="en-US" sz="2800" dirty="0"/>
              <a:t>a)	1.5 rev</a:t>
            </a:r>
          </a:p>
          <a:p>
            <a:pPr marL="0" indent="0">
              <a:lnSpc>
                <a:spcPct val="80000"/>
              </a:lnSpc>
              <a:spcBef>
                <a:spcPts val="600"/>
              </a:spcBef>
              <a:buClr>
                <a:schemeClr val="tx1"/>
              </a:buClr>
              <a:buNone/>
            </a:pPr>
            <a:r>
              <a:rPr lang="en-US" altLang="en-US" sz="2800" dirty="0"/>
              <a:t>b)	3.0 rev</a:t>
            </a:r>
          </a:p>
          <a:p>
            <a:pPr marL="0" indent="0">
              <a:lnSpc>
                <a:spcPct val="80000"/>
              </a:lnSpc>
              <a:spcBef>
                <a:spcPts val="600"/>
              </a:spcBef>
              <a:buClr>
                <a:schemeClr val="tx1"/>
              </a:buClr>
              <a:buNone/>
            </a:pPr>
            <a:r>
              <a:rPr lang="en-US" altLang="en-US" sz="2800" dirty="0"/>
              <a:t>c)	9.0 rev</a:t>
            </a:r>
          </a:p>
          <a:p>
            <a:pPr marL="0" indent="0">
              <a:lnSpc>
                <a:spcPct val="80000"/>
              </a:lnSpc>
              <a:spcBef>
                <a:spcPts val="600"/>
              </a:spcBef>
              <a:buClr>
                <a:schemeClr val="tx1"/>
              </a:buClr>
              <a:buNone/>
            </a:pPr>
            <a:r>
              <a:rPr lang="en-US" altLang="en-US" sz="2800" dirty="0"/>
              <a:t>d)	18.0 rev</a:t>
            </a:r>
          </a:p>
        </p:txBody>
      </p:sp>
      <p:sp>
        <p:nvSpPr>
          <p:cNvPr id="6" name="Content Placeholder 5" hidden="1">
            <a:extLst>
              <a:ext uri="{FF2B5EF4-FFF2-40B4-BE49-F238E27FC236}">
                <a16:creationId xmlns:a16="http://schemas.microsoft.com/office/drawing/2014/main" id="{979C940F-F072-492C-B334-84EB573CD798}"/>
              </a:ext>
            </a:extLst>
          </p:cNvPr>
          <p:cNvSpPr>
            <a:spLocks noGrp="1"/>
          </p:cNvSpPr>
          <p:nvPr>
            <p:ph sz="quarter" idx="12"/>
          </p:nvPr>
        </p:nvSpPr>
        <p:spPr/>
        <p:txBody>
          <a:bodyPr>
            <a:normAutofit lnSpcReduction="10000"/>
          </a:bodyPr>
          <a:lstStyle/>
          <a:p>
            <a:endParaRPr lang="en-IN" dirty="0"/>
          </a:p>
        </p:txBody>
      </p:sp>
      <p:sp>
        <p:nvSpPr>
          <p:cNvPr id="8" name="Content Placeholder 7" hidden="1">
            <a:extLst>
              <a:ext uri="{FF2B5EF4-FFF2-40B4-BE49-F238E27FC236}">
                <a16:creationId xmlns:a16="http://schemas.microsoft.com/office/drawing/2014/main" id="{2ABBF65B-1FB4-4C00-A436-7F77BC5A112F}"/>
              </a:ext>
            </a:extLst>
          </p:cNvPr>
          <p:cNvSpPr>
            <a:spLocks noGrp="1"/>
          </p:cNvSpPr>
          <p:nvPr>
            <p:ph sz="quarter" idx="13"/>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5CBED753-BBE2-4D14-A4E3-706EDE8336DA}"/>
              </a:ext>
            </a:extLst>
          </p:cNvPr>
          <p:cNvSpPr>
            <a:spLocks noGrp="1"/>
          </p:cNvSpPr>
          <p:nvPr>
            <p:ph sz="quarter" idx="14"/>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C1C38CC3-CBF6-4F3B-8FA1-F8DE38DCA348}"/>
              </a:ext>
            </a:extLst>
          </p:cNvPr>
          <p:cNvSpPr>
            <a:spLocks noGrp="1"/>
          </p:cNvSpPr>
          <p:nvPr>
            <p:ph type="body" sz="quarter" idx="18"/>
          </p:nvPr>
        </p:nvSpPr>
        <p:spPr/>
        <p:txBody>
          <a:bodyPr>
            <a:normAutofit fontScale="92500" lnSpcReduction="20000"/>
          </a:bodyPr>
          <a:lstStyle/>
          <a:p>
            <a:endParaRPr lang="en-IN" dirty="0"/>
          </a:p>
        </p:txBody>
      </p:sp>
      <p:sp>
        <p:nvSpPr>
          <p:cNvPr id="11" name="Text Placeholder 10" hidden="1">
            <a:extLst>
              <a:ext uri="{FF2B5EF4-FFF2-40B4-BE49-F238E27FC236}">
                <a16:creationId xmlns:a16="http://schemas.microsoft.com/office/drawing/2014/main" id="{D0F16943-D086-4E0B-A1B9-D54A8857F906}"/>
              </a:ext>
            </a:extLst>
          </p:cNvPr>
          <p:cNvSpPr>
            <a:spLocks noGrp="1"/>
          </p:cNvSpPr>
          <p:nvPr>
            <p:ph type="body" sz="quarter" idx="19"/>
          </p:nvPr>
        </p:nvSpPr>
        <p:spPr/>
        <p:txBody>
          <a:bodyPr/>
          <a:lstStyle/>
          <a:p>
            <a:endParaRPr lang="en-IN"/>
          </a:p>
        </p:txBody>
      </p:sp>
      <p:sp>
        <p:nvSpPr>
          <p:cNvPr id="14" name="Slide Number Placeholder 13">
            <a:extLst>
              <a:ext uri="{FF2B5EF4-FFF2-40B4-BE49-F238E27FC236}">
                <a16:creationId xmlns:a16="http://schemas.microsoft.com/office/drawing/2014/main" id="{88359E0C-B62F-465C-A23C-932E6EBE122C}"/>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16</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73147AE-6240-F901-32A9-C3C17089A009}"/>
              </a:ext>
            </a:extLst>
          </p:cNvPr>
          <p:cNvPicPr>
            <a:picLocks noChangeAspect="1"/>
          </p:cNvPicPr>
          <p:nvPr/>
        </p:nvPicPr>
        <p:blipFill>
          <a:blip r:embed="rId2"/>
          <a:stretch>
            <a:fillRect/>
          </a:stretch>
        </p:blipFill>
        <p:spPr>
          <a:xfrm>
            <a:off x="5257800" y="1739356"/>
            <a:ext cx="4413887" cy="4243184"/>
          </a:xfrm>
          <a:prstGeom prst="rect">
            <a:avLst/>
          </a:prstGeom>
        </p:spPr>
      </p:pic>
    </p:spTree>
    <p:extLst>
      <p:ext uri="{BB962C8B-B14F-4D97-AF65-F5344CB8AC3E}">
        <p14:creationId xmlns:p14="http://schemas.microsoft.com/office/powerpoint/2010/main" val="151478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en-US" sz="3600" dirty="0"/>
              <a:t>How many revolutions does the merry-go-round make in 1 minute?</a:t>
            </a:r>
            <a:r>
              <a:rPr lang="en-US" altLang="en-US" sz="1600" dirty="0"/>
              <a:t> 2</a:t>
            </a:r>
            <a:endParaRPr lang="en-US" sz="2000" dirty="0"/>
          </a:p>
        </p:txBody>
      </p:sp>
      <p:sp>
        <p:nvSpPr>
          <p:cNvPr id="27" name="Content Placeholder 26">
            <a:extLst>
              <a:ext uri="{FF2B5EF4-FFF2-40B4-BE49-F238E27FC236}">
                <a16:creationId xmlns:a16="http://schemas.microsoft.com/office/drawing/2014/main" id="{449AE32E-791C-4AFA-BD14-5FF9EDBA2F60}"/>
              </a:ext>
            </a:extLst>
          </p:cNvPr>
          <p:cNvSpPr>
            <a:spLocks noGrp="1"/>
          </p:cNvSpPr>
          <p:nvPr>
            <p:ph sz="quarter" idx="11"/>
          </p:nvPr>
        </p:nvSpPr>
        <p:spPr>
          <a:xfrm>
            <a:off x="914400" y="1506250"/>
            <a:ext cx="4535588" cy="558800"/>
          </a:xfrm>
        </p:spPr>
        <p:txBody>
          <a:bodyPr/>
          <a:lstStyle/>
          <a:p>
            <a:r>
              <a:rPr lang="en-US" dirty="0"/>
              <a:t>Define your variables:</a:t>
            </a:r>
          </a:p>
        </p:txBody>
      </p:sp>
      <p:graphicFrame>
        <p:nvGraphicFramePr>
          <p:cNvPr id="44" name="Object 3">
            <a:extLst>
              <a:ext uri="{FF2B5EF4-FFF2-40B4-BE49-F238E27FC236}">
                <a16:creationId xmlns:a16="http://schemas.microsoft.com/office/drawing/2014/main" id="{D7B8CD73-63CF-4CC2-B9FE-A06E535CF0C5}"/>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563926265"/>
              </p:ext>
            </p:extLst>
          </p:nvPr>
        </p:nvGraphicFramePr>
        <p:xfrm>
          <a:off x="2932412" y="2164778"/>
          <a:ext cx="1905000" cy="428625"/>
        </p:xfrm>
        <a:graphic>
          <a:graphicData uri="http://schemas.openxmlformats.org/presentationml/2006/ole">
            <mc:AlternateContent xmlns:mc="http://schemas.openxmlformats.org/markup-compatibility/2006">
              <mc:Choice xmlns:v="urn:schemas-microsoft-com:vml" Requires="v">
                <p:oleObj name="Equation" r:id="rId2" imgW="1015920" imgH="228600" progId="Equation.DSMT4">
                  <p:embed/>
                </p:oleObj>
              </mc:Choice>
              <mc:Fallback>
                <p:oleObj name="Equation" r:id="rId2" imgW="1015920" imgH="228600" progId="Equation.DSMT4">
                  <p:embed/>
                  <p:pic>
                    <p:nvPicPr>
                      <p:cNvPr id="44" name="Object 3">
                        <a:extLst>
                          <a:ext uri="{FF2B5EF4-FFF2-40B4-BE49-F238E27FC236}">
                            <a16:creationId xmlns:a16="http://schemas.microsoft.com/office/drawing/2014/main" id="{D7B8CD73-63CF-4CC2-B9FE-A06E535CF0C5}"/>
                          </a:ext>
                        </a:extLst>
                      </p:cNvPr>
                      <p:cNvPicPr/>
                      <p:nvPr/>
                    </p:nvPicPr>
                    <p:blipFill>
                      <a:blip r:embed="rId3"/>
                      <a:stretch>
                        <a:fillRect/>
                      </a:stretch>
                    </p:blipFill>
                    <p:spPr>
                      <a:xfrm>
                        <a:off x="2932412" y="2164778"/>
                        <a:ext cx="1905000" cy="428625"/>
                      </a:xfrm>
                      <a:prstGeom prst="rect">
                        <a:avLst/>
                      </a:prstGeom>
                    </p:spPr>
                  </p:pic>
                </p:oleObj>
              </mc:Fallback>
            </mc:AlternateContent>
          </a:graphicData>
        </a:graphic>
      </p:graphicFrame>
      <p:graphicFrame>
        <p:nvGraphicFramePr>
          <p:cNvPr id="45" name="Object 4">
            <a:extLst>
              <a:ext uri="{FF2B5EF4-FFF2-40B4-BE49-F238E27FC236}">
                <a16:creationId xmlns:a16="http://schemas.microsoft.com/office/drawing/2014/main" id="{5391A562-0515-4A99-B0B0-8D75094703EC}"/>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3005457923"/>
              </p:ext>
            </p:extLst>
          </p:nvPr>
        </p:nvGraphicFramePr>
        <p:xfrm>
          <a:off x="623732" y="2124074"/>
          <a:ext cx="1368581" cy="724543"/>
        </p:xfrm>
        <a:graphic>
          <a:graphicData uri="http://schemas.openxmlformats.org/presentationml/2006/ole">
            <mc:AlternateContent xmlns:mc="http://schemas.openxmlformats.org/markup-compatibility/2006">
              <mc:Choice xmlns:v="urn:schemas-microsoft-com:vml" Requires="v">
                <p:oleObj name="Equation" r:id="rId4" imgW="431640" imgH="228600" progId="Equation.DSMT4">
                  <p:embed/>
                </p:oleObj>
              </mc:Choice>
              <mc:Fallback>
                <p:oleObj name="Equation" r:id="rId4" imgW="431640" imgH="228600" progId="Equation.DSMT4">
                  <p:embed/>
                  <p:pic>
                    <p:nvPicPr>
                      <p:cNvPr id="45" name="Object 4">
                        <a:extLst>
                          <a:ext uri="{FF2B5EF4-FFF2-40B4-BE49-F238E27FC236}">
                            <a16:creationId xmlns:a16="http://schemas.microsoft.com/office/drawing/2014/main" id="{5391A562-0515-4A99-B0B0-8D75094703EC}"/>
                          </a:ext>
                        </a:extLst>
                      </p:cNvPr>
                      <p:cNvPicPr/>
                      <p:nvPr/>
                    </p:nvPicPr>
                    <p:blipFill>
                      <a:blip r:embed="rId5"/>
                      <a:stretch>
                        <a:fillRect/>
                      </a:stretch>
                    </p:blipFill>
                    <p:spPr>
                      <a:xfrm>
                        <a:off x="623732" y="2124074"/>
                        <a:ext cx="1368581" cy="724543"/>
                      </a:xfrm>
                      <a:prstGeom prst="rect">
                        <a:avLst/>
                      </a:prstGeom>
                    </p:spPr>
                  </p:pic>
                </p:oleObj>
              </mc:Fallback>
            </mc:AlternateContent>
          </a:graphicData>
        </a:graphic>
      </p:graphicFrame>
      <p:graphicFrame>
        <p:nvGraphicFramePr>
          <p:cNvPr id="46" name="Object 5">
            <a:extLst>
              <a:ext uri="{FF2B5EF4-FFF2-40B4-BE49-F238E27FC236}">
                <a16:creationId xmlns:a16="http://schemas.microsoft.com/office/drawing/2014/main" id="{BB1B9F74-1EDB-49A0-95AF-F9B817230BA4}"/>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613216911"/>
              </p:ext>
            </p:extLst>
          </p:nvPr>
        </p:nvGraphicFramePr>
        <p:xfrm>
          <a:off x="2578100" y="2740025"/>
          <a:ext cx="2641600" cy="384175"/>
        </p:xfrm>
        <a:graphic>
          <a:graphicData uri="http://schemas.openxmlformats.org/presentationml/2006/ole">
            <mc:AlternateContent xmlns:mc="http://schemas.openxmlformats.org/markup-compatibility/2006">
              <mc:Choice xmlns:v="urn:schemas-microsoft-com:vml" Requires="v">
                <p:oleObj name="Equation" r:id="rId6" imgW="1396800" imgH="203040" progId="Equation.DSMT4">
                  <p:embed/>
                </p:oleObj>
              </mc:Choice>
              <mc:Fallback>
                <p:oleObj name="Equation" r:id="rId6" imgW="1396800" imgH="203040" progId="Equation.DSMT4">
                  <p:embed/>
                  <p:pic>
                    <p:nvPicPr>
                      <p:cNvPr id="46" name="Object 5">
                        <a:extLst>
                          <a:ext uri="{FF2B5EF4-FFF2-40B4-BE49-F238E27FC236}">
                            <a16:creationId xmlns:a16="http://schemas.microsoft.com/office/drawing/2014/main" id="{BB1B9F74-1EDB-49A0-95AF-F9B817230BA4}"/>
                          </a:ext>
                        </a:extLst>
                      </p:cNvPr>
                      <p:cNvPicPr/>
                      <p:nvPr/>
                    </p:nvPicPr>
                    <p:blipFill>
                      <a:blip r:embed="rId7"/>
                      <a:stretch>
                        <a:fillRect/>
                      </a:stretch>
                    </p:blipFill>
                    <p:spPr>
                      <a:xfrm>
                        <a:off x="2578100" y="2740025"/>
                        <a:ext cx="2641600" cy="384175"/>
                      </a:xfrm>
                      <a:prstGeom prst="rect">
                        <a:avLst/>
                      </a:prstGeom>
                    </p:spPr>
                  </p:pic>
                </p:oleObj>
              </mc:Fallback>
            </mc:AlternateContent>
          </a:graphicData>
        </a:graphic>
      </p:graphicFrame>
      <p:sp>
        <p:nvSpPr>
          <p:cNvPr id="32" name="Content Placeholder 9">
            <a:extLst>
              <a:ext uri="{FF2B5EF4-FFF2-40B4-BE49-F238E27FC236}">
                <a16:creationId xmlns:a16="http://schemas.microsoft.com/office/drawing/2014/main" id="{9329A2AD-F769-4AC7-B0C7-946AC5059ECA}"/>
              </a:ext>
            </a:extLst>
          </p:cNvPr>
          <p:cNvSpPr>
            <a:spLocks noGrp="1"/>
          </p:cNvSpPr>
          <p:nvPr>
            <p:ph sz="quarter" idx="15"/>
          </p:nvPr>
        </p:nvSpPr>
        <p:spPr>
          <a:xfrm>
            <a:off x="1745006" y="4807231"/>
            <a:ext cx="4846290" cy="623420"/>
          </a:xfrm>
        </p:spPr>
        <p:txBody>
          <a:bodyPr/>
          <a:lstStyle/>
          <a:p>
            <a:r>
              <a:rPr lang="en-US" dirty="0"/>
              <a:t>What equation will you use?</a:t>
            </a:r>
          </a:p>
        </p:txBody>
      </p:sp>
      <p:graphicFrame>
        <p:nvGraphicFramePr>
          <p:cNvPr id="49" name="Object 10">
            <a:extLst>
              <a:ext uri="{FF2B5EF4-FFF2-40B4-BE49-F238E27FC236}">
                <a16:creationId xmlns:a16="http://schemas.microsoft.com/office/drawing/2014/main" id="{1164025E-C378-484B-8CA2-A9D4755ADD9D}"/>
              </a:ext>
              <a:ext uri="{C183D7F6-B498-43B3-948B-1728B52AA6E4}">
                <adec:decorative xmlns:adec="http://schemas.microsoft.com/office/drawing/2017/decorative" val="1"/>
              </a:ext>
            </a:extLst>
          </p:cNvPr>
          <p:cNvGraphicFramePr>
            <a:graphicFrameLocks noGrp="1" noChangeAspect="1"/>
          </p:cNvGraphicFramePr>
          <p:nvPr>
            <p:ph sz="quarter" idx="16"/>
            <p:extLst>
              <p:ext uri="{D42A27DB-BD31-4B8C-83A1-F6EECF244321}">
                <p14:modId xmlns:p14="http://schemas.microsoft.com/office/powerpoint/2010/main" val="1284710009"/>
              </p:ext>
            </p:extLst>
          </p:nvPr>
        </p:nvGraphicFramePr>
        <p:xfrm>
          <a:off x="3567113" y="5452301"/>
          <a:ext cx="2882895" cy="1207699"/>
        </p:xfrm>
        <a:graphic>
          <a:graphicData uri="http://schemas.openxmlformats.org/presentationml/2006/ole">
            <mc:AlternateContent xmlns:mc="http://schemas.openxmlformats.org/markup-compatibility/2006">
              <mc:Choice xmlns:v="urn:schemas-microsoft-com:vml" Requires="v">
                <p:oleObj name="Equation" r:id="rId8" imgW="939600" imgH="393480" progId="Equation.DSMT4">
                  <p:embed/>
                </p:oleObj>
              </mc:Choice>
              <mc:Fallback>
                <p:oleObj name="Equation" r:id="rId8" imgW="939600" imgH="393480" progId="Equation.DSMT4">
                  <p:embed/>
                  <p:pic>
                    <p:nvPicPr>
                      <p:cNvPr id="49" name="Object 10">
                        <a:extLst>
                          <a:ext uri="{FF2B5EF4-FFF2-40B4-BE49-F238E27FC236}">
                            <a16:creationId xmlns:a16="http://schemas.microsoft.com/office/drawing/2014/main" id="{1164025E-C378-484B-8CA2-A9D4755ADD9D}"/>
                          </a:ext>
                        </a:extLst>
                      </p:cNvPr>
                      <p:cNvPicPr/>
                      <p:nvPr/>
                    </p:nvPicPr>
                    <p:blipFill>
                      <a:blip r:embed="rId9"/>
                      <a:stretch>
                        <a:fillRect/>
                      </a:stretch>
                    </p:blipFill>
                    <p:spPr>
                      <a:xfrm>
                        <a:off x="3567113" y="5452301"/>
                        <a:ext cx="2882895" cy="1207699"/>
                      </a:xfrm>
                      <a:prstGeom prst="rect">
                        <a:avLst/>
                      </a:prstGeom>
                    </p:spPr>
                  </p:pic>
                </p:oleObj>
              </mc:Fallback>
            </mc:AlternateContent>
          </a:graphicData>
        </a:graphic>
      </p:graphicFrame>
      <p:graphicFrame>
        <p:nvGraphicFramePr>
          <p:cNvPr id="2" name="Object 7">
            <a:extLst>
              <a:ext uri="{FF2B5EF4-FFF2-40B4-BE49-F238E27FC236}">
                <a16:creationId xmlns:a16="http://schemas.microsoft.com/office/drawing/2014/main" id="{2346CC31-24B7-454C-899F-A3EFDEFC39E4}"/>
              </a:ext>
              <a:ext uri="{C183D7F6-B498-43B3-948B-1728B52AA6E4}">
                <adec:decorative xmlns:adec="http://schemas.microsoft.com/office/drawing/2017/decorative" val="1"/>
              </a:ext>
            </a:extLst>
          </p:cNvPr>
          <p:cNvGraphicFramePr>
            <a:graphicFrameLocks noGrp="1" noChangeAspect="1"/>
          </p:cNvGraphicFramePr>
          <p:nvPr>
            <p:ph sz="quarter" idx="17"/>
            <p:extLst>
              <p:ext uri="{D42A27DB-BD31-4B8C-83A1-F6EECF244321}">
                <p14:modId xmlns:p14="http://schemas.microsoft.com/office/powerpoint/2010/main" val="1016833895"/>
              </p:ext>
            </p:extLst>
          </p:nvPr>
        </p:nvGraphicFramePr>
        <p:xfrm>
          <a:off x="3567112" y="3398837"/>
          <a:ext cx="772215" cy="400337"/>
        </p:xfrm>
        <a:graphic>
          <a:graphicData uri="http://schemas.openxmlformats.org/presentationml/2006/ole">
            <mc:AlternateContent xmlns:mc="http://schemas.openxmlformats.org/markup-compatibility/2006">
              <mc:Choice xmlns:v="urn:schemas-microsoft-com:vml" Requires="v">
                <p:oleObj name="Equation" r:id="rId10" imgW="342720" imgH="177480" progId="Equation.DSMT4">
                  <p:embed/>
                </p:oleObj>
              </mc:Choice>
              <mc:Fallback>
                <p:oleObj name="Equation" r:id="rId10" imgW="342720" imgH="177480" progId="Equation.DSMT4">
                  <p:embed/>
                  <p:pic>
                    <p:nvPicPr>
                      <p:cNvPr id="0" name=""/>
                      <p:cNvPicPr/>
                      <p:nvPr/>
                    </p:nvPicPr>
                    <p:blipFill>
                      <a:blip r:embed="rId11"/>
                      <a:stretch>
                        <a:fillRect/>
                      </a:stretch>
                    </p:blipFill>
                    <p:spPr>
                      <a:xfrm>
                        <a:off x="3567112" y="3398837"/>
                        <a:ext cx="772215" cy="400337"/>
                      </a:xfrm>
                      <a:prstGeom prst="rect">
                        <a:avLst/>
                      </a:prstGeom>
                    </p:spPr>
                  </p:pic>
                </p:oleObj>
              </mc:Fallback>
            </mc:AlternateContent>
          </a:graphicData>
        </a:graphic>
      </p:graphicFrame>
      <p:sp>
        <p:nvSpPr>
          <p:cNvPr id="40" name="Content Placeholder 39" hidden="1">
            <a:extLst>
              <a:ext uri="{FF2B5EF4-FFF2-40B4-BE49-F238E27FC236}">
                <a16:creationId xmlns:a16="http://schemas.microsoft.com/office/drawing/2014/main" id="{CF86FA46-AB88-4CA7-94C2-BADC35CDDEF5}"/>
              </a:ext>
            </a:extLst>
          </p:cNvPr>
          <p:cNvSpPr>
            <a:spLocks noGrp="1"/>
          </p:cNvSpPr>
          <p:nvPr>
            <p:ph sz="quarter" idx="20"/>
          </p:nvPr>
        </p:nvSpPr>
        <p:spPr/>
        <p:txBody>
          <a:bodyPr>
            <a:normAutofit lnSpcReduction="10000"/>
          </a:bodyPr>
          <a:lstStyle/>
          <a:p>
            <a:endParaRPr lang="en-IN" dirty="0"/>
          </a:p>
        </p:txBody>
      </p:sp>
      <p:sp>
        <p:nvSpPr>
          <p:cNvPr id="41" name="Content Placeholder 40" hidden="1">
            <a:extLst>
              <a:ext uri="{FF2B5EF4-FFF2-40B4-BE49-F238E27FC236}">
                <a16:creationId xmlns:a16="http://schemas.microsoft.com/office/drawing/2014/main" id="{EDD06715-9671-416D-94A8-4E83348219C6}"/>
              </a:ext>
            </a:extLst>
          </p:cNvPr>
          <p:cNvSpPr>
            <a:spLocks noGrp="1"/>
          </p:cNvSpPr>
          <p:nvPr>
            <p:ph sz="quarter" idx="21"/>
          </p:nvPr>
        </p:nvSpPr>
        <p:spPr/>
        <p:txBody>
          <a:bodyPr>
            <a:normAutofit lnSpcReduction="10000"/>
          </a:bodyPr>
          <a:lstStyle/>
          <a:p>
            <a:endParaRPr lang="en-IN"/>
          </a:p>
        </p:txBody>
      </p:sp>
      <p:sp>
        <p:nvSpPr>
          <p:cNvPr id="42" name="Content Placeholder 41" hidden="1">
            <a:extLst>
              <a:ext uri="{FF2B5EF4-FFF2-40B4-BE49-F238E27FC236}">
                <a16:creationId xmlns:a16="http://schemas.microsoft.com/office/drawing/2014/main" id="{26E6DDA9-AE2E-4118-95BA-47F87A567748}"/>
              </a:ext>
            </a:extLst>
          </p:cNvPr>
          <p:cNvSpPr>
            <a:spLocks noGrp="1"/>
          </p:cNvSpPr>
          <p:nvPr>
            <p:ph sz="quarter" idx="22"/>
          </p:nvPr>
        </p:nvSpPr>
        <p:spPr/>
        <p:txBody>
          <a:bodyPr>
            <a:normAutofit lnSpcReduction="10000"/>
          </a:bodyPr>
          <a:lstStyle/>
          <a:p>
            <a:endParaRPr lang="en-IN" dirty="0"/>
          </a:p>
        </p:txBody>
      </p:sp>
      <p:pic>
        <p:nvPicPr>
          <p:cNvPr id="48" name="Picture 13" descr="Two children ride a merry-go-round: one near the center, one near the edge.">
            <a:extLst>
              <a:ext uri="{FF2B5EF4-FFF2-40B4-BE49-F238E27FC236}">
                <a16:creationId xmlns:a16="http://schemas.microsoft.com/office/drawing/2014/main" id="{F2306580-B214-4AF9-9905-81C579364E6C}"/>
              </a:ext>
            </a:extLst>
          </p:cNvPr>
          <p:cNvPicPr>
            <a:picLocks noGrp="1" noChangeAspect="1" noChangeArrowheads="1"/>
          </p:cNvPicPr>
          <p:nvPr>
            <p:ph sz="quarter" idx="23"/>
          </p:nvPr>
        </p:nvPicPr>
        <p:blipFill rotWithShape="1">
          <a:blip r:embed="rId12">
            <a:extLst>
              <a:ext uri="{28A0092B-C50C-407E-A947-70E740481C1C}">
                <a14:useLocalDpi xmlns:a14="http://schemas.microsoft.com/office/drawing/2010/main" val="0"/>
              </a:ext>
            </a:extLst>
          </a:blip>
          <a:srcRect t="1764"/>
          <a:stretch/>
        </p:blipFill>
        <p:spPr bwMode="auto">
          <a:xfrm>
            <a:off x="7543800" y="2324765"/>
            <a:ext cx="3849688" cy="370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Placeholder 33" hidden="1">
            <a:extLst>
              <a:ext uri="{FF2B5EF4-FFF2-40B4-BE49-F238E27FC236}">
                <a16:creationId xmlns:a16="http://schemas.microsoft.com/office/drawing/2014/main" id="{0719FB91-A3AB-416B-AF36-70D44D4A6984}"/>
              </a:ext>
            </a:extLst>
          </p:cNvPr>
          <p:cNvSpPr>
            <a:spLocks noGrp="1"/>
          </p:cNvSpPr>
          <p:nvPr>
            <p:ph type="body" sz="quarter" idx="18"/>
          </p:nvPr>
        </p:nvSpPr>
        <p:spPr/>
        <p:txBody>
          <a:bodyPr>
            <a:normAutofit fontScale="92500" lnSpcReduction="20000"/>
          </a:bodyPr>
          <a:lstStyle/>
          <a:p>
            <a:endParaRPr lang="en-IN"/>
          </a:p>
        </p:txBody>
      </p:sp>
      <p:sp>
        <p:nvSpPr>
          <p:cNvPr id="35" name="Text Placeholder 34" hidden="1">
            <a:extLst>
              <a:ext uri="{FF2B5EF4-FFF2-40B4-BE49-F238E27FC236}">
                <a16:creationId xmlns:a16="http://schemas.microsoft.com/office/drawing/2014/main" id="{65B1289B-0973-4AF9-BA2F-E599EA3561EB}"/>
              </a:ext>
            </a:extLst>
          </p:cNvPr>
          <p:cNvSpPr>
            <a:spLocks noGrp="1"/>
          </p:cNvSpPr>
          <p:nvPr>
            <p:ph type="body" sz="quarter" idx="19"/>
          </p:nvPr>
        </p:nvSpPr>
        <p:spPr/>
        <p:txBody>
          <a:bodyPr/>
          <a:lstStyle/>
          <a:p>
            <a:endParaRPr lang="en-IN"/>
          </a:p>
        </p:txBody>
      </p:sp>
      <p:sp>
        <p:nvSpPr>
          <p:cNvPr id="50" name="Slide Number Placeholder 13">
            <a:extLst>
              <a:ext uri="{FF2B5EF4-FFF2-40B4-BE49-F238E27FC236}">
                <a16:creationId xmlns:a16="http://schemas.microsoft.com/office/drawing/2014/main" id="{E46FC9C9-72D1-48E6-976E-7B65A33F8D71}"/>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41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en-US" sz="3600" dirty="0"/>
              <a:t>How many revolutions does the merry-go-round make in 1 minute?</a:t>
            </a:r>
            <a:r>
              <a:rPr lang="en-US" altLang="en-US" sz="1600" dirty="0"/>
              <a:t> 3</a:t>
            </a:r>
            <a:endParaRPr lang="en-US" sz="1600" dirty="0"/>
          </a:p>
        </p:txBody>
      </p:sp>
      <p:sp>
        <p:nvSpPr>
          <p:cNvPr id="5" name="Content Placeholder 2"/>
          <p:cNvSpPr>
            <a:spLocks noGrp="1"/>
          </p:cNvSpPr>
          <p:nvPr>
            <p:ph sz="quarter" idx="11"/>
          </p:nvPr>
        </p:nvSpPr>
        <p:spPr>
          <a:xfrm>
            <a:off x="843913" y="1402704"/>
            <a:ext cx="3250800" cy="2212613"/>
          </a:xfrm>
        </p:spPr>
        <p:txBody>
          <a:bodyPr/>
          <a:lstStyle/>
          <a:p>
            <a:pPr marL="0" indent="0">
              <a:lnSpc>
                <a:spcPct val="80000"/>
              </a:lnSpc>
              <a:spcBef>
                <a:spcPts val="600"/>
              </a:spcBef>
              <a:buClr>
                <a:schemeClr val="tx1"/>
              </a:buClr>
              <a:buNone/>
            </a:pPr>
            <a:r>
              <a:rPr lang="en-US" altLang="en-US" sz="2800" dirty="0"/>
              <a:t>a)	1.5 rev</a:t>
            </a:r>
          </a:p>
          <a:p>
            <a:pPr marL="0" indent="0">
              <a:lnSpc>
                <a:spcPct val="80000"/>
              </a:lnSpc>
              <a:spcBef>
                <a:spcPts val="600"/>
              </a:spcBef>
              <a:buClr>
                <a:schemeClr val="tx1"/>
              </a:buClr>
              <a:buNone/>
            </a:pPr>
            <a:r>
              <a:rPr lang="en-US" altLang="en-US" sz="2800" dirty="0"/>
              <a:t>b)	3.0 rev</a:t>
            </a:r>
          </a:p>
          <a:p>
            <a:pPr marL="0" indent="0">
              <a:lnSpc>
                <a:spcPct val="80000"/>
              </a:lnSpc>
              <a:spcBef>
                <a:spcPts val="600"/>
              </a:spcBef>
              <a:buClr>
                <a:schemeClr val="tx1"/>
              </a:buClr>
              <a:buNone/>
            </a:pPr>
            <a:r>
              <a:rPr lang="en-US" altLang="en-US" sz="2800" dirty="0"/>
              <a:t>c)	9.0 rev</a:t>
            </a:r>
          </a:p>
          <a:p>
            <a:pPr marL="0" indent="0">
              <a:lnSpc>
                <a:spcPct val="80000"/>
              </a:lnSpc>
              <a:spcBef>
                <a:spcPts val="600"/>
              </a:spcBef>
              <a:buClr>
                <a:schemeClr val="tx1"/>
              </a:buClr>
              <a:buNone/>
            </a:pPr>
            <a:r>
              <a:rPr lang="en-US" altLang="en-US" sz="2800" dirty="0"/>
              <a:t>d)	18.0 rev</a:t>
            </a:r>
          </a:p>
        </p:txBody>
      </p:sp>
      <p:sp>
        <p:nvSpPr>
          <p:cNvPr id="3" name="Content Placeholder 7">
            <a:extLst>
              <a:ext uri="{FF2B5EF4-FFF2-40B4-BE49-F238E27FC236}">
                <a16:creationId xmlns:a16="http://schemas.microsoft.com/office/drawing/2014/main" id="{348A449E-8ED6-4E74-8274-7B7D8CE6640E}"/>
              </a:ext>
            </a:extLst>
          </p:cNvPr>
          <p:cNvSpPr>
            <a:spLocks noGrp="1"/>
          </p:cNvSpPr>
          <p:nvPr>
            <p:ph sz="quarter" idx="12"/>
          </p:nvPr>
        </p:nvSpPr>
        <p:spPr>
          <a:xfrm>
            <a:off x="1447800" y="4927600"/>
            <a:ext cx="914401" cy="558800"/>
          </a:xfrm>
        </p:spPr>
        <p:txBody>
          <a:bodyPr>
            <a:normAutofit/>
          </a:bodyPr>
          <a:lstStyle/>
          <a:p>
            <a:r>
              <a:rPr lang="en-US" sz="2800" dirty="0"/>
              <a:t>c) </a:t>
            </a:r>
          </a:p>
        </p:txBody>
      </p:sp>
      <p:sp>
        <p:nvSpPr>
          <p:cNvPr id="9" name="Content Placeholder 8" hidden="1">
            <a:extLst>
              <a:ext uri="{FF2B5EF4-FFF2-40B4-BE49-F238E27FC236}">
                <a16:creationId xmlns:a16="http://schemas.microsoft.com/office/drawing/2014/main" id="{8D446E56-726A-420F-AB96-582EB725289F}"/>
              </a:ext>
            </a:extLst>
          </p:cNvPr>
          <p:cNvSpPr>
            <a:spLocks noGrp="1"/>
          </p:cNvSpPr>
          <p:nvPr>
            <p:ph sz="quarter" idx="13"/>
          </p:nvPr>
        </p:nvSpPr>
        <p:spPr/>
        <p:txBody>
          <a:bodyPr>
            <a:normAutofit lnSpcReduction="10000"/>
          </a:bodyPr>
          <a:lstStyle/>
          <a:p>
            <a:endParaRPr lang="en-IN" dirty="0"/>
          </a:p>
        </p:txBody>
      </p:sp>
      <p:sp>
        <p:nvSpPr>
          <p:cNvPr id="10" name="Content Placeholder 9" hidden="1">
            <a:extLst>
              <a:ext uri="{FF2B5EF4-FFF2-40B4-BE49-F238E27FC236}">
                <a16:creationId xmlns:a16="http://schemas.microsoft.com/office/drawing/2014/main" id="{032F945A-9559-40FD-AEAA-DFA91AC89BBB}"/>
              </a:ext>
            </a:extLst>
          </p:cNvPr>
          <p:cNvSpPr>
            <a:spLocks noGrp="1"/>
          </p:cNvSpPr>
          <p:nvPr>
            <p:ph sz="quarter" idx="14"/>
          </p:nvPr>
        </p:nvSpPr>
        <p:spPr/>
        <p:txBody>
          <a:bodyPr>
            <a:normAutofit lnSpcReduction="10000"/>
          </a:bodyPr>
          <a:lstStyle/>
          <a:p>
            <a:endParaRPr lang="en-IN" dirty="0"/>
          </a:p>
        </p:txBody>
      </p:sp>
      <p:sp>
        <p:nvSpPr>
          <p:cNvPr id="11" name="Text Placeholder 10" hidden="1">
            <a:extLst>
              <a:ext uri="{FF2B5EF4-FFF2-40B4-BE49-F238E27FC236}">
                <a16:creationId xmlns:a16="http://schemas.microsoft.com/office/drawing/2014/main" id="{560EFA90-700A-47E1-94CB-EEAE20292A1E}"/>
              </a:ext>
            </a:extLst>
          </p:cNvPr>
          <p:cNvSpPr>
            <a:spLocks noGrp="1"/>
          </p:cNvSpPr>
          <p:nvPr>
            <p:ph type="body" sz="quarter" idx="18"/>
          </p:nvPr>
        </p:nvSpPr>
        <p:spPr/>
        <p:txBody>
          <a:bodyPr>
            <a:normAutofit fontScale="92500" lnSpcReduction="20000"/>
          </a:bodyPr>
          <a:lstStyle/>
          <a:p>
            <a:endParaRPr lang="en-IN" dirty="0"/>
          </a:p>
        </p:txBody>
      </p:sp>
      <p:sp>
        <p:nvSpPr>
          <p:cNvPr id="12" name="Text Placeholder 11" hidden="1">
            <a:extLst>
              <a:ext uri="{FF2B5EF4-FFF2-40B4-BE49-F238E27FC236}">
                <a16:creationId xmlns:a16="http://schemas.microsoft.com/office/drawing/2014/main" id="{55C9A486-F040-4114-BD67-37B85C1B02B5}"/>
              </a:ext>
            </a:extLst>
          </p:cNvPr>
          <p:cNvSpPr>
            <a:spLocks noGrp="1"/>
          </p:cNvSpPr>
          <p:nvPr>
            <p:ph type="body" sz="quarter" idx="19"/>
          </p:nvPr>
        </p:nvSpPr>
        <p:spPr/>
        <p:txBody>
          <a:bodyPr/>
          <a:lstStyle/>
          <a:p>
            <a:endParaRPr lang="en-IN"/>
          </a:p>
        </p:txBody>
      </p:sp>
      <p:sp>
        <p:nvSpPr>
          <p:cNvPr id="16" name="Slide Number Placeholder 13">
            <a:extLst>
              <a:ext uri="{FF2B5EF4-FFF2-40B4-BE49-F238E27FC236}">
                <a16:creationId xmlns:a16="http://schemas.microsoft.com/office/drawing/2014/main" id="{C14B2B14-0921-4640-86D3-1EDB4EE1CB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18</a:t>
            </a:fld>
            <a:endParaRPr lang="en-US" dirty="0">
              <a:latin typeface="Times New Roman" panose="02020603050405020304" pitchFamily="18" charset="0"/>
              <a:cs typeface="Times New Roman" panose="02020603050405020304" pitchFamily="18" charset="0"/>
            </a:endParaRPr>
          </a:p>
        </p:txBody>
      </p:sp>
      <p:graphicFrame>
        <p:nvGraphicFramePr>
          <p:cNvPr id="15" name="Object 6">
            <a:extLst>
              <a:ext uri="{FF2B5EF4-FFF2-40B4-BE49-F238E27FC236}">
                <a16:creationId xmlns:a16="http://schemas.microsoft.com/office/drawing/2014/main" id="{10BEF6DC-FC0F-43B6-9E86-7262B6D840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6855417"/>
              </p:ext>
            </p:extLst>
          </p:nvPr>
        </p:nvGraphicFramePr>
        <p:xfrm>
          <a:off x="2133600" y="3553144"/>
          <a:ext cx="3503612" cy="1306513"/>
        </p:xfrm>
        <a:graphic>
          <a:graphicData uri="http://schemas.openxmlformats.org/presentationml/2006/ole">
            <mc:AlternateContent xmlns:mc="http://schemas.openxmlformats.org/markup-compatibility/2006">
              <mc:Choice xmlns:v="urn:schemas-microsoft-com:vml" Requires="v">
                <p:oleObj name="Equation" r:id="rId2" imgW="1600200" imgH="596880" progId="Equation.DSMT4">
                  <p:embed/>
                </p:oleObj>
              </mc:Choice>
              <mc:Fallback>
                <p:oleObj name="Equation" r:id="rId2" imgW="1600200" imgH="596880" progId="Equation.DSMT4">
                  <p:embed/>
                  <p:pic>
                    <p:nvPicPr>
                      <p:cNvPr id="15" name="Object 6">
                        <a:extLst>
                          <a:ext uri="{FF2B5EF4-FFF2-40B4-BE49-F238E27FC236}">
                            <a16:creationId xmlns:a16="http://schemas.microsoft.com/office/drawing/2014/main" id="{10BEF6DC-FC0F-43B6-9E86-7262B6D840BD}"/>
                          </a:ext>
                        </a:extLst>
                      </p:cNvPr>
                      <p:cNvPicPr/>
                      <p:nvPr/>
                    </p:nvPicPr>
                    <p:blipFill>
                      <a:blip r:embed="rId3"/>
                      <a:stretch>
                        <a:fillRect/>
                      </a:stretch>
                    </p:blipFill>
                    <p:spPr>
                      <a:xfrm>
                        <a:off x="2133600" y="3553144"/>
                        <a:ext cx="3503612" cy="1306513"/>
                      </a:xfrm>
                      <a:prstGeom prst="rect">
                        <a:avLst/>
                      </a:prstGeom>
                    </p:spPr>
                  </p:pic>
                </p:oleObj>
              </mc:Fallback>
            </mc:AlternateContent>
          </a:graphicData>
        </a:graphic>
      </p:graphicFrame>
      <p:graphicFrame>
        <p:nvGraphicFramePr>
          <p:cNvPr id="2"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4452227"/>
              </p:ext>
            </p:extLst>
          </p:nvPr>
        </p:nvGraphicFramePr>
        <p:xfrm>
          <a:off x="2438400" y="5003800"/>
          <a:ext cx="4038600" cy="1549400"/>
        </p:xfrm>
        <a:graphic>
          <a:graphicData uri="http://schemas.openxmlformats.org/presentationml/2006/ole">
            <mc:AlternateContent xmlns:mc="http://schemas.openxmlformats.org/markup-compatibility/2006">
              <mc:Choice xmlns:v="urn:schemas-microsoft-com:vml" Requires="v">
                <p:oleObj name="Equation" r:id="rId4" imgW="2019240" imgH="774360" progId="Equation.DSMT4">
                  <p:embed/>
                </p:oleObj>
              </mc:Choice>
              <mc:Fallback>
                <p:oleObj name="Equation" r:id="rId4" imgW="2019240" imgH="774360" progId="Equation.DSMT4">
                  <p:embed/>
                  <p:pic>
                    <p:nvPicPr>
                      <p:cNvPr id="2" name="Object 8"/>
                      <p:cNvPicPr/>
                      <p:nvPr/>
                    </p:nvPicPr>
                    <p:blipFill>
                      <a:blip r:embed="rId5"/>
                      <a:stretch>
                        <a:fillRect/>
                      </a:stretch>
                    </p:blipFill>
                    <p:spPr>
                      <a:xfrm>
                        <a:off x="2438400" y="5003800"/>
                        <a:ext cx="4038600" cy="15494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1C00B96-4AA1-FAD0-845F-2AEDAF029BA8}"/>
              </a:ext>
            </a:extLst>
          </p:cNvPr>
          <p:cNvPicPr>
            <a:picLocks noChangeAspect="1"/>
          </p:cNvPicPr>
          <p:nvPr/>
        </p:nvPicPr>
        <p:blipFill>
          <a:blip r:embed="rId6"/>
          <a:stretch>
            <a:fillRect/>
          </a:stretch>
        </p:blipFill>
        <p:spPr>
          <a:xfrm>
            <a:off x="6934200" y="1243216"/>
            <a:ext cx="4413887" cy="4243184"/>
          </a:xfrm>
          <a:prstGeom prst="rect">
            <a:avLst/>
          </a:prstGeom>
        </p:spPr>
      </p:pic>
    </p:spTree>
    <p:extLst>
      <p:ext uri="{BB962C8B-B14F-4D97-AF65-F5344CB8AC3E}">
        <p14:creationId xmlns:p14="http://schemas.microsoft.com/office/powerpoint/2010/main" val="145820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Torque and Balance</a:t>
            </a:r>
            <a:r>
              <a:rPr lang="en-US" sz="1600" dirty="0"/>
              <a:t> 1</a:t>
            </a:r>
          </a:p>
        </p:txBody>
      </p:sp>
      <p:sp>
        <p:nvSpPr>
          <p:cNvPr id="5" name="Content Placeholder 2"/>
          <p:cNvSpPr>
            <a:spLocks noGrp="1"/>
          </p:cNvSpPr>
          <p:nvPr>
            <p:ph idx="1"/>
          </p:nvPr>
        </p:nvSpPr>
        <p:spPr>
          <a:xfrm>
            <a:off x="152400" y="1524000"/>
            <a:ext cx="8460000" cy="2667000"/>
          </a:xfrm>
        </p:spPr>
        <p:txBody>
          <a:bodyPr>
            <a:normAutofit/>
          </a:bodyPr>
          <a:lstStyle/>
          <a:p>
            <a:pPr>
              <a:lnSpc>
                <a:spcPct val="80000"/>
              </a:lnSpc>
            </a:pPr>
            <a:r>
              <a:rPr lang="en-US" altLang="en-US" dirty="0"/>
              <a:t>What causes the merry-go-round to rotate in the first place?</a:t>
            </a:r>
          </a:p>
          <a:p>
            <a:pPr>
              <a:lnSpc>
                <a:spcPct val="80000"/>
              </a:lnSpc>
            </a:pPr>
            <a:r>
              <a:rPr lang="en-US" altLang="en-US" dirty="0"/>
              <a:t>What determines whether an object will rotate?</a:t>
            </a:r>
          </a:p>
          <a:p>
            <a:pPr>
              <a:lnSpc>
                <a:spcPct val="80000"/>
              </a:lnSpc>
            </a:pPr>
            <a:r>
              <a:rPr lang="en-US" altLang="en-US" dirty="0"/>
              <a:t>If an unbalanced force causes linear motion, what causes rotational motion?</a:t>
            </a:r>
          </a:p>
        </p:txBody>
      </p:sp>
      <p:pic>
        <p:nvPicPr>
          <p:cNvPr id="7" name="Picture 3" descr="A beam has a fulcrum at its center point, and two weights placed at equal distances on either side of it. The weights force vectors point downward."/>
          <p:cNvPicPr>
            <a:picLocks noGrp="1" noChangeAspect="1" noChangeArrowheads="1"/>
          </p:cNvPicPr>
          <p:nvPr>
            <p:ph idx="13"/>
          </p:nvPr>
        </p:nvPicPr>
        <p:blipFill rotWithShape="1">
          <a:blip r:embed="rId3" cstate="print">
            <a:extLst>
              <a:ext uri="{28A0092B-C50C-407E-A947-70E740481C1C}">
                <a14:useLocalDpi xmlns:a14="http://schemas.microsoft.com/office/drawing/2010/main" val="0"/>
              </a:ext>
            </a:extLst>
          </a:blip>
          <a:stretch/>
        </p:blipFill>
        <p:spPr bwMode="auto">
          <a:xfrm>
            <a:off x="2514600" y="4251267"/>
            <a:ext cx="7468985" cy="216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47CF4732-083E-44A6-8C8D-0F80B5DCFFEF}"/>
              </a:ext>
            </a:extLst>
          </p:cNvPr>
          <p:cNvSpPr>
            <a:spLocks noGrp="1"/>
          </p:cNvSpPr>
          <p:nvPr>
            <p:ph sz="quarter" idx="20"/>
          </p:nvPr>
        </p:nvSpPr>
        <p:spPr/>
        <p:txBody>
          <a:bodyPr/>
          <a:lstStyle/>
          <a:p>
            <a:endParaRPr lang="en-IN" dirty="0"/>
          </a:p>
        </p:txBody>
      </p:sp>
      <p:sp>
        <p:nvSpPr>
          <p:cNvPr id="8" name="Text Placeholder 5"/>
          <p:cNvSpPr>
            <a:spLocks noGrp="1"/>
          </p:cNvSpPr>
          <p:nvPr>
            <p:ph type="body" sz="quarter" idx="19"/>
          </p:nvPr>
        </p:nvSpPr>
        <p:spPr/>
        <p:txBody>
          <a:bodyPr/>
          <a:lstStyle/>
          <a:p>
            <a:r>
              <a:rPr lang="en-US" dirty="0"/>
              <a:t>©McGraw-Hill Education/James Ballard, photographer</a:t>
            </a:r>
          </a:p>
        </p:txBody>
      </p:sp>
      <p:sp>
        <p:nvSpPr>
          <p:cNvPr id="9" name="Slide Number Placeholder 13">
            <a:extLst>
              <a:ext uri="{FF2B5EF4-FFF2-40B4-BE49-F238E27FC236}">
                <a16:creationId xmlns:a16="http://schemas.microsoft.com/office/drawing/2014/main" id="{0D94BB93-2D31-4AC1-939D-498165E5ED98}"/>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19</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0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44040" y="198000"/>
            <a:ext cx="8503920" cy="822960"/>
          </a:xfrm>
        </p:spPr>
        <p:txBody>
          <a:bodyPr vert="horz" lIns="0" tIns="0" rIns="0" bIns="0" rtlCol="0" anchor="ctr">
            <a:noAutofit/>
          </a:bodyPr>
          <a:lstStyle/>
          <a:p>
            <a:pPr>
              <a:lnSpc>
                <a:spcPct val="100000"/>
              </a:lnSpc>
            </a:pPr>
            <a:r>
              <a:rPr lang="en-US" sz="3600" dirty="0"/>
              <a:t>What happens when billiard balls bounce?</a:t>
            </a:r>
            <a:r>
              <a:rPr lang="en-US" sz="1600" dirty="0"/>
              <a:t> 1</a:t>
            </a:r>
            <a:endParaRPr lang="en-US" sz="3600" dirty="0"/>
          </a:p>
        </p:txBody>
      </p:sp>
      <p:sp>
        <p:nvSpPr>
          <p:cNvPr id="7" name="Content Placeholder 2"/>
          <p:cNvSpPr>
            <a:spLocks noGrp="1"/>
          </p:cNvSpPr>
          <p:nvPr>
            <p:ph sz="quarter" idx="11"/>
          </p:nvPr>
        </p:nvSpPr>
        <p:spPr>
          <a:xfrm>
            <a:off x="1371600" y="1097280"/>
            <a:ext cx="8954400" cy="1828800"/>
          </a:xfrm>
        </p:spPr>
        <p:txBody>
          <a:bodyPr vert="horz" lIns="91440" tIns="0" rIns="0" bIns="0" rtlCol="0">
            <a:noAutofit/>
          </a:bodyPr>
          <a:lstStyle/>
          <a:p>
            <a:pPr>
              <a:spcAft>
                <a:spcPts val="600"/>
              </a:spcAft>
            </a:pPr>
            <a:r>
              <a:rPr lang="en-US" altLang="en-US" sz="2400" dirty="0"/>
              <a:t>Simplest case: a head-on collision between the white cue ball and the eleven ball initially at rest.</a:t>
            </a:r>
          </a:p>
          <a:p>
            <a:pPr lvl="1">
              <a:spcBef>
                <a:spcPts val="0"/>
              </a:spcBef>
              <a:spcAft>
                <a:spcPts val="600"/>
              </a:spcAft>
              <a:buClr>
                <a:srgbClr val="9B3700"/>
              </a:buClr>
            </a:pPr>
            <a:r>
              <a:rPr lang="en-US" altLang="en-US" sz="2000" u="sng" dirty="0">
                <a:latin typeface="Times New Roman" panose="02020603050405020304" pitchFamily="18" charset="0"/>
              </a:rPr>
              <a:t>If spin is not a factor, the cue ball stops and the eleven ball moves forward with a velocity equal to the initial velocity of the cue ball.</a:t>
            </a:r>
          </a:p>
          <a:p>
            <a:pPr lvl="1">
              <a:spcBef>
                <a:spcPts val="0"/>
              </a:spcBef>
              <a:spcAft>
                <a:spcPts val="600"/>
              </a:spcAft>
              <a:buClr>
                <a:srgbClr val="9B3700"/>
              </a:buClr>
            </a:pPr>
            <a:r>
              <a:rPr lang="en-US" altLang="en-US" sz="2000" u="sng" dirty="0">
                <a:latin typeface="Times New Roman" panose="02020603050405020304" pitchFamily="18" charset="0"/>
              </a:rPr>
              <a:t>The eleven ball’s final momentum is equal to the cue ball’s initial momentum.</a:t>
            </a:r>
            <a:endParaRPr lang="en-US" u="sng" noProof="0" dirty="0"/>
          </a:p>
        </p:txBody>
      </p:sp>
      <p:sp>
        <p:nvSpPr>
          <p:cNvPr id="8" name="Content Placeholder 3"/>
          <p:cNvSpPr>
            <a:spLocks noGrp="1"/>
          </p:cNvSpPr>
          <p:nvPr>
            <p:ph sz="quarter" idx="12"/>
          </p:nvPr>
        </p:nvSpPr>
        <p:spPr>
          <a:xfrm>
            <a:off x="4052888" y="3364832"/>
            <a:ext cx="3490912" cy="2103120"/>
          </a:xfrm>
        </p:spPr>
        <p:txBody>
          <a:bodyPr vert="horz" lIns="91440" tIns="45720" rIns="0" bIns="0" rtlCol="0">
            <a:normAutofit lnSpcReduction="10000"/>
          </a:bodyPr>
          <a:lstStyle/>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Momentum is conserved.</a:t>
            </a:r>
          </a:p>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The eleven ball also has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a final kinetic energy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equal to the cue ball’s </a:t>
            </a:r>
            <a:br>
              <a:rPr lang="en-US" altLang="en-US" noProof="0" dirty="0">
                <a:latin typeface="Times New Roman" panose="02020603050405020304" pitchFamily="18" charset="0"/>
                <a:cs typeface="Times New Roman" panose="02020603050405020304" pitchFamily="18" charset="0"/>
              </a:rPr>
            </a:br>
            <a:r>
              <a:rPr lang="en-US" altLang="en-US" noProof="0" dirty="0">
                <a:latin typeface="Times New Roman" panose="02020603050405020304" pitchFamily="18" charset="0"/>
                <a:cs typeface="Times New Roman" panose="02020603050405020304" pitchFamily="18" charset="0"/>
              </a:rPr>
              <a:t>initial kinetic energy.</a:t>
            </a:r>
          </a:p>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Energy is conserved.</a:t>
            </a:r>
            <a:endParaRPr lang="en-US" noProof="0" dirty="0">
              <a:latin typeface="Times New Roman" panose="02020603050405020304" pitchFamily="18" charset="0"/>
              <a:cs typeface="Times New Roman" panose="02020603050405020304" pitchFamily="18" charset="0"/>
            </a:endParaRPr>
          </a:p>
        </p:txBody>
      </p:sp>
      <p:graphicFrame>
        <p:nvGraphicFramePr>
          <p:cNvPr id="16" name="Object 4">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2222501" y="4039523"/>
          <a:ext cx="1098550" cy="549275"/>
        </p:xfrm>
        <a:graphic>
          <a:graphicData uri="http://schemas.openxmlformats.org/presentationml/2006/ole">
            <mc:AlternateContent xmlns:mc="http://schemas.openxmlformats.org/markup-compatibility/2006">
              <mc:Choice xmlns:v="urn:schemas-microsoft-com:vml" Requires="v">
                <p:oleObj name="Equation" r:id="rId2" imgW="457200" imgH="228600" progId="Equation.DSMT4">
                  <p:embed/>
                </p:oleObj>
              </mc:Choice>
              <mc:Fallback>
                <p:oleObj name="Equation" r:id="rId2" imgW="457200" imgH="228600" progId="Equation.DSMT4">
                  <p:embed/>
                  <p:pic>
                    <p:nvPicPr>
                      <p:cNvPr id="16" name="Object 4">
                        <a:extLst>
                          <a:ext uri="{C183D7F6-B498-43B3-948B-1728B52AA6E4}">
                            <adec:decorative xmlns:adec="http://schemas.microsoft.com/office/drawing/2017/decorative" val="1"/>
                          </a:ext>
                        </a:extLst>
                      </p:cNvPr>
                      <p:cNvPicPr/>
                      <p:nvPr/>
                    </p:nvPicPr>
                    <p:blipFill>
                      <a:blip r:embed="rId3"/>
                      <a:stretch>
                        <a:fillRect/>
                      </a:stretch>
                    </p:blipFill>
                    <p:spPr>
                      <a:xfrm>
                        <a:off x="2222501" y="4039523"/>
                        <a:ext cx="1098550" cy="549275"/>
                      </a:xfrm>
                      <a:prstGeom prst="rect">
                        <a:avLst/>
                      </a:prstGeom>
                    </p:spPr>
                  </p:pic>
                </p:oleObj>
              </mc:Fallback>
            </mc:AlternateContent>
          </a:graphicData>
        </a:graphic>
      </p:graphicFrame>
      <p:graphicFrame>
        <p:nvGraphicFramePr>
          <p:cNvPr id="17" name="Object 5">
            <a:extLst>
              <a:ext uri="{C183D7F6-B498-43B3-948B-1728B52AA6E4}">
                <adec:decorative xmlns:adec="http://schemas.microsoft.com/office/drawing/2017/decorative" val="1"/>
              </a:ext>
            </a:extLst>
          </p:cNvPr>
          <p:cNvGraphicFramePr>
            <a:graphicFrameLocks noGrp="1" noChangeAspect="1"/>
          </p:cNvGraphicFramePr>
          <p:nvPr>
            <p:ph sz="quarter" idx="14"/>
          </p:nvPr>
        </p:nvGraphicFramePr>
        <p:xfrm>
          <a:off x="1981200" y="3524558"/>
          <a:ext cx="1706563" cy="549275"/>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17" name="Object 5">
                        <a:extLst>
                          <a:ext uri="{C183D7F6-B498-43B3-948B-1728B52AA6E4}">
                            <adec:decorative xmlns:adec="http://schemas.microsoft.com/office/drawing/2017/decorative" val="1"/>
                          </a:ext>
                        </a:extLst>
                      </p:cNvPr>
                      <p:cNvPicPr/>
                      <p:nvPr/>
                    </p:nvPicPr>
                    <p:blipFill>
                      <a:blip r:embed="rId5"/>
                      <a:stretch>
                        <a:fillRect/>
                      </a:stretch>
                    </p:blipFill>
                    <p:spPr>
                      <a:xfrm>
                        <a:off x="1981200" y="3524558"/>
                        <a:ext cx="1706563" cy="549275"/>
                      </a:xfrm>
                      <a:prstGeom prst="rect">
                        <a:avLst/>
                      </a:prstGeom>
                    </p:spPr>
                  </p:pic>
                </p:oleObj>
              </mc:Fallback>
            </mc:AlternateContent>
          </a:graphicData>
        </a:graphic>
      </p:graphicFrame>
      <p:pic>
        <p:nvPicPr>
          <p:cNvPr id="19" name="Picture 6" descr="An image of a white cue ball and the eleven ball is shown, both before and after a head-on collision.  Before the collision the white cue ball is shown with a momentum of p1, heading towards the billiard ball with an eleven on it. After the collision, the eleven ball is shown with a momentum p2, traveling in the same direction of the initial cue ball."/>
          <p:cNvPicPr>
            <a:picLocks noGrp="1" noChangeAspect="1"/>
          </p:cNvPicPr>
          <p:nvPr>
            <p:ph sz="quarter" idx="15"/>
          </p:nvPr>
        </p:nvPicPr>
        <p:blipFill>
          <a:blip r:embed="rId6" cstate="hqprint">
            <a:extLst>
              <a:ext uri="{28A0092B-C50C-407E-A947-70E740481C1C}">
                <a14:useLocalDpi xmlns:a14="http://schemas.microsoft.com/office/drawing/2010/main" val="0"/>
              </a:ext>
            </a:extLst>
          </a:blip>
          <a:stretch>
            <a:fillRect/>
          </a:stretch>
        </p:blipFill>
        <p:spPr>
          <a:xfrm>
            <a:off x="7658509" y="3524558"/>
            <a:ext cx="3708483" cy="2236162"/>
          </a:xfrm>
        </p:spPr>
      </p:pic>
      <p:sp>
        <p:nvSpPr>
          <p:cNvPr id="14" name="Text Placeholder 7" hidden="1"/>
          <p:cNvSpPr>
            <a:spLocks noGrp="1"/>
          </p:cNvSpPr>
          <p:nvPr>
            <p:ph type="body" sz="quarter" idx="18"/>
          </p:nvPr>
        </p:nvSpPr>
        <p:spPr/>
        <p:txBody>
          <a:bodyPr>
            <a:normAutofit fontScale="70000" lnSpcReduction="20000"/>
          </a:bodyPr>
          <a:lstStyle/>
          <a:p>
            <a:endParaRPr lang="en-US"/>
          </a:p>
        </p:txBody>
      </p:sp>
      <p:sp>
        <p:nvSpPr>
          <p:cNvPr id="15" name="Text Placeholder 8" hidden="1"/>
          <p:cNvSpPr>
            <a:spLocks noGrp="1"/>
          </p:cNvSpPr>
          <p:nvPr>
            <p:ph type="body" sz="quarter" idx="19"/>
          </p:nvPr>
        </p:nvSpPr>
        <p:spPr/>
        <p:txBody>
          <a:bodyPr/>
          <a:lstStyle/>
          <a:p>
            <a:endParaRPr lang="en-US"/>
          </a:p>
        </p:txBody>
      </p:sp>
      <p:sp>
        <p:nvSpPr>
          <p:cNvPr id="18" name="Slide Number Placeholder 9"/>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6662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a:extLst>
              <a:ext uri="{FF2B5EF4-FFF2-40B4-BE49-F238E27FC236}">
                <a16:creationId xmlns:a16="http://schemas.microsoft.com/office/drawing/2014/main" id="{91B55B5B-3F41-41B6-E0CE-7F8611E07BA4}"/>
              </a:ext>
            </a:extLst>
          </p:cNvPr>
          <p:cNvSpPr>
            <a:spLocks noChangeArrowheads="1"/>
          </p:cNvSpPr>
          <p:nvPr/>
        </p:nvSpPr>
        <p:spPr bwMode="auto">
          <a:xfrm>
            <a:off x="4194175" y="323850"/>
            <a:ext cx="2717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10-4 Torque</a:t>
            </a:r>
          </a:p>
        </p:txBody>
      </p:sp>
      <p:sp>
        <p:nvSpPr>
          <p:cNvPr id="264195" name="Rectangle 4">
            <a:extLst>
              <a:ext uri="{FF2B5EF4-FFF2-40B4-BE49-F238E27FC236}">
                <a16:creationId xmlns:a16="http://schemas.microsoft.com/office/drawing/2014/main" id="{09CCA1BD-3BE2-4F92-0275-8BCFCC34E136}"/>
              </a:ext>
            </a:extLst>
          </p:cNvPr>
          <p:cNvSpPr>
            <a:spLocks noChangeArrowheads="1"/>
          </p:cNvSpPr>
          <p:nvPr/>
        </p:nvSpPr>
        <p:spPr bwMode="auto">
          <a:xfrm>
            <a:off x="2171700" y="5581650"/>
            <a:ext cx="646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mic Sans MS" panose="030F0702030302020204" pitchFamily="66" charset="0"/>
                <a:ea typeface="MS PGothic" panose="020B0600070205080204" pitchFamily="34" charset="-128"/>
              </a:defRPr>
            </a:lvl1pPr>
            <a:lvl2pPr marL="742950" indent="-285750" defTabSz="457200">
              <a:defRPr>
                <a:solidFill>
                  <a:schemeClr val="tx1"/>
                </a:solidFill>
                <a:latin typeface="Comic Sans MS" panose="030F0702030302020204" pitchFamily="66" charset="0"/>
                <a:ea typeface="MS PGothic" panose="020B0600070205080204" pitchFamily="34" charset="-128"/>
              </a:defRPr>
            </a:lvl2pPr>
            <a:lvl3pPr marL="1143000" indent="-228600" defTabSz="457200">
              <a:defRPr>
                <a:solidFill>
                  <a:schemeClr val="tx1"/>
                </a:solidFill>
                <a:latin typeface="Comic Sans MS" panose="030F0702030302020204" pitchFamily="66" charset="0"/>
                <a:ea typeface="MS PGothic" panose="020B0600070205080204" pitchFamily="34" charset="-128"/>
              </a:defRPr>
            </a:lvl3pPr>
            <a:lvl4pPr marL="1600200" indent="-228600" defTabSz="457200">
              <a:defRPr>
                <a:solidFill>
                  <a:schemeClr val="tx1"/>
                </a:solidFill>
                <a:latin typeface="Comic Sans MS" panose="030F0702030302020204" pitchFamily="66" charset="0"/>
                <a:ea typeface="MS PGothic" panose="020B0600070205080204" pitchFamily="34" charset="-128"/>
              </a:defRPr>
            </a:lvl4pPr>
            <a:lvl5pPr marL="2057400" indent="-228600" defTabSz="457200">
              <a:defRPr>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https://www.youtube.com/watch?v=Jb65BJCyUCA</a:t>
            </a:r>
          </a:p>
        </p:txBody>
      </p:sp>
      <p:pic>
        <p:nvPicPr>
          <p:cNvPr id="264196" name="Picture 6">
            <a:extLst>
              <a:ext uri="{FF2B5EF4-FFF2-40B4-BE49-F238E27FC236}">
                <a16:creationId xmlns:a16="http://schemas.microsoft.com/office/drawing/2014/main" id="{77828CDE-0FA2-0B55-9817-64C5AAF8D8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5275" y="1895475"/>
            <a:ext cx="59959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Torque and Balance</a:t>
            </a:r>
            <a:r>
              <a:rPr lang="en-US" sz="1600" dirty="0"/>
              <a:t> 2</a:t>
            </a:r>
          </a:p>
        </p:txBody>
      </p:sp>
      <p:sp>
        <p:nvSpPr>
          <p:cNvPr id="5" name="Content Placeholder 2"/>
          <p:cNvSpPr>
            <a:spLocks noGrp="1"/>
          </p:cNvSpPr>
          <p:nvPr>
            <p:ph idx="1"/>
          </p:nvPr>
        </p:nvSpPr>
        <p:spPr>
          <a:xfrm>
            <a:off x="1405515" y="1754499"/>
            <a:ext cx="8460000" cy="2871150"/>
          </a:xfrm>
        </p:spPr>
        <p:txBody>
          <a:bodyPr>
            <a:normAutofit/>
          </a:bodyPr>
          <a:lstStyle/>
          <a:p>
            <a:pPr>
              <a:lnSpc>
                <a:spcPct val="80000"/>
              </a:lnSpc>
            </a:pPr>
            <a:r>
              <a:rPr lang="en-US" altLang="en-US" dirty="0"/>
              <a:t>When is a balance balanced?</a:t>
            </a:r>
          </a:p>
          <a:p>
            <a:pPr lvl="1">
              <a:lnSpc>
                <a:spcPct val="80000"/>
              </a:lnSpc>
            </a:pPr>
            <a:r>
              <a:rPr lang="en-US" altLang="en-US" sz="3000" dirty="0"/>
              <a:t>Consider a thin but rigid beam supported by a </a:t>
            </a:r>
            <a:r>
              <a:rPr lang="en-US" altLang="en-US" sz="3000" b="1" i="1" dirty="0">
                <a:solidFill>
                  <a:srgbClr val="0A5D00"/>
                </a:solidFill>
              </a:rPr>
              <a:t>fulcrum</a:t>
            </a:r>
            <a:r>
              <a:rPr lang="en-US" altLang="en-US" sz="3000" dirty="0"/>
              <a:t> or pivot point.</a:t>
            </a:r>
          </a:p>
          <a:p>
            <a:pPr lvl="1">
              <a:lnSpc>
                <a:spcPct val="80000"/>
              </a:lnSpc>
            </a:pPr>
            <a:r>
              <a:rPr lang="en-US" altLang="en-US" sz="3000" dirty="0"/>
              <a:t>If equal weights are placed at equal distances from the fulcrum, the beam will not tend to rotate: it will be balance</a:t>
            </a:r>
            <a:r>
              <a:rPr lang="en-US" altLang="en-US" dirty="0"/>
              <a:t>d.</a:t>
            </a:r>
          </a:p>
        </p:txBody>
      </p:sp>
      <p:pic>
        <p:nvPicPr>
          <p:cNvPr id="7" name="Picture 3" descr="A meter stick is shown balanced on a fulcrum.  Two equal weights are placed on either side of the fulcrum, at equal distances, and the meter stick remains balanced."/>
          <p:cNvPicPr>
            <a:picLocks noGrp="1" noChangeAspect="1" noChangeArrowheads="1"/>
          </p:cNvPicPr>
          <p:nvPr>
            <p:ph idx="13"/>
          </p:nvPr>
        </p:nvPicPr>
        <p:blipFill rotWithShape="1">
          <a:blip r:embed="rId3" cstate="print">
            <a:extLst>
              <a:ext uri="{28A0092B-C50C-407E-A947-70E740481C1C}">
                <a14:useLocalDpi xmlns:a14="http://schemas.microsoft.com/office/drawing/2010/main" val="0"/>
              </a:ext>
            </a:extLst>
          </a:blip>
          <a:stretch/>
        </p:blipFill>
        <p:spPr bwMode="auto">
          <a:xfrm>
            <a:off x="2328256" y="4648686"/>
            <a:ext cx="7535487" cy="218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D2A80C82-DFAE-4647-A42D-CB959F4EC722}"/>
              </a:ext>
            </a:extLst>
          </p:cNvPr>
          <p:cNvSpPr>
            <a:spLocks noGrp="1"/>
          </p:cNvSpPr>
          <p:nvPr>
            <p:ph sz="quarter" idx="20"/>
          </p:nvPr>
        </p:nvSpPr>
        <p:spPr/>
        <p:txBody>
          <a:bodyPr/>
          <a:lstStyle/>
          <a:p>
            <a:endParaRPr lang="en-IN" dirty="0"/>
          </a:p>
        </p:txBody>
      </p:sp>
      <p:sp>
        <p:nvSpPr>
          <p:cNvPr id="8" name="Text Placeholder 5"/>
          <p:cNvSpPr>
            <a:spLocks noGrp="1"/>
          </p:cNvSpPr>
          <p:nvPr>
            <p:ph type="body" sz="quarter" idx="19"/>
          </p:nvPr>
        </p:nvSpPr>
        <p:spPr/>
        <p:txBody>
          <a:bodyPr/>
          <a:lstStyle/>
          <a:p>
            <a:r>
              <a:rPr lang="en-US" dirty="0"/>
              <a:t>©McGraw-Hill Education/James Ballard, photographer</a:t>
            </a:r>
          </a:p>
        </p:txBody>
      </p:sp>
      <p:sp>
        <p:nvSpPr>
          <p:cNvPr id="9" name="Slide Number Placeholder 13">
            <a:extLst>
              <a:ext uri="{FF2B5EF4-FFF2-40B4-BE49-F238E27FC236}">
                <a16:creationId xmlns:a16="http://schemas.microsoft.com/office/drawing/2014/main" id="{7D724A99-F1B3-4BF7-8A35-56A81E0E9EEF}"/>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47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Torque and Balance</a:t>
            </a:r>
            <a:r>
              <a:rPr lang="en-US" sz="1600" dirty="0"/>
              <a:t> 3</a:t>
            </a:r>
          </a:p>
        </p:txBody>
      </p:sp>
      <p:sp>
        <p:nvSpPr>
          <p:cNvPr id="5" name="Content Placeholder 2"/>
          <p:cNvSpPr>
            <a:spLocks noGrp="1"/>
          </p:cNvSpPr>
          <p:nvPr>
            <p:ph idx="1"/>
          </p:nvPr>
        </p:nvSpPr>
        <p:spPr>
          <a:xfrm>
            <a:off x="609600" y="1676400"/>
            <a:ext cx="11280000" cy="3183000"/>
          </a:xfrm>
        </p:spPr>
        <p:txBody>
          <a:bodyPr>
            <a:normAutofit/>
          </a:bodyPr>
          <a:lstStyle/>
          <a:p>
            <a:pPr marL="0" lvl="1" indent="0">
              <a:lnSpc>
                <a:spcPct val="110000"/>
              </a:lnSpc>
              <a:spcBef>
                <a:spcPts val="0"/>
              </a:spcBef>
              <a:buClr>
                <a:schemeClr val="folHlink"/>
              </a:buClr>
              <a:buNone/>
            </a:pPr>
            <a:r>
              <a:rPr lang="en-US" altLang="en-US" dirty="0"/>
              <a:t>To balance a weight twice as large as a smaller weight, the smaller weight must </a:t>
            </a:r>
            <a:r>
              <a:rPr lang="en-US" altLang="en-US" b="1" dirty="0"/>
              <a:t>be placed twice as far from the fulcrum as the larger weight</a:t>
            </a:r>
            <a:r>
              <a:rPr lang="en-US" altLang="en-US" dirty="0"/>
              <a:t>.</a:t>
            </a:r>
          </a:p>
          <a:p>
            <a:pPr marL="0" lvl="1" indent="0">
              <a:lnSpc>
                <a:spcPct val="110000"/>
              </a:lnSpc>
              <a:spcBef>
                <a:spcPts val="0"/>
              </a:spcBef>
              <a:buClr>
                <a:schemeClr val="folHlink"/>
              </a:buClr>
              <a:buNone/>
            </a:pPr>
            <a:r>
              <a:rPr lang="en-US" altLang="en-US" b="1" dirty="0"/>
              <a:t>Both the weight and the distance from the fulcrum are important.</a:t>
            </a:r>
          </a:p>
          <a:p>
            <a:pPr marL="0" lvl="1" indent="0">
              <a:lnSpc>
                <a:spcPct val="110000"/>
              </a:lnSpc>
              <a:spcBef>
                <a:spcPts val="0"/>
              </a:spcBef>
              <a:buClr>
                <a:schemeClr val="folHlink"/>
              </a:buClr>
              <a:buNone/>
            </a:pPr>
            <a:r>
              <a:rPr lang="en-US" altLang="en-US" dirty="0"/>
              <a:t>The product of the force and the distance from the fulcrum is called the </a:t>
            </a:r>
            <a:r>
              <a:rPr lang="en-US" altLang="en-US" b="1" i="1" dirty="0">
                <a:solidFill>
                  <a:srgbClr val="0A5D00"/>
                </a:solidFill>
              </a:rPr>
              <a:t>torque</a:t>
            </a:r>
            <a:r>
              <a:rPr lang="en-US" altLang="en-US" dirty="0"/>
              <a:t>.</a:t>
            </a:r>
          </a:p>
          <a:p>
            <a:pPr marL="0" lvl="1" indent="0">
              <a:lnSpc>
                <a:spcPct val="110000"/>
              </a:lnSpc>
              <a:spcBef>
                <a:spcPts val="0"/>
              </a:spcBef>
              <a:buClr>
                <a:schemeClr val="folHlink"/>
              </a:buClr>
              <a:buNone/>
            </a:pPr>
            <a:r>
              <a:rPr lang="en-US" altLang="en-US" dirty="0"/>
              <a:t>Torque </a:t>
            </a:r>
            <a:r>
              <a:rPr lang="en-US" altLang="en-US" b="1" dirty="0"/>
              <a:t>describes the tendency of a weight to produce a rotation.</a:t>
            </a:r>
          </a:p>
        </p:txBody>
      </p:sp>
      <p:pic>
        <p:nvPicPr>
          <p:cNvPr id="7" name="Picture 3" descr="A meter stick is shown balanced on a fulcrum. One weight is shown to the left of the fulcrum.  A force, F1, is shown pointing straight down.  A second, heavier weight is shown to the right of the fulcrum.  A force F2 is shown pointing straight down.  The lighter weight is twice as far from the fulcrum as the heavier weight."/>
          <p:cNvPicPr>
            <a:picLocks noGrp="1" noChangeAspect="1" noChangeArrowheads="1"/>
          </p:cNvPicPr>
          <p:nvPr>
            <p:ph idx="13"/>
          </p:nvPr>
        </p:nvPicPr>
        <p:blipFill rotWithShape="1">
          <a:blip r:embed="rId3" cstate="print">
            <a:extLst>
              <a:ext uri="{28A0092B-C50C-407E-A947-70E740481C1C}">
                <a14:useLocalDpi xmlns:a14="http://schemas.microsoft.com/office/drawing/2010/main" val="0"/>
              </a:ext>
            </a:extLst>
          </a:blip>
          <a:srcRect t="6468" b="4970"/>
          <a:stretch/>
        </p:blipFill>
        <p:spPr bwMode="auto">
          <a:xfrm>
            <a:off x="2355086" y="4737600"/>
            <a:ext cx="7481828" cy="19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EE625B30-46BA-478D-8026-3E2DA018B90D}"/>
              </a:ext>
            </a:extLst>
          </p:cNvPr>
          <p:cNvSpPr>
            <a:spLocks noGrp="1"/>
          </p:cNvSpPr>
          <p:nvPr>
            <p:ph sz="quarter" idx="20"/>
          </p:nvPr>
        </p:nvSpPr>
        <p:spPr/>
        <p:txBody>
          <a:bodyPr/>
          <a:lstStyle/>
          <a:p>
            <a:endParaRPr lang="en-IN"/>
          </a:p>
        </p:txBody>
      </p:sp>
      <p:sp>
        <p:nvSpPr>
          <p:cNvPr id="8" name="Text Placeholder 5"/>
          <p:cNvSpPr>
            <a:spLocks noGrp="1"/>
          </p:cNvSpPr>
          <p:nvPr>
            <p:ph type="body" sz="quarter" idx="19"/>
          </p:nvPr>
        </p:nvSpPr>
        <p:spPr/>
        <p:txBody>
          <a:bodyPr/>
          <a:lstStyle/>
          <a:p>
            <a:r>
              <a:rPr lang="en-US" dirty="0"/>
              <a:t>©McGraw-Hill Education/James Ballard, photographer</a:t>
            </a:r>
          </a:p>
        </p:txBody>
      </p:sp>
      <p:sp>
        <p:nvSpPr>
          <p:cNvPr id="9" name="Slide Number Placeholder 13">
            <a:extLst>
              <a:ext uri="{FF2B5EF4-FFF2-40B4-BE49-F238E27FC236}">
                <a16:creationId xmlns:a16="http://schemas.microsoft.com/office/drawing/2014/main" id="{9655E109-CFF0-4395-830A-EC3CAFCFE6E2}"/>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22</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01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Torque and Balance</a:t>
            </a:r>
            <a:r>
              <a:rPr lang="en-US" sz="1600" dirty="0"/>
              <a:t> 4</a:t>
            </a:r>
          </a:p>
        </p:txBody>
      </p:sp>
      <p:sp>
        <p:nvSpPr>
          <p:cNvPr id="7" name="Content Placeholder 6">
            <a:extLst>
              <a:ext uri="{FF2B5EF4-FFF2-40B4-BE49-F238E27FC236}">
                <a16:creationId xmlns:a16="http://schemas.microsoft.com/office/drawing/2014/main" id="{DE9675CC-9339-489E-86CF-E2C7D3A02828}"/>
              </a:ext>
            </a:extLst>
          </p:cNvPr>
          <p:cNvSpPr>
            <a:spLocks noGrp="1"/>
          </p:cNvSpPr>
          <p:nvPr>
            <p:ph sz="quarter" idx="11"/>
          </p:nvPr>
        </p:nvSpPr>
        <p:spPr>
          <a:xfrm>
            <a:off x="1234286" y="1738689"/>
            <a:ext cx="10271914" cy="1412835"/>
          </a:xfrm>
        </p:spPr>
        <p:txBody>
          <a:bodyPr/>
          <a:lstStyle/>
          <a:p>
            <a:r>
              <a:rPr lang="en-US" altLang="en-US" sz="2800" dirty="0"/>
              <a:t>The distance from the fulcrum to the point of application of the force must be measured in a direction </a:t>
            </a:r>
            <a:r>
              <a:rPr lang="en-US" altLang="en-US" sz="2800" b="1" i="1" dirty="0">
                <a:solidFill>
                  <a:srgbClr val="CC4D00"/>
                </a:solidFill>
              </a:rPr>
              <a:t>perpendicular to</a:t>
            </a:r>
            <a:r>
              <a:rPr lang="en-US" altLang="en-US" sz="2800" dirty="0">
                <a:solidFill>
                  <a:srgbClr val="CC4D00"/>
                </a:solidFill>
              </a:rPr>
              <a:t> </a:t>
            </a:r>
            <a:r>
              <a:rPr lang="en-US" altLang="en-US" sz="2800" dirty="0"/>
              <a:t>the line of action of the force.</a:t>
            </a:r>
          </a:p>
          <a:p>
            <a:endParaRPr lang="en-US" dirty="0"/>
          </a:p>
        </p:txBody>
      </p:sp>
      <p:sp>
        <p:nvSpPr>
          <p:cNvPr id="16" name="Content Placeholder 7">
            <a:extLst>
              <a:ext uri="{FF2B5EF4-FFF2-40B4-BE49-F238E27FC236}">
                <a16:creationId xmlns:a16="http://schemas.microsoft.com/office/drawing/2014/main" id="{9B571E06-A97A-4A45-9003-4C1A88C20655}"/>
              </a:ext>
            </a:extLst>
          </p:cNvPr>
          <p:cNvSpPr>
            <a:spLocks noGrp="1"/>
          </p:cNvSpPr>
          <p:nvPr>
            <p:ph sz="quarter" idx="12"/>
          </p:nvPr>
        </p:nvSpPr>
        <p:spPr>
          <a:xfrm>
            <a:off x="456000" y="3588117"/>
            <a:ext cx="5867400" cy="2860664"/>
          </a:xfrm>
        </p:spPr>
        <p:txBody>
          <a:bodyPr>
            <a:noAutofit/>
          </a:bodyPr>
          <a:lstStyle/>
          <a:p>
            <a:pPr marL="0" lvl="1" indent="0">
              <a:lnSpc>
                <a:spcPct val="70000"/>
              </a:lnSpc>
              <a:buClr>
                <a:schemeClr val="folHlink"/>
              </a:buClr>
              <a:buNone/>
            </a:pPr>
            <a:r>
              <a:rPr lang="en-US" altLang="en-US" sz="2800" dirty="0"/>
              <a:t>This distance is called the </a:t>
            </a:r>
            <a:r>
              <a:rPr lang="en-US" altLang="en-US" sz="2800" b="1" i="1" dirty="0">
                <a:solidFill>
                  <a:srgbClr val="0A5D00"/>
                </a:solidFill>
              </a:rPr>
              <a:t>lever arm</a:t>
            </a:r>
            <a:r>
              <a:rPr lang="en-US" altLang="en-US" sz="2800" dirty="0">
                <a:solidFill>
                  <a:srgbClr val="0A5D00"/>
                </a:solidFill>
              </a:rPr>
              <a:t> </a:t>
            </a:r>
            <a:r>
              <a:rPr lang="en-US" altLang="en-US" sz="2800" dirty="0"/>
              <a:t>or </a:t>
            </a:r>
            <a:r>
              <a:rPr lang="en-US" altLang="en-US" sz="2800" b="1" i="1" dirty="0">
                <a:solidFill>
                  <a:srgbClr val="0A5D00"/>
                </a:solidFill>
              </a:rPr>
              <a:t>moment arm</a:t>
            </a:r>
            <a:r>
              <a:rPr lang="en-US" altLang="en-US" sz="2800" dirty="0"/>
              <a:t>.</a:t>
            </a:r>
          </a:p>
          <a:p>
            <a:pPr marL="0" lvl="1" indent="0">
              <a:lnSpc>
                <a:spcPct val="70000"/>
              </a:lnSpc>
              <a:buClr>
                <a:schemeClr val="folHlink"/>
              </a:buClr>
              <a:buNone/>
            </a:pPr>
            <a:r>
              <a:rPr lang="en-US" altLang="en-US" sz="2800" dirty="0"/>
              <a:t>A longer lever arm produces a greater torque.</a:t>
            </a:r>
          </a:p>
          <a:p>
            <a:pPr marL="0" lvl="1" indent="0">
              <a:lnSpc>
                <a:spcPct val="70000"/>
              </a:lnSpc>
              <a:buClr>
                <a:schemeClr val="folHlink"/>
              </a:buClr>
              <a:buNone/>
            </a:pPr>
            <a:r>
              <a:rPr lang="en-US" altLang="en-US" sz="2800" dirty="0"/>
              <a:t>For a force </a:t>
            </a:r>
            <a:r>
              <a:rPr lang="en-US" altLang="en-US" sz="2800" b="1" i="1" dirty="0">
                <a:solidFill>
                  <a:srgbClr val="CC4D00"/>
                </a:solidFill>
              </a:rPr>
              <a:t>F</a:t>
            </a:r>
            <a:r>
              <a:rPr lang="en-US" altLang="en-US" sz="2800" dirty="0"/>
              <a:t> and a lever arm </a:t>
            </a:r>
            <a:r>
              <a:rPr lang="en-US" altLang="en-US" sz="2800" b="1" i="1" dirty="0">
                <a:solidFill>
                  <a:srgbClr val="CC4D00"/>
                </a:solidFill>
              </a:rPr>
              <a:t>l</a:t>
            </a:r>
            <a:r>
              <a:rPr lang="en-US" altLang="en-US" sz="2800" dirty="0"/>
              <a:t>, the resulting torque is:</a:t>
            </a:r>
          </a:p>
        </p:txBody>
      </p:sp>
      <p:graphicFrame>
        <p:nvGraphicFramePr>
          <p:cNvPr id="18" name="Object 8">
            <a:extLst>
              <a:ext uri="{FF2B5EF4-FFF2-40B4-BE49-F238E27FC236}">
                <a16:creationId xmlns:a16="http://schemas.microsoft.com/office/drawing/2014/main" id="{4AD5791C-87C2-4F5E-8FB5-EA0B3D7152B5}"/>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4138389032"/>
              </p:ext>
            </p:extLst>
          </p:nvPr>
        </p:nvGraphicFramePr>
        <p:xfrm>
          <a:off x="1626537" y="5681239"/>
          <a:ext cx="1573863" cy="668766"/>
        </p:xfrm>
        <a:graphic>
          <a:graphicData uri="http://schemas.openxmlformats.org/presentationml/2006/ole">
            <mc:AlternateContent xmlns:mc="http://schemas.openxmlformats.org/markup-compatibility/2006">
              <mc:Choice xmlns:v="urn:schemas-microsoft-com:vml" Requires="v">
                <p:oleObj name="Equation" r:id="rId3" imgW="419040" imgH="177480" progId="Equation.DSMT4">
                  <p:embed/>
                </p:oleObj>
              </mc:Choice>
              <mc:Fallback>
                <p:oleObj name="Equation" r:id="rId3" imgW="419040" imgH="177480" progId="Equation.DSMT4">
                  <p:embed/>
                  <p:pic>
                    <p:nvPicPr>
                      <p:cNvPr id="3" name="Object 3"/>
                      <p:cNvPicPr/>
                      <p:nvPr/>
                    </p:nvPicPr>
                    <p:blipFill>
                      <a:blip r:embed="rId4"/>
                      <a:stretch>
                        <a:fillRect/>
                      </a:stretch>
                    </p:blipFill>
                    <p:spPr>
                      <a:xfrm>
                        <a:off x="1626537" y="5681239"/>
                        <a:ext cx="1573863" cy="668766"/>
                      </a:xfrm>
                      <a:prstGeom prst="rect">
                        <a:avLst/>
                      </a:prstGeom>
                      <a:solidFill>
                        <a:srgbClr val="EFFF5D"/>
                      </a:solidFill>
                    </p:spPr>
                  </p:pic>
                </p:oleObj>
              </mc:Fallback>
            </mc:AlternateContent>
          </a:graphicData>
        </a:graphic>
      </p:graphicFrame>
      <p:pic>
        <p:nvPicPr>
          <p:cNvPr id="17" name="Picture 9" descr="Two wrenches are shown acting on two bolts. One wrench has a longer handle. Both have the same perpendicular force applied at their ends.">
            <a:extLst>
              <a:ext uri="{FF2B5EF4-FFF2-40B4-BE49-F238E27FC236}">
                <a16:creationId xmlns:a16="http://schemas.microsoft.com/office/drawing/2014/main" id="{18E3F114-B361-4EF8-91F4-BE61DA9DCC7A}"/>
              </a:ext>
            </a:extLst>
          </p:cNvPr>
          <p:cNvPicPr>
            <a:picLocks noGrp="1" noChangeAspect="1" noChangeArrowheads="1"/>
          </p:cNvPicPr>
          <p:nvPr>
            <p:ph sz="quarter" idx="14"/>
          </p:nvPr>
        </p:nvPicPr>
        <p:blipFill rotWithShape="1">
          <a:blip r:embed="rId5" cstate="hqprint">
            <a:extLst>
              <a:ext uri="{28A0092B-C50C-407E-A947-70E740481C1C}">
                <a14:useLocalDpi xmlns:a14="http://schemas.microsoft.com/office/drawing/2010/main" val="0"/>
              </a:ext>
            </a:extLst>
          </a:blip>
          <a:stretch/>
        </p:blipFill>
        <p:spPr bwMode="auto">
          <a:xfrm>
            <a:off x="7772400" y="3151524"/>
            <a:ext cx="3880658" cy="361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hidden="1">
            <a:extLst>
              <a:ext uri="{FF2B5EF4-FFF2-40B4-BE49-F238E27FC236}">
                <a16:creationId xmlns:a16="http://schemas.microsoft.com/office/drawing/2014/main" id="{1757FC47-E5BD-4F71-B46F-15BDD380B123}"/>
              </a:ext>
            </a:extLst>
          </p:cNvPr>
          <p:cNvSpPr>
            <a:spLocks noGrp="1"/>
          </p:cNvSpPr>
          <p:nvPr>
            <p:ph sz="quarter" idx="15"/>
          </p:nvPr>
        </p:nvSpPr>
        <p:spPr/>
        <p:txBody>
          <a:bodyPr>
            <a:normAutofit lnSpcReduction="10000"/>
          </a:bodyPr>
          <a:lstStyle/>
          <a:p>
            <a:endParaRPr lang="en-IN" dirty="0"/>
          </a:p>
        </p:txBody>
      </p:sp>
      <p:sp>
        <p:nvSpPr>
          <p:cNvPr id="13" name="Content Placeholder 12" hidden="1">
            <a:extLst>
              <a:ext uri="{FF2B5EF4-FFF2-40B4-BE49-F238E27FC236}">
                <a16:creationId xmlns:a16="http://schemas.microsoft.com/office/drawing/2014/main" id="{272B0450-02B5-46BA-83E9-39A25ABD98C7}"/>
              </a:ext>
            </a:extLst>
          </p:cNvPr>
          <p:cNvSpPr>
            <a:spLocks noGrp="1"/>
          </p:cNvSpPr>
          <p:nvPr>
            <p:ph sz="quarter" idx="16"/>
          </p:nvPr>
        </p:nvSpPr>
        <p:spPr/>
        <p:txBody>
          <a:bodyPr/>
          <a:lstStyle/>
          <a:p>
            <a:endParaRPr lang="en-IN" dirty="0"/>
          </a:p>
        </p:txBody>
      </p:sp>
      <p:sp>
        <p:nvSpPr>
          <p:cNvPr id="14" name="Content Placeholder 13" hidden="1">
            <a:extLst>
              <a:ext uri="{FF2B5EF4-FFF2-40B4-BE49-F238E27FC236}">
                <a16:creationId xmlns:a16="http://schemas.microsoft.com/office/drawing/2014/main" id="{D55D708D-6CE9-4FC1-8FA0-0A3700E262FE}"/>
              </a:ext>
            </a:extLst>
          </p:cNvPr>
          <p:cNvSpPr>
            <a:spLocks noGrp="1"/>
          </p:cNvSpPr>
          <p:nvPr>
            <p:ph sz="quarter" idx="17"/>
          </p:nvPr>
        </p:nvSpPr>
        <p:spPr/>
        <p:txBody>
          <a:bodyPr/>
          <a:lstStyle/>
          <a:p>
            <a:endParaRPr lang="en-IN" dirty="0"/>
          </a:p>
        </p:txBody>
      </p:sp>
      <p:sp>
        <p:nvSpPr>
          <p:cNvPr id="8" name="Text Placeholder 5" hidden="1"/>
          <p:cNvSpPr>
            <a:spLocks noGrp="1"/>
          </p:cNvSpPr>
          <p:nvPr>
            <p:ph type="body" sz="quarter" idx="18"/>
          </p:nvPr>
        </p:nvSpPr>
        <p:spPr/>
        <p:txBody>
          <a:bodyPr>
            <a:normAutofit fontScale="85000" lnSpcReduction="20000"/>
          </a:bodyPr>
          <a:lstStyle/>
          <a:p>
            <a:endParaRPr lang="en-IN" dirty="0"/>
          </a:p>
        </p:txBody>
      </p:sp>
      <p:sp>
        <p:nvSpPr>
          <p:cNvPr id="15" name="Text Placeholder 14">
            <a:extLst>
              <a:ext uri="{FF2B5EF4-FFF2-40B4-BE49-F238E27FC236}">
                <a16:creationId xmlns:a16="http://schemas.microsoft.com/office/drawing/2014/main" id="{2540C15D-7EF2-4719-AED5-D12B43EB9AC9}"/>
              </a:ext>
            </a:extLst>
          </p:cNvPr>
          <p:cNvSpPr>
            <a:spLocks noGrp="1"/>
          </p:cNvSpPr>
          <p:nvPr>
            <p:ph type="body" sz="quarter" idx="19"/>
          </p:nvPr>
        </p:nvSpPr>
        <p:spPr/>
        <p:txBody>
          <a:bodyPr/>
          <a:lstStyle/>
          <a:p>
            <a:r>
              <a:rPr lang="en-US" dirty="0"/>
              <a:t>©McGraw-Hill Education/James Ballard, photographer</a:t>
            </a:r>
          </a:p>
        </p:txBody>
      </p:sp>
      <p:sp>
        <p:nvSpPr>
          <p:cNvPr id="19" name="Slide Number Placeholder 13">
            <a:extLst>
              <a:ext uri="{FF2B5EF4-FFF2-40B4-BE49-F238E27FC236}">
                <a16:creationId xmlns:a16="http://schemas.microsoft.com/office/drawing/2014/main" id="{29AE9BE6-47C2-4E7A-A8DC-1652C156979A}"/>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23</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27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00" y="198000"/>
            <a:ext cx="10364400" cy="810000"/>
          </a:xfrm>
        </p:spPr>
        <p:txBody>
          <a:bodyPr>
            <a:noAutofit/>
          </a:bodyPr>
          <a:lstStyle/>
          <a:p>
            <a:r>
              <a:rPr lang="en-US" sz="2400" dirty="0"/>
              <a:t>Which of the forces pictured as acting upon the rod will produce a torque about an axis perpendicular to the plane of the diagram at the left end of the rod?</a:t>
            </a:r>
            <a:r>
              <a:rPr lang="en-US" sz="1400" dirty="0"/>
              <a:t> 1</a:t>
            </a:r>
            <a:endParaRPr lang="en-US" sz="1600" dirty="0"/>
          </a:p>
        </p:txBody>
      </p:sp>
      <p:sp>
        <p:nvSpPr>
          <p:cNvPr id="18" name="Content Placeholder 1">
            <a:extLst>
              <a:ext uri="{FF2B5EF4-FFF2-40B4-BE49-F238E27FC236}">
                <a16:creationId xmlns:a16="http://schemas.microsoft.com/office/drawing/2014/main" id="{92BB1828-ABCA-4D73-B816-31DEE39C2C38}"/>
              </a:ext>
            </a:extLst>
          </p:cNvPr>
          <p:cNvSpPr>
            <a:spLocks noGrp="1"/>
          </p:cNvSpPr>
          <p:nvPr>
            <p:ph sz="quarter" idx="11"/>
          </p:nvPr>
        </p:nvSpPr>
        <p:spPr>
          <a:xfrm>
            <a:off x="1883350" y="1460664"/>
            <a:ext cx="762000" cy="526885"/>
          </a:xfrm>
        </p:spPr>
        <p:txBody>
          <a:bodyPr/>
          <a:lstStyle/>
          <a:p>
            <a:pPr marL="0" indent="0">
              <a:buNone/>
            </a:pPr>
            <a:r>
              <a:rPr lang="en-US" sz="2800" dirty="0"/>
              <a:t>a) </a:t>
            </a:r>
          </a:p>
        </p:txBody>
      </p:sp>
      <p:graphicFrame>
        <p:nvGraphicFramePr>
          <p:cNvPr id="38" name="Object 2">
            <a:extLst>
              <a:ext uri="{FF2B5EF4-FFF2-40B4-BE49-F238E27FC236}">
                <a16:creationId xmlns:a16="http://schemas.microsoft.com/office/drawing/2014/main" id="{D223FE8C-5668-4D04-B942-5F41744865B9}"/>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93202988"/>
              </p:ext>
            </p:extLst>
          </p:nvPr>
        </p:nvGraphicFramePr>
        <p:xfrm>
          <a:off x="2451100" y="1468438"/>
          <a:ext cx="330200" cy="539750"/>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38" name="Object 2">
                        <a:extLst>
                          <a:ext uri="{FF2B5EF4-FFF2-40B4-BE49-F238E27FC236}">
                            <a16:creationId xmlns:a16="http://schemas.microsoft.com/office/drawing/2014/main" id="{D223FE8C-5668-4D04-B942-5F41744865B9}"/>
                          </a:ext>
                        </a:extLst>
                      </p:cNvPr>
                      <p:cNvPicPr/>
                      <p:nvPr/>
                    </p:nvPicPr>
                    <p:blipFill>
                      <a:blip r:embed="rId3"/>
                      <a:stretch>
                        <a:fillRect/>
                      </a:stretch>
                    </p:blipFill>
                    <p:spPr>
                      <a:xfrm>
                        <a:off x="2451100" y="1468438"/>
                        <a:ext cx="330200" cy="539750"/>
                      </a:xfrm>
                      <a:prstGeom prst="rect">
                        <a:avLst/>
                      </a:prstGeom>
                    </p:spPr>
                  </p:pic>
                </p:oleObj>
              </mc:Fallback>
            </mc:AlternateContent>
          </a:graphicData>
        </a:graphic>
      </p:graphicFrame>
      <p:sp>
        <p:nvSpPr>
          <p:cNvPr id="20" name="Content Placeholder 3">
            <a:extLst>
              <a:ext uri="{FF2B5EF4-FFF2-40B4-BE49-F238E27FC236}">
                <a16:creationId xmlns:a16="http://schemas.microsoft.com/office/drawing/2014/main" id="{C608718E-EDF0-47B7-BEAD-4CDCADFD62E7}"/>
              </a:ext>
            </a:extLst>
          </p:cNvPr>
          <p:cNvSpPr>
            <a:spLocks noGrp="1"/>
          </p:cNvSpPr>
          <p:nvPr>
            <p:ph sz="quarter" idx="13"/>
          </p:nvPr>
        </p:nvSpPr>
        <p:spPr>
          <a:xfrm>
            <a:off x="1883350" y="1987549"/>
            <a:ext cx="465550" cy="558800"/>
          </a:xfrm>
        </p:spPr>
        <p:txBody>
          <a:bodyPr>
            <a:normAutofit fontScale="92500"/>
          </a:bodyPr>
          <a:lstStyle/>
          <a:p>
            <a:r>
              <a:rPr lang="en-US" sz="2800" dirty="0"/>
              <a:t>b) </a:t>
            </a:r>
          </a:p>
        </p:txBody>
      </p:sp>
      <p:graphicFrame>
        <p:nvGraphicFramePr>
          <p:cNvPr id="8" name="Object 4">
            <a:extLst>
              <a:ext uri="{FF2B5EF4-FFF2-40B4-BE49-F238E27FC236}">
                <a16:creationId xmlns:a16="http://schemas.microsoft.com/office/drawing/2014/main" id="{7AC7EC50-6554-48D9-A370-319E0D70B5C7}"/>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2752761220"/>
              </p:ext>
            </p:extLst>
          </p:nvPr>
        </p:nvGraphicFramePr>
        <p:xfrm>
          <a:off x="2438400" y="2008188"/>
          <a:ext cx="388938" cy="5381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4">
                        <a:extLst>
                          <a:ext uri="{FF2B5EF4-FFF2-40B4-BE49-F238E27FC236}">
                            <a16:creationId xmlns:a16="http://schemas.microsoft.com/office/drawing/2014/main" id="{7AC7EC50-6554-48D9-A370-319E0D70B5C7}"/>
                          </a:ext>
                        </a:extLst>
                      </p:cNvPr>
                      <p:cNvPicPr/>
                      <p:nvPr/>
                    </p:nvPicPr>
                    <p:blipFill>
                      <a:blip r:embed="rId5"/>
                      <a:stretch>
                        <a:fillRect/>
                      </a:stretch>
                    </p:blipFill>
                    <p:spPr>
                      <a:xfrm>
                        <a:off x="2438400" y="2008188"/>
                        <a:ext cx="388938" cy="538162"/>
                      </a:xfrm>
                      <a:prstGeom prst="rect">
                        <a:avLst/>
                      </a:prstGeom>
                    </p:spPr>
                  </p:pic>
                </p:oleObj>
              </mc:Fallback>
            </mc:AlternateContent>
          </a:graphicData>
        </a:graphic>
      </p:graphicFrame>
      <p:sp>
        <p:nvSpPr>
          <p:cNvPr id="21" name="Content Placeholder 6">
            <a:extLst>
              <a:ext uri="{FF2B5EF4-FFF2-40B4-BE49-F238E27FC236}">
                <a16:creationId xmlns:a16="http://schemas.microsoft.com/office/drawing/2014/main" id="{28AECC39-3DFC-4E77-B5EE-516FC17A0FF5}"/>
              </a:ext>
            </a:extLst>
          </p:cNvPr>
          <p:cNvSpPr>
            <a:spLocks noGrp="1"/>
          </p:cNvSpPr>
          <p:nvPr>
            <p:ph sz="quarter" idx="15"/>
          </p:nvPr>
        </p:nvSpPr>
        <p:spPr>
          <a:xfrm>
            <a:off x="1865312" y="2546349"/>
            <a:ext cx="2076630" cy="999480"/>
          </a:xfrm>
        </p:spPr>
        <p:txBody>
          <a:bodyPr>
            <a:normAutofit/>
          </a:bodyPr>
          <a:lstStyle/>
          <a:p>
            <a:pPr marL="541338" indent="-541338">
              <a:lnSpc>
                <a:spcPct val="80000"/>
              </a:lnSpc>
              <a:spcBef>
                <a:spcPts val="600"/>
              </a:spcBef>
              <a:buClr>
                <a:schemeClr val="tx1"/>
              </a:buClr>
            </a:pPr>
            <a:r>
              <a:rPr lang="en-US" altLang="en-US" sz="2800" dirty="0"/>
              <a:t>c)	Both.</a:t>
            </a:r>
          </a:p>
          <a:p>
            <a:pPr marL="541338" indent="-541338">
              <a:lnSpc>
                <a:spcPct val="80000"/>
              </a:lnSpc>
              <a:spcBef>
                <a:spcPts val="600"/>
              </a:spcBef>
              <a:buClr>
                <a:schemeClr val="tx1"/>
              </a:buClr>
            </a:pPr>
            <a:r>
              <a:rPr lang="en-US" altLang="en-US" sz="2800" dirty="0"/>
              <a:t>d)	Neither</a:t>
            </a:r>
            <a:endParaRPr lang="en-US" sz="2800" dirty="0"/>
          </a:p>
        </p:txBody>
      </p:sp>
      <p:sp>
        <p:nvSpPr>
          <p:cNvPr id="31" name="Content Placeholder 30" hidden="1">
            <a:extLst>
              <a:ext uri="{FF2B5EF4-FFF2-40B4-BE49-F238E27FC236}">
                <a16:creationId xmlns:a16="http://schemas.microsoft.com/office/drawing/2014/main" id="{CF2ED782-4AA7-431D-8010-B81E1AAF8647}"/>
              </a:ext>
            </a:extLst>
          </p:cNvPr>
          <p:cNvSpPr>
            <a:spLocks noGrp="1"/>
          </p:cNvSpPr>
          <p:nvPr>
            <p:ph sz="quarter" idx="16"/>
          </p:nvPr>
        </p:nvSpPr>
        <p:spPr>
          <a:xfrm>
            <a:off x="6086622" y="7018906"/>
            <a:ext cx="1980000" cy="558801"/>
          </a:xfrm>
        </p:spPr>
        <p:txBody>
          <a:bodyPr/>
          <a:lstStyle/>
          <a:p>
            <a:endParaRPr lang="en-IN"/>
          </a:p>
        </p:txBody>
      </p:sp>
      <p:sp>
        <p:nvSpPr>
          <p:cNvPr id="32" name="Content Placeholder 31" hidden="1">
            <a:extLst>
              <a:ext uri="{FF2B5EF4-FFF2-40B4-BE49-F238E27FC236}">
                <a16:creationId xmlns:a16="http://schemas.microsoft.com/office/drawing/2014/main" id="{A7049924-1C95-448D-A1FF-17D344E6314F}"/>
              </a:ext>
            </a:extLst>
          </p:cNvPr>
          <p:cNvSpPr>
            <a:spLocks noGrp="1"/>
          </p:cNvSpPr>
          <p:nvPr>
            <p:ph sz="quarter" idx="17"/>
          </p:nvPr>
        </p:nvSpPr>
        <p:spPr>
          <a:xfrm>
            <a:off x="8247410" y="6995228"/>
            <a:ext cx="1980000" cy="568325"/>
          </a:xfrm>
        </p:spPr>
        <p:txBody>
          <a:bodyPr/>
          <a:lstStyle/>
          <a:p>
            <a:endParaRPr lang="en-IN"/>
          </a:p>
        </p:txBody>
      </p:sp>
      <p:pic>
        <p:nvPicPr>
          <p:cNvPr id="28" name="Picture 7" descr="A rod is shown lying in the plane of the paper.  A rotational axis is drawn perpendicular to this plane, through the left end of the rod.  Two forces are shown on the rod.  Force F1 is along the rod, pointing to the right.  Force F2 is perpendicular to the rod, pointing straight down.">
            <a:extLst>
              <a:ext uri="{FF2B5EF4-FFF2-40B4-BE49-F238E27FC236}">
                <a16:creationId xmlns:a16="http://schemas.microsoft.com/office/drawing/2014/main" id="{06294553-D2FA-4373-8C24-75BB8EFD7E5F}"/>
              </a:ext>
            </a:extLst>
          </p:cNvPr>
          <p:cNvPicPr>
            <a:picLocks noGrp="1" noChangeAspect="1" noChangeArrowheads="1"/>
          </p:cNvPicPr>
          <p:nvPr>
            <p:ph sz="quarter" idx="20"/>
          </p:nvPr>
        </p:nvPicPr>
        <p:blipFill rotWithShape="1">
          <a:blip r:embed="rId6">
            <a:extLst>
              <a:ext uri="{28A0092B-C50C-407E-A947-70E740481C1C}">
                <a14:useLocalDpi xmlns:a14="http://schemas.microsoft.com/office/drawing/2010/main" val="0"/>
              </a:ext>
            </a:extLst>
          </a:blip>
          <a:srcRect t="2273"/>
          <a:stretch/>
        </p:blipFill>
        <p:spPr bwMode="auto">
          <a:xfrm>
            <a:off x="5435353" y="2819400"/>
            <a:ext cx="4891335" cy="24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hidden="1">
            <a:extLst>
              <a:ext uri="{FF2B5EF4-FFF2-40B4-BE49-F238E27FC236}">
                <a16:creationId xmlns:a16="http://schemas.microsoft.com/office/drawing/2014/main" id="{7CE12547-2E77-4CC0-86F9-9663624A50A1}"/>
              </a:ext>
            </a:extLst>
          </p:cNvPr>
          <p:cNvSpPr>
            <a:spLocks noGrp="1"/>
          </p:cNvSpPr>
          <p:nvPr>
            <p:ph type="body" sz="quarter" idx="18"/>
          </p:nvPr>
        </p:nvSpPr>
        <p:spPr/>
        <p:txBody>
          <a:bodyPr>
            <a:normAutofit fontScale="92500" lnSpcReduction="20000"/>
          </a:bodyPr>
          <a:lstStyle/>
          <a:p>
            <a:endParaRPr lang="en-IN"/>
          </a:p>
        </p:txBody>
      </p:sp>
      <p:sp>
        <p:nvSpPr>
          <p:cNvPr id="25" name="Text Placeholder 24" hidden="1">
            <a:extLst>
              <a:ext uri="{FF2B5EF4-FFF2-40B4-BE49-F238E27FC236}">
                <a16:creationId xmlns:a16="http://schemas.microsoft.com/office/drawing/2014/main" id="{A296B1C2-1759-4004-B0DD-2B68E9606CA8}"/>
              </a:ext>
            </a:extLst>
          </p:cNvPr>
          <p:cNvSpPr>
            <a:spLocks noGrp="1"/>
          </p:cNvSpPr>
          <p:nvPr>
            <p:ph type="body" sz="quarter" idx="19"/>
          </p:nvPr>
        </p:nvSpPr>
        <p:spPr/>
        <p:txBody>
          <a:bodyPr/>
          <a:lstStyle/>
          <a:p>
            <a:endParaRPr lang="en-IN"/>
          </a:p>
        </p:txBody>
      </p:sp>
      <p:sp>
        <p:nvSpPr>
          <p:cNvPr id="13" name="Slide Number Placeholder 13">
            <a:extLst>
              <a:ext uri="{FF2B5EF4-FFF2-40B4-BE49-F238E27FC236}">
                <a16:creationId xmlns:a16="http://schemas.microsoft.com/office/drawing/2014/main" id="{A66540EB-8165-4BAA-A00F-677861C0A10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55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Which of the forces pictured as acting upon the rod will produce a torque about an axis perpendicular to the plane of the diagram at the left end of the rod?</a:t>
            </a:r>
            <a:r>
              <a:rPr lang="en-US" sz="1400" dirty="0"/>
              <a:t> 2</a:t>
            </a:r>
            <a:endParaRPr lang="en-US" sz="1600" dirty="0"/>
          </a:p>
        </p:txBody>
      </p:sp>
      <p:sp>
        <p:nvSpPr>
          <p:cNvPr id="18" name="Content Placeholder 1">
            <a:extLst>
              <a:ext uri="{FF2B5EF4-FFF2-40B4-BE49-F238E27FC236}">
                <a16:creationId xmlns:a16="http://schemas.microsoft.com/office/drawing/2014/main" id="{92BB1828-ABCA-4D73-B816-31DEE39C2C38}"/>
              </a:ext>
            </a:extLst>
          </p:cNvPr>
          <p:cNvSpPr>
            <a:spLocks noGrp="1"/>
          </p:cNvSpPr>
          <p:nvPr>
            <p:ph sz="quarter" idx="11"/>
          </p:nvPr>
        </p:nvSpPr>
        <p:spPr>
          <a:xfrm>
            <a:off x="1600200" y="1460665"/>
            <a:ext cx="914400" cy="526885"/>
          </a:xfrm>
        </p:spPr>
        <p:txBody>
          <a:bodyPr/>
          <a:lstStyle/>
          <a:p>
            <a:pPr marL="0" indent="0">
              <a:buNone/>
            </a:pPr>
            <a:r>
              <a:rPr lang="en-US" sz="2800" dirty="0"/>
              <a:t>   a) </a:t>
            </a:r>
          </a:p>
        </p:txBody>
      </p:sp>
      <p:graphicFrame>
        <p:nvGraphicFramePr>
          <p:cNvPr id="38" name="Object 2">
            <a:extLst>
              <a:ext uri="{FF2B5EF4-FFF2-40B4-BE49-F238E27FC236}">
                <a16:creationId xmlns:a16="http://schemas.microsoft.com/office/drawing/2014/main" id="{D223FE8C-5668-4D04-B942-5F41744865B9}"/>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737780786"/>
              </p:ext>
            </p:extLst>
          </p:nvPr>
        </p:nvGraphicFramePr>
        <p:xfrm>
          <a:off x="2451100" y="1468438"/>
          <a:ext cx="330200" cy="539750"/>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38" name="Object 2">
                        <a:extLst>
                          <a:ext uri="{FF2B5EF4-FFF2-40B4-BE49-F238E27FC236}">
                            <a16:creationId xmlns:a16="http://schemas.microsoft.com/office/drawing/2014/main" id="{D223FE8C-5668-4D04-B942-5F41744865B9}"/>
                          </a:ext>
                        </a:extLst>
                      </p:cNvPr>
                      <p:cNvPicPr/>
                      <p:nvPr/>
                    </p:nvPicPr>
                    <p:blipFill>
                      <a:blip r:embed="rId3"/>
                      <a:stretch>
                        <a:fillRect/>
                      </a:stretch>
                    </p:blipFill>
                    <p:spPr>
                      <a:xfrm>
                        <a:off x="2451100" y="1468438"/>
                        <a:ext cx="330200" cy="539750"/>
                      </a:xfrm>
                      <a:prstGeom prst="rect">
                        <a:avLst/>
                      </a:prstGeom>
                    </p:spPr>
                  </p:pic>
                </p:oleObj>
              </mc:Fallback>
            </mc:AlternateContent>
          </a:graphicData>
        </a:graphic>
      </p:graphicFrame>
      <p:sp>
        <p:nvSpPr>
          <p:cNvPr id="20" name="Content Placeholder 3">
            <a:extLst>
              <a:ext uri="{FF2B5EF4-FFF2-40B4-BE49-F238E27FC236}">
                <a16:creationId xmlns:a16="http://schemas.microsoft.com/office/drawing/2014/main" id="{C608718E-EDF0-47B7-BEAD-4CDCADFD62E7}"/>
              </a:ext>
            </a:extLst>
          </p:cNvPr>
          <p:cNvSpPr>
            <a:spLocks noGrp="1"/>
          </p:cNvSpPr>
          <p:nvPr>
            <p:ph sz="quarter" idx="13"/>
          </p:nvPr>
        </p:nvSpPr>
        <p:spPr>
          <a:xfrm>
            <a:off x="1883350" y="1987549"/>
            <a:ext cx="465550" cy="558800"/>
          </a:xfrm>
        </p:spPr>
        <p:txBody>
          <a:bodyPr>
            <a:normAutofit fontScale="92500"/>
          </a:bodyPr>
          <a:lstStyle/>
          <a:p>
            <a:r>
              <a:rPr lang="en-US" sz="2800" dirty="0"/>
              <a:t>b) </a:t>
            </a:r>
          </a:p>
        </p:txBody>
      </p:sp>
      <p:graphicFrame>
        <p:nvGraphicFramePr>
          <p:cNvPr id="8" name="Object 4">
            <a:extLst>
              <a:ext uri="{FF2B5EF4-FFF2-40B4-BE49-F238E27FC236}">
                <a16:creationId xmlns:a16="http://schemas.microsoft.com/office/drawing/2014/main" id="{7AC7EC50-6554-48D9-A370-319E0D70B5C7}"/>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4212389"/>
              </p:ext>
            </p:extLst>
          </p:nvPr>
        </p:nvGraphicFramePr>
        <p:xfrm>
          <a:off x="2438400" y="2008188"/>
          <a:ext cx="388938" cy="5381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4">
                        <a:extLst>
                          <a:ext uri="{FF2B5EF4-FFF2-40B4-BE49-F238E27FC236}">
                            <a16:creationId xmlns:a16="http://schemas.microsoft.com/office/drawing/2014/main" id="{7AC7EC50-6554-48D9-A370-319E0D70B5C7}"/>
                          </a:ext>
                        </a:extLst>
                      </p:cNvPr>
                      <p:cNvPicPr/>
                      <p:nvPr/>
                    </p:nvPicPr>
                    <p:blipFill>
                      <a:blip r:embed="rId5"/>
                      <a:stretch>
                        <a:fillRect/>
                      </a:stretch>
                    </p:blipFill>
                    <p:spPr>
                      <a:xfrm>
                        <a:off x="2438400" y="2008188"/>
                        <a:ext cx="388938" cy="538162"/>
                      </a:xfrm>
                      <a:prstGeom prst="rect">
                        <a:avLst/>
                      </a:prstGeom>
                    </p:spPr>
                  </p:pic>
                </p:oleObj>
              </mc:Fallback>
            </mc:AlternateContent>
          </a:graphicData>
        </a:graphic>
      </p:graphicFrame>
      <p:sp>
        <p:nvSpPr>
          <p:cNvPr id="21" name="Content Placeholder 6">
            <a:extLst>
              <a:ext uri="{FF2B5EF4-FFF2-40B4-BE49-F238E27FC236}">
                <a16:creationId xmlns:a16="http://schemas.microsoft.com/office/drawing/2014/main" id="{28AECC39-3DFC-4E77-B5EE-516FC17A0FF5}"/>
              </a:ext>
            </a:extLst>
          </p:cNvPr>
          <p:cNvSpPr>
            <a:spLocks noGrp="1"/>
          </p:cNvSpPr>
          <p:nvPr>
            <p:ph sz="quarter" idx="15"/>
          </p:nvPr>
        </p:nvSpPr>
        <p:spPr>
          <a:xfrm>
            <a:off x="1865312" y="2546349"/>
            <a:ext cx="2100470" cy="1190081"/>
          </a:xfrm>
        </p:spPr>
        <p:txBody>
          <a:bodyPr>
            <a:noAutofit/>
          </a:bodyPr>
          <a:lstStyle/>
          <a:p>
            <a:pPr marL="541338" indent="-541338">
              <a:lnSpc>
                <a:spcPct val="80000"/>
              </a:lnSpc>
              <a:spcBef>
                <a:spcPts val="600"/>
              </a:spcBef>
              <a:buClr>
                <a:schemeClr val="tx1"/>
              </a:buClr>
            </a:pPr>
            <a:r>
              <a:rPr lang="en-US" altLang="en-US" sz="2600" dirty="0"/>
              <a:t>c)	Both</a:t>
            </a:r>
          </a:p>
          <a:p>
            <a:pPr marL="541338" indent="-541338">
              <a:lnSpc>
                <a:spcPct val="80000"/>
              </a:lnSpc>
              <a:spcBef>
                <a:spcPts val="600"/>
              </a:spcBef>
              <a:buClr>
                <a:schemeClr val="tx1"/>
              </a:buClr>
            </a:pPr>
            <a:r>
              <a:rPr lang="en-US" altLang="en-US" sz="2600" dirty="0"/>
              <a:t>d)	Neither</a:t>
            </a:r>
            <a:endParaRPr lang="en-US" sz="2600" dirty="0"/>
          </a:p>
        </p:txBody>
      </p:sp>
      <p:sp>
        <p:nvSpPr>
          <p:cNvPr id="22" name="Content Placeholder 8">
            <a:extLst>
              <a:ext uri="{FF2B5EF4-FFF2-40B4-BE49-F238E27FC236}">
                <a16:creationId xmlns:a16="http://schemas.microsoft.com/office/drawing/2014/main" id="{B90169A5-41DE-4372-B629-2F85213B9C6E}"/>
              </a:ext>
            </a:extLst>
          </p:cNvPr>
          <p:cNvSpPr>
            <a:spLocks noGrp="1"/>
          </p:cNvSpPr>
          <p:nvPr>
            <p:ph sz="quarter" idx="16"/>
          </p:nvPr>
        </p:nvSpPr>
        <p:spPr>
          <a:xfrm>
            <a:off x="1943100" y="4054950"/>
            <a:ext cx="571500" cy="558801"/>
          </a:xfrm>
        </p:spPr>
        <p:txBody>
          <a:bodyPr/>
          <a:lstStyle/>
          <a:p>
            <a:r>
              <a:rPr lang="en-US" sz="2800" dirty="0"/>
              <a:t>b) </a:t>
            </a:r>
          </a:p>
        </p:txBody>
      </p:sp>
      <p:graphicFrame>
        <p:nvGraphicFramePr>
          <p:cNvPr id="40" name="Object 15">
            <a:extLst>
              <a:ext uri="{FF2B5EF4-FFF2-40B4-BE49-F238E27FC236}">
                <a16:creationId xmlns:a16="http://schemas.microsoft.com/office/drawing/2014/main" id="{27C5CF02-4107-4246-81D7-095E39CCCAE6}"/>
              </a:ext>
              <a:ext uri="{C183D7F6-B498-43B3-948B-1728B52AA6E4}">
                <adec:decorative xmlns:adec="http://schemas.microsoft.com/office/drawing/2017/decorative" val="1"/>
              </a:ext>
            </a:extLst>
          </p:cNvPr>
          <p:cNvGraphicFramePr>
            <a:graphicFrameLocks noGrp="1" noChangeAspect="1"/>
          </p:cNvGraphicFramePr>
          <p:nvPr>
            <p:ph sz="quarter" idx="17"/>
            <p:extLst>
              <p:ext uri="{D42A27DB-BD31-4B8C-83A1-F6EECF244321}">
                <p14:modId xmlns:p14="http://schemas.microsoft.com/office/powerpoint/2010/main" val="3844072088"/>
              </p:ext>
            </p:extLst>
          </p:nvPr>
        </p:nvGraphicFramePr>
        <p:xfrm>
          <a:off x="3965782" y="4493809"/>
          <a:ext cx="435616" cy="558799"/>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40" name="Object 15">
                        <a:extLst>
                          <a:ext uri="{FF2B5EF4-FFF2-40B4-BE49-F238E27FC236}">
                            <a16:creationId xmlns:a16="http://schemas.microsoft.com/office/drawing/2014/main" id="{27C5CF02-4107-4246-81D7-095E39CCCAE6}"/>
                          </a:ext>
                        </a:extLst>
                      </p:cNvPr>
                      <p:cNvPicPr/>
                      <p:nvPr/>
                    </p:nvPicPr>
                    <p:blipFill>
                      <a:blip r:embed="rId3"/>
                      <a:stretch>
                        <a:fillRect/>
                      </a:stretch>
                    </p:blipFill>
                    <p:spPr>
                      <a:xfrm>
                        <a:off x="3965782" y="4493809"/>
                        <a:ext cx="435616" cy="558799"/>
                      </a:xfrm>
                      <a:prstGeom prst="rect">
                        <a:avLst/>
                      </a:prstGeom>
                    </p:spPr>
                  </p:pic>
                </p:oleObj>
              </mc:Fallback>
            </mc:AlternateContent>
          </a:graphicData>
        </a:graphic>
      </p:graphicFrame>
      <p:sp>
        <p:nvSpPr>
          <p:cNvPr id="26" name="Content Placeholder 12">
            <a:extLst>
              <a:ext uri="{FF2B5EF4-FFF2-40B4-BE49-F238E27FC236}">
                <a16:creationId xmlns:a16="http://schemas.microsoft.com/office/drawing/2014/main" id="{5B617FC9-E059-4361-BB5B-F29E4561225D}"/>
              </a:ext>
            </a:extLst>
          </p:cNvPr>
          <p:cNvSpPr>
            <a:spLocks noGrp="1"/>
          </p:cNvSpPr>
          <p:nvPr>
            <p:ph sz="quarter" idx="20"/>
          </p:nvPr>
        </p:nvSpPr>
        <p:spPr>
          <a:xfrm>
            <a:off x="2804220" y="4031729"/>
            <a:ext cx="7482593" cy="558800"/>
          </a:xfrm>
        </p:spPr>
        <p:txBody>
          <a:bodyPr/>
          <a:lstStyle/>
          <a:p>
            <a:pPr marL="0" indent="0">
              <a:buNone/>
            </a:pPr>
            <a:r>
              <a:rPr lang="en-US" altLang="en-US" sz="2800" dirty="0"/>
              <a:t>will produce a torque about an axis at the left end</a:t>
            </a:r>
            <a:endParaRPr lang="en-US" sz="2800" dirty="0"/>
          </a:p>
        </p:txBody>
      </p:sp>
      <p:sp>
        <p:nvSpPr>
          <p:cNvPr id="27" name="Content Placeholder 13">
            <a:extLst>
              <a:ext uri="{FF2B5EF4-FFF2-40B4-BE49-F238E27FC236}">
                <a16:creationId xmlns:a16="http://schemas.microsoft.com/office/drawing/2014/main" id="{3A42C69B-9C0D-43CE-A584-5B3E91059620}"/>
              </a:ext>
            </a:extLst>
          </p:cNvPr>
          <p:cNvSpPr>
            <a:spLocks noGrp="1"/>
          </p:cNvSpPr>
          <p:nvPr>
            <p:ph sz="quarter" idx="21"/>
          </p:nvPr>
        </p:nvSpPr>
        <p:spPr>
          <a:xfrm>
            <a:off x="2348901" y="4493810"/>
            <a:ext cx="1819873" cy="558801"/>
          </a:xfrm>
        </p:spPr>
        <p:txBody>
          <a:bodyPr>
            <a:normAutofit/>
          </a:bodyPr>
          <a:lstStyle/>
          <a:p>
            <a:pPr marL="0" indent="0">
              <a:buNone/>
            </a:pPr>
            <a:r>
              <a:rPr lang="en-US" altLang="en-US" sz="2800" dirty="0"/>
              <a:t>of the rod.</a:t>
            </a:r>
            <a:endParaRPr lang="en-US" sz="2800" dirty="0"/>
          </a:p>
        </p:txBody>
      </p:sp>
      <p:graphicFrame>
        <p:nvGraphicFramePr>
          <p:cNvPr id="41" name="Object 10">
            <a:extLst>
              <a:ext uri="{FF2B5EF4-FFF2-40B4-BE49-F238E27FC236}">
                <a16:creationId xmlns:a16="http://schemas.microsoft.com/office/drawing/2014/main" id="{18347850-3A33-4EE7-A804-81137988B3BE}"/>
              </a:ext>
              <a:ext uri="{C183D7F6-B498-43B3-948B-1728B52AA6E4}">
                <adec:decorative xmlns:adec="http://schemas.microsoft.com/office/drawing/2017/decorative" val="1"/>
              </a:ext>
            </a:extLst>
          </p:cNvPr>
          <p:cNvGraphicFramePr>
            <a:graphicFrameLocks noGrp="1" noChangeAspect="1"/>
          </p:cNvGraphicFramePr>
          <p:nvPr>
            <p:ph sz="quarter" idx="22"/>
            <p:extLst>
              <p:ext uri="{D42A27DB-BD31-4B8C-83A1-F6EECF244321}">
                <p14:modId xmlns:p14="http://schemas.microsoft.com/office/powerpoint/2010/main" val="3229560719"/>
              </p:ext>
            </p:extLst>
          </p:nvPr>
        </p:nvGraphicFramePr>
        <p:xfrm>
          <a:off x="2400300" y="4051300"/>
          <a:ext cx="390525" cy="53975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41" name="Object 10">
                        <a:extLst>
                          <a:ext uri="{FF2B5EF4-FFF2-40B4-BE49-F238E27FC236}">
                            <a16:creationId xmlns:a16="http://schemas.microsoft.com/office/drawing/2014/main" id="{18347850-3A33-4EE7-A804-81137988B3BE}"/>
                          </a:ext>
                        </a:extLst>
                      </p:cNvPr>
                      <p:cNvPicPr/>
                      <p:nvPr/>
                    </p:nvPicPr>
                    <p:blipFill>
                      <a:blip r:embed="rId5"/>
                      <a:stretch>
                        <a:fillRect/>
                      </a:stretch>
                    </p:blipFill>
                    <p:spPr>
                      <a:xfrm>
                        <a:off x="2400300" y="4051300"/>
                        <a:ext cx="390525" cy="539750"/>
                      </a:xfrm>
                      <a:prstGeom prst="rect">
                        <a:avLst/>
                      </a:prstGeom>
                    </p:spPr>
                  </p:pic>
                </p:oleObj>
              </mc:Fallback>
            </mc:AlternateContent>
          </a:graphicData>
        </a:graphic>
      </p:graphicFrame>
      <p:sp>
        <p:nvSpPr>
          <p:cNvPr id="29" name="Content Placeholder 16">
            <a:extLst>
              <a:ext uri="{FF2B5EF4-FFF2-40B4-BE49-F238E27FC236}">
                <a16:creationId xmlns:a16="http://schemas.microsoft.com/office/drawing/2014/main" id="{229A48BE-599D-464C-AE60-5132C100FCF1}"/>
              </a:ext>
            </a:extLst>
          </p:cNvPr>
          <p:cNvSpPr>
            <a:spLocks noGrp="1"/>
          </p:cNvSpPr>
          <p:nvPr>
            <p:ph sz="quarter" idx="23"/>
          </p:nvPr>
        </p:nvSpPr>
        <p:spPr>
          <a:xfrm>
            <a:off x="4295190" y="4524479"/>
            <a:ext cx="6039856" cy="558800"/>
          </a:xfrm>
        </p:spPr>
        <p:txBody>
          <a:bodyPr>
            <a:normAutofit/>
          </a:bodyPr>
          <a:lstStyle/>
          <a:p>
            <a:r>
              <a:rPr lang="en-US" altLang="en-US" sz="2800" dirty="0"/>
              <a:t>has no lever arm with respect to the</a:t>
            </a:r>
            <a:endParaRPr lang="en-US" sz="2800" dirty="0"/>
          </a:p>
        </p:txBody>
      </p:sp>
      <p:sp>
        <p:nvSpPr>
          <p:cNvPr id="30" name="Content Placeholder 17">
            <a:extLst>
              <a:ext uri="{FF2B5EF4-FFF2-40B4-BE49-F238E27FC236}">
                <a16:creationId xmlns:a16="http://schemas.microsoft.com/office/drawing/2014/main" id="{9B5560F0-91EE-4522-AD28-6ED4813EA49A}"/>
              </a:ext>
            </a:extLst>
          </p:cNvPr>
          <p:cNvSpPr>
            <a:spLocks noGrp="1"/>
          </p:cNvSpPr>
          <p:nvPr>
            <p:ph sz="quarter" idx="24"/>
          </p:nvPr>
        </p:nvSpPr>
        <p:spPr>
          <a:xfrm>
            <a:off x="2348900" y="4928598"/>
            <a:ext cx="5880700" cy="586093"/>
          </a:xfrm>
        </p:spPr>
        <p:txBody>
          <a:bodyPr>
            <a:normAutofit/>
          </a:bodyPr>
          <a:lstStyle/>
          <a:p>
            <a:r>
              <a:rPr lang="en-US" altLang="en-US" sz="2800" dirty="0"/>
              <a:t>given axis.</a:t>
            </a:r>
            <a:endParaRPr lang="en-US" sz="2800" dirty="0"/>
          </a:p>
        </p:txBody>
      </p:sp>
      <p:sp>
        <p:nvSpPr>
          <p:cNvPr id="31" name="Content Placeholder 30" hidden="1">
            <a:extLst>
              <a:ext uri="{FF2B5EF4-FFF2-40B4-BE49-F238E27FC236}">
                <a16:creationId xmlns:a16="http://schemas.microsoft.com/office/drawing/2014/main" id="{CF2ED782-4AA7-431D-8010-B81E1AAF8647}"/>
              </a:ext>
            </a:extLst>
          </p:cNvPr>
          <p:cNvSpPr>
            <a:spLocks noGrp="1"/>
          </p:cNvSpPr>
          <p:nvPr>
            <p:ph sz="quarter" idx="25"/>
          </p:nvPr>
        </p:nvSpPr>
        <p:spPr>
          <a:xfrm>
            <a:off x="6086622" y="7018906"/>
            <a:ext cx="1980000" cy="558801"/>
          </a:xfrm>
        </p:spPr>
        <p:txBody>
          <a:bodyPr/>
          <a:lstStyle/>
          <a:p>
            <a:endParaRPr lang="en-IN"/>
          </a:p>
        </p:txBody>
      </p:sp>
      <p:sp>
        <p:nvSpPr>
          <p:cNvPr id="32" name="Content Placeholder 31" hidden="1">
            <a:extLst>
              <a:ext uri="{FF2B5EF4-FFF2-40B4-BE49-F238E27FC236}">
                <a16:creationId xmlns:a16="http://schemas.microsoft.com/office/drawing/2014/main" id="{A7049924-1C95-448D-A1FF-17D344E6314F}"/>
              </a:ext>
            </a:extLst>
          </p:cNvPr>
          <p:cNvSpPr>
            <a:spLocks noGrp="1"/>
          </p:cNvSpPr>
          <p:nvPr>
            <p:ph sz="quarter" idx="26"/>
          </p:nvPr>
        </p:nvSpPr>
        <p:spPr>
          <a:xfrm>
            <a:off x="8247410" y="6995228"/>
            <a:ext cx="1980000" cy="568325"/>
          </a:xfrm>
        </p:spPr>
        <p:txBody>
          <a:bodyPr/>
          <a:lstStyle/>
          <a:p>
            <a:endParaRPr lang="en-IN"/>
          </a:p>
        </p:txBody>
      </p:sp>
      <p:pic>
        <p:nvPicPr>
          <p:cNvPr id="28" name="Picture 7" descr="A rod is shown lying in the plane of the paper.  A rotational axis is drawn perpendicular to this plane, through the left end of the rod.  Two forces are shown on the rod.  Force F1 is along the rod, pointing to the right.  Force F2 is perpendicular to the rod, pointing straight down.">
            <a:extLst>
              <a:ext uri="{FF2B5EF4-FFF2-40B4-BE49-F238E27FC236}">
                <a16:creationId xmlns:a16="http://schemas.microsoft.com/office/drawing/2014/main" id="{06294553-D2FA-4373-8C24-75BB8EFD7E5F}"/>
              </a:ext>
            </a:extLst>
          </p:cNvPr>
          <p:cNvPicPr>
            <a:picLocks noGrp="1" noChangeAspect="1" noChangeArrowheads="1"/>
          </p:cNvPicPr>
          <p:nvPr>
            <p:ph sz="quarter" idx="27"/>
          </p:nvPr>
        </p:nvPicPr>
        <p:blipFill rotWithShape="1">
          <a:blip r:embed="rId6">
            <a:extLst>
              <a:ext uri="{28A0092B-C50C-407E-A947-70E740481C1C}">
                <a14:useLocalDpi xmlns:a14="http://schemas.microsoft.com/office/drawing/2010/main" val="0"/>
              </a:ext>
            </a:extLst>
          </a:blip>
          <a:srcRect t="2273"/>
          <a:stretch/>
        </p:blipFill>
        <p:spPr bwMode="auto">
          <a:xfrm>
            <a:off x="5395478" y="1468172"/>
            <a:ext cx="4891335" cy="24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hidden="1">
            <a:extLst>
              <a:ext uri="{FF2B5EF4-FFF2-40B4-BE49-F238E27FC236}">
                <a16:creationId xmlns:a16="http://schemas.microsoft.com/office/drawing/2014/main" id="{7CE12547-2E77-4CC0-86F9-9663624A50A1}"/>
              </a:ext>
            </a:extLst>
          </p:cNvPr>
          <p:cNvSpPr>
            <a:spLocks noGrp="1"/>
          </p:cNvSpPr>
          <p:nvPr>
            <p:ph type="body" sz="quarter" idx="18"/>
          </p:nvPr>
        </p:nvSpPr>
        <p:spPr/>
        <p:txBody>
          <a:bodyPr>
            <a:normAutofit fontScale="92500" lnSpcReduction="20000"/>
          </a:bodyPr>
          <a:lstStyle/>
          <a:p>
            <a:endParaRPr lang="en-IN"/>
          </a:p>
        </p:txBody>
      </p:sp>
      <p:sp>
        <p:nvSpPr>
          <p:cNvPr id="25" name="Text Placeholder 24" hidden="1">
            <a:extLst>
              <a:ext uri="{FF2B5EF4-FFF2-40B4-BE49-F238E27FC236}">
                <a16:creationId xmlns:a16="http://schemas.microsoft.com/office/drawing/2014/main" id="{A296B1C2-1759-4004-B0DD-2B68E9606CA8}"/>
              </a:ext>
            </a:extLst>
          </p:cNvPr>
          <p:cNvSpPr>
            <a:spLocks noGrp="1"/>
          </p:cNvSpPr>
          <p:nvPr>
            <p:ph type="body" sz="quarter" idx="19"/>
          </p:nvPr>
        </p:nvSpPr>
        <p:spPr/>
        <p:txBody>
          <a:bodyPr/>
          <a:lstStyle/>
          <a:p>
            <a:endParaRPr lang="en-IN"/>
          </a:p>
        </p:txBody>
      </p:sp>
      <p:sp>
        <p:nvSpPr>
          <p:cNvPr id="23" name="Slide Number Placeholder 13">
            <a:extLst>
              <a:ext uri="{FF2B5EF4-FFF2-40B4-BE49-F238E27FC236}">
                <a16:creationId xmlns:a16="http://schemas.microsoft.com/office/drawing/2014/main" id="{B115C54D-8F9E-4B42-BA9D-1D5C2E0D1BAA}"/>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25</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45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two forces in the diagram have the same magnitude. Which orientation will produce the greater torque on the wheel?</a:t>
            </a:r>
            <a:r>
              <a:rPr lang="en-US" sz="1600" dirty="0"/>
              <a:t> 1</a:t>
            </a:r>
          </a:p>
        </p:txBody>
      </p:sp>
      <p:sp>
        <p:nvSpPr>
          <p:cNvPr id="18" name="Content Placeholder 1">
            <a:extLst>
              <a:ext uri="{FF2B5EF4-FFF2-40B4-BE49-F238E27FC236}">
                <a16:creationId xmlns:a16="http://schemas.microsoft.com/office/drawing/2014/main" id="{92BB1828-ABCA-4D73-B816-31DEE39C2C38}"/>
              </a:ext>
            </a:extLst>
          </p:cNvPr>
          <p:cNvSpPr>
            <a:spLocks noGrp="1"/>
          </p:cNvSpPr>
          <p:nvPr>
            <p:ph sz="quarter" idx="11"/>
          </p:nvPr>
        </p:nvSpPr>
        <p:spPr>
          <a:xfrm>
            <a:off x="1676400" y="1460665"/>
            <a:ext cx="838200" cy="526885"/>
          </a:xfrm>
        </p:spPr>
        <p:txBody>
          <a:bodyPr/>
          <a:lstStyle/>
          <a:p>
            <a:pPr marL="0" indent="0">
              <a:buNone/>
            </a:pPr>
            <a:r>
              <a:rPr lang="en-US" sz="2800" dirty="0"/>
              <a:t>  a) </a:t>
            </a:r>
          </a:p>
        </p:txBody>
      </p:sp>
      <p:graphicFrame>
        <p:nvGraphicFramePr>
          <p:cNvPr id="38" name="Object 2">
            <a:extLst>
              <a:ext uri="{FF2B5EF4-FFF2-40B4-BE49-F238E27FC236}">
                <a16:creationId xmlns:a16="http://schemas.microsoft.com/office/drawing/2014/main" id="{D223FE8C-5668-4D04-B942-5F41744865B9}"/>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2714244459"/>
              </p:ext>
            </p:extLst>
          </p:nvPr>
        </p:nvGraphicFramePr>
        <p:xfrm>
          <a:off x="2451100" y="1468438"/>
          <a:ext cx="330200" cy="539750"/>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8" name="Object 6">
                        <a:extLst>
                          <a:ext uri="{FF2B5EF4-FFF2-40B4-BE49-F238E27FC236}">
                            <a16:creationId xmlns:a16="http://schemas.microsoft.com/office/drawing/2014/main" id="{7AC7EC50-6554-48D9-A370-319E0D70B5C7}"/>
                          </a:ext>
                        </a:extLst>
                      </p:cNvPr>
                      <p:cNvPicPr/>
                      <p:nvPr/>
                    </p:nvPicPr>
                    <p:blipFill>
                      <a:blip r:embed="rId3"/>
                      <a:stretch>
                        <a:fillRect/>
                      </a:stretch>
                    </p:blipFill>
                    <p:spPr>
                      <a:xfrm>
                        <a:off x="2451100" y="1468438"/>
                        <a:ext cx="330200" cy="539750"/>
                      </a:xfrm>
                      <a:prstGeom prst="rect">
                        <a:avLst/>
                      </a:prstGeom>
                    </p:spPr>
                  </p:pic>
                </p:oleObj>
              </mc:Fallback>
            </mc:AlternateContent>
          </a:graphicData>
        </a:graphic>
      </p:graphicFrame>
      <p:sp>
        <p:nvSpPr>
          <p:cNvPr id="20" name="Content Placeholder 3">
            <a:extLst>
              <a:ext uri="{FF2B5EF4-FFF2-40B4-BE49-F238E27FC236}">
                <a16:creationId xmlns:a16="http://schemas.microsoft.com/office/drawing/2014/main" id="{C608718E-EDF0-47B7-BEAD-4CDCADFD62E7}"/>
              </a:ext>
            </a:extLst>
          </p:cNvPr>
          <p:cNvSpPr>
            <a:spLocks noGrp="1"/>
          </p:cNvSpPr>
          <p:nvPr>
            <p:ph sz="quarter" idx="13"/>
          </p:nvPr>
        </p:nvSpPr>
        <p:spPr>
          <a:xfrm>
            <a:off x="1883350" y="1987549"/>
            <a:ext cx="465550" cy="558800"/>
          </a:xfrm>
        </p:spPr>
        <p:txBody>
          <a:bodyPr>
            <a:normAutofit fontScale="92500"/>
          </a:bodyPr>
          <a:lstStyle/>
          <a:p>
            <a:r>
              <a:rPr lang="en-US" sz="2800" dirty="0"/>
              <a:t>b) </a:t>
            </a:r>
          </a:p>
        </p:txBody>
      </p:sp>
      <p:graphicFrame>
        <p:nvGraphicFramePr>
          <p:cNvPr id="8" name="Object 4">
            <a:extLst>
              <a:ext uri="{FF2B5EF4-FFF2-40B4-BE49-F238E27FC236}">
                <a16:creationId xmlns:a16="http://schemas.microsoft.com/office/drawing/2014/main" id="{7AC7EC50-6554-48D9-A370-319E0D70B5C7}"/>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032191559"/>
              </p:ext>
            </p:extLst>
          </p:nvPr>
        </p:nvGraphicFramePr>
        <p:xfrm>
          <a:off x="2438400" y="2008188"/>
          <a:ext cx="388938" cy="5381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6">
                        <a:extLst>
                          <a:ext uri="{FF2B5EF4-FFF2-40B4-BE49-F238E27FC236}">
                            <a16:creationId xmlns:a16="http://schemas.microsoft.com/office/drawing/2014/main" id="{7AC7EC50-6554-48D9-A370-319E0D70B5C7}"/>
                          </a:ext>
                        </a:extLst>
                      </p:cNvPr>
                      <p:cNvPicPr/>
                      <p:nvPr/>
                    </p:nvPicPr>
                    <p:blipFill>
                      <a:blip r:embed="rId5"/>
                      <a:stretch>
                        <a:fillRect/>
                      </a:stretch>
                    </p:blipFill>
                    <p:spPr>
                      <a:xfrm>
                        <a:off x="2438400" y="2008188"/>
                        <a:ext cx="388938" cy="538162"/>
                      </a:xfrm>
                      <a:prstGeom prst="rect">
                        <a:avLst/>
                      </a:prstGeom>
                    </p:spPr>
                  </p:pic>
                </p:oleObj>
              </mc:Fallback>
            </mc:AlternateContent>
          </a:graphicData>
        </a:graphic>
      </p:graphicFrame>
      <p:sp>
        <p:nvSpPr>
          <p:cNvPr id="21" name="Content Placeholder 6">
            <a:extLst>
              <a:ext uri="{FF2B5EF4-FFF2-40B4-BE49-F238E27FC236}">
                <a16:creationId xmlns:a16="http://schemas.microsoft.com/office/drawing/2014/main" id="{28AECC39-3DFC-4E77-B5EE-516FC17A0FF5}"/>
              </a:ext>
            </a:extLst>
          </p:cNvPr>
          <p:cNvSpPr>
            <a:spLocks noGrp="1"/>
          </p:cNvSpPr>
          <p:nvPr>
            <p:ph sz="quarter" idx="15"/>
          </p:nvPr>
        </p:nvSpPr>
        <p:spPr>
          <a:xfrm>
            <a:off x="1865312" y="2546349"/>
            <a:ext cx="2076630" cy="999480"/>
          </a:xfrm>
        </p:spPr>
        <p:txBody>
          <a:bodyPr>
            <a:normAutofit/>
          </a:bodyPr>
          <a:lstStyle/>
          <a:p>
            <a:pPr marL="541338" indent="-541338">
              <a:lnSpc>
                <a:spcPct val="80000"/>
              </a:lnSpc>
              <a:spcBef>
                <a:spcPts val="600"/>
              </a:spcBef>
              <a:buClr>
                <a:schemeClr val="tx1"/>
              </a:buClr>
            </a:pPr>
            <a:r>
              <a:rPr lang="en-US" altLang="en-US" sz="2800" dirty="0"/>
              <a:t>c)	Both</a:t>
            </a:r>
          </a:p>
          <a:p>
            <a:pPr marL="541338" indent="-541338">
              <a:lnSpc>
                <a:spcPct val="80000"/>
              </a:lnSpc>
              <a:spcBef>
                <a:spcPts val="600"/>
              </a:spcBef>
              <a:buClr>
                <a:schemeClr val="tx1"/>
              </a:buClr>
            </a:pPr>
            <a:r>
              <a:rPr lang="en-US" altLang="en-US" sz="2800" dirty="0"/>
              <a:t>d)	Neither</a:t>
            </a:r>
            <a:endParaRPr lang="en-US" sz="2800" dirty="0"/>
          </a:p>
        </p:txBody>
      </p:sp>
      <p:sp>
        <p:nvSpPr>
          <p:cNvPr id="31" name="Content Placeholder 30" hidden="1">
            <a:extLst>
              <a:ext uri="{FF2B5EF4-FFF2-40B4-BE49-F238E27FC236}">
                <a16:creationId xmlns:a16="http://schemas.microsoft.com/office/drawing/2014/main" id="{CF2ED782-4AA7-431D-8010-B81E1AAF8647}"/>
              </a:ext>
            </a:extLst>
          </p:cNvPr>
          <p:cNvSpPr>
            <a:spLocks noGrp="1"/>
          </p:cNvSpPr>
          <p:nvPr>
            <p:ph sz="quarter" idx="16"/>
          </p:nvPr>
        </p:nvSpPr>
        <p:spPr>
          <a:xfrm>
            <a:off x="6086622" y="7018906"/>
            <a:ext cx="1980000" cy="558801"/>
          </a:xfrm>
        </p:spPr>
        <p:txBody>
          <a:bodyPr/>
          <a:lstStyle/>
          <a:p>
            <a:endParaRPr lang="en-IN"/>
          </a:p>
        </p:txBody>
      </p:sp>
      <p:sp>
        <p:nvSpPr>
          <p:cNvPr id="32" name="Content Placeholder 31" hidden="1">
            <a:extLst>
              <a:ext uri="{FF2B5EF4-FFF2-40B4-BE49-F238E27FC236}">
                <a16:creationId xmlns:a16="http://schemas.microsoft.com/office/drawing/2014/main" id="{A7049924-1C95-448D-A1FF-17D344E6314F}"/>
              </a:ext>
            </a:extLst>
          </p:cNvPr>
          <p:cNvSpPr>
            <a:spLocks noGrp="1"/>
          </p:cNvSpPr>
          <p:nvPr>
            <p:ph sz="quarter" idx="17"/>
          </p:nvPr>
        </p:nvSpPr>
        <p:spPr>
          <a:xfrm>
            <a:off x="8247410" y="6995228"/>
            <a:ext cx="1980000" cy="568325"/>
          </a:xfrm>
        </p:spPr>
        <p:txBody>
          <a:bodyPr/>
          <a:lstStyle/>
          <a:p>
            <a:endParaRPr lang="en-IN"/>
          </a:p>
        </p:txBody>
      </p:sp>
      <p:pic>
        <p:nvPicPr>
          <p:cNvPr id="39" name="Picture 7" descr="A wheel is shown with two forces of equal magnitude acting on the rim of the wheel.  F1 is pointing straight up, and is perpendicular to the radius of the wheel.  F2 is pointing up and to the right.">
            <a:extLst>
              <a:ext uri="{FF2B5EF4-FFF2-40B4-BE49-F238E27FC236}">
                <a16:creationId xmlns:a16="http://schemas.microsoft.com/office/drawing/2014/main" id="{2C156A52-24E9-4F8C-84F2-4BD64B2762FD}"/>
              </a:ext>
            </a:extLst>
          </p:cNvPr>
          <p:cNvPicPr>
            <a:picLocks noGrp="1" noChangeAspect="1" noChangeArrowheads="1"/>
          </p:cNvPicPr>
          <p:nvPr>
            <p:ph sz="quarter" idx="20"/>
          </p:nvPr>
        </p:nvPicPr>
        <p:blipFill rotWithShape="1">
          <a:blip r:embed="rId6">
            <a:extLst>
              <a:ext uri="{28A0092B-C50C-407E-A947-70E740481C1C}">
                <a14:useLocalDpi xmlns:a14="http://schemas.microsoft.com/office/drawing/2010/main" val="0"/>
              </a:ext>
            </a:extLst>
          </a:blip>
          <a:srcRect t="2092"/>
          <a:stretch/>
        </p:blipFill>
        <p:spPr bwMode="auto">
          <a:xfrm>
            <a:off x="6287143" y="2303850"/>
            <a:ext cx="4187211" cy="38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hidden="1">
            <a:extLst>
              <a:ext uri="{FF2B5EF4-FFF2-40B4-BE49-F238E27FC236}">
                <a16:creationId xmlns:a16="http://schemas.microsoft.com/office/drawing/2014/main" id="{7CE12547-2E77-4CC0-86F9-9663624A50A1}"/>
              </a:ext>
            </a:extLst>
          </p:cNvPr>
          <p:cNvSpPr>
            <a:spLocks noGrp="1"/>
          </p:cNvSpPr>
          <p:nvPr>
            <p:ph type="body" sz="quarter" idx="18"/>
          </p:nvPr>
        </p:nvSpPr>
        <p:spPr/>
        <p:txBody>
          <a:bodyPr>
            <a:normAutofit fontScale="92500" lnSpcReduction="20000"/>
          </a:bodyPr>
          <a:lstStyle/>
          <a:p>
            <a:endParaRPr lang="en-IN"/>
          </a:p>
        </p:txBody>
      </p:sp>
      <p:sp>
        <p:nvSpPr>
          <p:cNvPr id="25" name="Text Placeholder 24" hidden="1">
            <a:extLst>
              <a:ext uri="{FF2B5EF4-FFF2-40B4-BE49-F238E27FC236}">
                <a16:creationId xmlns:a16="http://schemas.microsoft.com/office/drawing/2014/main" id="{A296B1C2-1759-4004-B0DD-2B68E9606CA8}"/>
              </a:ext>
            </a:extLst>
          </p:cNvPr>
          <p:cNvSpPr>
            <a:spLocks noGrp="1"/>
          </p:cNvSpPr>
          <p:nvPr>
            <p:ph type="body" sz="quarter" idx="19"/>
          </p:nvPr>
        </p:nvSpPr>
        <p:spPr/>
        <p:txBody>
          <a:bodyPr/>
          <a:lstStyle/>
          <a:p>
            <a:endParaRPr lang="en-IN"/>
          </a:p>
        </p:txBody>
      </p:sp>
      <p:sp>
        <p:nvSpPr>
          <p:cNvPr id="56" name="Slide Number Placeholder 13">
            <a:extLst>
              <a:ext uri="{FF2B5EF4-FFF2-40B4-BE49-F238E27FC236}">
                <a16:creationId xmlns:a16="http://schemas.microsoft.com/office/drawing/2014/main" id="{B36B0070-2BA7-42D0-9DD7-A52B4587F839}"/>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09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two forces in the diagram have the same magnitude. Which orientation will produce the greater torque on the wheel?</a:t>
            </a:r>
            <a:r>
              <a:rPr lang="en-US" sz="1600" dirty="0"/>
              <a:t> 2</a:t>
            </a:r>
          </a:p>
        </p:txBody>
      </p:sp>
      <p:sp>
        <p:nvSpPr>
          <p:cNvPr id="18" name="Content Placeholder 1">
            <a:extLst>
              <a:ext uri="{FF2B5EF4-FFF2-40B4-BE49-F238E27FC236}">
                <a16:creationId xmlns:a16="http://schemas.microsoft.com/office/drawing/2014/main" id="{92BB1828-ABCA-4D73-B816-31DEE39C2C38}"/>
              </a:ext>
            </a:extLst>
          </p:cNvPr>
          <p:cNvSpPr>
            <a:spLocks noGrp="1"/>
          </p:cNvSpPr>
          <p:nvPr>
            <p:ph sz="quarter" idx="11"/>
          </p:nvPr>
        </p:nvSpPr>
        <p:spPr>
          <a:xfrm>
            <a:off x="1865312" y="1460665"/>
            <a:ext cx="649288" cy="526885"/>
          </a:xfrm>
        </p:spPr>
        <p:txBody>
          <a:bodyPr/>
          <a:lstStyle/>
          <a:p>
            <a:pPr marL="0" indent="0">
              <a:buNone/>
            </a:pPr>
            <a:r>
              <a:rPr lang="en-US" sz="2800" dirty="0"/>
              <a:t>a) </a:t>
            </a:r>
          </a:p>
        </p:txBody>
      </p:sp>
      <p:graphicFrame>
        <p:nvGraphicFramePr>
          <p:cNvPr id="38" name="Object 2">
            <a:extLst>
              <a:ext uri="{FF2B5EF4-FFF2-40B4-BE49-F238E27FC236}">
                <a16:creationId xmlns:a16="http://schemas.microsoft.com/office/drawing/2014/main" id="{D223FE8C-5668-4D04-B942-5F41744865B9}"/>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666376932"/>
              </p:ext>
            </p:extLst>
          </p:nvPr>
        </p:nvGraphicFramePr>
        <p:xfrm>
          <a:off x="2451100" y="1468438"/>
          <a:ext cx="330200" cy="539750"/>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38" name="Object 2">
                        <a:extLst>
                          <a:ext uri="{FF2B5EF4-FFF2-40B4-BE49-F238E27FC236}">
                            <a16:creationId xmlns:a16="http://schemas.microsoft.com/office/drawing/2014/main" id="{D223FE8C-5668-4D04-B942-5F41744865B9}"/>
                          </a:ext>
                        </a:extLst>
                      </p:cNvPr>
                      <p:cNvPicPr/>
                      <p:nvPr/>
                    </p:nvPicPr>
                    <p:blipFill>
                      <a:blip r:embed="rId3"/>
                      <a:stretch>
                        <a:fillRect/>
                      </a:stretch>
                    </p:blipFill>
                    <p:spPr>
                      <a:xfrm>
                        <a:off x="2451100" y="1468438"/>
                        <a:ext cx="330200" cy="539750"/>
                      </a:xfrm>
                      <a:prstGeom prst="rect">
                        <a:avLst/>
                      </a:prstGeom>
                    </p:spPr>
                  </p:pic>
                </p:oleObj>
              </mc:Fallback>
            </mc:AlternateContent>
          </a:graphicData>
        </a:graphic>
      </p:graphicFrame>
      <p:sp>
        <p:nvSpPr>
          <p:cNvPr id="20" name="Content Placeholder 3">
            <a:extLst>
              <a:ext uri="{FF2B5EF4-FFF2-40B4-BE49-F238E27FC236}">
                <a16:creationId xmlns:a16="http://schemas.microsoft.com/office/drawing/2014/main" id="{C608718E-EDF0-47B7-BEAD-4CDCADFD62E7}"/>
              </a:ext>
            </a:extLst>
          </p:cNvPr>
          <p:cNvSpPr>
            <a:spLocks noGrp="1"/>
          </p:cNvSpPr>
          <p:nvPr>
            <p:ph sz="quarter" idx="13"/>
          </p:nvPr>
        </p:nvSpPr>
        <p:spPr>
          <a:xfrm>
            <a:off x="1883350" y="1987549"/>
            <a:ext cx="465550" cy="558800"/>
          </a:xfrm>
        </p:spPr>
        <p:txBody>
          <a:bodyPr>
            <a:normAutofit fontScale="92500"/>
          </a:bodyPr>
          <a:lstStyle/>
          <a:p>
            <a:r>
              <a:rPr lang="en-US" sz="2800" dirty="0"/>
              <a:t>b) </a:t>
            </a:r>
          </a:p>
        </p:txBody>
      </p:sp>
      <p:graphicFrame>
        <p:nvGraphicFramePr>
          <p:cNvPr id="8" name="Object 4">
            <a:extLst>
              <a:ext uri="{FF2B5EF4-FFF2-40B4-BE49-F238E27FC236}">
                <a16:creationId xmlns:a16="http://schemas.microsoft.com/office/drawing/2014/main" id="{7AC7EC50-6554-48D9-A370-319E0D70B5C7}"/>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3218076945"/>
              </p:ext>
            </p:extLst>
          </p:nvPr>
        </p:nvGraphicFramePr>
        <p:xfrm>
          <a:off x="2438400" y="2008188"/>
          <a:ext cx="388938" cy="5381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4">
                        <a:extLst>
                          <a:ext uri="{FF2B5EF4-FFF2-40B4-BE49-F238E27FC236}">
                            <a16:creationId xmlns:a16="http://schemas.microsoft.com/office/drawing/2014/main" id="{7AC7EC50-6554-48D9-A370-319E0D70B5C7}"/>
                          </a:ext>
                        </a:extLst>
                      </p:cNvPr>
                      <p:cNvPicPr/>
                      <p:nvPr/>
                    </p:nvPicPr>
                    <p:blipFill>
                      <a:blip r:embed="rId5"/>
                      <a:stretch>
                        <a:fillRect/>
                      </a:stretch>
                    </p:blipFill>
                    <p:spPr>
                      <a:xfrm>
                        <a:off x="2438400" y="2008188"/>
                        <a:ext cx="388938" cy="538162"/>
                      </a:xfrm>
                      <a:prstGeom prst="rect">
                        <a:avLst/>
                      </a:prstGeom>
                    </p:spPr>
                  </p:pic>
                </p:oleObj>
              </mc:Fallback>
            </mc:AlternateContent>
          </a:graphicData>
        </a:graphic>
      </p:graphicFrame>
      <p:sp>
        <p:nvSpPr>
          <p:cNvPr id="21" name="Content Placeholder 6">
            <a:extLst>
              <a:ext uri="{FF2B5EF4-FFF2-40B4-BE49-F238E27FC236}">
                <a16:creationId xmlns:a16="http://schemas.microsoft.com/office/drawing/2014/main" id="{28AECC39-3DFC-4E77-B5EE-516FC17A0FF5}"/>
              </a:ext>
            </a:extLst>
          </p:cNvPr>
          <p:cNvSpPr>
            <a:spLocks noGrp="1"/>
          </p:cNvSpPr>
          <p:nvPr>
            <p:ph sz="quarter" idx="15"/>
          </p:nvPr>
        </p:nvSpPr>
        <p:spPr>
          <a:xfrm>
            <a:off x="1865312" y="2546349"/>
            <a:ext cx="2076630" cy="999480"/>
          </a:xfrm>
        </p:spPr>
        <p:txBody>
          <a:bodyPr>
            <a:normAutofit/>
          </a:bodyPr>
          <a:lstStyle/>
          <a:p>
            <a:pPr marL="541338" indent="-541338">
              <a:lnSpc>
                <a:spcPct val="80000"/>
              </a:lnSpc>
              <a:spcBef>
                <a:spcPts val="600"/>
              </a:spcBef>
              <a:buClr>
                <a:schemeClr val="tx1"/>
              </a:buClr>
            </a:pPr>
            <a:r>
              <a:rPr lang="en-US" altLang="en-US" sz="2800" dirty="0"/>
              <a:t>c)	Both</a:t>
            </a:r>
          </a:p>
          <a:p>
            <a:pPr marL="541338" indent="-541338">
              <a:lnSpc>
                <a:spcPct val="80000"/>
              </a:lnSpc>
              <a:spcBef>
                <a:spcPts val="600"/>
              </a:spcBef>
              <a:buClr>
                <a:schemeClr val="tx1"/>
              </a:buClr>
            </a:pPr>
            <a:r>
              <a:rPr lang="en-US" altLang="en-US" sz="2800" dirty="0"/>
              <a:t>d)	Neither</a:t>
            </a:r>
            <a:endParaRPr lang="en-US" sz="2800" dirty="0"/>
          </a:p>
        </p:txBody>
      </p:sp>
      <p:sp>
        <p:nvSpPr>
          <p:cNvPr id="22" name="Content Placeholder 8">
            <a:extLst>
              <a:ext uri="{FF2B5EF4-FFF2-40B4-BE49-F238E27FC236}">
                <a16:creationId xmlns:a16="http://schemas.microsoft.com/office/drawing/2014/main" id="{B90169A5-41DE-4372-B629-2F85213B9C6E}"/>
              </a:ext>
            </a:extLst>
          </p:cNvPr>
          <p:cNvSpPr>
            <a:spLocks noGrp="1"/>
          </p:cNvSpPr>
          <p:nvPr>
            <p:ph sz="quarter" idx="16"/>
          </p:nvPr>
        </p:nvSpPr>
        <p:spPr>
          <a:xfrm>
            <a:off x="1943100" y="4054950"/>
            <a:ext cx="571500" cy="558801"/>
          </a:xfrm>
        </p:spPr>
        <p:txBody>
          <a:bodyPr/>
          <a:lstStyle/>
          <a:p>
            <a:r>
              <a:rPr lang="en-US" sz="2800" dirty="0"/>
              <a:t>a) </a:t>
            </a:r>
          </a:p>
        </p:txBody>
      </p:sp>
      <p:graphicFrame>
        <p:nvGraphicFramePr>
          <p:cNvPr id="40" name="Object 10">
            <a:extLst>
              <a:ext uri="{FF2B5EF4-FFF2-40B4-BE49-F238E27FC236}">
                <a16:creationId xmlns:a16="http://schemas.microsoft.com/office/drawing/2014/main" id="{27C5CF02-4107-4246-81D7-095E39CCCAE6}"/>
              </a:ext>
              <a:ext uri="{C183D7F6-B498-43B3-948B-1728B52AA6E4}">
                <adec:decorative xmlns:adec="http://schemas.microsoft.com/office/drawing/2017/decorative" val="1"/>
              </a:ext>
            </a:extLst>
          </p:cNvPr>
          <p:cNvGraphicFramePr>
            <a:graphicFrameLocks noGrp="1" noChangeAspect="1"/>
          </p:cNvGraphicFramePr>
          <p:nvPr>
            <p:ph sz="quarter" idx="17"/>
            <p:extLst>
              <p:ext uri="{D42A27DB-BD31-4B8C-83A1-F6EECF244321}">
                <p14:modId xmlns:p14="http://schemas.microsoft.com/office/powerpoint/2010/main" val="1083944487"/>
              </p:ext>
            </p:extLst>
          </p:nvPr>
        </p:nvGraphicFramePr>
        <p:xfrm>
          <a:off x="2057400" y="4950166"/>
          <a:ext cx="656844" cy="478889"/>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40" name="Object 10">
                        <a:extLst>
                          <a:ext uri="{FF2B5EF4-FFF2-40B4-BE49-F238E27FC236}">
                            <a16:creationId xmlns:a16="http://schemas.microsoft.com/office/drawing/2014/main" id="{27C5CF02-4107-4246-81D7-095E39CCCAE6}"/>
                          </a:ext>
                        </a:extLst>
                      </p:cNvPr>
                      <p:cNvPicPr/>
                      <p:nvPr/>
                    </p:nvPicPr>
                    <p:blipFill>
                      <a:blip r:embed="rId3"/>
                      <a:stretch>
                        <a:fillRect/>
                      </a:stretch>
                    </p:blipFill>
                    <p:spPr>
                      <a:xfrm>
                        <a:off x="2057400" y="4950166"/>
                        <a:ext cx="656844" cy="478889"/>
                      </a:xfrm>
                      <a:prstGeom prst="rect">
                        <a:avLst/>
                      </a:prstGeom>
                    </p:spPr>
                  </p:pic>
                </p:oleObj>
              </mc:Fallback>
            </mc:AlternateContent>
          </a:graphicData>
        </a:graphic>
      </p:graphicFrame>
      <p:sp>
        <p:nvSpPr>
          <p:cNvPr id="26" name="Content Placeholder 12">
            <a:extLst>
              <a:ext uri="{FF2B5EF4-FFF2-40B4-BE49-F238E27FC236}">
                <a16:creationId xmlns:a16="http://schemas.microsoft.com/office/drawing/2014/main" id="{5B617FC9-E059-4361-BB5B-F29E4561225D}"/>
              </a:ext>
            </a:extLst>
          </p:cNvPr>
          <p:cNvSpPr>
            <a:spLocks noGrp="1"/>
          </p:cNvSpPr>
          <p:nvPr>
            <p:ph sz="quarter" idx="20"/>
          </p:nvPr>
        </p:nvSpPr>
        <p:spPr>
          <a:xfrm>
            <a:off x="2843408" y="4035154"/>
            <a:ext cx="3251392" cy="558800"/>
          </a:xfrm>
        </p:spPr>
        <p:txBody>
          <a:bodyPr/>
          <a:lstStyle/>
          <a:p>
            <a:pPr marL="0" indent="0">
              <a:buNone/>
            </a:pPr>
            <a:r>
              <a:rPr lang="en-US" altLang="en-US" sz="2800" dirty="0"/>
              <a:t>provides the larger torque,</a:t>
            </a:r>
          </a:p>
          <a:p>
            <a:pPr marL="0" indent="0">
              <a:buNone/>
            </a:pPr>
            <a:endParaRPr lang="en-US" sz="2800" dirty="0"/>
          </a:p>
        </p:txBody>
      </p:sp>
      <p:graphicFrame>
        <p:nvGraphicFramePr>
          <p:cNvPr id="41" name="Object 15">
            <a:extLst>
              <a:ext uri="{FF2B5EF4-FFF2-40B4-BE49-F238E27FC236}">
                <a16:creationId xmlns:a16="http://schemas.microsoft.com/office/drawing/2014/main" id="{18347850-3A33-4EE7-A804-81137988B3BE}"/>
              </a:ext>
              <a:ext uri="{C183D7F6-B498-43B3-948B-1728B52AA6E4}">
                <adec:decorative xmlns:adec="http://schemas.microsoft.com/office/drawing/2017/decorative" val="1"/>
              </a:ext>
            </a:extLst>
          </p:cNvPr>
          <p:cNvGraphicFramePr>
            <a:graphicFrameLocks noGrp="1" noChangeAspect="1"/>
          </p:cNvGraphicFramePr>
          <p:nvPr>
            <p:ph sz="quarter" idx="22"/>
            <p:extLst>
              <p:ext uri="{D42A27DB-BD31-4B8C-83A1-F6EECF244321}">
                <p14:modId xmlns:p14="http://schemas.microsoft.com/office/powerpoint/2010/main" val="70251353"/>
              </p:ext>
            </p:extLst>
          </p:nvPr>
        </p:nvGraphicFramePr>
        <p:xfrm>
          <a:off x="2483977" y="4035154"/>
          <a:ext cx="352425" cy="4873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41" name="Object 15">
                        <a:extLst>
                          <a:ext uri="{FF2B5EF4-FFF2-40B4-BE49-F238E27FC236}">
                            <a16:creationId xmlns:a16="http://schemas.microsoft.com/office/drawing/2014/main" id="{18347850-3A33-4EE7-A804-81137988B3BE}"/>
                          </a:ext>
                        </a:extLst>
                      </p:cNvPr>
                      <p:cNvPicPr/>
                      <p:nvPr/>
                    </p:nvPicPr>
                    <p:blipFill>
                      <a:blip r:embed="rId6"/>
                      <a:stretch>
                        <a:fillRect/>
                      </a:stretch>
                    </p:blipFill>
                    <p:spPr>
                      <a:xfrm>
                        <a:off x="2483977" y="4035154"/>
                        <a:ext cx="352425" cy="487362"/>
                      </a:xfrm>
                      <a:prstGeom prst="rect">
                        <a:avLst/>
                      </a:prstGeom>
                    </p:spPr>
                  </p:pic>
                </p:oleObj>
              </mc:Fallback>
            </mc:AlternateContent>
          </a:graphicData>
        </a:graphic>
      </p:graphicFrame>
      <p:sp>
        <p:nvSpPr>
          <p:cNvPr id="30" name="Content Placeholder 17">
            <a:extLst>
              <a:ext uri="{FF2B5EF4-FFF2-40B4-BE49-F238E27FC236}">
                <a16:creationId xmlns:a16="http://schemas.microsoft.com/office/drawing/2014/main" id="{9B5560F0-91EE-4522-AD28-6ED4813EA49A}"/>
              </a:ext>
            </a:extLst>
          </p:cNvPr>
          <p:cNvSpPr>
            <a:spLocks noGrp="1"/>
          </p:cNvSpPr>
          <p:nvPr>
            <p:ph sz="quarter" idx="24"/>
          </p:nvPr>
        </p:nvSpPr>
        <p:spPr>
          <a:xfrm>
            <a:off x="2513999" y="4928598"/>
            <a:ext cx="4187211" cy="1421813"/>
          </a:xfrm>
        </p:spPr>
        <p:txBody>
          <a:bodyPr>
            <a:normAutofit/>
          </a:bodyPr>
          <a:lstStyle/>
          <a:p>
            <a:r>
              <a:rPr lang="en-US" altLang="en-US" sz="2800" dirty="0"/>
              <a:t> has a smaller component perpendicular to the radius.</a:t>
            </a:r>
            <a:endParaRPr lang="en-US" sz="2800" dirty="0"/>
          </a:p>
          <a:p>
            <a:endParaRPr lang="en-US" sz="2800" dirty="0"/>
          </a:p>
        </p:txBody>
      </p:sp>
      <p:sp>
        <p:nvSpPr>
          <p:cNvPr id="31" name="Content Placeholder 30" hidden="1">
            <a:extLst>
              <a:ext uri="{FF2B5EF4-FFF2-40B4-BE49-F238E27FC236}">
                <a16:creationId xmlns:a16="http://schemas.microsoft.com/office/drawing/2014/main" id="{CF2ED782-4AA7-431D-8010-B81E1AAF8647}"/>
              </a:ext>
            </a:extLst>
          </p:cNvPr>
          <p:cNvSpPr>
            <a:spLocks noGrp="1"/>
          </p:cNvSpPr>
          <p:nvPr>
            <p:ph sz="quarter" idx="25"/>
          </p:nvPr>
        </p:nvSpPr>
        <p:spPr>
          <a:xfrm>
            <a:off x="6086622" y="7018906"/>
            <a:ext cx="1980000" cy="558801"/>
          </a:xfrm>
        </p:spPr>
        <p:txBody>
          <a:bodyPr/>
          <a:lstStyle/>
          <a:p>
            <a:endParaRPr lang="en-IN"/>
          </a:p>
        </p:txBody>
      </p:sp>
      <p:sp>
        <p:nvSpPr>
          <p:cNvPr id="32" name="Content Placeholder 31" hidden="1">
            <a:extLst>
              <a:ext uri="{FF2B5EF4-FFF2-40B4-BE49-F238E27FC236}">
                <a16:creationId xmlns:a16="http://schemas.microsoft.com/office/drawing/2014/main" id="{A7049924-1C95-448D-A1FF-17D344E6314F}"/>
              </a:ext>
            </a:extLst>
          </p:cNvPr>
          <p:cNvSpPr>
            <a:spLocks noGrp="1"/>
          </p:cNvSpPr>
          <p:nvPr>
            <p:ph sz="quarter" idx="26"/>
          </p:nvPr>
        </p:nvSpPr>
        <p:spPr>
          <a:xfrm>
            <a:off x="8247410" y="6995228"/>
            <a:ext cx="1980000" cy="568325"/>
          </a:xfrm>
        </p:spPr>
        <p:txBody>
          <a:bodyPr/>
          <a:lstStyle/>
          <a:p>
            <a:endParaRPr lang="en-IN"/>
          </a:p>
        </p:txBody>
      </p:sp>
      <p:pic>
        <p:nvPicPr>
          <p:cNvPr id="39" name="Picture 7" descr="A wheel is shown with two forces of equal magnitude acting on the rim of the wheel.  F1 is pointing straight up, and is perpendicular to the radius of the wheel.  F2 is pointing up and to the right.">
            <a:extLst>
              <a:ext uri="{FF2B5EF4-FFF2-40B4-BE49-F238E27FC236}">
                <a16:creationId xmlns:a16="http://schemas.microsoft.com/office/drawing/2014/main" id="{2C156A52-24E9-4F8C-84F2-4BD64B2762FD}"/>
              </a:ext>
            </a:extLst>
          </p:cNvPr>
          <p:cNvPicPr>
            <a:picLocks noGrp="1" noChangeAspect="1" noChangeArrowheads="1"/>
          </p:cNvPicPr>
          <p:nvPr>
            <p:ph sz="quarter" idx="27"/>
          </p:nvPr>
        </p:nvPicPr>
        <p:blipFill rotWithShape="1">
          <a:blip r:embed="rId7">
            <a:extLst>
              <a:ext uri="{28A0092B-C50C-407E-A947-70E740481C1C}">
                <a14:useLocalDpi xmlns:a14="http://schemas.microsoft.com/office/drawing/2010/main" val="0"/>
              </a:ext>
            </a:extLst>
          </a:blip>
          <a:srcRect t="2092"/>
          <a:stretch/>
        </p:blipFill>
        <p:spPr bwMode="auto">
          <a:xfrm>
            <a:off x="7096580" y="1833406"/>
            <a:ext cx="4187211" cy="38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hidden="1">
            <a:extLst>
              <a:ext uri="{FF2B5EF4-FFF2-40B4-BE49-F238E27FC236}">
                <a16:creationId xmlns:a16="http://schemas.microsoft.com/office/drawing/2014/main" id="{7CE12547-2E77-4CC0-86F9-9663624A50A1}"/>
              </a:ext>
            </a:extLst>
          </p:cNvPr>
          <p:cNvSpPr>
            <a:spLocks noGrp="1"/>
          </p:cNvSpPr>
          <p:nvPr>
            <p:ph type="body" sz="quarter" idx="18"/>
          </p:nvPr>
        </p:nvSpPr>
        <p:spPr/>
        <p:txBody>
          <a:bodyPr>
            <a:normAutofit fontScale="92500" lnSpcReduction="20000"/>
          </a:bodyPr>
          <a:lstStyle/>
          <a:p>
            <a:endParaRPr lang="en-IN"/>
          </a:p>
        </p:txBody>
      </p:sp>
      <p:sp>
        <p:nvSpPr>
          <p:cNvPr id="25" name="Text Placeholder 24" hidden="1">
            <a:extLst>
              <a:ext uri="{FF2B5EF4-FFF2-40B4-BE49-F238E27FC236}">
                <a16:creationId xmlns:a16="http://schemas.microsoft.com/office/drawing/2014/main" id="{A296B1C2-1759-4004-B0DD-2B68E9606CA8}"/>
              </a:ext>
            </a:extLst>
          </p:cNvPr>
          <p:cNvSpPr>
            <a:spLocks noGrp="1"/>
          </p:cNvSpPr>
          <p:nvPr>
            <p:ph type="body" sz="quarter" idx="19"/>
          </p:nvPr>
        </p:nvSpPr>
        <p:spPr/>
        <p:txBody>
          <a:bodyPr/>
          <a:lstStyle/>
          <a:p>
            <a:endParaRPr lang="en-IN"/>
          </a:p>
        </p:txBody>
      </p:sp>
      <p:sp>
        <p:nvSpPr>
          <p:cNvPr id="23" name="Slide Number Placeholder 13">
            <a:extLst>
              <a:ext uri="{FF2B5EF4-FFF2-40B4-BE49-F238E27FC236}">
                <a16:creationId xmlns:a16="http://schemas.microsoft.com/office/drawing/2014/main" id="{B115C54D-8F9E-4B42-BA9D-1D5C2E0D1BAA}"/>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08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0" y="-166098"/>
            <a:ext cx="10668000" cy="1676400"/>
          </a:xfrm>
        </p:spPr>
        <p:txBody>
          <a:bodyPr>
            <a:noAutofit/>
          </a:bodyPr>
          <a:lstStyle/>
          <a:p>
            <a:r>
              <a:rPr lang="en-US" sz="2400" dirty="0"/>
              <a:t>A 50-N force is applied at the end of a wrench handle that is 24 cm long. The force is applied in a direction perpendicular to the handle as shown. What is the torque applied to the nut by the wrench?</a:t>
            </a:r>
            <a:r>
              <a:rPr lang="en-US" sz="1600" dirty="0"/>
              <a:t> 1</a:t>
            </a:r>
          </a:p>
        </p:txBody>
      </p:sp>
      <p:sp>
        <p:nvSpPr>
          <p:cNvPr id="3" name="Content Placeholder 2"/>
          <p:cNvSpPr>
            <a:spLocks noGrp="1"/>
          </p:cNvSpPr>
          <p:nvPr>
            <p:ph sz="quarter" idx="11"/>
          </p:nvPr>
        </p:nvSpPr>
        <p:spPr>
          <a:xfrm>
            <a:off x="1600200" y="3101848"/>
            <a:ext cx="3772800" cy="2245850"/>
          </a:xfrm>
        </p:spPr>
        <p:txBody>
          <a:bodyPr/>
          <a:lstStyle/>
          <a:p>
            <a:pPr marL="0" indent="0">
              <a:lnSpc>
                <a:spcPct val="80000"/>
              </a:lnSpc>
              <a:spcBef>
                <a:spcPts val="600"/>
              </a:spcBef>
              <a:buClr>
                <a:schemeClr val="tx1"/>
              </a:buClr>
              <a:buNone/>
            </a:pPr>
            <a:r>
              <a:rPr lang="en-US" altLang="en-US" sz="2800" dirty="0"/>
              <a:t>a)	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12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26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120 </a:t>
            </a:r>
            <a:r>
              <a:rPr lang="en-US" altLang="en-US" sz="2800" dirty="0" err="1"/>
              <a:t>N·m</a:t>
            </a:r>
            <a:endParaRPr lang="en-US" altLang="en-US" sz="2800" dirty="0"/>
          </a:p>
        </p:txBody>
      </p:sp>
      <p:pic>
        <p:nvPicPr>
          <p:cNvPr id="14" name="Picture 3" descr="A wrench of length l has a force F applied at its end, perpendicular to its length. This equation is given: tau = Fl">
            <a:extLst>
              <a:ext uri="{FF2B5EF4-FFF2-40B4-BE49-F238E27FC236}">
                <a16:creationId xmlns:a16="http://schemas.microsoft.com/office/drawing/2014/main" id="{8AB9B7FE-2A83-4362-B859-DDF8C2F449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629400" y="2498169"/>
            <a:ext cx="3048000" cy="284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hidden="1">
            <a:extLst>
              <a:ext uri="{FF2B5EF4-FFF2-40B4-BE49-F238E27FC236}">
                <a16:creationId xmlns:a16="http://schemas.microsoft.com/office/drawing/2014/main" id="{06808690-79E5-49AF-828B-94A2146858B7}"/>
              </a:ext>
            </a:extLst>
          </p:cNvPr>
          <p:cNvSpPr>
            <a:spLocks noGrp="1"/>
          </p:cNvSpPr>
          <p:nvPr>
            <p:ph sz="quarter" idx="13"/>
          </p:nvPr>
        </p:nvSpPr>
        <p:spPr/>
        <p:txBody>
          <a:bodyPr>
            <a:normAutofit lnSpcReduction="10000"/>
          </a:bodyPr>
          <a:lstStyle/>
          <a:p>
            <a:endParaRPr lang="en-IN" dirty="0"/>
          </a:p>
        </p:txBody>
      </p:sp>
      <p:sp>
        <p:nvSpPr>
          <p:cNvPr id="5" name="Content Placeholder 4" hidden="1">
            <a:extLst>
              <a:ext uri="{FF2B5EF4-FFF2-40B4-BE49-F238E27FC236}">
                <a16:creationId xmlns:a16="http://schemas.microsoft.com/office/drawing/2014/main" id="{5AB74498-8FA9-49F6-AD79-0794FD2399BC}"/>
              </a:ext>
            </a:extLst>
          </p:cNvPr>
          <p:cNvSpPr>
            <a:spLocks noGrp="1"/>
          </p:cNvSpPr>
          <p:nvPr>
            <p:ph sz="quarter" idx="14"/>
          </p:nvPr>
        </p:nvSpPr>
        <p:spPr/>
        <p:txBody>
          <a:bodyPr>
            <a:normAutofit lnSpcReduction="10000"/>
          </a:bodyPr>
          <a:lstStyle/>
          <a:p>
            <a:endParaRPr lang="en-IN"/>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5"/>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6"/>
          </p:nvPr>
        </p:nvSpPr>
        <p:spPr/>
        <p:txBody>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7"/>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5" name="Slide Number Placeholder 13">
            <a:extLst>
              <a:ext uri="{FF2B5EF4-FFF2-40B4-BE49-F238E27FC236}">
                <a16:creationId xmlns:a16="http://schemas.microsoft.com/office/drawing/2014/main" id="{85CFA5DF-1E65-404A-83B4-8A84301908A2}"/>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28</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2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487800" cy="1676400"/>
          </a:xfrm>
        </p:spPr>
        <p:txBody>
          <a:bodyPr>
            <a:noAutofit/>
          </a:bodyPr>
          <a:lstStyle/>
          <a:p>
            <a:r>
              <a:rPr lang="en-US" sz="2400" dirty="0"/>
              <a:t>A 50-N force is applied at the end of a wrench handle that is 24 cm long. The force is applied in a direction perpendicular to the handle as shown. What is the torque applied to the nut by the wrench?</a:t>
            </a:r>
            <a:r>
              <a:rPr lang="en-US" sz="1600" dirty="0"/>
              <a:t> 2</a:t>
            </a:r>
          </a:p>
        </p:txBody>
      </p:sp>
      <p:sp>
        <p:nvSpPr>
          <p:cNvPr id="3" name="Content Placeholder 2"/>
          <p:cNvSpPr>
            <a:spLocks noGrp="1"/>
          </p:cNvSpPr>
          <p:nvPr>
            <p:ph sz="quarter" idx="11"/>
          </p:nvPr>
        </p:nvSpPr>
        <p:spPr>
          <a:xfrm>
            <a:off x="1905000" y="1945150"/>
            <a:ext cx="3772800" cy="2245850"/>
          </a:xfrm>
        </p:spPr>
        <p:txBody>
          <a:bodyPr/>
          <a:lstStyle/>
          <a:p>
            <a:pPr marL="541338" indent="-541338">
              <a:lnSpc>
                <a:spcPct val="80000"/>
              </a:lnSpc>
              <a:spcBef>
                <a:spcPts val="600"/>
              </a:spcBef>
              <a:buClr>
                <a:schemeClr val="tx1"/>
              </a:buClr>
            </a:pPr>
            <a:r>
              <a:rPr lang="en-US" altLang="en-US" sz="2800" dirty="0"/>
              <a:t>a)	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12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26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120 </a:t>
            </a:r>
            <a:r>
              <a:rPr lang="en-US" altLang="en-US" sz="2800" dirty="0" err="1"/>
              <a:t>N·m</a:t>
            </a:r>
            <a:endParaRPr lang="en-US" altLang="en-US" sz="2800" dirty="0"/>
          </a:p>
        </p:txBody>
      </p:sp>
      <p:pic>
        <p:nvPicPr>
          <p:cNvPr id="14" name="Picture 3" descr="A wrench of length l has a force F applied at its end, perpendicular to its length. This equation is given: tau = Fl">
            <a:extLst>
              <a:ext uri="{FF2B5EF4-FFF2-40B4-BE49-F238E27FC236}">
                <a16:creationId xmlns:a16="http://schemas.microsoft.com/office/drawing/2014/main" id="{8AB9B7FE-2A83-4362-B859-DDF8C2F449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620000" y="2362201"/>
            <a:ext cx="2831358" cy="264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
            <a:extLst>
              <a:ext uri="{FF2B5EF4-FFF2-40B4-BE49-F238E27FC236}">
                <a16:creationId xmlns:a16="http://schemas.microsoft.com/office/drawing/2014/main" id="{85D9A60C-8528-43FD-897D-4E5F7FC67BC5}"/>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698202105"/>
              </p:ext>
            </p:extLst>
          </p:nvPr>
        </p:nvGraphicFramePr>
        <p:xfrm>
          <a:off x="2286000" y="4394200"/>
          <a:ext cx="898525" cy="381000"/>
        </p:xfrm>
        <a:graphic>
          <a:graphicData uri="http://schemas.openxmlformats.org/presentationml/2006/ole">
            <mc:AlternateContent xmlns:mc="http://schemas.openxmlformats.org/markup-compatibility/2006">
              <mc:Choice xmlns:v="urn:schemas-microsoft-com:vml" Requires="v">
                <p:oleObj name="Equation" r:id="rId3" imgW="419040" imgH="177480" progId="Equation.DSMT4">
                  <p:embed/>
                </p:oleObj>
              </mc:Choice>
              <mc:Fallback>
                <p:oleObj name="Equation" r:id="rId3" imgW="419040" imgH="177480" progId="Equation.DSMT4">
                  <p:embed/>
                  <p:pic>
                    <p:nvPicPr>
                      <p:cNvPr id="7" name="Object 3">
                        <a:extLst>
                          <a:ext uri="{FF2B5EF4-FFF2-40B4-BE49-F238E27FC236}">
                            <a16:creationId xmlns:a16="http://schemas.microsoft.com/office/drawing/2014/main" id="{7CC48542-4E73-A444-8BCD-4B6784CA881D}"/>
                          </a:ext>
                        </a:extLst>
                      </p:cNvPr>
                      <p:cNvPicPr/>
                      <p:nvPr/>
                    </p:nvPicPr>
                    <p:blipFill>
                      <a:blip r:embed="rId4"/>
                      <a:stretch>
                        <a:fillRect/>
                      </a:stretch>
                    </p:blipFill>
                    <p:spPr>
                      <a:xfrm>
                        <a:off x="2286000" y="4394200"/>
                        <a:ext cx="898525" cy="381000"/>
                      </a:xfrm>
                      <a:prstGeom prst="rect">
                        <a:avLst/>
                      </a:prstGeom>
                      <a:solidFill>
                        <a:srgbClr val="EFFF5D"/>
                      </a:solidFill>
                    </p:spPr>
                  </p:pic>
                </p:oleObj>
              </mc:Fallback>
            </mc:AlternateContent>
          </a:graphicData>
        </a:graphic>
      </p:graphicFrame>
      <p:sp>
        <p:nvSpPr>
          <p:cNvPr id="5" name="Content Placeholder 5">
            <a:extLst>
              <a:ext uri="{FF2B5EF4-FFF2-40B4-BE49-F238E27FC236}">
                <a16:creationId xmlns:a16="http://schemas.microsoft.com/office/drawing/2014/main" id="{5AB74498-8FA9-49F6-AD79-0794FD2399BC}"/>
              </a:ext>
            </a:extLst>
          </p:cNvPr>
          <p:cNvSpPr>
            <a:spLocks noGrp="1"/>
          </p:cNvSpPr>
          <p:nvPr>
            <p:ph sz="quarter" idx="14"/>
          </p:nvPr>
        </p:nvSpPr>
        <p:spPr>
          <a:xfrm>
            <a:off x="1866001" y="4953000"/>
            <a:ext cx="4682513" cy="1143000"/>
          </a:xfrm>
        </p:spPr>
        <p:txBody>
          <a:bodyPr>
            <a:normAutofit/>
          </a:bodyPr>
          <a:lstStyle/>
          <a:p>
            <a:pPr marL="541338" indent="-541338"/>
            <a:r>
              <a:rPr lang="en-US" altLang="en-US" sz="2800" dirty="0">
                <a:sym typeface="Symbol" panose="05050102010706020507" pitchFamily="18" charset="2"/>
              </a:rPr>
              <a:t>b)	50 N × </a:t>
            </a:r>
            <a:r>
              <a:rPr lang="en-US" altLang="en-US" sz="2800" dirty="0"/>
              <a:t>0.24 m </a:t>
            </a:r>
            <a:r>
              <a:rPr lang="en-US" altLang="en-US" sz="2800" dirty="0">
                <a:sym typeface="Symbol" panose="05050102010706020507" pitchFamily="18" charset="2"/>
              </a:rPr>
              <a:t>= </a:t>
            </a:r>
            <a:r>
              <a:rPr lang="en-US" altLang="en-US" sz="2800" dirty="0">
                <a:solidFill>
                  <a:srgbClr val="AE0349"/>
                </a:solidFill>
              </a:rPr>
              <a:t>12 </a:t>
            </a:r>
            <a:r>
              <a:rPr lang="en-US" altLang="en-US" sz="2800" dirty="0" err="1">
                <a:solidFill>
                  <a:srgbClr val="AE0349"/>
                </a:solidFill>
              </a:rPr>
              <a:t>N·m</a:t>
            </a:r>
            <a:endParaRPr lang="en-US" altLang="en-US" sz="2800" dirty="0">
              <a:solidFill>
                <a:srgbClr val="AE0349"/>
              </a:solidFill>
            </a:endParaRPr>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5"/>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6"/>
          </p:nvPr>
        </p:nvSpPr>
        <p:spPr/>
        <p:txBody>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7"/>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3" name="Slide Number Placeholder 13">
            <a:extLst>
              <a:ext uri="{FF2B5EF4-FFF2-40B4-BE49-F238E27FC236}">
                <a16:creationId xmlns:a16="http://schemas.microsoft.com/office/drawing/2014/main" id="{58025832-24F4-48A7-9AAB-034021D908E6}"/>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29</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89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716"/>
            <a:ext cx="9662160" cy="822960"/>
          </a:xfrm>
        </p:spPr>
        <p:txBody>
          <a:bodyPr vert="horz" lIns="0" tIns="0" rIns="0" bIns="0" rtlCol="0" anchor="ctr">
            <a:noAutofit/>
          </a:bodyPr>
          <a:lstStyle/>
          <a:p>
            <a:pPr>
              <a:lnSpc>
                <a:spcPct val="100000"/>
              </a:lnSpc>
            </a:pPr>
            <a:r>
              <a:rPr lang="en-US" sz="3600" dirty="0"/>
              <a:t>What happens when billiard balls bounce?</a:t>
            </a:r>
            <a:r>
              <a:rPr lang="en-US" sz="1600" dirty="0"/>
              <a:t> 2</a:t>
            </a:r>
            <a:endParaRPr lang="en-US" sz="3600" dirty="0"/>
          </a:p>
        </p:txBody>
      </p:sp>
      <p:sp>
        <p:nvSpPr>
          <p:cNvPr id="3" name="Content Placeholder 2"/>
          <p:cNvSpPr>
            <a:spLocks noGrp="1"/>
          </p:cNvSpPr>
          <p:nvPr>
            <p:ph sz="quarter" idx="11"/>
          </p:nvPr>
        </p:nvSpPr>
        <p:spPr>
          <a:xfrm>
            <a:off x="794657" y="860657"/>
            <a:ext cx="10515600" cy="2834640"/>
          </a:xfrm>
        </p:spPr>
        <p:txBody>
          <a:bodyPr vert="horz" lIns="91440" tIns="0" rIns="0" bIns="0" rtlCol="0">
            <a:noAutofit/>
          </a:bodyPr>
          <a:lstStyle/>
          <a:p>
            <a:pPr>
              <a:spcAft>
                <a:spcPts val="600"/>
              </a:spcAft>
            </a:pPr>
            <a:r>
              <a:rPr lang="en-US" altLang="en-US" sz="2400" dirty="0"/>
              <a:t>For equal masses, the only way for momentum and energy to both be conserved is for the cue ball to stop and the eleven ball to move forward with all the velocity.</a:t>
            </a:r>
          </a:p>
          <a:p>
            <a:pPr>
              <a:spcAft>
                <a:spcPts val="600"/>
              </a:spcAft>
            </a:pPr>
            <a:r>
              <a:rPr lang="en-US" altLang="en-US" sz="2000" dirty="0"/>
              <a:t>Another example is the familiar swinging-ball toy with a row of steel balls hanging by threads from a frame.</a:t>
            </a:r>
          </a:p>
          <a:p>
            <a:pPr lvl="1">
              <a:spcBef>
                <a:spcPts val="0"/>
              </a:spcBef>
              <a:spcAft>
                <a:spcPts val="600"/>
              </a:spcAft>
              <a:buClr>
                <a:srgbClr val="9B3700"/>
              </a:buClr>
            </a:pPr>
            <a:r>
              <a:rPr lang="en-US" altLang="en-US" sz="2000" dirty="0">
                <a:latin typeface="Times New Roman" panose="02020603050405020304" pitchFamily="18" charset="0"/>
              </a:rPr>
              <a:t>If one ball is pulled back and released, the collision with the other balls results in a single ball from the other end flying off with the same velocity as the first ball just before the collision.</a:t>
            </a:r>
            <a:endParaRPr lang="en-US" sz="2000" dirty="0">
              <a:latin typeface="Times New Roman" panose="02020603050405020304" pitchFamily="18" charset="0"/>
            </a:endParaRPr>
          </a:p>
        </p:txBody>
      </p:sp>
      <p:sp>
        <p:nvSpPr>
          <p:cNvPr id="4" name="Content Placeholder 3"/>
          <p:cNvSpPr>
            <a:spLocks noGrp="1"/>
          </p:cNvSpPr>
          <p:nvPr>
            <p:ph sz="quarter" idx="12"/>
          </p:nvPr>
        </p:nvSpPr>
        <p:spPr>
          <a:xfrm>
            <a:off x="6096000" y="3639278"/>
            <a:ext cx="5029200" cy="1645920"/>
          </a:xfrm>
        </p:spPr>
        <p:txBody>
          <a:bodyPr vert="horz" lIns="91440" tIns="0" rIns="0" bIns="0" rtlCol="0">
            <a:normAutofit lnSpcReduction="10000"/>
          </a:bodyPr>
          <a:lstStyle/>
          <a:p>
            <a:pPr lvl="1">
              <a:spcBef>
                <a:spcPts val="0"/>
              </a:spcBef>
              <a:spcAft>
                <a:spcPts val="600"/>
              </a:spcAft>
              <a:buClr>
                <a:srgbClr val="9B3700"/>
              </a:buClr>
            </a:pPr>
            <a:r>
              <a:rPr lang="en-US" altLang="en-US" noProof="0" dirty="0">
                <a:latin typeface="Times New Roman" panose="02020603050405020304" pitchFamily="18" charset="0"/>
                <a:cs typeface="Times New Roman" panose="02020603050405020304" pitchFamily="18" charset="0"/>
              </a:rPr>
              <a:t>Both momentum and kinetic energy are conserved.</a:t>
            </a:r>
          </a:p>
          <a:p>
            <a:pPr lvl="1">
              <a:spcBef>
                <a:spcPts val="0"/>
              </a:spcBef>
              <a:spcAft>
                <a:spcPts val="600"/>
              </a:spcAft>
              <a:buClr>
                <a:srgbClr val="9B3700"/>
              </a:buClr>
              <a:tabLst>
                <a:tab pos="3033713" algn="l"/>
              </a:tabLst>
            </a:pPr>
            <a:r>
              <a:rPr lang="en-US" altLang="en-US" noProof="0" dirty="0">
                <a:latin typeface="Times New Roman" panose="02020603050405020304" pitchFamily="18" charset="0"/>
                <a:cs typeface="Times New Roman" panose="02020603050405020304" pitchFamily="18" charset="0"/>
              </a:rPr>
              <a:t>If two balls on one side are pulled back and released, two balls fly off from the opposite side.</a:t>
            </a:r>
            <a:endParaRPr lang="en-US" sz="2400" dirty="0">
              <a:latin typeface="Times New Roman" panose="02020603050405020304" pitchFamily="18" charset="0"/>
              <a:cs typeface="Times New Roman" panose="02020603050405020304" pitchFamily="18" charset="0"/>
            </a:endParaRPr>
          </a:p>
        </p:txBody>
      </p:sp>
      <p:pic>
        <p:nvPicPr>
          <p:cNvPr id="13" name="Picture 5" descr="Instrument having swinging-ball toy with a row of steel balls hanging by threads from a frame.">
            <a:extLst>
              <a:ext uri="{C183D7F6-B498-43B3-948B-1728B52AA6E4}">
                <adec:decorative xmlns:adec="http://schemas.microsoft.com/office/drawing/2017/decorative" val="0"/>
              </a:ext>
            </a:extLst>
          </p:cNvPr>
          <p:cNvPicPr>
            <a:picLocks noGrp="1" noChangeAspect="1"/>
          </p:cNvPicPr>
          <p:nvPr>
            <p:ph sz="quarter" idx="14"/>
          </p:nvPr>
        </p:nvPicPr>
        <p:blipFill>
          <a:blip r:embed="rId2" cstate="hqprint">
            <a:extLst>
              <a:ext uri="{28A0092B-C50C-407E-A947-70E740481C1C}">
                <a14:useLocalDpi xmlns:a14="http://schemas.microsoft.com/office/drawing/2010/main" val="0"/>
              </a:ext>
            </a:extLst>
          </a:blip>
          <a:stretch>
            <a:fillRect/>
          </a:stretch>
        </p:blipFill>
        <p:spPr>
          <a:xfrm>
            <a:off x="1447800" y="3554602"/>
            <a:ext cx="2767663" cy="2071370"/>
          </a:xfrm>
        </p:spPr>
      </p:pic>
      <p:sp>
        <p:nvSpPr>
          <p:cNvPr id="10" name="Text Placeholder 6" hidden="1"/>
          <p:cNvSpPr>
            <a:spLocks noGrp="1"/>
          </p:cNvSpPr>
          <p:nvPr>
            <p:ph type="body" sz="quarter" idx="18"/>
          </p:nvPr>
        </p:nvSpPr>
        <p:spPr/>
        <p:txBody>
          <a:bodyPr>
            <a:normAutofit fontScale="70000" lnSpcReduction="20000"/>
          </a:bodyPr>
          <a:lstStyle/>
          <a:p>
            <a:endParaRPr lang="en-US"/>
          </a:p>
        </p:txBody>
      </p:sp>
    </p:spTree>
    <p:extLst>
      <p:ext uri="{BB962C8B-B14F-4D97-AF65-F5344CB8AC3E}">
        <p14:creationId xmlns:p14="http://schemas.microsoft.com/office/powerpoint/2010/main" val="356316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990600"/>
          </a:xfrm>
        </p:spPr>
        <p:txBody>
          <a:bodyPr>
            <a:noAutofit/>
          </a:bodyPr>
          <a:lstStyle/>
          <a:p>
            <a:r>
              <a:rPr lang="en-US" sz="2800" dirty="0"/>
              <a:t>What would the torque be if the force were applied half way up the handle instead of at the end?</a:t>
            </a:r>
            <a:r>
              <a:rPr lang="en-US" sz="1600" dirty="0"/>
              <a:t> 1</a:t>
            </a:r>
          </a:p>
        </p:txBody>
      </p:sp>
      <p:sp>
        <p:nvSpPr>
          <p:cNvPr id="3" name="Content Placeholder 2"/>
          <p:cNvSpPr>
            <a:spLocks noGrp="1"/>
          </p:cNvSpPr>
          <p:nvPr>
            <p:ph sz="quarter" idx="11"/>
          </p:nvPr>
        </p:nvSpPr>
        <p:spPr>
          <a:xfrm>
            <a:off x="1866000" y="1945150"/>
            <a:ext cx="3772800" cy="2245850"/>
          </a:xfrm>
        </p:spPr>
        <p:txBody>
          <a:bodyPr/>
          <a:lstStyle/>
          <a:p>
            <a:pPr marL="541338" indent="-541338">
              <a:lnSpc>
                <a:spcPct val="80000"/>
              </a:lnSpc>
              <a:spcBef>
                <a:spcPts val="600"/>
              </a:spcBef>
              <a:buClr>
                <a:schemeClr val="tx1"/>
              </a:buClr>
            </a:pPr>
            <a:r>
              <a:rPr lang="en-US" altLang="en-US" sz="2800" dirty="0"/>
              <a:t>a)	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12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26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120 </a:t>
            </a:r>
            <a:r>
              <a:rPr lang="en-US" altLang="en-US" sz="2800" dirty="0" err="1"/>
              <a:t>N·m</a:t>
            </a:r>
            <a:endParaRPr lang="en-US" altLang="en-US" sz="2800" dirty="0"/>
          </a:p>
        </p:txBody>
      </p:sp>
      <p:pic>
        <p:nvPicPr>
          <p:cNvPr id="14" name="Picture 3" descr="A wrench of length l has a force F applied at its end, perpendicular to its length. This equation is given: tau = Fl">
            <a:extLst>
              <a:ext uri="{FF2B5EF4-FFF2-40B4-BE49-F238E27FC236}">
                <a16:creationId xmlns:a16="http://schemas.microsoft.com/office/drawing/2014/main" id="{8AB9B7FE-2A83-4362-B859-DDF8C2F449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798128" y="1961486"/>
            <a:ext cx="3193472" cy="29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hidden="1">
            <a:extLst>
              <a:ext uri="{FF2B5EF4-FFF2-40B4-BE49-F238E27FC236}">
                <a16:creationId xmlns:a16="http://schemas.microsoft.com/office/drawing/2014/main" id="{06808690-79E5-49AF-828B-94A2146858B7}"/>
              </a:ext>
            </a:extLst>
          </p:cNvPr>
          <p:cNvSpPr>
            <a:spLocks noGrp="1"/>
          </p:cNvSpPr>
          <p:nvPr>
            <p:ph sz="quarter" idx="13"/>
          </p:nvPr>
        </p:nvSpPr>
        <p:spPr/>
        <p:txBody>
          <a:bodyPr>
            <a:normAutofit lnSpcReduction="10000"/>
          </a:bodyPr>
          <a:lstStyle/>
          <a:p>
            <a:endParaRPr lang="en-IN" dirty="0"/>
          </a:p>
        </p:txBody>
      </p:sp>
      <p:sp>
        <p:nvSpPr>
          <p:cNvPr id="5" name="Content Placeholder 4" hidden="1">
            <a:extLst>
              <a:ext uri="{FF2B5EF4-FFF2-40B4-BE49-F238E27FC236}">
                <a16:creationId xmlns:a16="http://schemas.microsoft.com/office/drawing/2014/main" id="{5AB74498-8FA9-49F6-AD79-0794FD2399BC}"/>
              </a:ext>
            </a:extLst>
          </p:cNvPr>
          <p:cNvSpPr>
            <a:spLocks noGrp="1"/>
          </p:cNvSpPr>
          <p:nvPr>
            <p:ph sz="quarter" idx="14"/>
          </p:nvPr>
        </p:nvSpPr>
        <p:spPr/>
        <p:txBody>
          <a:bodyPr>
            <a:normAutofit lnSpcReduction="10000"/>
          </a:bodyPr>
          <a:lstStyle/>
          <a:p>
            <a:endParaRPr lang="en-IN"/>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5"/>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6"/>
          </p:nvPr>
        </p:nvSpPr>
        <p:spPr/>
        <p:txBody>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7"/>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30</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857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954550"/>
          </a:xfrm>
        </p:spPr>
        <p:txBody>
          <a:bodyPr>
            <a:noAutofit/>
          </a:bodyPr>
          <a:lstStyle/>
          <a:p>
            <a:r>
              <a:rPr lang="en-US" sz="2800" dirty="0"/>
              <a:t>What would the torque be if the force were applied half way up the handle instead of at the end?</a:t>
            </a:r>
            <a:r>
              <a:rPr lang="en-US" sz="1600" dirty="0"/>
              <a:t> 2</a:t>
            </a:r>
          </a:p>
        </p:txBody>
      </p:sp>
      <p:sp>
        <p:nvSpPr>
          <p:cNvPr id="3" name="Content Placeholder 2"/>
          <p:cNvSpPr>
            <a:spLocks noGrp="1"/>
          </p:cNvSpPr>
          <p:nvPr>
            <p:ph sz="quarter" idx="11"/>
          </p:nvPr>
        </p:nvSpPr>
        <p:spPr>
          <a:xfrm>
            <a:off x="1866000" y="1945150"/>
            <a:ext cx="3772800" cy="2245850"/>
          </a:xfrm>
        </p:spPr>
        <p:txBody>
          <a:bodyPr/>
          <a:lstStyle/>
          <a:p>
            <a:pPr marL="541338" indent="-541338">
              <a:lnSpc>
                <a:spcPct val="80000"/>
              </a:lnSpc>
              <a:spcBef>
                <a:spcPts val="600"/>
              </a:spcBef>
              <a:buClr>
                <a:schemeClr val="tx1"/>
              </a:buClr>
            </a:pPr>
            <a:r>
              <a:rPr lang="en-US" altLang="en-US" sz="2800" dirty="0"/>
              <a:t>a)	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12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26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120 </a:t>
            </a:r>
            <a:r>
              <a:rPr lang="en-US" altLang="en-US" sz="2800" dirty="0" err="1"/>
              <a:t>N·m</a:t>
            </a:r>
            <a:endParaRPr lang="en-US" altLang="en-US" sz="2800" dirty="0"/>
          </a:p>
        </p:txBody>
      </p:sp>
      <p:pic>
        <p:nvPicPr>
          <p:cNvPr id="14" name="Picture 3" descr="A wrench of length l has a force F applied at its end, perpendicular to its length. This equation is given: tau = Fl">
            <a:extLst>
              <a:ext uri="{FF2B5EF4-FFF2-40B4-BE49-F238E27FC236}">
                <a16:creationId xmlns:a16="http://schemas.microsoft.com/office/drawing/2014/main" id="{8AB9B7FE-2A83-4362-B859-DDF8C2F449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306340" y="2671650"/>
            <a:ext cx="3418335" cy="31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
            <a:extLst>
              <a:ext uri="{FF2B5EF4-FFF2-40B4-BE49-F238E27FC236}">
                <a16:creationId xmlns:a16="http://schemas.microsoft.com/office/drawing/2014/main" id="{85D9A60C-8528-43FD-897D-4E5F7FC67BC5}"/>
              </a:ex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2878657994"/>
              </p:ext>
            </p:extLst>
          </p:nvPr>
        </p:nvGraphicFramePr>
        <p:xfrm>
          <a:off x="2286000" y="4343400"/>
          <a:ext cx="898525" cy="381000"/>
        </p:xfrm>
        <a:graphic>
          <a:graphicData uri="http://schemas.openxmlformats.org/presentationml/2006/ole">
            <mc:AlternateContent xmlns:mc="http://schemas.openxmlformats.org/markup-compatibility/2006">
              <mc:Choice xmlns:v="urn:schemas-microsoft-com:vml" Requires="v">
                <p:oleObj name="Equation" r:id="rId3" imgW="419040" imgH="177480" progId="Equation.DSMT4">
                  <p:embed/>
                </p:oleObj>
              </mc:Choice>
              <mc:Fallback>
                <p:oleObj name="Equation" r:id="rId3" imgW="419040" imgH="177480" progId="Equation.DSMT4">
                  <p:embed/>
                  <p:pic>
                    <p:nvPicPr>
                      <p:cNvPr id="12" name="Object 4">
                        <a:extLst>
                          <a:ext uri="{FF2B5EF4-FFF2-40B4-BE49-F238E27FC236}">
                            <a16:creationId xmlns:a16="http://schemas.microsoft.com/office/drawing/2014/main" id="{85D9A60C-8528-43FD-897D-4E5F7FC67BC5}"/>
                          </a:ext>
                        </a:extLst>
                      </p:cNvPr>
                      <p:cNvPicPr/>
                      <p:nvPr/>
                    </p:nvPicPr>
                    <p:blipFill>
                      <a:blip r:embed="rId4"/>
                      <a:stretch>
                        <a:fillRect/>
                      </a:stretch>
                    </p:blipFill>
                    <p:spPr>
                      <a:xfrm>
                        <a:off x="2286000" y="4343400"/>
                        <a:ext cx="898525" cy="381000"/>
                      </a:xfrm>
                      <a:prstGeom prst="rect">
                        <a:avLst/>
                      </a:prstGeom>
                      <a:solidFill>
                        <a:srgbClr val="EFFF5D"/>
                      </a:solidFill>
                    </p:spPr>
                  </p:pic>
                </p:oleObj>
              </mc:Fallback>
            </mc:AlternateContent>
          </a:graphicData>
        </a:graphic>
      </p:graphicFrame>
      <p:sp>
        <p:nvSpPr>
          <p:cNvPr id="5" name="Content Placeholder 5">
            <a:extLst>
              <a:ext uri="{FF2B5EF4-FFF2-40B4-BE49-F238E27FC236}">
                <a16:creationId xmlns:a16="http://schemas.microsoft.com/office/drawing/2014/main" id="{5AB74498-8FA9-49F6-AD79-0794FD2399BC}"/>
              </a:ext>
            </a:extLst>
          </p:cNvPr>
          <p:cNvSpPr>
            <a:spLocks noGrp="1"/>
          </p:cNvSpPr>
          <p:nvPr>
            <p:ph sz="quarter" idx="14"/>
          </p:nvPr>
        </p:nvSpPr>
        <p:spPr>
          <a:xfrm>
            <a:off x="1866001" y="4953000"/>
            <a:ext cx="4682513" cy="1143000"/>
          </a:xfrm>
        </p:spPr>
        <p:txBody>
          <a:bodyPr>
            <a:normAutofit/>
          </a:bodyPr>
          <a:lstStyle/>
          <a:p>
            <a:pPr marL="541338" indent="-541338">
              <a:spcBef>
                <a:spcPct val="0"/>
              </a:spcBef>
              <a:buClr>
                <a:schemeClr val="tx1"/>
              </a:buClr>
            </a:pPr>
            <a:r>
              <a:rPr lang="en-US" altLang="en-US" sz="2800" dirty="0">
                <a:sym typeface="Symbol" panose="05050102010706020507" pitchFamily="18" charset="2"/>
              </a:rPr>
              <a:t>a)	50 N</a:t>
            </a:r>
            <a:r>
              <a:rPr lang="en-US" altLang="en-US" sz="2800" dirty="0"/>
              <a:t> </a:t>
            </a:r>
            <a:r>
              <a:rPr lang="en-US" altLang="en-US" sz="2800" dirty="0">
                <a:sym typeface="Symbol" panose="05050102010706020507" pitchFamily="18" charset="2"/>
              </a:rPr>
              <a:t>× </a:t>
            </a:r>
            <a:r>
              <a:rPr lang="en-US" altLang="en-US" sz="2800" dirty="0"/>
              <a:t>0.12 m</a:t>
            </a:r>
            <a:r>
              <a:rPr lang="en-US" altLang="en-US" sz="2800" dirty="0">
                <a:sym typeface="Symbol" panose="05050102010706020507" pitchFamily="18" charset="2"/>
              </a:rPr>
              <a:t> = </a:t>
            </a:r>
            <a:r>
              <a:rPr lang="en-US" altLang="en-US" sz="2800" dirty="0">
                <a:solidFill>
                  <a:srgbClr val="AE0349"/>
                </a:solidFill>
              </a:rPr>
              <a:t>6 </a:t>
            </a:r>
            <a:r>
              <a:rPr lang="en-US" altLang="en-US" sz="2800" dirty="0" err="1">
                <a:solidFill>
                  <a:srgbClr val="AE0349"/>
                </a:solidFill>
              </a:rPr>
              <a:t>N·m</a:t>
            </a:r>
            <a:endParaRPr lang="en-US" altLang="en-US" sz="2800" dirty="0">
              <a:solidFill>
                <a:srgbClr val="AE0349"/>
              </a:solidFill>
            </a:endParaRPr>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5"/>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6"/>
          </p:nvPr>
        </p:nvSpPr>
        <p:spPr/>
        <p:txBody>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7"/>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3" name="Slide Number Placeholder 13">
            <a:extLst>
              <a:ext uri="{FF2B5EF4-FFF2-40B4-BE49-F238E27FC236}">
                <a16:creationId xmlns:a16="http://schemas.microsoft.com/office/drawing/2014/main" id="{3BA023D3-2340-4783-9A1A-9F01E93984F0}"/>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207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Counterclockwise Rotation</a:t>
            </a:r>
            <a:endParaRPr lang="en-US" sz="1500" dirty="0"/>
          </a:p>
        </p:txBody>
      </p:sp>
      <p:sp>
        <p:nvSpPr>
          <p:cNvPr id="5" name="Content Placeholder 2"/>
          <p:cNvSpPr>
            <a:spLocks noGrp="1"/>
          </p:cNvSpPr>
          <p:nvPr>
            <p:ph sz="quarter" idx="11"/>
          </p:nvPr>
        </p:nvSpPr>
        <p:spPr>
          <a:xfrm>
            <a:off x="691756" y="1557052"/>
            <a:ext cx="9564000" cy="1871948"/>
          </a:xfrm>
        </p:spPr>
        <p:txBody>
          <a:bodyPr/>
          <a:lstStyle/>
          <a:p>
            <a:pPr marL="0" lvl="1" indent="0">
              <a:buClr>
                <a:schemeClr val="folHlink"/>
              </a:buClr>
              <a:buNone/>
            </a:pPr>
            <a:r>
              <a:rPr lang="en-US" altLang="en-US" sz="2800" dirty="0">
                <a:latin typeface="Times New Roman" panose="02020603050405020304" pitchFamily="18" charset="0"/>
              </a:rPr>
              <a:t>When the applied force is not perpendicular to the crowbar, for example, the lever arm is found by drawing the perpendicular line from the fulcrum to the line of action of the force.</a:t>
            </a:r>
          </a:p>
        </p:txBody>
      </p:sp>
      <p:pic>
        <p:nvPicPr>
          <p:cNvPr id="8" name="Picture 4" descr="By applying a force, F, at the end of crowbar a large rock is being lifted.  A smaller rock, just to the right of the large rock, is being used as a fulcrum for the crowbar. The crowbar makes an angle with the horizontal.  The force is applied straight downward on the end of the crowbar.  A vertical dotted line is drawn along the line of action of this force. A horizontal line is drawn from the fulcrum point until it reaches this vertical line.  This distance is the lever arm for calculations of torque."/>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315200" y="2887053"/>
            <a:ext cx="4185044" cy="31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3">
            <a:extLst>
              <a:ext uri="{FF2B5EF4-FFF2-40B4-BE49-F238E27FC236}">
                <a16:creationId xmlns:a16="http://schemas.microsoft.com/office/drawing/2014/main" id="{249F32DF-7E60-47A5-99A7-7571DF860A63}"/>
              </a:ext>
            </a:extLst>
          </p:cNvPr>
          <p:cNvSpPr>
            <a:spLocks noGrp="1"/>
          </p:cNvSpPr>
          <p:nvPr>
            <p:ph sz="quarter" idx="13"/>
          </p:nvPr>
        </p:nvSpPr>
        <p:spPr>
          <a:xfrm>
            <a:off x="1219200" y="3276600"/>
            <a:ext cx="4687200" cy="3154400"/>
          </a:xfrm>
        </p:spPr>
        <p:txBody>
          <a:bodyPr>
            <a:normAutofit/>
          </a:bodyPr>
          <a:lstStyle/>
          <a:p>
            <a:r>
              <a:rPr lang="en-US" altLang="en-US" dirty="0"/>
              <a:t>We call torques that produce </a:t>
            </a:r>
            <a:r>
              <a:rPr lang="en-US" altLang="en-US" i="1" dirty="0">
                <a:solidFill>
                  <a:srgbClr val="CC4D00"/>
                </a:solidFill>
              </a:rPr>
              <a:t>counterclockwise </a:t>
            </a:r>
            <a:r>
              <a:rPr lang="en-US" altLang="en-US" dirty="0"/>
              <a:t>rotation </a:t>
            </a:r>
            <a:r>
              <a:rPr lang="en-US" altLang="en-US" b="1" dirty="0">
                <a:solidFill>
                  <a:srgbClr val="CC4D00"/>
                </a:solidFill>
              </a:rPr>
              <a:t>positive</a:t>
            </a:r>
            <a:r>
              <a:rPr lang="en-US" altLang="en-US" dirty="0"/>
              <a:t>, and torques that produce </a:t>
            </a:r>
            <a:r>
              <a:rPr lang="en-US" altLang="en-US" i="1" dirty="0">
                <a:solidFill>
                  <a:srgbClr val="CC4D00"/>
                </a:solidFill>
              </a:rPr>
              <a:t>clockwise</a:t>
            </a:r>
            <a:r>
              <a:rPr lang="en-US" altLang="en-US" dirty="0"/>
              <a:t> rotation </a:t>
            </a:r>
            <a:r>
              <a:rPr lang="en-US" altLang="en-US" b="1" dirty="0">
                <a:solidFill>
                  <a:srgbClr val="CC4D00"/>
                </a:solidFill>
              </a:rPr>
              <a:t>negative</a:t>
            </a:r>
            <a:r>
              <a:rPr lang="en-US" altLang="en-US" dirty="0"/>
              <a:t>.</a:t>
            </a:r>
          </a:p>
          <a:p>
            <a:endParaRPr lang="en-US" dirty="0"/>
          </a:p>
        </p:txBody>
      </p:sp>
      <p:sp>
        <p:nvSpPr>
          <p:cNvPr id="6" name="Content Placeholder 5" hidden="1">
            <a:extLst>
              <a:ext uri="{FF2B5EF4-FFF2-40B4-BE49-F238E27FC236}">
                <a16:creationId xmlns:a16="http://schemas.microsoft.com/office/drawing/2014/main" id="{B602C4AC-8365-44DB-B81A-BA5B6BDB151C}"/>
              </a:ext>
            </a:extLst>
          </p:cNvPr>
          <p:cNvSpPr>
            <a:spLocks noGrp="1"/>
          </p:cNvSpPr>
          <p:nvPr>
            <p:ph sz="quarter" idx="14"/>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3675FED3-7E98-4CEB-8E1D-D2FF6116C293}"/>
              </a:ext>
            </a:extLst>
          </p:cNvPr>
          <p:cNvSpPr>
            <a:spLocks noGrp="1"/>
          </p:cNvSpPr>
          <p:nvPr>
            <p:ph sz="quarter" idx="15"/>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36129B07-48ED-41B5-9A0D-01A58BC3D648}"/>
              </a:ext>
            </a:extLst>
          </p:cNvPr>
          <p:cNvSpPr>
            <a:spLocks noGrp="1"/>
          </p:cNvSpPr>
          <p:nvPr>
            <p:ph sz="quarter" idx="16"/>
          </p:nvPr>
        </p:nvSpPr>
        <p:spPr/>
        <p:txBody>
          <a:bodyPr/>
          <a:lstStyle/>
          <a:p>
            <a:endParaRPr lang="en-IN" dirty="0"/>
          </a:p>
        </p:txBody>
      </p:sp>
      <p:sp>
        <p:nvSpPr>
          <p:cNvPr id="10" name="Text Placeholder 9" hidden="1">
            <a:extLst>
              <a:ext uri="{FF2B5EF4-FFF2-40B4-BE49-F238E27FC236}">
                <a16:creationId xmlns:a16="http://schemas.microsoft.com/office/drawing/2014/main" id="{104D5E1B-28A3-447F-8745-6FE31C77BE58}"/>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637B2B8E-D3E5-43AF-BE02-3AE97AB367D7}"/>
              </a:ext>
            </a:extLst>
          </p:cNvPr>
          <p:cNvSpPr>
            <a:spLocks noGrp="1"/>
          </p:cNvSpPr>
          <p:nvPr>
            <p:ph type="body" sz="quarter" idx="19"/>
          </p:nvPr>
        </p:nvSpPr>
        <p:spPr/>
        <p:txBody>
          <a:bodyPr/>
          <a:lstStyle/>
          <a:p>
            <a:endParaRPr lang="en-IN"/>
          </a:p>
        </p:txBody>
      </p:sp>
      <p:sp>
        <p:nvSpPr>
          <p:cNvPr id="13" name="Slide Number Placeholder 13">
            <a:extLst>
              <a:ext uri="{FF2B5EF4-FFF2-40B4-BE49-F238E27FC236}">
                <a16:creationId xmlns:a16="http://schemas.microsoft.com/office/drawing/2014/main" id="{8430EA6A-EF1E-45D0-9A90-CC4A0D2185DC}"/>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32</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84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6947"/>
            <a:ext cx="9792600" cy="990600"/>
          </a:xfrm>
        </p:spPr>
        <p:txBody>
          <a:bodyPr>
            <a:noAutofit/>
          </a:bodyPr>
          <a:lstStyle/>
          <a:p>
            <a:r>
              <a:rPr lang="en-US" sz="2800" dirty="0"/>
              <a:t>Two forces are applied to a merry-go-round with a radius of 1.2 m as shown. What is the torque about the axle of the merry-go-round due to the 80-N force?</a:t>
            </a:r>
            <a:r>
              <a:rPr lang="en-US" sz="1600" dirty="0"/>
              <a:t> 1</a:t>
            </a:r>
          </a:p>
        </p:txBody>
      </p:sp>
      <p:sp>
        <p:nvSpPr>
          <p:cNvPr id="3" name="Content Placeholder 2"/>
          <p:cNvSpPr>
            <a:spLocks noGrp="1"/>
          </p:cNvSpPr>
          <p:nvPr>
            <p:ph sz="quarter" idx="11"/>
          </p:nvPr>
        </p:nvSpPr>
        <p:spPr>
          <a:xfrm>
            <a:off x="1866000" y="1945150"/>
            <a:ext cx="3772800" cy="2245850"/>
          </a:xfrm>
        </p:spPr>
        <p:txBody>
          <a:bodyPr/>
          <a:lstStyle/>
          <a:p>
            <a:pPr marL="0" indent="0">
              <a:lnSpc>
                <a:spcPct val="80000"/>
              </a:lnSpc>
              <a:spcBef>
                <a:spcPts val="600"/>
              </a:spcBef>
              <a:buClr>
                <a:schemeClr val="tx1"/>
              </a:buClr>
              <a:buNone/>
            </a:pPr>
            <a:r>
              <a:rPr lang="en-US" altLang="en-US" sz="2800" dirty="0"/>
              <a:t>a)	+9.6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-36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+96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-96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856317" y="1961486"/>
            <a:ext cx="2601883" cy="30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a:extLst>
              <a:ext uri="{FF2B5EF4-FFF2-40B4-BE49-F238E27FC236}">
                <a16:creationId xmlns:a16="http://schemas.microsoft.com/office/drawing/2014/main" id="{5AB74498-8FA9-49F6-AD79-0794FD2399BC}"/>
              </a:ext>
            </a:extLst>
          </p:cNvPr>
          <p:cNvSpPr>
            <a:spLocks noGrp="1"/>
          </p:cNvSpPr>
          <p:nvPr>
            <p:ph sz="quarter" idx="13"/>
          </p:nvPr>
        </p:nvSpPr>
        <p:spPr/>
        <p:txBody>
          <a:bodyPr>
            <a:normAutofit lnSpcReduction="10000"/>
          </a:bodyPr>
          <a:lstStyle/>
          <a:p>
            <a:endParaRPr lang="en-IN"/>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4"/>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5"/>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6"/>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33</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1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0097400" cy="990600"/>
          </a:xfrm>
        </p:spPr>
        <p:txBody>
          <a:bodyPr>
            <a:noAutofit/>
          </a:bodyPr>
          <a:lstStyle/>
          <a:p>
            <a:r>
              <a:rPr lang="en-US" sz="2800" dirty="0"/>
              <a:t>Two forces are applied to a merry-go-round with a radius of 1.2 m as shown. What is the torque about the axle of the merry-go-round due to the 80-N force?</a:t>
            </a:r>
            <a:r>
              <a:rPr lang="en-US" sz="1600" dirty="0"/>
              <a:t> 2</a:t>
            </a:r>
          </a:p>
        </p:txBody>
      </p:sp>
      <p:sp>
        <p:nvSpPr>
          <p:cNvPr id="3" name="Content Placeholder 2"/>
          <p:cNvSpPr>
            <a:spLocks noGrp="1"/>
          </p:cNvSpPr>
          <p:nvPr>
            <p:ph sz="quarter" idx="11"/>
          </p:nvPr>
        </p:nvSpPr>
        <p:spPr>
          <a:xfrm>
            <a:off x="1866000" y="1945150"/>
            <a:ext cx="3772800" cy="2245850"/>
          </a:xfrm>
        </p:spPr>
        <p:txBody>
          <a:bodyPr/>
          <a:lstStyle/>
          <a:p>
            <a:pPr marL="541338" indent="-541338">
              <a:lnSpc>
                <a:spcPct val="80000"/>
              </a:lnSpc>
              <a:spcBef>
                <a:spcPts val="600"/>
              </a:spcBef>
              <a:buClr>
                <a:schemeClr val="tx1"/>
              </a:buClr>
            </a:pPr>
            <a:r>
              <a:rPr lang="en-US" altLang="en-US" sz="2800" dirty="0"/>
              <a:t>a)	+9.6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-36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+96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-96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009104" y="1907328"/>
            <a:ext cx="3293858" cy="382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a:extLst>
              <a:ext uri="{FF2B5EF4-FFF2-40B4-BE49-F238E27FC236}">
                <a16:creationId xmlns:a16="http://schemas.microsoft.com/office/drawing/2014/main" id="{5AB74498-8FA9-49F6-AD79-0794FD2399BC}"/>
              </a:ext>
            </a:extLst>
          </p:cNvPr>
          <p:cNvSpPr>
            <a:spLocks noGrp="1"/>
          </p:cNvSpPr>
          <p:nvPr>
            <p:ph sz="quarter" idx="13"/>
          </p:nvPr>
        </p:nvSpPr>
        <p:spPr>
          <a:xfrm>
            <a:off x="1866001" y="4191000"/>
            <a:ext cx="3772799" cy="1905000"/>
          </a:xfrm>
        </p:spPr>
        <p:txBody>
          <a:bodyPr>
            <a:normAutofit/>
          </a:bodyPr>
          <a:lstStyle/>
          <a:p>
            <a:pPr marL="541338" indent="-541338"/>
            <a:r>
              <a:rPr lang="en-US" altLang="en-US" sz="2800" dirty="0"/>
              <a:t>c)	1.2 m </a:t>
            </a:r>
            <a:r>
              <a:rPr lang="en-US" altLang="en-US" sz="2800" dirty="0">
                <a:sym typeface="Symbol" panose="05050102010706020507" pitchFamily="18" charset="2"/>
              </a:rPr>
              <a:t>× 80 N </a:t>
            </a:r>
            <a:br>
              <a:rPr lang="en-US" altLang="en-US" sz="2800" dirty="0">
                <a:sym typeface="Symbol" panose="05050102010706020507" pitchFamily="18" charset="2"/>
              </a:rPr>
            </a:br>
            <a:r>
              <a:rPr lang="en-US" altLang="en-US" sz="2800" dirty="0">
                <a:sym typeface="Symbol" panose="05050102010706020507" pitchFamily="18" charset="2"/>
              </a:rPr>
              <a:t>= </a:t>
            </a:r>
            <a:r>
              <a:rPr lang="en-US" altLang="en-US" sz="2800" dirty="0">
                <a:solidFill>
                  <a:srgbClr val="D40555"/>
                </a:solidFill>
                <a:sym typeface="Symbol" panose="05050102010706020507" pitchFamily="18" charset="2"/>
              </a:rPr>
              <a:t>+</a:t>
            </a:r>
            <a:r>
              <a:rPr lang="en-US" altLang="en-US" sz="2800" dirty="0">
                <a:solidFill>
                  <a:srgbClr val="D40555"/>
                </a:solidFill>
              </a:rPr>
              <a:t>96 </a:t>
            </a:r>
            <a:r>
              <a:rPr lang="en-US" altLang="en-US" sz="2800" dirty="0" err="1">
                <a:solidFill>
                  <a:srgbClr val="D40555"/>
                </a:solidFill>
              </a:rPr>
              <a:t>N·m</a:t>
            </a:r>
            <a:br>
              <a:rPr lang="en-US" altLang="en-US" sz="2800" dirty="0">
                <a:solidFill>
                  <a:srgbClr val="D40555"/>
                </a:solidFill>
              </a:rPr>
            </a:br>
            <a:r>
              <a:rPr lang="en-US" altLang="en-US" sz="2800" dirty="0">
                <a:solidFill>
                  <a:srgbClr val="D40555"/>
                </a:solidFill>
              </a:rPr>
              <a:t>(counterclockwise)</a:t>
            </a:r>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4"/>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5"/>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6"/>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525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9183000" cy="990600"/>
          </a:xfrm>
        </p:spPr>
        <p:txBody>
          <a:bodyPr>
            <a:noAutofit/>
          </a:bodyPr>
          <a:lstStyle/>
          <a:p>
            <a:r>
              <a:rPr lang="en-US" sz="3600" dirty="0"/>
              <a:t>What is the torque about the axle of the merry-go-round due to the 50-N force?</a:t>
            </a:r>
            <a:r>
              <a:rPr lang="en-US" sz="1600" dirty="0"/>
              <a:t> 1</a:t>
            </a:r>
          </a:p>
        </p:txBody>
      </p:sp>
      <p:sp>
        <p:nvSpPr>
          <p:cNvPr id="3" name="Content Placeholder 2"/>
          <p:cNvSpPr>
            <a:spLocks noGrp="1"/>
          </p:cNvSpPr>
          <p:nvPr>
            <p:ph sz="quarter" idx="11"/>
          </p:nvPr>
        </p:nvSpPr>
        <p:spPr>
          <a:xfrm>
            <a:off x="1866000" y="1945150"/>
            <a:ext cx="3772800" cy="2245850"/>
          </a:xfrm>
        </p:spPr>
        <p:txBody>
          <a:bodyPr/>
          <a:lstStyle/>
          <a:p>
            <a:pPr marL="0" indent="0">
              <a:lnSpc>
                <a:spcPct val="80000"/>
              </a:lnSpc>
              <a:spcBef>
                <a:spcPts val="600"/>
              </a:spcBef>
              <a:buClr>
                <a:schemeClr val="tx1"/>
              </a:buClr>
              <a:buNone/>
            </a:pPr>
            <a:r>
              <a:rPr lang="en-US" altLang="en-US" sz="2800" dirty="0"/>
              <a:t>a)	+60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+120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-120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856317" y="1961486"/>
            <a:ext cx="3059083" cy="35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3"/>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35</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91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9640200" cy="990600"/>
          </a:xfrm>
        </p:spPr>
        <p:txBody>
          <a:bodyPr>
            <a:noAutofit/>
          </a:bodyPr>
          <a:lstStyle/>
          <a:p>
            <a:r>
              <a:rPr lang="en-US" sz="3600" dirty="0"/>
              <a:t>What is the torque about the axle of the merry-go-round due to the 50-N force?</a:t>
            </a:r>
            <a:r>
              <a:rPr lang="en-US" sz="1600" dirty="0"/>
              <a:t> 2</a:t>
            </a:r>
          </a:p>
        </p:txBody>
      </p:sp>
      <p:sp>
        <p:nvSpPr>
          <p:cNvPr id="3" name="Content Placeholder 2"/>
          <p:cNvSpPr>
            <a:spLocks noGrp="1"/>
          </p:cNvSpPr>
          <p:nvPr>
            <p:ph sz="quarter" idx="11"/>
          </p:nvPr>
        </p:nvSpPr>
        <p:spPr>
          <a:xfrm>
            <a:off x="1866000" y="1945150"/>
            <a:ext cx="3772800" cy="2245850"/>
          </a:xfrm>
        </p:spPr>
        <p:txBody>
          <a:bodyPr/>
          <a:lstStyle/>
          <a:p>
            <a:pPr marL="541338" indent="-541338">
              <a:lnSpc>
                <a:spcPct val="80000"/>
              </a:lnSpc>
              <a:spcBef>
                <a:spcPts val="600"/>
              </a:spcBef>
              <a:buClr>
                <a:schemeClr val="tx1"/>
              </a:buClr>
            </a:pPr>
            <a:r>
              <a:rPr lang="en-US" altLang="en-US" sz="2800" dirty="0"/>
              <a:t>a)	+60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-60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+120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-120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8001000" y="2356806"/>
            <a:ext cx="2342721" cy="272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a:extLst>
              <a:ext uri="{FF2B5EF4-FFF2-40B4-BE49-F238E27FC236}">
                <a16:creationId xmlns:a16="http://schemas.microsoft.com/office/drawing/2014/main" id="{5AB74498-8FA9-49F6-AD79-0794FD2399BC}"/>
              </a:ext>
            </a:extLst>
          </p:cNvPr>
          <p:cNvSpPr>
            <a:spLocks noGrp="1"/>
          </p:cNvSpPr>
          <p:nvPr>
            <p:ph sz="quarter" idx="13"/>
          </p:nvPr>
        </p:nvSpPr>
        <p:spPr>
          <a:xfrm>
            <a:off x="1866000" y="4191000"/>
            <a:ext cx="4611000" cy="1905000"/>
          </a:xfrm>
        </p:spPr>
        <p:txBody>
          <a:bodyPr>
            <a:normAutofit/>
          </a:bodyPr>
          <a:lstStyle/>
          <a:p>
            <a:pPr marL="541338" indent="-541338">
              <a:spcBef>
                <a:spcPct val="0"/>
              </a:spcBef>
              <a:buClr>
                <a:schemeClr val="tx1"/>
              </a:buClr>
            </a:pPr>
            <a:r>
              <a:rPr lang="en-US" altLang="en-US" sz="2800" dirty="0"/>
              <a:t>b)	-(1.2 m </a:t>
            </a:r>
            <a:r>
              <a:rPr lang="en-US" altLang="en-US" sz="2800" dirty="0">
                <a:sym typeface="Symbol" panose="05050102010706020507" pitchFamily="18" charset="2"/>
              </a:rPr>
              <a:t>× 50 N) = </a:t>
            </a:r>
            <a:r>
              <a:rPr lang="en-US" altLang="en-US" sz="2800" dirty="0">
                <a:solidFill>
                  <a:srgbClr val="AE0349"/>
                </a:solidFill>
                <a:sym typeface="Symbol" panose="05050102010706020507" pitchFamily="18" charset="2"/>
              </a:rPr>
              <a:t>-</a:t>
            </a:r>
            <a:r>
              <a:rPr lang="en-US" altLang="en-US" sz="2800" dirty="0">
                <a:solidFill>
                  <a:srgbClr val="AE0349"/>
                </a:solidFill>
              </a:rPr>
              <a:t>60 </a:t>
            </a:r>
            <a:r>
              <a:rPr lang="en-US" altLang="en-US" sz="2800" dirty="0" err="1">
                <a:solidFill>
                  <a:srgbClr val="AE0349"/>
                </a:solidFill>
              </a:rPr>
              <a:t>N·m</a:t>
            </a:r>
            <a:br>
              <a:rPr lang="en-US" altLang="en-US" sz="2800" dirty="0">
                <a:solidFill>
                  <a:srgbClr val="AE0349"/>
                </a:solidFill>
              </a:rPr>
            </a:br>
            <a:r>
              <a:rPr lang="en-US" altLang="en-US" sz="2800" dirty="0">
                <a:solidFill>
                  <a:srgbClr val="AE0349"/>
                </a:solidFill>
              </a:rPr>
              <a:t>(clockwise)</a:t>
            </a:r>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4"/>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5"/>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6"/>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095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990600"/>
          </a:xfrm>
        </p:spPr>
        <p:txBody>
          <a:bodyPr>
            <a:noAutofit/>
          </a:bodyPr>
          <a:lstStyle/>
          <a:p>
            <a:r>
              <a:rPr lang="en-US" dirty="0"/>
              <a:t>What is the net torque acting on the merry-go-round?</a:t>
            </a:r>
            <a:r>
              <a:rPr lang="en-US" sz="1600" dirty="0"/>
              <a:t> 1</a:t>
            </a:r>
          </a:p>
        </p:txBody>
      </p:sp>
      <p:sp>
        <p:nvSpPr>
          <p:cNvPr id="3" name="Content Placeholder 2"/>
          <p:cNvSpPr>
            <a:spLocks noGrp="1"/>
          </p:cNvSpPr>
          <p:nvPr>
            <p:ph sz="quarter" idx="11"/>
          </p:nvPr>
        </p:nvSpPr>
        <p:spPr>
          <a:xfrm>
            <a:off x="1866000" y="1945150"/>
            <a:ext cx="3772800" cy="2626850"/>
          </a:xfrm>
        </p:spPr>
        <p:txBody>
          <a:bodyPr/>
          <a:lstStyle/>
          <a:p>
            <a:pPr marL="0" indent="0">
              <a:lnSpc>
                <a:spcPct val="80000"/>
              </a:lnSpc>
              <a:spcBef>
                <a:spcPts val="600"/>
              </a:spcBef>
              <a:buClr>
                <a:schemeClr val="tx1"/>
              </a:buClr>
              <a:buNone/>
            </a:pPr>
            <a:r>
              <a:rPr lang="en-US" altLang="en-US" sz="2800" dirty="0"/>
              <a:t>a)	+36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-36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+30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e)	+126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239000" y="2133600"/>
            <a:ext cx="3440083" cy="399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3"/>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22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990600"/>
          </a:xfrm>
        </p:spPr>
        <p:txBody>
          <a:bodyPr>
            <a:noAutofit/>
          </a:bodyPr>
          <a:lstStyle/>
          <a:p>
            <a:r>
              <a:rPr lang="en-US" dirty="0"/>
              <a:t>What is the net torque acting on the merry-go-round?</a:t>
            </a:r>
            <a:r>
              <a:rPr lang="en-US" sz="1600" dirty="0"/>
              <a:t> 2</a:t>
            </a:r>
            <a:endParaRPr lang="en-US" sz="2000" dirty="0"/>
          </a:p>
        </p:txBody>
      </p:sp>
      <p:sp>
        <p:nvSpPr>
          <p:cNvPr id="3" name="Content Placeholder 2"/>
          <p:cNvSpPr>
            <a:spLocks noGrp="1"/>
          </p:cNvSpPr>
          <p:nvPr>
            <p:ph sz="quarter" idx="11"/>
          </p:nvPr>
        </p:nvSpPr>
        <p:spPr>
          <a:xfrm>
            <a:off x="1866000" y="1945150"/>
            <a:ext cx="3772800" cy="2550650"/>
          </a:xfrm>
        </p:spPr>
        <p:txBody>
          <a:bodyPr/>
          <a:lstStyle/>
          <a:p>
            <a:pPr marL="541338" indent="-541338">
              <a:lnSpc>
                <a:spcPct val="80000"/>
              </a:lnSpc>
              <a:spcBef>
                <a:spcPts val="600"/>
              </a:spcBef>
              <a:buClr>
                <a:schemeClr val="tx1"/>
              </a:buClr>
            </a:pPr>
            <a:r>
              <a:rPr lang="en-US" altLang="en-US" sz="2800" dirty="0"/>
              <a:t>a)	+36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-36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+30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-60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e)	+126 </a:t>
            </a:r>
            <a:r>
              <a:rPr lang="en-US" altLang="en-US" sz="2800" dirty="0" err="1"/>
              <a:t>N·m</a:t>
            </a:r>
            <a:endParaRPr lang="en-US" altLang="en-US" sz="2800" dirty="0"/>
          </a:p>
        </p:txBody>
      </p:sp>
      <p:pic>
        <p:nvPicPr>
          <p:cNvPr id="15" name="Picture 4" descr="An 80 N force is shown acting vertically upward on the right hand side  of the circle of radius 1.2 m.  A 50 N force is shown acting to the left on the bottom edge of the same circle.">
            <a:extLst>
              <a:ext uri="{FF2B5EF4-FFF2-40B4-BE49-F238E27FC236}">
                <a16:creationId xmlns:a16="http://schemas.microsoft.com/office/drawing/2014/main" id="{6230AACF-061A-455E-844E-62C65144A0A6}"/>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8077200" y="2486252"/>
            <a:ext cx="3226448" cy="374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a:extLst>
              <a:ext uri="{FF2B5EF4-FFF2-40B4-BE49-F238E27FC236}">
                <a16:creationId xmlns:a16="http://schemas.microsoft.com/office/drawing/2014/main" id="{5AB74498-8FA9-49F6-AD79-0794FD2399BC}"/>
              </a:ext>
            </a:extLst>
          </p:cNvPr>
          <p:cNvSpPr>
            <a:spLocks noGrp="1"/>
          </p:cNvSpPr>
          <p:nvPr>
            <p:ph sz="quarter" idx="13"/>
          </p:nvPr>
        </p:nvSpPr>
        <p:spPr>
          <a:xfrm>
            <a:off x="1866000" y="4800600"/>
            <a:ext cx="4611000" cy="1676400"/>
          </a:xfrm>
        </p:spPr>
        <p:txBody>
          <a:bodyPr>
            <a:normAutofit fontScale="92500"/>
          </a:bodyPr>
          <a:lstStyle/>
          <a:p>
            <a:pPr marL="541338" indent="-541338">
              <a:spcBef>
                <a:spcPct val="0"/>
              </a:spcBef>
              <a:buClr>
                <a:schemeClr val="tx1"/>
              </a:buClr>
            </a:pPr>
            <a:r>
              <a:rPr lang="en-US" altLang="en-US" sz="2800" dirty="0"/>
              <a:t>a)	96 </a:t>
            </a:r>
            <a:r>
              <a:rPr lang="en-US" altLang="en-US" sz="2800" dirty="0" err="1"/>
              <a:t>N·m</a:t>
            </a:r>
            <a:r>
              <a:rPr lang="en-US" altLang="en-US" sz="2800" dirty="0"/>
              <a:t> (counterclockwise) - 60 </a:t>
            </a:r>
            <a:r>
              <a:rPr lang="en-US" altLang="en-US" sz="2800" dirty="0" err="1"/>
              <a:t>N·m</a:t>
            </a:r>
            <a:r>
              <a:rPr lang="en-US" altLang="en-US" sz="2800" dirty="0"/>
              <a:t> (clockwise)</a:t>
            </a:r>
            <a:r>
              <a:rPr lang="en-US" altLang="en-US" sz="2800" dirty="0">
                <a:sym typeface="Symbol" panose="05050102010706020507" pitchFamily="18" charset="2"/>
              </a:rPr>
              <a:t> </a:t>
            </a:r>
            <a:br>
              <a:rPr lang="en-US" altLang="en-US" sz="2800" dirty="0">
                <a:sym typeface="Symbol" panose="05050102010706020507" pitchFamily="18" charset="2"/>
              </a:rPr>
            </a:br>
            <a:r>
              <a:rPr lang="en-US" altLang="en-US" sz="2800" dirty="0">
                <a:sym typeface="Symbol" panose="05050102010706020507" pitchFamily="18" charset="2"/>
              </a:rPr>
              <a:t>= </a:t>
            </a:r>
            <a:r>
              <a:rPr lang="en-US" altLang="en-US" sz="2800" dirty="0">
                <a:solidFill>
                  <a:srgbClr val="AE0349"/>
                </a:solidFill>
                <a:sym typeface="Symbol" panose="05050102010706020507" pitchFamily="18" charset="2"/>
              </a:rPr>
              <a:t>+</a:t>
            </a:r>
            <a:r>
              <a:rPr lang="en-US" altLang="en-US" sz="2800" dirty="0">
                <a:solidFill>
                  <a:srgbClr val="AE0349"/>
                </a:solidFill>
              </a:rPr>
              <a:t>36 </a:t>
            </a:r>
            <a:r>
              <a:rPr lang="en-US" altLang="en-US" sz="2800" dirty="0" err="1">
                <a:solidFill>
                  <a:srgbClr val="AE0349"/>
                </a:solidFill>
              </a:rPr>
              <a:t>N·m</a:t>
            </a:r>
            <a:r>
              <a:rPr lang="en-US" altLang="en-US" sz="2800" dirty="0">
                <a:solidFill>
                  <a:srgbClr val="AE0349"/>
                </a:solidFill>
              </a:rPr>
              <a:t> </a:t>
            </a:r>
            <a:br>
              <a:rPr lang="en-US" altLang="en-US" sz="2800" dirty="0">
                <a:solidFill>
                  <a:srgbClr val="AE0349"/>
                </a:solidFill>
              </a:rPr>
            </a:br>
            <a:r>
              <a:rPr lang="en-US" altLang="en-US" sz="2800" dirty="0">
                <a:solidFill>
                  <a:srgbClr val="AE0349"/>
                </a:solidFill>
              </a:rPr>
              <a:t>(counterclockwise)</a:t>
            </a:r>
          </a:p>
        </p:txBody>
      </p:sp>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4"/>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5"/>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6"/>
          </p:nvPr>
        </p:nvSpPr>
        <p:spPr/>
        <p:txBody>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38</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459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83" y="1676400"/>
            <a:ext cx="10021200" cy="1656763"/>
          </a:xfrm>
        </p:spPr>
        <p:txBody>
          <a:bodyPr>
            <a:noAutofit/>
          </a:bodyPr>
          <a:lstStyle/>
          <a:p>
            <a:r>
              <a:rPr lang="en-US" sz="2800" dirty="0"/>
              <a:t>We want to balance a 3-N weight against a 5-N weight on a beam. The 5-N weight is placed 20 cm to the right of a fulcrum. What is the torque produced by the 5-N weight?</a:t>
            </a:r>
            <a:r>
              <a:rPr lang="en-US" sz="1600" dirty="0"/>
              <a:t> 1</a:t>
            </a:r>
          </a:p>
        </p:txBody>
      </p:sp>
      <p:sp>
        <p:nvSpPr>
          <p:cNvPr id="3" name="Content Placeholder 2"/>
          <p:cNvSpPr>
            <a:spLocks noGrp="1"/>
          </p:cNvSpPr>
          <p:nvPr>
            <p:ph sz="quarter" idx="11"/>
          </p:nvPr>
        </p:nvSpPr>
        <p:spPr>
          <a:xfrm>
            <a:off x="838200" y="3783532"/>
            <a:ext cx="3772800" cy="2218859"/>
          </a:xfrm>
        </p:spPr>
        <p:txBody>
          <a:bodyPr/>
          <a:lstStyle/>
          <a:p>
            <a:pPr marL="0" indent="0">
              <a:lnSpc>
                <a:spcPct val="80000"/>
              </a:lnSpc>
              <a:spcBef>
                <a:spcPts val="600"/>
              </a:spcBef>
              <a:buClr>
                <a:schemeClr val="tx1"/>
              </a:buClr>
              <a:buNone/>
            </a:pPr>
            <a:r>
              <a:rPr lang="en-US" altLang="en-US" sz="2800" dirty="0"/>
              <a:t>a)	+1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-1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+4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-4 </a:t>
            </a:r>
            <a:r>
              <a:rPr lang="en-US" altLang="en-US" sz="2800" dirty="0" err="1"/>
              <a:t>N·m</a:t>
            </a:r>
            <a:endParaRPr lang="en-US" altLang="en-US" sz="2800" dirty="0"/>
          </a:p>
        </p:txBody>
      </p:sp>
      <p:pic>
        <p:nvPicPr>
          <p:cNvPr id="13" name="Picture 4" descr="A 5 N weight is 20 cm left of a fulcrum on a beam. A person places a 3 N weight on the other side at an unknown distance.">
            <a:extLst>
              <a:ext uri="{FF2B5EF4-FFF2-40B4-BE49-F238E27FC236}">
                <a16:creationId xmlns:a16="http://schemas.microsoft.com/office/drawing/2014/main" id="{BA867BBB-AD7D-473A-B7E3-8624666C205A}"/>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301783" y="3962400"/>
            <a:ext cx="6386270" cy="249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3"/>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r>
              <a:rPr lang="en-US" dirty="0"/>
              <a:t>©McGraw-Hill Education/James Ballard, photographer</a:t>
            </a:r>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39</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70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nSpc>
                <a:spcPct val="100000"/>
              </a:lnSpc>
            </a:pPr>
            <a:r>
              <a:rPr lang="en-US" noProof="0" dirty="0"/>
              <a:t>Collisions at an Angle</a:t>
            </a:r>
            <a:r>
              <a:rPr lang="en-US" sz="1600" dirty="0"/>
              <a:t> 1</a:t>
            </a:r>
            <a:endParaRPr lang="en-US" noProof="0" dirty="0"/>
          </a:p>
        </p:txBody>
      </p:sp>
      <p:sp>
        <p:nvSpPr>
          <p:cNvPr id="8" name="Content Placeholder 2"/>
          <p:cNvSpPr>
            <a:spLocks noGrp="1"/>
          </p:cNvSpPr>
          <p:nvPr>
            <p:ph sz="quarter" idx="11"/>
          </p:nvPr>
        </p:nvSpPr>
        <p:spPr>
          <a:xfrm>
            <a:off x="990600" y="1097280"/>
            <a:ext cx="10439400" cy="1371600"/>
          </a:xfrm>
        </p:spPr>
        <p:txBody>
          <a:bodyPr vert="horz" lIns="91440" tIns="45720" rIns="0" bIns="0" rtlCol="0">
            <a:noAutofit/>
          </a:bodyPr>
          <a:lstStyle/>
          <a:p>
            <a:pPr>
              <a:spcBef>
                <a:spcPts val="300"/>
              </a:spcBef>
              <a:spcAft>
                <a:spcPts val="600"/>
              </a:spcAft>
            </a:pPr>
            <a:r>
              <a:rPr lang="en-US" altLang="en-US" sz="2800" dirty="0"/>
              <a:t>Two football players traveling at right angles to one another collide and stick together.</a:t>
            </a:r>
          </a:p>
          <a:p>
            <a:pPr lvl="1">
              <a:spcBef>
                <a:spcPts val="0"/>
              </a:spcBef>
              <a:spcAft>
                <a:spcPts val="600"/>
              </a:spcAft>
              <a:buClr>
                <a:srgbClr val="9B3700"/>
              </a:buClr>
            </a:pPr>
            <a:r>
              <a:rPr lang="en-US" altLang="en-US" sz="2400" dirty="0">
                <a:latin typeface="Times New Roman" panose="02020603050405020304" pitchFamily="18" charset="0"/>
              </a:rPr>
              <a:t>What will be their direction of motion after the collision?</a:t>
            </a:r>
            <a:endParaRPr lang="en-US" noProof="0" dirty="0">
              <a:latin typeface="Times New Roman" panose="02020603050405020304" pitchFamily="18" charset="0"/>
            </a:endParaRPr>
          </a:p>
        </p:txBody>
      </p:sp>
      <p:pic>
        <p:nvPicPr>
          <p:cNvPr id="17" name="Picture 3" descr="Two football players are shown moving at right angles to one another, about to collide.  One is shown moving eastward with a momentum of p1 = 500 kg m/s.  The second player is shown moving northward with a momentum of p2 = 300 kg m/s."/>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94567" y="2968691"/>
            <a:ext cx="4206240" cy="3109336"/>
          </a:xfrm>
        </p:spPr>
      </p:pic>
      <p:sp>
        <p:nvSpPr>
          <p:cNvPr id="10" name="Content Placeholder 4"/>
          <p:cNvSpPr>
            <a:spLocks noGrp="1"/>
          </p:cNvSpPr>
          <p:nvPr>
            <p:ph sz="quarter" idx="13"/>
          </p:nvPr>
        </p:nvSpPr>
        <p:spPr>
          <a:xfrm>
            <a:off x="5486400" y="2819400"/>
            <a:ext cx="5029200" cy="2987041"/>
          </a:xfrm>
        </p:spPr>
        <p:txBody>
          <a:bodyPr>
            <a:noAutofit/>
          </a:bodyPr>
          <a:lstStyle/>
          <a:p>
            <a:pPr>
              <a:spcBef>
                <a:spcPct val="0"/>
              </a:spcBef>
              <a:spcAft>
                <a:spcPts val="600"/>
              </a:spcAft>
              <a:buClr>
                <a:srgbClr val="66FF66"/>
              </a:buClr>
            </a:pPr>
            <a:r>
              <a:rPr lang="en-US" altLang="en-US" sz="2400" dirty="0"/>
              <a:t>Add the individual momentum vectors to get the total momentum of the system before the collision.</a:t>
            </a:r>
          </a:p>
          <a:p>
            <a:pPr>
              <a:spcBef>
                <a:spcPct val="0"/>
              </a:spcBef>
              <a:spcAft>
                <a:spcPts val="600"/>
              </a:spcAft>
              <a:buClr>
                <a:srgbClr val="66FF66"/>
              </a:buClr>
            </a:pPr>
            <a:r>
              <a:rPr lang="en-US" altLang="en-US" sz="2400" dirty="0"/>
              <a:t>The final momentum of the two players stuck together is equal to the total initial momentum.</a:t>
            </a:r>
            <a:endParaRPr lang="en-US" sz="2400" dirty="0"/>
          </a:p>
        </p:txBody>
      </p:sp>
      <p:sp>
        <p:nvSpPr>
          <p:cNvPr id="15" name="Text Placeholder 5" hidden="1"/>
          <p:cNvSpPr>
            <a:spLocks noGrp="1"/>
          </p:cNvSpPr>
          <p:nvPr>
            <p:ph type="body" sz="quarter" idx="18"/>
          </p:nvPr>
        </p:nvSpPr>
        <p:spPr/>
        <p:txBody>
          <a:bodyPr>
            <a:normAutofit fontScale="70000" lnSpcReduction="20000"/>
          </a:bodyPr>
          <a:lstStyle/>
          <a:p>
            <a:endParaRPr lang="en-US"/>
          </a:p>
        </p:txBody>
      </p:sp>
      <p:sp>
        <p:nvSpPr>
          <p:cNvPr id="16" name="Text Placeholder 6" hidden="1"/>
          <p:cNvSpPr>
            <a:spLocks noGrp="1"/>
          </p:cNvSpPr>
          <p:nvPr>
            <p:ph type="body" sz="quarter" idx="19"/>
          </p:nvPr>
        </p:nvSpPr>
        <p:spPr/>
        <p:txBody>
          <a:bodyPr/>
          <a:lstStyle/>
          <a:p>
            <a:endParaRPr lang="en-US"/>
          </a:p>
        </p:txBody>
      </p:sp>
      <p:sp>
        <p:nvSpPr>
          <p:cNvPr id="18" name="Slide Number Placeholder 7"/>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800" b="0" i="0" u="none" strike="noStrike" kern="1200" cap="none" spc="0" normalizeH="0" baseline="0" noProof="0" smtClean="0">
                <a:ln>
                  <a:noFill/>
                </a:ln>
                <a:solidFill>
                  <a:srgbClr val="B71E42"/>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dirty="0">
              <a:ln>
                <a:noFill/>
              </a:ln>
              <a:solidFill>
                <a:srgbClr val="B71E42"/>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4719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1656763"/>
          </a:xfrm>
        </p:spPr>
        <p:txBody>
          <a:bodyPr>
            <a:noAutofit/>
          </a:bodyPr>
          <a:lstStyle/>
          <a:p>
            <a:r>
              <a:rPr lang="en-US" sz="2800" dirty="0"/>
              <a:t>We want to balance a 3-N weight against a 5-N weight on a beam. The 5-N weight is placed 20 cm to the right of a fulcrum. What is the torque produced by the 5-N weight?</a:t>
            </a:r>
            <a:r>
              <a:rPr lang="en-US" sz="1600" dirty="0"/>
              <a:t> 2</a:t>
            </a:r>
          </a:p>
        </p:txBody>
      </p:sp>
      <p:sp>
        <p:nvSpPr>
          <p:cNvPr id="3" name="Content Placeholder 2"/>
          <p:cNvSpPr>
            <a:spLocks noGrp="1"/>
          </p:cNvSpPr>
          <p:nvPr>
            <p:ph sz="quarter" idx="11"/>
          </p:nvPr>
        </p:nvSpPr>
        <p:spPr>
          <a:xfrm>
            <a:off x="1866000" y="1945150"/>
            <a:ext cx="3772800" cy="2218859"/>
          </a:xfrm>
        </p:spPr>
        <p:txBody>
          <a:bodyPr/>
          <a:lstStyle/>
          <a:p>
            <a:pPr marL="541338" indent="-541338">
              <a:lnSpc>
                <a:spcPct val="80000"/>
              </a:lnSpc>
              <a:spcBef>
                <a:spcPts val="600"/>
              </a:spcBef>
              <a:buClr>
                <a:schemeClr val="tx1"/>
              </a:buClr>
            </a:pPr>
            <a:r>
              <a:rPr lang="en-US" altLang="en-US" sz="2800" dirty="0"/>
              <a:t>a)	+1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b)	-1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c)	+4 </a:t>
            </a:r>
            <a:r>
              <a:rPr lang="en-US" altLang="en-US" sz="2800" dirty="0" err="1"/>
              <a:t>N·m</a:t>
            </a:r>
            <a:endParaRPr lang="en-US" altLang="en-US" sz="2800" dirty="0"/>
          </a:p>
          <a:p>
            <a:pPr marL="541338" indent="-541338">
              <a:lnSpc>
                <a:spcPct val="80000"/>
              </a:lnSpc>
              <a:spcBef>
                <a:spcPts val="600"/>
              </a:spcBef>
              <a:buClr>
                <a:schemeClr val="tx1"/>
              </a:buClr>
            </a:pPr>
            <a:r>
              <a:rPr lang="en-US" altLang="en-US" sz="2800" dirty="0"/>
              <a:t>d)	-4 </a:t>
            </a:r>
            <a:r>
              <a:rPr lang="en-US" altLang="en-US" sz="2800" dirty="0" err="1"/>
              <a:t>N·m</a:t>
            </a:r>
            <a:endParaRPr lang="en-US" altLang="en-US" sz="2800" dirty="0"/>
          </a:p>
        </p:txBody>
      </p:sp>
      <p:pic>
        <p:nvPicPr>
          <p:cNvPr id="13" name="Picture 4" descr="A 5 N weight is 20 cm left of a fulcrum on a beam. A person places a 3 N weight on the other side at an unknown distance.">
            <a:extLst>
              <a:ext uri="{FF2B5EF4-FFF2-40B4-BE49-F238E27FC236}">
                <a16:creationId xmlns:a16="http://schemas.microsoft.com/office/drawing/2014/main" id="{BA867BBB-AD7D-473A-B7E3-8624666C205A}"/>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449200" y="2577671"/>
            <a:ext cx="4876800" cy="19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E24ECB2E-47AA-40B7-BDFD-EF99764825E3}"/>
              </a:ext>
            </a:extLst>
          </p:cNvPr>
          <p:cNvSpPr>
            <a:spLocks noGrp="1"/>
          </p:cNvSpPr>
          <p:nvPr>
            <p:ph sz="quarter" idx="13"/>
          </p:nvPr>
        </p:nvSpPr>
        <p:spPr>
          <a:xfrm>
            <a:off x="1866000" y="4777015"/>
            <a:ext cx="3772800" cy="1577555"/>
          </a:xfrm>
        </p:spPr>
        <p:txBody>
          <a:bodyPr>
            <a:normAutofit/>
          </a:bodyPr>
          <a:lstStyle/>
          <a:p>
            <a:pPr marL="541338" indent="-541338"/>
            <a:r>
              <a:rPr lang="en-US" dirty="0"/>
              <a:t>b)	F = 5 N</a:t>
            </a:r>
          </a:p>
          <a:p>
            <a:pPr marL="541338"/>
            <a:r>
              <a:rPr lang="en-US" i="1" dirty="0"/>
              <a:t>l = </a:t>
            </a:r>
            <a:r>
              <a:rPr lang="en-US" dirty="0"/>
              <a:t>20 cm = 0.2 m</a:t>
            </a:r>
          </a:p>
        </p:txBody>
      </p:sp>
      <p:graphicFrame>
        <p:nvGraphicFramePr>
          <p:cNvPr id="15" name="Object 6">
            <a:extLst>
              <a:ext uri="{FF2B5EF4-FFF2-40B4-BE49-F238E27FC236}">
                <a16:creationId xmlns:a16="http://schemas.microsoft.com/office/drawing/2014/main" id="{2D7BFBF2-2FC0-48BE-ADEE-DB9BD900B71F}"/>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58890815"/>
              </p:ext>
            </p:extLst>
          </p:nvPr>
        </p:nvGraphicFramePr>
        <p:xfrm>
          <a:off x="7315200" y="4641767"/>
          <a:ext cx="2657652" cy="1553976"/>
        </p:xfrm>
        <a:graphic>
          <a:graphicData uri="http://schemas.openxmlformats.org/presentationml/2006/ole">
            <mc:AlternateContent xmlns:mc="http://schemas.openxmlformats.org/markup-compatibility/2006">
              <mc:Choice xmlns:v="urn:schemas-microsoft-com:vml" Requires="v">
                <p:oleObj name="Equation" r:id="rId3" imgW="1193760" imgH="698400" progId="Equation.DSMT4">
                  <p:embed/>
                </p:oleObj>
              </mc:Choice>
              <mc:Fallback>
                <p:oleObj name="Equation" r:id="rId3" imgW="1193760" imgH="698400" progId="Equation.DSMT4">
                  <p:embed/>
                  <p:pic>
                    <p:nvPicPr>
                      <p:cNvPr id="5" name="Object 4">
                        <a:extLst>
                          <a:ext uri="{FF2B5EF4-FFF2-40B4-BE49-F238E27FC236}">
                            <a16:creationId xmlns:a16="http://schemas.microsoft.com/office/drawing/2014/main" id="{EFBF32F5-F185-46D0-A8A7-D91CA0B068C1}"/>
                          </a:ext>
                        </a:extLst>
                      </p:cNvPr>
                      <p:cNvPicPr/>
                      <p:nvPr/>
                    </p:nvPicPr>
                    <p:blipFill>
                      <a:blip r:embed="rId4"/>
                      <a:stretch>
                        <a:fillRect/>
                      </a:stretch>
                    </p:blipFill>
                    <p:spPr>
                      <a:xfrm>
                        <a:off x="7315200" y="4641767"/>
                        <a:ext cx="2657652" cy="1553976"/>
                      </a:xfrm>
                      <a:prstGeom prst="rect">
                        <a:avLst/>
                      </a:prstGeom>
                    </p:spPr>
                  </p:pic>
                </p:oleObj>
              </mc:Fallback>
            </mc:AlternateContent>
          </a:graphicData>
        </a:graphic>
      </p:graphicFrame>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r>
              <a:rPr lang="en-US" dirty="0"/>
              <a:t>©McGraw-Hill Education/James Ballard, photographer</a:t>
            </a:r>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40</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27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1066801"/>
          </a:xfrm>
        </p:spPr>
        <p:txBody>
          <a:bodyPr>
            <a:noAutofit/>
          </a:bodyPr>
          <a:lstStyle/>
          <a:p>
            <a:r>
              <a:rPr lang="en-US" sz="3200" dirty="0"/>
              <a:t>How far do we have to place the 3-N weight from the fulcrum to balance the system?</a:t>
            </a:r>
            <a:r>
              <a:rPr lang="en-US" sz="1600" dirty="0"/>
              <a:t> 1</a:t>
            </a:r>
          </a:p>
        </p:txBody>
      </p:sp>
      <p:sp>
        <p:nvSpPr>
          <p:cNvPr id="3" name="Content Placeholder 2"/>
          <p:cNvSpPr>
            <a:spLocks noGrp="1"/>
          </p:cNvSpPr>
          <p:nvPr>
            <p:ph sz="quarter" idx="11"/>
          </p:nvPr>
        </p:nvSpPr>
        <p:spPr>
          <a:xfrm>
            <a:off x="990600" y="2971800"/>
            <a:ext cx="3772800" cy="2218859"/>
          </a:xfrm>
        </p:spPr>
        <p:txBody>
          <a:bodyPr/>
          <a:lstStyle/>
          <a:p>
            <a:pPr marL="0" indent="0">
              <a:lnSpc>
                <a:spcPct val="80000"/>
              </a:lnSpc>
              <a:spcBef>
                <a:spcPts val="600"/>
              </a:spcBef>
              <a:buClr>
                <a:schemeClr val="tx1"/>
              </a:buClr>
              <a:buNone/>
            </a:pPr>
            <a:r>
              <a:rPr lang="en-US" altLang="en-US" sz="2800" dirty="0"/>
              <a:t>a)	2 cm</a:t>
            </a:r>
          </a:p>
          <a:p>
            <a:pPr marL="0" indent="0">
              <a:lnSpc>
                <a:spcPct val="80000"/>
              </a:lnSpc>
              <a:spcBef>
                <a:spcPts val="600"/>
              </a:spcBef>
              <a:buClr>
                <a:schemeClr val="tx1"/>
              </a:buClr>
              <a:buNone/>
            </a:pPr>
            <a:r>
              <a:rPr lang="en-US" altLang="en-US" sz="2800" dirty="0"/>
              <a:t>b)	27 cm</a:t>
            </a:r>
          </a:p>
          <a:p>
            <a:pPr marL="0" indent="0">
              <a:lnSpc>
                <a:spcPct val="80000"/>
              </a:lnSpc>
              <a:spcBef>
                <a:spcPts val="600"/>
              </a:spcBef>
              <a:buClr>
                <a:schemeClr val="tx1"/>
              </a:buClr>
              <a:buNone/>
            </a:pPr>
            <a:r>
              <a:rPr lang="en-US" altLang="en-US" sz="2800" dirty="0"/>
              <a:t>c)	33 cm</a:t>
            </a:r>
          </a:p>
          <a:p>
            <a:pPr marL="0" indent="0">
              <a:lnSpc>
                <a:spcPct val="80000"/>
              </a:lnSpc>
              <a:spcBef>
                <a:spcPts val="600"/>
              </a:spcBef>
              <a:buClr>
                <a:schemeClr val="tx1"/>
              </a:buClr>
              <a:buNone/>
            </a:pPr>
            <a:r>
              <a:rPr lang="en-US" altLang="en-US" sz="2800" dirty="0"/>
              <a:t>d)	53 cm</a:t>
            </a:r>
          </a:p>
        </p:txBody>
      </p:sp>
      <p:pic>
        <p:nvPicPr>
          <p:cNvPr id="13" name="Picture 4" descr="The 5-N weight is placed 20 cm to the right of a fulcrum.  A 3-N weight is to be placed to the left of the fulcrum.">
            <a:extLst>
              <a:ext uri="{FF2B5EF4-FFF2-40B4-BE49-F238E27FC236}">
                <a16:creationId xmlns:a16="http://schemas.microsoft.com/office/drawing/2014/main" id="{BA867BBB-AD7D-473A-B7E3-8624666C205A}"/>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181600" y="2971800"/>
            <a:ext cx="5943600" cy="23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3"/>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r>
              <a:rPr lang="en-US" dirty="0"/>
              <a:t>©McGraw-Hill Education/James Ballard, photographer</a:t>
            </a:r>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557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28600"/>
            <a:ext cx="8460000" cy="990601"/>
          </a:xfrm>
        </p:spPr>
        <p:txBody>
          <a:bodyPr>
            <a:noAutofit/>
          </a:bodyPr>
          <a:lstStyle/>
          <a:p>
            <a:r>
              <a:rPr lang="en-US" sz="3200" dirty="0"/>
              <a:t>How far do we have to place the 3-N weight from the fulcrum to balance the system?</a:t>
            </a:r>
            <a:r>
              <a:rPr lang="en-US" sz="1600" dirty="0"/>
              <a:t> 2</a:t>
            </a:r>
          </a:p>
        </p:txBody>
      </p:sp>
      <p:sp>
        <p:nvSpPr>
          <p:cNvPr id="3" name="Content Placeholder 2"/>
          <p:cNvSpPr>
            <a:spLocks noGrp="1"/>
          </p:cNvSpPr>
          <p:nvPr>
            <p:ph sz="quarter" idx="11"/>
          </p:nvPr>
        </p:nvSpPr>
        <p:spPr>
          <a:xfrm>
            <a:off x="1866000" y="1972142"/>
            <a:ext cx="3772800" cy="2218859"/>
          </a:xfrm>
        </p:spPr>
        <p:txBody>
          <a:bodyPr/>
          <a:lstStyle/>
          <a:p>
            <a:pPr marL="541338" indent="-541338">
              <a:lnSpc>
                <a:spcPct val="80000"/>
              </a:lnSpc>
              <a:spcBef>
                <a:spcPts val="600"/>
              </a:spcBef>
              <a:buClr>
                <a:schemeClr val="tx1"/>
              </a:buClr>
            </a:pPr>
            <a:r>
              <a:rPr lang="en-US" altLang="en-US" sz="2800" dirty="0"/>
              <a:t>a)	2 cm</a:t>
            </a:r>
          </a:p>
          <a:p>
            <a:pPr marL="541338" indent="-541338">
              <a:lnSpc>
                <a:spcPct val="80000"/>
              </a:lnSpc>
              <a:spcBef>
                <a:spcPts val="600"/>
              </a:spcBef>
              <a:buClr>
                <a:schemeClr val="tx1"/>
              </a:buClr>
            </a:pPr>
            <a:r>
              <a:rPr lang="en-US" altLang="en-US" sz="2800" dirty="0"/>
              <a:t>b)	27 cm</a:t>
            </a:r>
          </a:p>
          <a:p>
            <a:pPr marL="541338" indent="-541338">
              <a:lnSpc>
                <a:spcPct val="80000"/>
              </a:lnSpc>
              <a:spcBef>
                <a:spcPts val="600"/>
              </a:spcBef>
              <a:buClr>
                <a:schemeClr val="tx1"/>
              </a:buClr>
            </a:pPr>
            <a:r>
              <a:rPr lang="en-US" altLang="en-US" sz="2800" dirty="0"/>
              <a:t>c)	33 cm</a:t>
            </a:r>
          </a:p>
          <a:p>
            <a:pPr marL="541338" indent="-541338">
              <a:lnSpc>
                <a:spcPct val="80000"/>
              </a:lnSpc>
              <a:spcBef>
                <a:spcPts val="600"/>
              </a:spcBef>
              <a:buClr>
                <a:schemeClr val="tx1"/>
              </a:buClr>
            </a:pPr>
            <a:r>
              <a:rPr lang="en-US" altLang="en-US" sz="2800" dirty="0"/>
              <a:t>d)	53 cm</a:t>
            </a:r>
          </a:p>
        </p:txBody>
      </p:sp>
      <p:pic>
        <p:nvPicPr>
          <p:cNvPr id="13" name="Picture 4" descr="The 5-N weight is placed 20 cm to the right of a fulcrum.  A 3-N weight is to be placed to the left of the fulcrum.">
            <a:extLst>
              <a:ext uri="{FF2B5EF4-FFF2-40B4-BE49-F238E27FC236}">
                <a16:creationId xmlns:a16="http://schemas.microsoft.com/office/drawing/2014/main" id="{BA867BBB-AD7D-473A-B7E3-8624666C205A}"/>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5382491" y="1961486"/>
            <a:ext cx="1427018" cy="55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E24ECB2E-47AA-40B7-BDFD-EF99764825E3}"/>
              </a:ext>
            </a:extLst>
          </p:cNvPr>
          <p:cNvSpPr>
            <a:spLocks noGrp="1"/>
          </p:cNvSpPr>
          <p:nvPr>
            <p:ph sz="quarter" idx="13"/>
          </p:nvPr>
        </p:nvSpPr>
        <p:spPr>
          <a:xfrm>
            <a:off x="1866000" y="4777015"/>
            <a:ext cx="3544200" cy="633186"/>
          </a:xfrm>
        </p:spPr>
        <p:txBody>
          <a:bodyPr>
            <a:normAutofit/>
          </a:bodyPr>
          <a:lstStyle/>
          <a:p>
            <a:pPr marL="541338" indent="-541338"/>
            <a:r>
              <a:rPr lang="en-US" dirty="0"/>
              <a:t>c)	F = 3N</a:t>
            </a:r>
          </a:p>
        </p:txBody>
      </p:sp>
      <p:graphicFrame>
        <p:nvGraphicFramePr>
          <p:cNvPr id="15" name="Object 6">
            <a:extLst>
              <a:ext uri="{FF2B5EF4-FFF2-40B4-BE49-F238E27FC236}">
                <a16:creationId xmlns:a16="http://schemas.microsoft.com/office/drawing/2014/main" id="{2D7BFBF2-2FC0-48BE-ADEE-DB9BD900B71F}"/>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3085305668"/>
              </p:ext>
            </p:extLst>
          </p:nvPr>
        </p:nvGraphicFramePr>
        <p:xfrm>
          <a:off x="5572125" y="3389312"/>
          <a:ext cx="2962275" cy="1582277"/>
        </p:xfrm>
        <a:graphic>
          <a:graphicData uri="http://schemas.openxmlformats.org/presentationml/2006/ole">
            <mc:AlternateContent xmlns:mc="http://schemas.openxmlformats.org/markup-compatibility/2006">
              <mc:Choice xmlns:v="urn:schemas-microsoft-com:vml" Requires="v">
                <p:oleObj name="Equation" r:id="rId3" imgW="1307880" imgH="698400" progId="Equation.DSMT4">
                  <p:embed/>
                </p:oleObj>
              </mc:Choice>
              <mc:Fallback>
                <p:oleObj name="Equation" r:id="rId3" imgW="1307880" imgH="698400" progId="Equation.DSMT4">
                  <p:embed/>
                  <p:pic>
                    <p:nvPicPr>
                      <p:cNvPr id="15" name="Object 6">
                        <a:extLst>
                          <a:ext uri="{FF2B5EF4-FFF2-40B4-BE49-F238E27FC236}">
                            <a16:creationId xmlns:a16="http://schemas.microsoft.com/office/drawing/2014/main" id="{2D7BFBF2-2FC0-48BE-ADEE-DB9BD900B71F}"/>
                          </a:ext>
                        </a:extLst>
                      </p:cNvPr>
                      <p:cNvPicPr/>
                      <p:nvPr/>
                    </p:nvPicPr>
                    <p:blipFill>
                      <a:blip r:embed="rId4"/>
                      <a:stretch>
                        <a:fillRect/>
                      </a:stretch>
                    </p:blipFill>
                    <p:spPr>
                      <a:xfrm>
                        <a:off x="5572125" y="3389312"/>
                        <a:ext cx="2962275" cy="1582277"/>
                      </a:xfrm>
                      <a:prstGeom prst="rect">
                        <a:avLst/>
                      </a:prstGeom>
                    </p:spPr>
                  </p:pic>
                </p:oleObj>
              </mc:Fallback>
            </mc:AlternateContent>
          </a:graphicData>
        </a:graphic>
      </p:graphicFrame>
      <p:graphicFrame>
        <p:nvGraphicFramePr>
          <p:cNvPr id="16" name="Object 6">
            <a:extLst>
              <a:ext uri="{FF2B5EF4-FFF2-40B4-BE49-F238E27FC236}">
                <a16:creationId xmlns:a16="http://schemas.microsoft.com/office/drawing/2014/main" id="{F471EF8B-6D38-47EF-89E1-A9B077715D00}"/>
              </a:ext>
              <a:ext uri="{C183D7F6-B498-43B3-948B-1728B52AA6E4}">
                <adec:decorative xmlns:adec="http://schemas.microsoft.com/office/drawing/2017/decorative" val="1"/>
              </a:ext>
            </a:extLst>
          </p:cNvPr>
          <p:cNvGraphicFramePr>
            <a:graphicFrameLocks noGrp="1" noChangeAspect="1"/>
          </p:cNvGraphicFramePr>
          <p:nvPr>
            <p:ph sz="quarter" idx="15"/>
            <p:extLst>
              <p:ext uri="{D42A27DB-BD31-4B8C-83A1-F6EECF244321}">
                <p14:modId xmlns:p14="http://schemas.microsoft.com/office/powerpoint/2010/main" val="1960454784"/>
              </p:ext>
            </p:extLst>
          </p:nvPr>
        </p:nvGraphicFramePr>
        <p:xfrm>
          <a:off x="2416175" y="5387975"/>
          <a:ext cx="1976438" cy="461963"/>
        </p:xfrm>
        <a:graphic>
          <a:graphicData uri="http://schemas.openxmlformats.org/presentationml/2006/ole">
            <mc:AlternateContent xmlns:mc="http://schemas.openxmlformats.org/markup-compatibility/2006">
              <mc:Choice xmlns:v="urn:schemas-microsoft-com:vml" Requires="v">
                <p:oleObj name="Equation" r:id="rId5" imgW="761760" imgH="177480" progId="Equation.DSMT4">
                  <p:embed/>
                </p:oleObj>
              </mc:Choice>
              <mc:Fallback>
                <p:oleObj name="Equation" r:id="rId5" imgW="761760" imgH="177480" progId="Equation.DSMT4">
                  <p:embed/>
                  <p:pic>
                    <p:nvPicPr>
                      <p:cNvPr id="3" name="Object 2">
                        <a:extLst>
                          <a:ext uri="{FF2B5EF4-FFF2-40B4-BE49-F238E27FC236}">
                            <a16:creationId xmlns:a16="http://schemas.microsoft.com/office/drawing/2014/main" id="{4001B0D2-AF7E-48A5-95DF-A59AFF9B3F2B}"/>
                          </a:ext>
                        </a:extLst>
                      </p:cNvPr>
                      <p:cNvPicPr/>
                      <p:nvPr/>
                    </p:nvPicPr>
                    <p:blipFill>
                      <a:blip r:embed="rId6"/>
                      <a:stretch>
                        <a:fillRect/>
                      </a:stretch>
                    </p:blipFill>
                    <p:spPr>
                      <a:xfrm>
                        <a:off x="2416175" y="5387975"/>
                        <a:ext cx="1976438" cy="461963"/>
                      </a:xfrm>
                      <a:prstGeom prst="rect">
                        <a:avLst/>
                      </a:prstGeom>
                    </p:spPr>
                  </p:pic>
                </p:oleObj>
              </mc:Fallback>
            </mc:AlternateContent>
          </a:graphicData>
        </a:graphic>
      </p:graphicFrame>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r>
              <a:rPr lang="en-US" dirty="0"/>
              <a:t>©McGraw-Hill Education/James Ballard, photographer</a:t>
            </a:r>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42</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909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Center of Gravity </a:t>
            </a:r>
            <a:endParaRPr lang="en-US" sz="1500" dirty="0"/>
          </a:p>
        </p:txBody>
      </p:sp>
      <p:sp>
        <p:nvSpPr>
          <p:cNvPr id="5" name="Content Placeholder 1"/>
          <p:cNvSpPr>
            <a:spLocks noGrp="1"/>
          </p:cNvSpPr>
          <p:nvPr>
            <p:ph sz="quarter" idx="11"/>
          </p:nvPr>
        </p:nvSpPr>
        <p:spPr>
          <a:xfrm>
            <a:off x="358491" y="1872997"/>
            <a:ext cx="10690510" cy="1548915"/>
          </a:xfrm>
        </p:spPr>
        <p:txBody>
          <a:bodyPr/>
          <a:lstStyle/>
          <a:p>
            <a:pPr marL="0" lvl="1" indent="0">
              <a:lnSpc>
                <a:spcPct val="80000"/>
              </a:lnSpc>
              <a:buClr>
                <a:schemeClr val="folHlink"/>
              </a:buClr>
              <a:buNone/>
            </a:pPr>
            <a:r>
              <a:rPr lang="en-US" altLang="en-US" sz="2400" dirty="0">
                <a:latin typeface="Times New Roman" panose="02020603050405020304" pitchFamily="18" charset="0"/>
              </a:rPr>
              <a:t>The </a:t>
            </a:r>
            <a:r>
              <a:rPr lang="en-US" altLang="en-US" sz="2400" b="1" i="1" dirty="0">
                <a:solidFill>
                  <a:srgbClr val="0A5D00"/>
                </a:solidFill>
                <a:latin typeface="Times New Roman" panose="02020603050405020304" pitchFamily="18" charset="0"/>
              </a:rPr>
              <a:t>center of gravity</a:t>
            </a:r>
            <a:r>
              <a:rPr lang="en-US" altLang="en-US" sz="2400" dirty="0">
                <a:solidFill>
                  <a:srgbClr val="0A5D00"/>
                </a:solidFill>
                <a:latin typeface="Times New Roman" panose="02020603050405020304" pitchFamily="18" charset="0"/>
              </a:rPr>
              <a:t> </a:t>
            </a:r>
            <a:r>
              <a:rPr lang="en-US" altLang="en-US" sz="2400" dirty="0">
                <a:latin typeface="Times New Roman" panose="02020603050405020304" pitchFamily="18" charset="0"/>
              </a:rPr>
              <a:t>of an object is the point about </a:t>
            </a:r>
            <a:r>
              <a:rPr lang="en-US" altLang="en-US" sz="2400" b="1" dirty="0">
                <a:latin typeface="Times New Roman" panose="02020603050405020304" pitchFamily="18" charset="0"/>
              </a:rPr>
              <a:t>which the weight of the object itself exerts no torque.</a:t>
            </a:r>
          </a:p>
          <a:p>
            <a:pPr marL="0" lvl="1" indent="0">
              <a:lnSpc>
                <a:spcPct val="80000"/>
              </a:lnSpc>
              <a:buClr>
                <a:schemeClr val="folHlink"/>
              </a:buClr>
              <a:buNone/>
            </a:pPr>
            <a:r>
              <a:rPr lang="en-US" altLang="en-US" sz="2400" dirty="0">
                <a:latin typeface="Times New Roman" panose="02020603050405020304" pitchFamily="18" charset="0"/>
              </a:rPr>
              <a:t>We can locate the center of gravity by finding the point where it balances on a fulcrum.</a:t>
            </a:r>
          </a:p>
        </p:txBody>
      </p:sp>
      <p:pic>
        <p:nvPicPr>
          <p:cNvPr id="10" name="Picture 3" descr="A carpenter's square (which is in the shape of an L) is shown suspended from one end.  A straight line is drawn straight down from the point of suspension. A second figure shows the carpenter's square now suspended from a second point, a straight line is again drawn straight down.  The original line drawn is also shown and the point of intersection of these two lines is identified as the center of gravity of the object."/>
          <p:cNvPicPr>
            <a:picLocks noGrp="1" noChangeAspect="1" noChangeArrowheads="1"/>
          </p:cNvPicPr>
          <p:nvPr>
            <p:ph sz="quarter" idx="12"/>
          </p:nvPr>
        </p:nvPicPr>
        <p:blipFill rotWithShape="1">
          <a:blip r:embed="rId3" cstate="hqprint">
            <a:extLst>
              <a:ext uri="{28A0092B-C50C-407E-A947-70E740481C1C}">
                <a14:useLocalDpi xmlns:a14="http://schemas.microsoft.com/office/drawing/2010/main" val="0"/>
              </a:ext>
            </a:extLst>
          </a:blip>
          <a:stretch/>
        </p:blipFill>
        <p:spPr bwMode="auto">
          <a:xfrm>
            <a:off x="6587982" y="3246500"/>
            <a:ext cx="4461019" cy="30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350888E8-6611-4BA0-ABEB-CBC4DCF33252}"/>
              </a:ext>
            </a:extLst>
          </p:cNvPr>
          <p:cNvSpPr>
            <a:spLocks noGrp="1"/>
          </p:cNvSpPr>
          <p:nvPr>
            <p:ph sz="quarter" idx="13"/>
          </p:nvPr>
        </p:nvSpPr>
        <p:spPr>
          <a:xfrm>
            <a:off x="609600" y="3285074"/>
            <a:ext cx="4994420" cy="3587098"/>
          </a:xfrm>
        </p:spPr>
        <p:txBody>
          <a:bodyPr>
            <a:normAutofit/>
          </a:bodyPr>
          <a:lstStyle/>
          <a:p>
            <a:r>
              <a:rPr lang="en-US" altLang="en-US" sz="2400" dirty="0"/>
              <a:t>For a more complex object, we locate the center of gravity by suspending the object from two different points, </a:t>
            </a:r>
            <a:r>
              <a:rPr lang="en-US" altLang="en-US" sz="2400" dirty="0">
                <a:solidFill>
                  <a:srgbClr val="CC4D00"/>
                </a:solidFill>
              </a:rPr>
              <a:t>drawing a line straight down </a:t>
            </a:r>
            <a:r>
              <a:rPr lang="en-US" altLang="en-US" sz="2400" dirty="0"/>
              <a:t>from the point of suspension in each case, and locating the </a:t>
            </a:r>
            <a:r>
              <a:rPr lang="en-US" altLang="en-US" sz="2400" dirty="0">
                <a:solidFill>
                  <a:srgbClr val="CC4D00"/>
                </a:solidFill>
              </a:rPr>
              <a:t>point of intersection </a:t>
            </a:r>
            <a:r>
              <a:rPr lang="en-US" altLang="en-US" sz="2400" dirty="0"/>
              <a:t>of the two lines.</a:t>
            </a:r>
          </a:p>
        </p:txBody>
      </p:sp>
      <p:sp>
        <p:nvSpPr>
          <p:cNvPr id="3" name="Content Placeholder 2" hidden="1">
            <a:extLst>
              <a:ext uri="{FF2B5EF4-FFF2-40B4-BE49-F238E27FC236}">
                <a16:creationId xmlns:a16="http://schemas.microsoft.com/office/drawing/2014/main" id="{E7715ED7-07B9-4E43-B717-E3DA4EC9ED4B}"/>
              </a:ext>
            </a:extLst>
          </p:cNvPr>
          <p:cNvSpPr>
            <a:spLocks noGrp="1"/>
          </p:cNvSpPr>
          <p:nvPr>
            <p:ph sz="quarter" idx="14"/>
          </p:nvPr>
        </p:nvSpPr>
        <p:spPr/>
        <p:txBody>
          <a:bodyPr>
            <a:normAutofit lnSpcReduction="10000"/>
          </a:bodyPr>
          <a:lstStyle/>
          <a:p>
            <a:endParaRPr lang="en-IN"/>
          </a:p>
        </p:txBody>
      </p:sp>
      <p:sp>
        <p:nvSpPr>
          <p:cNvPr id="6" name="Content Placeholder 5" hidden="1">
            <a:extLst>
              <a:ext uri="{FF2B5EF4-FFF2-40B4-BE49-F238E27FC236}">
                <a16:creationId xmlns:a16="http://schemas.microsoft.com/office/drawing/2014/main" id="{B5092C23-4263-4D8E-B78B-B591FAEC0982}"/>
              </a:ext>
            </a:extLst>
          </p:cNvPr>
          <p:cNvSpPr>
            <a:spLocks noGrp="1"/>
          </p:cNvSpPr>
          <p:nvPr>
            <p:ph sz="quarter" idx="15"/>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763A88FE-2D94-402C-B9D2-FC4C98445AF5}"/>
              </a:ext>
            </a:extLst>
          </p:cNvPr>
          <p:cNvSpPr>
            <a:spLocks noGrp="1"/>
          </p:cNvSpPr>
          <p:nvPr>
            <p:ph sz="quarter" idx="16"/>
          </p:nvPr>
        </p:nvSpPr>
        <p:spPr/>
        <p:txBody>
          <a:bodyPr/>
          <a:lstStyle/>
          <a:p>
            <a:endParaRPr lang="en-IN"/>
          </a:p>
        </p:txBody>
      </p:sp>
      <p:sp>
        <p:nvSpPr>
          <p:cNvPr id="9" name="Content Placeholder 8" hidden="1">
            <a:extLst>
              <a:ext uri="{FF2B5EF4-FFF2-40B4-BE49-F238E27FC236}">
                <a16:creationId xmlns:a16="http://schemas.microsoft.com/office/drawing/2014/main" id="{E3AC3819-0A59-44A1-91B0-A2A3935399B3}"/>
              </a:ext>
            </a:extLst>
          </p:cNvPr>
          <p:cNvSpPr>
            <a:spLocks noGrp="1"/>
          </p:cNvSpPr>
          <p:nvPr>
            <p:ph sz="quarter" idx="17"/>
          </p:nvPr>
        </p:nvSpPr>
        <p:spPr/>
        <p:txBody>
          <a:bodyPr/>
          <a:lstStyle/>
          <a:p>
            <a:endParaRPr lang="en-IN"/>
          </a:p>
        </p:txBody>
      </p:sp>
      <p:sp>
        <p:nvSpPr>
          <p:cNvPr id="8" name="Text Placeholder 9" hidden="1"/>
          <p:cNvSpPr>
            <a:spLocks noGrp="1"/>
          </p:cNvSpPr>
          <p:nvPr>
            <p:ph type="body" sz="quarter" idx="18"/>
          </p:nvPr>
        </p:nvSpPr>
        <p:spPr/>
        <p:txBody>
          <a:bodyPr>
            <a:normAutofit fontScale="85000" lnSpcReduction="20000"/>
          </a:bodyPr>
          <a:lstStyle/>
          <a:p>
            <a:endParaRPr lang="en-IN" dirty="0"/>
          </a:p>
        </p:txBody>
      </p:sp>
      <p:sp>
        <p:nvSpPr>
          <p:cNvPr id="11" name="Text Placeholder 10">
            <a:extLst>
              <a:ext uri="{FF2B5EF4-FFF2-40B4-BE49-F238E27FC236}">
                <a16:creationId xmlns:a16="http://schemas.microsoft.com/office/drawing/2014/main" id="{ADAF778D-AA51-4D5F-8F1F-1A70E5D87992}"/>
              </a:ext>
            </a:extLst>
          </p:cNvPr>
          <p:cNvSpPr>
            <a:spLocks noGrp="1"/>
          </p:cNvSpPr>
          <p:nvPr>
            <p:ph type="body" sz="quarter" idx="19"/>
          </p:nvPr>
        </p:nvSpPr>
        <p:spPr/>
        <p:txBody>
          <a:bodyPr/>
          <a:lstStyle/>
          <a:p>
            <a:r>
              <a:rPr lang="en-US" dirty="0"/>
              <a:t>©McGraw-Hill Education/James Ballard, photographer</a:t>
            </a:r>
          </a:p>
        </p:txBody>
      </p:sp>
      <p:sp>
        <p:nvSpPr>
          <p:cNvPr id="12" name="Slide Number Placeholder 13">
            <a:extLst>
              <a:ext uri="{FF2B5EF4-FFF2-40B4-BE49-F238E27FC236}">
                <a16:creationId xmlns:a16="http://schemas.microsoft.com/office/drawing/2014/main" id="{F3FFD712-1046-4F83-821B-1FACA7E7AEDA}"/>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43</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653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Gravity</a:t>
            </a:r>
            <a:endParaRPr lang="en-US" b="1" dirty="0"/>
          </a:p>
        </p:txBody>
      </p:sp>
      <p:sp>
        <p:nvSpPr>
          <p:cNvPr id="5" name="Content Placeholder 2"/>
          <p:cNvSpPr>
            <a:spLocks noGrp="1"/>
          </p:cNvSpPr>
          <p:nvPr>
            <p:ph idx="1"/>
          </p:nvPr>
        </p:nvSpPr>
        <p:spPr>
          <a:xfrm>
            <a:off x="456860" y="1688798"/>
            <a:ext cx="5943939" cy="4993200"/>
          </a:xfrm>
        </p:spPr>
        <p:txBody>
          <a:bodyPr>
            <a:normAutofit/>
          </a:bodyPr>
          <a:lstStyle/>
          <a:p>
            <a:pPr marL="0" lvl="1" indent="0">
              <a:buClr>
                <a:schemeClr val="folHlink"/>
              </a:buClr>
              <a:buNone/>
            </a:pPr>
            <a:r>
              <a:rPr lang="en-US" altLang="en-US" dirty="0"/>
              <a:t>If the center of gravity lies below the pivot point, the object will automatically regain its balance when disturbed.</a:t>
            </a:r>
          </a:p>
          <a:p>
            <a:pPr marL="0" lvl="1" indent="0">
              <a:buClr>
                <a:schemeClr val="folHlink"/>
              </a:buClr>
              <a:buNone/>
            </a:pPr>
            <a:r>
              <a:rPr lang="en-US" altLang="en-US" dirty="0"/>
              <a:t>The center of gravity  returns to the position directly below the pivot point, where the weight of the object produces no torque.</a:t>
            </a:r>
          </a:p>
        </p:txBody>
      </p:sp>
      <p:pic>
        <p:nvPicPr>
          <p:cNvPr id="7" name="Picture 3" descr="A toy is shown which is a clown balancing on a swing, holding a curved bar with weights at either end, such that the center of gravity is below the clown."/>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3523"/>
          <a:stretch/>
        </p:blipFill>
        <p:spPr bwMode="auto">
          <a:xfrm>
            <a:off x="7010400" y="1607076"/>
            <a:ext cx="4418275" cy="500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A379BAE2-EB1E-4879-82ED-2CEE65768F36}"/>
              </a:ext>
            </a:extLst>
          </p:cNvPr>
          <p:cNvSpPr>
            <a:spLocks noGrp="1"/>
          </p:cNvSpPr>
          <p:nvPr>
            <p:ph sz="quarter" idx="20"/>
          </p:nvPr>
        </p:nvSpPr>
        <p:spPr/>
        <p:txBody>
          <a:bodyPr/>
          <a:lstStyle/>
          <a:p>
            <a:endParaRPr lang="en-IN"/>
          </a:p>
        </p:txBody>
      </p:sp>
      <p:sp>
        <p:nvSpPr>
          <p:cNvPr id="3" name="Text Placeholder 5" hidden="1">
            <a:extLst>
              <a:ext uri="{FF2B5EF4-FFF2-40B4-BE49-F238E27FC236}">
                <a16:creationId xmlns:a16="http://schemas.microsoft.com/office/drawing/2014/main" id="{47AF6604-549F-4E4E-BA52-10FFE8C82000}"/>
              </a:ext>
            </a:extLst>
          </p:cNvPr>
          <p:cNvSpPr>
            <a:spLocks noGrp="1"/>
          </p:cNvSpPr>
          <p:nvPr>
            <p:ph type="body" sz="quarter" idx="21"/>
          </p:nvPr>
        </p:nvSpPr>
        <p:spPr/>
        <p:txBody>
          <a:bodyPr>
            <a:normAutofit fontScale="62500" lnSpcReduction="20000"/>
          </a:bodyPr>
          <a:lstStyle/>
          <a:p>
            <a:endParaRPr lang="en-IN"/>
          </a:p>
        </p:txBody>
      </p:sp>
      <p:sp>
        <p:nvSpPr>
          <p:cNvPr id="8" name="Slide Number Placeholder 13">
            <a:extLst>
              <a:ext uri="{FF2B5EF4-FFF2-40B4-BE49-F238E27FC236}">
                <a16:creationId xmlns:a16="http://schemas.microsoft.com/office/drawing/2014/main" id="{6FA9F1EE-59CB-44BC-B280-8605AD62E43F}"/>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21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far can the child walk without tipping the plank?</a:t>
            </a:r>
          </a:p>
        </p:txBody>
      </p:sp>
      <p:pic>
        <p:nvPicPr>
          <p:cNvPr id="9" name="Picture 2" descr="A child is shown walking on a plank extended out from a horizontal platform.  More of the plank is resting on the platform than is extended out. The fulcrum, or pivot point, is the edge of the platform.  The center of gravity of the plank is shown at the center of the plank, and thus the weight of the plank is shown as a vector, W p, pointing downward to the left of the fulcrum. The weight of the child is shown as a vector, W c, pointing downward to the right of the fulcru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77" b="2558"/>
          <a:stretch/>
        </p:blipFill>
        <p:spPr bwMode="auto">
          <a:xfrm>
            <a:off x="4193415" y="1261948"/>
            <a:ext cx="3805170" cy="238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990600" y="3794414"/>
            <a:ext cx="10210800" cy="2682586"/>
          </a:xfrm>
        </p:spPr>
        <p:txBody>
          <a:bodyPr>
            <a:normAutofit lnSpcReduction="10000"/>
          </a:bodyPr>
          <a:lstStyle/>
          <a:p>
            <a:pPr>
              <a:lnSpc>
                <a:spcPct val="80000"/>
              </a:lnSpc>
              <a:spcBef>
                <a:spcPts val="600"/>
              </a:spcBef>
            </a:pPr>
            <a:r>
              <a:rPr lang="en-US" altLang="en-US" sz="2400" dirty="0"/>
              <a:t>For a uniform plank, its center of gravity is at its geometric center.</a:t>
            </a:r>
          </a:p>
          <a:p>
            <a:pPr>
              <a:lnSpc>
                <a:spcPct val="80000"/>
              </a:lnSpc>
              <a:spcBef>
                <a:spcPts val="600"/>
              </a:spcBef>
            </a:pPr>
            <a:r>
              <a:rPr lang="en-US" altLang="en-US" sz="2400" dirty="0"/>
              <a:t>The pivot point will be the edge of the supporting platform.</a:t>
            </a:r>
          </a:p>
          <a:p>
            <a:pPr>
              <a:lnSpc>
                <a:spcPct val="110000"/>
              </a:lnSpc>
              <a:spcBef>
                <a:spcPts val="600"/>
              </a:spcBef>
            </a:pPr>
            <a:r>
              <a:rPr lang="en-US" altLang="en-US" sz="2400" dirty="0"/>
              <a:t>The plank will not tip as long as the counterclockwise torque from the weight of the plank is larger than the clockwise torque from the weight of the child.</a:t>
            </a:r>
          </a:p>
          <a:p>
            <a:pPr>
              <a:lnSpc>
                <a:spcPct val="120000"/>
              </a:lnSpc>
              <a:spcBef>
                <a:spcPts val="600"/>
              </a:spcBef>
            </a:pPr>
            <a:r>
              <a:rPr lang="en-US" altLang="en-US" sz="2400" dirty="0"/>
              <a:t>The plank will verge on tipping when the magnitude of the torque of the child equals that of the plank.</a:t>
            </a:r>
          </a:p>
        </p:txBody>
      </p:sp>
      <p:sp>
        <p:nvSpPr>
          <p:cNvPr id="3" name="Text Placeholder 4" hidden="1">
            <a:extLst>
              <a:ext uri="{FF2B5EF4-FFF2-40B4-BE49-F238E27FC236}">
                <a16:creationId xmlns:a16="http://schemas.microsoft.com/office/drawing/2014/main" id="{08027FDD-F1CD-4CDC-B9A2-D7D71D61EC6E}"/>
              </a:ext>
            </a:extLst>
          </p:cNvPr>
          <p:cNvSpPr>
            <a:spLocks noGrp="1"/>
          </p:cNvSpPr>
          <p:nvPr>
            <p:ph sz="quarter" idx="20"/>
          </p:nvPr>
        </p:nvSpPr>
        <p:spPr/>
        <p:txBody>
          <a:bodyPr/>
          <a:lstStyle/>
          <a:p>
            <a:endParaRPr lang="en-IN"/>
          </a:p>
        </p:txBody>
      </p:sp>
      <p:sp>
        <p:nvSpPr>
          <p:cNvPr id="10" name="Text Placeholder 5"/>
          <p:cNvSpPr>
            <a:spLocks noGrp="1"/>
          </p:cNvSpPr>
          <p:nvPr>
            <p:ph type="body" sz="quarter" idx="19"/>
          </p:nvPr>
        </p:nvSpPr>
        <p:spPr/>
        <p:txBody>
          <a:bodyPr/>
          <a:lstStyle/>
          <a:p>
            <a:r>
              <a:rPr lang="en-US" dirty="0"/>
              <a:t>©McGraw-Hill Education. James Ballard</a:t>
            </a:r>
          </a:p>
        </p:txBody>
      </p:sp>
      <p:sp>
        <p:nvSpPr>
          <p:cNvPr id="7" name="Slide Number Placeholder 13">
            <a:extLst>
              <a:ext uri="{FF2B5EF4-FFF2-40B4-BE49-F238E27FC236}">
                <a16:creationId xmlns:a16="http://schemas.microsoft.com/office/drawing/2014/main" id="{6F358F60-CFE2-4105-A81E-739CC9BA43C5}"/>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45</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659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10896600" cy="2752196"/>
          </a:xfrm>
        </p:spPr>
        <p:txBody>
          <a:bodyPr>
            <a:noAutofit/>
          </a:bodyPr>
          <a:lstStyle/>
          <a:p>
            <a:r>
              <a:rPr lang="en-US" sz="2800" dirty="0"/>
              <a:t>An 80-N plank is placed on a dock as shown. The plank is uniform in density so the center of gravity of the plank is located at the center of the plank. A 160-N boy standing on the plank walks out slowly from the edge of the dock. What is the torque exerted by the weight of the plank about the pivot point at the edge of the dock?</a:t>
            </a:r>
            <a:r>
              <a:rPr lang="en-US" sz="1600" dirty="0"/>
              <a:t> 1</a:t>
            </a:r>
          </a:p>
        </p:txBody>
      </p:sp>
      <p:sp>
        <p:nvSpPr>
          <p:cNvPr id="3" name="Content Placeholder 2"/>
          <p:cNvSpPr>
            <a:spLocks noGrp="1"/>
          </p:cNvSpPr>
          <p:nvPr>
            <p:ph sz="quarter" idx="11"/>
          </p:nvPr>
        </p:nvSpPr>
        <p:spPr>
          <a:xfrm>
            <a:off x="838201" y="4495800"/>
            <a:ext cx="3772800" cy="2971800"/>
          </a:xfrm>
        </p:spPr>
        <p:txBody>
          <a:bodyPr/>
          <a:lstStyle/>
          <a:p>
            <a:pPr marL="0" indent="0">
              <a:lnSpc>
                <a:spcPct val="80000"/>
              </a:lnSpc>
              <a:spcBef>
                <a:spcPts val="600"/>
              </a:spcBef>
              <a:buClr>
                <a:schemeClr val="tx1"/>
              </a:buClr>
              <a:buNone/>
            </a:pPr>
            <a:r>
              <a:rPr lang="en-US" altLang="en-US" sz="2800" dirty="0"/>
              <a:t>a)	+80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-80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+160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-160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e)	+40 </a:t>
            </a:r>
            <a:r>
              <a:rPr lang="en-US" altLang="en-US" sz="2800" dirty="0" err="1"/>
              <a:t>N·m</a:t>
            </a:r>
            <a:endParaRPr lang="en-US" altLang="en-US" sz="2800" dirty="0"/>
          </a:p>
        </p:txBody>
      </p:sp>
      <p:pic>
        <p:nvPicPr>
          <p:cNvPr id="13" name="Picture 4" descr="A 4 m long plank is shown resting on a dock, with 1 meter extended out beyond the edge of the dock. A child is shown walking on the part of the plank extended past the edge of the dock.">
            <a:extLst>
              <a:ext uri="{FF2B5EF4-FFF2-40B4-BE49-F238E27FC236}">
                <a16:creationId xmlns:a16="http://schemas.microsoft.com/office/drawing/2014/main" id="{6D3D08E7-9ACE-43F5-A9B2-31699B6A30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115493" y="4343600"/>
            <a:ext cx="5257799" cy="247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hidden="1">
            <a:extLst>
              <a:ext uri="{FF2B5EF4-FFF2-40B4-BE49-F238E27FC236}">
                <a16:creationId xmlns:a16="http://schemas.microsoft.com/office/drawing/2014/main" id="{E24ECB2E-47AA-40B7-BDFD-EF99764825E3}"/>
              </a:ext>
            </a:extLst>
          </p:cNvPr>
          <p:cNvSpPr>
            <a:spLocks noGrp="1"/>
          </p:cNvSpPr>
          <p:nvPr>
            <p:ph sz="quarter" idx="13"/>
          </p:nvPr>
        </p:nvSpPr>
        <p:spPr/>
        <p:txBody>
          <a:bodyPr>
            <a:normAutofit lnSpcReduction="10000"/>
          </a:bodyPr>
          <a:lstStyle/>
          <a:p>
            <a:endParaRPr lang="en-IN"/>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991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59415"/>
            <a:ext cx="11125200" cy="2752196"/>
          </a:xfrm>
        </p:spPr>
        <p:txBody>
          <a:bodyPr>
            <a:noAutofit/>
          </a:bodyPr>
          <a:lstStyle/>
          <a:p>
            <a:r>
              <a:rPr lang="en-US" sz="2800" dirty="0"/>
              <a:t>An 80-N plank is placed on a dock as shown. The plank is uniform in density so the center of gravity of the plank is located at the center of the plank. A 160-N boy standing on the plank walks out slowly from the edge of the dock. What is the torque exerted by the weight of the plank about the pivot point at the edge of the dock?</a:t>
            </a:r>
            <a:r>
              <a:rPr lang="en-US" sz="1600" dirty="0"/>
              <a:t> 2</a:t>
            </a:r>
          </a:p>
        </p:txBody>
      </p:sp>
      <p:sp>
        <p:nvSpPr>
          <p:cNvPr id="3" name="Content Placeholder 2"/>
          <p:cNvSpPr>
            <a:spLocks noGrp="1"/>
          </p:cNvSpPr>
          <p:nvPr>
            <p:ph sz="quarter" idx="11"/>
          </p:nvPr>
        </p:nvSpPr>
        <p:spPr>
          <a:xfrm>
            <a:off x="609600" y="3916326"/>
            <a:ext cx="3772800" cy="2971800"/>
          </a:xfrm>
        </p:spPr>
        <p:txBody>
          <a:bodyPr/>
          <a:lstStyle/>
          <a:p>
            <a:pPr marL="0" indent="0">
              <a:lnSpc>
                <a:spcPct val="80000"/>
              </a:lnSpc>
              <a:spcBef>
                <a:spcPts val="600"/>
              </a:spcBef>
              <a:buClr>
                <a:schemeClr val="tx1"/>
              </a:buClr>
              <a:buNone/>
            </a:pPr>
            <a:r>
              <a:rPr lang="en-US" altLang="en-US" sz="2800" dirty="0"/>
              <a:t>a)	+80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b)	-80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c)	+160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d)	-160 </a:t>
            </a:r>
            <a:r>
              <a:rPr lang="en-US" altLang="en-US" sz="2800" dirty="0" err="1"/>
              <a:t>N·m</a:t>
            </a:r>
            <a:endParaRPr lang="en-US" altLang="en-US" sz="2800" dirty="0"/>
          </a:p>
          <a:p>
            <a:pPr marL="0" indent="0">
              <a:lnSpc>
                <a:spcPct val="80000"/>
              </a:lnSpc>
              <a:spcBef>
                <a:spcPts val="600"/>
              </a:spcBef>
              <a:buClr>
                <a:schemeClr val="tx1"/>
              </a:buClr>
              <a:buNone/>
            </a:pPr>
            <a:r>
              <a:rPr lang="en-US" altLang="en-US" sz="2800" dirty="0"/>
              <a:t>e)	+40 </a:t>
            </a:r>
            <a:r>
              <a:rPr lang="en-US" altLang="en-US" sz="2800" dirty="0" err="1"/>
              <a:t>N·m</a:t>
            </a:r>
            <a:endParaRPr lang="en-US" altLang="en-US" sz="2800" dirty="0"/>
          </a:p>
        </p:txBody>
      </p:sp>
      <p:pic>
        <p:nvPicPr>
          <p:cNvPr id="13" name="Picture 4" descr="A 4 m long plank is shown resting on a dock, with 1 meter extended out beyond the edge of the dock. A child is shown walking on the part of the plank extended past the edge of the dock.">
            <a:extLst>
              <a:ext uri="{FF2B5EF4-FFF2-40B4-BE49-F238E27FC236}">
                <a16:creationId xmlns:a16="http://schemas.microsoft.com/office/drawing/2014/main" id="{6D3D08E7-9ACE-43F5-A9B2-31699B6A302D}"/>
              </a:ext>
            </a:extLst>
          </p:cNvPr>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377612" y="3563360"/>
            <a:ext cx="4899988" cy="23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E24ECB2E-47AA-40B7-BDFD-EF99764825E3}"/>
              </a:ext>
            </a:extLst>
          </p:cNvPr>
          <p:cNvSpPr>
            <a:spLocks noGrp="1"/>
          </p:cNvSpPr>
          <p:nvPr>
            <p:ph sz="quarter" idx="13"/>
          </p:nvPr>
        </p:nvSpPr>
        <p:spPr>
          <a:xfrm>
            <a:off x="1866000" y="6036204"/>
            <a:ext cx="8460000" cy="558800"/>
          </a:xfrm>
        </p:spPr>
        <p:txBody>
          <a:bodyPr>
            <a:normAutofit/>
          </a:bodyPr>
          <a:lstStyle/>
          <a:p>
            <a:r>
              <a:rPr lang="en-US" altLang="en-US" sz="2800" dirty="0"/>
              <a:t>e) 0.5 m </a:t>
            </a:r>
            <a:r>
              <a:rPr lang="en-US" altLang="en-US" sz="2800" dirty="0">
                <a:sym typeface="Symbol" panose="05050102010706020507" pitchFamily="18" charset="2"/>
              </a:rPr>
              <a:t>× 80 N = </a:t>
            </a:r>
            <a:r>
              <a:rPr lang="en-US" altLang="en-US" sz="2800" dirty="0">
                <a:solidFill>
                  <a:srgbClr val="AE0349"/>
                </a:solidFill>
                <a:sym typeface="Symbol" panose="05050102010706020507" pitchFamily="18" charset="2"/>
              </a:rPr>
              <a:t>+40</a:t>
            </a:r>
            <a:r>
              <a:rPr lang="en-US" altLang="en-US" sz="2800" dirty="0">
                <a:solidFill>
                  <a:srgbClr val="AE0349"/>
                </a:solidFill>
              </a:rPr>
              <a:t> </a:t>
            </a:r>
            <a:r>
              <a:rPr lang="en-US" altLang="en-US" sz="2800" dirty="0" err="1">
                <a:solidFill>
                  <a:srgbClr val="AE0349"/>
                </a:solidFill>
              </a:rPr>
              <a:t>N·m</a:t>
            </a:r>
            <a:r>
              <a:rPr lang="en-US" altLang="en-US" sz="2800" dirty="0">
                <a:solidFill>
                  <a:srgbClr val="AE0349"/>
                </a:solidFill>
              </a:rPr>
              <a:t>    (counterclockwise)</a:t>
            </a:r>
          </a:p>
        </p:txBody>
      </p:sp>
      <p:sp>
        <p:nvSpPr>
          <p:cNvPr id="7" name="Content Placeholder 6" hidden="1">
            <a:extLst>
              <a:ext uri="{FF2B5EF4-FFF2-40B4-BE49-F238E27FC236}">
                <a16:creationId xmlns:a16="http://schemas.microsoft.com/office/drawing/2014/main" id="{F1B37F64-1CAF-40F4-96A5-69C68A92F1F3}"/>
              </a:ext>
            </a:extLst>
          </p:cNvPr>
          <p:cNvSpPr>
            <a:spLocks noGrp="1"/>
          </p:cNvSpPr>
          <p:nvPr>
            <p:ph sz="quarter" idx="14"/>
          </p:nvPr>
        </p:nvSpPr>
        <p:spPr/>
        <p:txBody>
          <a:bodyPr>
            <a:normAutofit lnSpcReduction="10000"/>
          </a:bodyPr>
          <a:lstStyle/>
          <a:p>
            <a:endParaRPr lang="en-IN"/>
          </a:p>
        </p:txBody>
      </p:sp>
      <p:sp>
        <p:nvSpPr>
          <p:cNvPr id="9" name="Content Placeholder 8" hidden="1">
            <a:extLst>
              <a:ext uri="{FF2B5EF4-FFF2-40B4-BE49-F238E27FC236}">
                <a16:creationId xmlns:a16="http://schemas.microsoft.com/office/drawing/2014/main" id="{240C0528-3303-41C4-8855-76E51145AA7B}"/>
              </a:ext>
            </a:extLst>
          </p:cNvPr>
          <p:cNvSpPr>
            <a:spLocks noGrp="1"/>
          </p:cNvSpPr>
          <p:nvPr>
            <p:ph sz="quarter" idx="15"/>
          </p:nvPr>
        </p:nvSpPr>
        <p:spPr/>
        <p:txBody>
          <a:bodyPr>
            <a:normAutofit lnSpcReduction="10000"/>
          </a:bodyPr>
          <a:lstStyle/>
          <a:p>
            <a:endParaRPr lang="en-IN"/>
          </a:p>
        </p:txBody>
      </p:sp>
      <p:sp>
        <p:nvSpPr>
          <p:cNvPr id="10" name="Text Placeholder 9" hidden="1">
            <a:extLst>
              <a:ext uri="{FF2B5EF4-FFF2-40B4-BE49-F238E27FC236}">
                <a16:creationId xmlns:a16="http://schemas.microsoft.com/office/drawing/2014/main" id="{21D44989-BDE1-499F-A823-A6D75CD60004}"/>
              </a:ext>
            </a:extLst>
          </p:cNvPr>
          <p:cNvSpPr>
            <a:spLocks noGrp="1"/>
          </p:cNvSpPr>
          <p:nvPr>
            <p:ph type="body" sz="quarter" idx="18"/>
          </p:nvPr>
        </p:nvSpPr>
        <p:spPr/>
        <p:txBody>
          <a:bodyPr>
            <a:normAutofit fontScale="92500" lnSpcReduction="20000"/>
          </a:bodyPr>
          <a:lstStyle/>
          <a:p>
            <a:endParaRPr lang="en-IN"/>
          </a:p>
        </p:txBody>
      </p:sp>
      <p:sp>
        <p:nvSpPr>
          <p:cNvPr id="11" name="Text Placeholder 10" hidden="1">
            <a:extLst>
              <a:ext uri="{FF2B5EF4-FFF2-40B4-BE49-F238E27FC236}">
                <a16:creationId xmlns:a16="http://schemas.microsoft.com/office/drawing/2014/main" id="{7C256273-2E96-4DD2-AFCC-92750E1785D7}"/>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47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156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09659"/>
            <a:ext cx="11280000" cy="810000"/>
          </a:xfrm>
        </p:spPr>
        <p:txBody>
          <a:bodyPr>
            <a:noAutofit/>
          </a:bodyPr>
          <a:lstStyle/>
          <a:p>
            <a:r>
              <a:rPr lang="en-US" sz="2800" dirty="0"/>
              <a:t>How far from the edge of the dock can the 160-N boy walk until the plank is just on the verge of tipping?</a:t>
            </a:r>
            <a:r>
              <a:rPr lang="en-US" sz="1600" dirty="0"/>
              <a:t> 1</a:t>
            </a:r>
          </a:p>
        </p:txBody>
      </p:sp>
      <p:sp>
        <p:nvSpPr>
          <p:cNvPr id="33" name="Content Placeholder 2">
            <a:extLst>
              <a:ext uri="{FF2B5EF4-FFF2-40B4-BE49-F238E27FC236}">
                <a16:creationId xmlns:a16="http://schemas.microsoft.com/office/drawing/2014/main" id="{2FEE5A88-C3D3-4AE3-B538-F7A04A0D164F}"/>
              </a:ext>
            </a:extLst>
          </p:cNvPr>
          <p:cNvSpPr>
            <a:spLocks noGrp="1"/>
          </p:cNvSpPr>
          <p:nvPr>
            <p:ph sz="quarter" idx="11"/>
          </p:nvPr>
        </p:nvSpPr>
        <p:spPr>
          <a:xfrm>
            <a:off x="1524000" y="3733800"/>
            <a:ext cx="3150788" cy="2263495"/>
          </a:xfrm>
        </p:spPr>
        <p:txBody>
          <a:bodyPr/>
          <a:lstStyle/>
          <a:p>
            <a:pPr marL="0" indent="0">
              <a:lnSpc>
                <a:spcPct val="80000"/>
              </a:lnSpc>
              <a:spcBef>
                <a:spcPts val="600"/>
              </a:spcBef>
              <a:buClr>
                <a:schemeClr val="tx1"/>
              </a:buClr>
              <a:buNone/>
            </a:pPr>
            <a:r>
              <a:rPr lang="en-US" altLang="en-US" sz="2800" dirty="0"/>
              <a:t>a)	0.12 m</a:t>
            </a:r>
          </a:p>
          <a:p>
            <a:pPr marL="0" indent="0">
              <a:lnSpc>
                <a:spcPct val="80000"/>
              </a:lnSpc>
              <a:spcBef>
                <a:spcPts val="600"/>
              </a:spcBef>
              <a:buClr>
                <a:schemeClr val="tx1"/>
              </a:buClr>
              <a:buNone/>
            </a:pPr>
            <a:r>
              <a:rPr lang="en-US" altLang="en-US" sz="2800" dirty="0"/>
              <a:t>b)	0.25 m</a:t>
            </a:r>
          </a:p>
          <a:p>
            <a:pPr marL="0" indent="0">
              <a:lnSpc>
                <a:spcPct val="80000"/>
              </a:lnSpc>
              <a:spcBef>
                <a:spcPts val="600"/>
              </a:spcBef>
              <a:buClr>
                <a:schemeClr val="tx1"/>
              </a:buClr>
              <a:buNone/>
            </a:pPr>
            <a:r>
              <a:rPr lang="en-US" altLang="en-US" sz="2800" dirty="0"/>
              <a:t>c)	0.50 m</a:t>
            </a:r>
          </a:p>
          <a:p>
            <a:pPr marL="0" indent="0">
              <a:lnSpc>
                <a:spcPct val="80000"/>
              </a:lnSpc>
              <a:spcBef>
                <a:spcPts val="600"/>
              </a:spcBef>
              <a:buClr>
                <a:schemeClr val="tx1"/>
              </a:buClr>
              <a:buNone/>
            </a:pPr>
            <a:r>
              <a:rPr lang="en-US" altLang="en-US" sz="2800" dirty="0"/>
              <a:t>d)	1.20 m</a:t>
            </a:r>
          </a:p>
        </p:txBody>
      </p:sp>
      <p:sp>
        <p:nvSpPr>
          <p:cNvPr id="45" name="Content Placeholder 44" hidden="1">
            <a:extLst>
              <a:ext uri="{FF2B5EF4-FFF2-40B4-BE49-F238E27FC236}">
                <a16:creationId xmlns:a16="http://schemas.microsoft.com/office/drawing/2014/main" id="{CB06223A-C602-4501-BCF4-29F585F0BD79}"/>
              </a:ext>
            </a:extLst>
          </p:cNvPr>
          <p:cNvSpPr>
            <a:spLocks noGrp="1"/>
          </p:cNvSpPr>
          <p:nvPr>
            <p:ph sz="quarter" idx="12"/>
          </p:nvPr>
        </p:nvSpPr>
        <p:spPr>
          <a:xfrm>
            <a:off x="3395231" y="8109892"/>
            <a:ext cx="1980000" cy="558800"/>
          </a:xfrm>
        </p:spPr>
        <p:txBody>
          <a:bodyPr>
            <a:normAutofit lnSpcReduction="10000"/>
          </a:bodyPr>
          <a:lstStyle/>
          <a:p>
            <a:endParaRPr lang="en-IN"/>
          </a:p>
        </p:txBody>
      </p:sp>
      <p:sp>
        <p:nvSpPr>
          <p:cNvPr id="46" name="Content Placeholder 45" hidden="1">
            <a:extLst>
              <a:ext uri="{FF2B5EF4-FFF2-40B4-BE49-F238E27FC236}">
                <a16:creationId xmlns:a16="http://schemas.microsoft.com/office/drawing/2014/main" id="{C57DD146-F6A6-4BD3-8B14-1B01B583B6AD}"/>
              </a:ext>
            </a:extLst>
          </p:cNvPr>
          <p:cNvSpPr>
            <a:spLocks noGrp="1"/>
          </p:cNvSpPr>
          <p:nvPr>
            <p:ph sz="quarter" idx="13"/>
          </p:nvPr>
        </p:nvSpPr>
        <p:spPr>
          <a:xfrm>
            <a:off x="1234443" y="8871626"/>
            <a:ext cx="1980000" cy="558801"/>
          </a:xfrm>
        </p:spPr>
        <p:txBody>
          <a:bodyPr>
            <a:normAutofit lnSpcReduction="10000"/>
          </a:bodyPr>
          <a:lstStyle/>
          <a:p>
            <a:endParaRPr lang="en-IN"/>
          </a:p>
        </p:txBody>
      </p:sp>
      <p:pic>
        <p:nvPicPr>
          <p:cNvPr id="49" name="Picture 4" descr="A 4 m long plank is shown resting on a dock, with 1 meter extended out beyond the edge of the dock. A child is walking on the plank over the water. ">
            <a:extLst>
              <a:ext uri="{FF2B5EF4-FFF2-40B4-BE49-F238E27FC236}">
                <a16:creationId xmlns:a16="http://schemas.microsoft.com/office/drawing/2014/main" id="{161995A0-C871-42EA-BDD0-CCA484AF7DE4}"/>
              </a:ext>
            </a:extLst>
          </p:cNvPr>
          <p:cNvPicPr>
            <a:picLocks noGrp="1" noChangeAspect="1" noChangeArrowheads="1"/>
          </p:cNvPicPr>
          <p:nvPr>
            <p:ph sz="quarter" idx="14"/>
          </p:nvPr>
        </p:nvPicPr>
        <p:blipFill rotWithShape="1">
          <a:blip r:embed="rId2" cstate="hqprint">
            <a:extLst>
              <a:ext uri="{28A0092B-C50C-407E-A947-70E740481C1C}">
                <a14:useLocalDpi xmlns:a14="http://schemas.microsoft.com/office/drawing/2010/main" val="0"/>
              </a:ext>
            </a:extLst>
          </a:blip>
          <a:stretch/>
        </p:blipFill>
        <p:spPr bwMode="auto">
          <a:xfrm>
            <a:off x="7010399" y="3909988"/>
            <a:ext cx="4491483" cy="212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Placeholder 38" hidden="1">
            <a:extLst>
              <a:ext uri="{FF2B5EF4-FFF2-40B4-BE49-F238E27FC236}">
                <a16:creationId xmlns:a16="http://schemas.microsoft.com/office/drawing/2014/main" id="{6CA28FF5-6F74-48E1-9CBB-FD928E0A9B0A}"/>
              </a:ext>
            </a:extLst>
          </p:cNvPr>
          <p:cNvSpPr>
            <a:spLocks noGrp="1"/>
          </p:cNvSpPr>
          <p:nvPr>
            <p:ph type="body" sz="quarter" idx="18"/>
          </p:nvPr>
        </p:nvSpPr>
        <p:spPr/>
        <p:txBody>
          <a:bodyPr>
            <a:normAutofit fontScale="92500" lnSpcReduction="20000"/>
          </a:bodyPr>
          <a:lstStyle/>
          <a:p>
            <a:endParaRPr lang="en-IN"/>
          </a:p>
        </p:txBody>
      </p:sp>
      <p:sp>
        <p:nvSpPr>
          <p:cNvPr id="40" name="Text Placeholder 39" hidden="1">
            <a:extLst>
              <a:ext uri="{FF2B5EF4-FFF2-40B4-BE49-F238E27FC236}">
                <a16:creationId xmlns:a16="http://schemas.microsoft.com/office/drawing/2014/main" id="{3BC1A8AA-E13B-416A-BC18-6455D2656357}"/>
              </a:ext>
            </a:extLst>
          </p:cNvPr>
          <p:cNvSpPr>
            <a:spLocks noGrp="1"/>
          </p:cNvSpPr>
          <p:nvPr>
            <p:ph type="body" sz="quarter" idx="19"/>
          </p:nvPr>
        </p:nvSpPr>
        <p:spPr/>
        <p:txBody>
          <a:bodyPr/>
          <a:lstStyle/>
          <a:p>
            <a:endParaRPr lang="en-IN" dirty="0"/>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2234471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far from the edge of the dock can the 160-N boy walk until the plank is just on the verge of tipping?</a:t>
            </a:r>
            <a:r>
              <a:rPr lang="en-US" sz="1600" dirty="0"/>
              <a:t> 2</a:t>
            </a:r>
          </a:p>
        </p:txBody>
      </p:sp>
      <p:sp>
        <p:nvSpPr>
          <p:cNvPr id="33" name="Content Placeholder 2">
            <a:extLst>
              <a:ext uri="{FF2B5EF4-FFF2-40B4-BE49-F238E27FC236}">
                <a16:creationId xmlns:a16="http://schemas.microsoft.com/office/drawing/2014/main" id="{2FEE5A88-C3D3-4AE3-B538-F7A04A0D164F}"/>
              </a:ext>
            </a:extLst>
          </p:cNvPr>
          <p:cNvSpPr>
            <a:spLocks noGrp="1"/>
          </p:cNvSpPr>
          <p:nvPr>
            <p:ph sz="quarter" idx="11"/>
          </p:nvPr>
        </p:nvSpPr>
        <p:spPr>
          <a:xfrm>
            <a:off x="1865212" y="1464684"/>
            <a:ext cx="3150788" cy="2263495"/>
          </a:xfrm>
        </p:spPr>
        <p:txBody>
          <a:bodyPr/>
          <a:lstStyle/>
          <a:p>
            <a:pPr marL="541338" indent="-541338">
              <a:lnSpc>
                <a:spcPct val="80000"/>
              </a:lnSpc>
              <a:spcBef>
                <a:spcPts val="600"/>
              </a:spcBef>
              <a:buClr>
                <a:schemeClr val="tx1"/>
              </a:buClr>
            </a:pPr>
            <a:r>
              <a:rPr lang="en-US" altLang="en-US" sz="2800" dirty="0"/>
              <a:t>a)	0.12 m</a:t>
            </a:r>
          </a:p>
          <a:p>
            <a:pPr marL="541338" indent="-541338">
              <a:lnSpc>
                <a:spcPct val="80000"/>
              </a:lnSpc>
              <a:spcBef>
                <a:spcPts val="600"/>
              </a:spcBef>
              <a:buClr>
                <a:schemeClr val="tx1"/>
              </a:buClr>
            </a:pPr>
            <a:r>
              <a:rPr lang="en-US" altLang="en-US" sz="2800" dirty="0"/>
              <a:t>b)	0.25 m</a:t>
            </a:r>
          </a:p>
          <a:p>
            <a:pPr marL="541338" indent="-541338">
              <a:lnSpc>
                <a:spcPct val="80000"/>
              </a:lnSpc>
              <a:spcBef>
                <a:spcPts val="600"/>
              </a:spcBef>
              <a:buClr>
                <a:schemeClr val="tx1"/>
              </a:buClr>
            </a:pPr>
            <a:r>
              <a:rPr lang="en-US" altLang="en-US" sz="2800" dirty="0"/>
              <a:t>c)	0.50 m</a:t>
            </a:r>
          </a:p>
          <a:p>
            <a:pPr marL="541338" indent="-541338">
              <a:lnSpc>
                <a:spcPct val="80000"/>
              </a:lnSpc>
              <a:spcBef>
                <a:spcPts val="600"/>
              </a:spcBef>
              <a:buClr>
                <a:schemeClr val="tx1"/>
              </a:buClr>
            </a:pPr>
            <a:r>
              <a:rPr lang="en-US" altLang="en-US" sz="2800" dirty="0"/>
              <a:t>d)	1.20 m</a:t>
            </a:r>
          </a:p>
        </p:txBody>
      </p:sp>
      <p:sp>
        <p:nvSpPr>
          <p:cNvPr id="34" name="Content Placeholder 5">
            <a:extLst>
              <a:ext uri="{FF2B5EF4-FFF2-40B4-BE49-F238E27FC236}">
                <a16:creationId xmlns:a16="http://schemas.microsoft.com/office/drawing/2014/main" id="{6BF44C45-984D-4AE9-805E-9404BA9BBEF9}"/>
              </a:ext>
            </a:extLst>
          </p:cNvPr>
          <p:cNvSpPr>
            <a:spLocks noGrp="1"/>
          </p:cNvSpPr>
          <p:nvPr>
            <p:ph sz="quarter" idx="12"/>
          </p:nvPr>
        </p:nvSpPr>
        <p:spPr>
          <a:xfrm>
            <a:off x="1865212" y="4038600"/>
            <a:ext cx="8460000" cy="618980"/>
          </a:xfrm>
        </p:spPr>
        <p:txBody>
          <a:bodyPr>
            <a:normAutofit/>
          </a:bodyPr>
          <a:lstStyle/>
          <a:p>
            <a:r>
              <a:rPr lang="en-US" sz="2800" dirty="0"/>
              <a:t>Set </a:t>
            </a:r>
            <a:r>
              <a:rPr lang="el-GR" sz="2800" dirty="0"/>
              <a:t>τ</a:t>
            </a:r>
            <a:r>
              <a:rPr lang="en-US" sz="2800" dirty="0">
                <a:latin typeface="Symbol" pitchFamily="2" charset="2"/>
              </a:rPr>
              <a:t> </a:t>
            </a:r>
            <a:r>
              <a:rPr lang="en-US" sz="2800" dirty="0"/>
              <a:t>from plank equal to</a:t>
            </a:r>
            <a:r>
              <a:rPr lang="en-US" sz="2800" dirty="0">
                <a:latin typeface="Symbol" pitchFamily="2" charset="2"/>
              </a:rPr>
              <a:t> </a:t>
            </a:r>
            <a:r>
              <a:rPr lang="el-GR" sz="2800" dirty="0"/>
              <a:t>τ</a:t>
            </a:r>
            <a:r>
              <a:rPr lang="en-US" sz="2800" dirty="0"/>
              <a:t> from boy.</a:t>
            </a:r>
          </a:p>
          <a:p>
            <a:endParaRPr lang="en-US" sz="2800" dirty="0"/>
          </a:p>
        </p:txBody>
      </p:sp>
      <p:sp>
        <p:nvSpPr>
          <p:cNvPr id="35" name="Content Placeholder 6">
            <a:extLst>
              <a:ext uri="{FF2B5EF4-FFF2-40B4-BE49-F238E27FC236}">
                <a16:creationId xmlns:a16="http://schemas.microsoft.com/office/drawing/2014/main" id="{3715D32F-CD37-47EA-B438-4F7626415AAD}"/>
              </a:ext>
            </a:extLst>
          </p:cNvPr>
          <p:cNvSpPr>
            <a:spLocks noGrp="1"/>
          </p:cNvSpPr>
          <p:nvPr>
            <p:ph sz="quarter" idx="13"/>
          </p:nvPr>
        </p:nvSpPr>
        <p:spPr>
          <a:xfrm>
            <a:off x="1865212" y="4517145"/>
            <a:ext cx="1980000" cy="558800"/>
          </a:xfrm>
        </p:spPr>
        <p:txBody>
          <a:bodyPr>
            <a:normAutofit/>
          </a:bodyPr>
          <a:lstStyle/>
          <a:p>
            <a:r>
              <a:rPr lang="en-US" sz="2800" dirty="0"/>
              <a:t>40Nm =</a:t>
            </a:r>
          </a:p>
        </p:txBody>
      </p:sp>
      <p:graphicFrame>
        <p:nvGraphicFramePr>
          <p:cNvPr id="50" name="Object 7">
            <a:extLst>
              <a:ext uri="{FF2B5EF4-FFF2-40B4-BE49-F238E27FC236}">
                <a16:creationId xmlns:a16="http://schemas.microsoft.com/office/drawing/2014/main" id="{694214E3-8C98-4410-95B8-4D128D0A9A8C}"/>
              </a:ex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949983934"/>
              </p:ext>
            </p:extLst>
          </p:nvPr>
        </p:nvGraphicFramePr>
        <p:xfrm>
          <a:off x="3117850" y="4502150"/>
          <a:ext cx="882650" cy="571500"/>
        </p:xfrm>
        <a:graphic>
          <a:graphicData uri="http://schemas.openxmlformats.org/presentationml/2006/ole">
            <mc:AlternateContent xmlns:mc="http://schemas.openxmlformats.org/markup-compatibility/2006">
              <mc:Choice xmlns:v="urn:schemas-microsoft-com:vml" Requires="v">
                <p:oleObj name="Equation" r:id="rId2" imgW="431640" imgH="279360" progId="Equation.DSMT4">
                  <p:embed/>
                </p:oleObj>
              </mc:Choice>
              <mc:Fallback>
                <p:oleObj name="Equation" r:id="rId2" imgW="431640" imgH="279360" progId="Equation.DSMT4">
                  <p:embed/>
                  <p:pic>
                    <p:nvPicPr>
                      <p:cNvPr id="50" name="Object 7">
                        <a:extLst>
                          <a:ext uri="{FF2B5EF4-FFF2-40B4-BE49-F238E27FC236}">
                            <a16:creationId xmlns:a16="http://schemas.microsoft.com/office/drawing/2014/main" id="{694214E3-8C98-4410-95B8-4D128D0A9A8C}"/>
                          </a:ext>
                        </a:extLst>
                      </p:cNvPr>
                      <p:cNvPicPr/>
                      <p:nvPr/>
                    </p:nvPicPr>
                    <p:blipFill>
                      <a:blip r:embed="rId3"/>
                      <a:stretch>
                        <a:fillRect/>
                      </a:stretch>
                    </p:blipFill>
                    <p:spPr>
                      <a:xfrm>
                        <a:off x="3117850" y="4502150"/>
                        <a:ext cx="882650" cy="571500"/>
                      </a:xfrm>
                      <a:prstGeom prst="rect">
                        <a:avLst/>
                      </a:prstGeom>
                    </p:spPr>
                  </p:pic>
                </p:oleObj>
              </mc:Fallback>
            </mc:AlternateContent>
          </a:graphicData>
        </a:graphic>
      </p:graphicFrame>
      <p:sp>
        <p:nvSpPr>
          <p:cNvPr id="37" name="Content Placeholder 8">
            <a:extLst>
              <a:ext uri="{FF2B5EF4-FFF2-40B4-BE49-F238E27FC236}">
                <a16:creationId xmlns:a16="http://schemas.microsoft.com/office/drawing/2014/main" id="{3B484D96-DECC-4923-AA81-EFC64E90CCCF}"/>
              </a:ext>
            </a:extLst>
          </p:cNvPr>
          <p:cNvSpPr>
            <a:spLocks noGrp="1"/>
          </p:cNvSpPr>
          <p:nvPr>
            <p:ph sz="quarter" idx="15"/>
          </p:nvPr>
        </p:nvSpPr>
        <p:spPr>
          <a:xfrm>
            <a:off x="4001900" y="4514549"/>
            <a:ext cx="5582328" cy="558800"/>
          </a:xfrm>
        </p:spPr>
        <p:txBody>
          <a:bodyPr>
            <a:normAutofit/>
          </a:bodyPr>
          <a:lstStyle/>
          <a:p>
            <a:r>
              <a:rPr lang="en-US" sz="2800" dirty="0"/>
              <a:t>= 160N(l), then solve for l,</a:t>
            </a:r>
          </a:p>
        </p:txBody>
      </p:sp>
      <p:sp>
        <p:nvSpPr>
          <p:cNvPr id="7" name="Content Placeholder 9">
            <a:extLst>
              <a:ext uri="{FF2B5EF4-FFF2-40B4-BE49-F238E27FC236}">
                <a16:creationId xmlns:a16="http://schemas.microsoft.com/office/drawing/2014/main" id="{F1B37F64-1CAF-40F4-96A5-69C68A92F1F3}"/>
              </a:ext>
            </a:extLst>
          </p:cNvPr>
          <p:cNvSpPr>
            <a:spLocks noGrp="1"/>
          </p:cNvSpPr>
          <p:nvPr>
            <p:ph sz="quarter" idx="16"/>
          </p:nvPr>
        </p:nvSpPr>
        <p:spPr>
          <a:xfrm>
            <a:off x="1866900" y="5557204"/>
            <a:ext cx="7962900" cy="558801"/>
          </a:xfrm>
        </p:spPr>
        <p:txBody>
          <a:bodyPr/>
          <a:lstStyle/>
          <a:p>
            <a:pPr marL="541338" indent="-541338"/>
            <a:r>
              <a:rPr lang="en-US" altLang="en-US" sz="2800" dirty="0"/>
              <a:t>b)	l= 40 </a:t>
            </a:r>
            <a:r>
              <a:rPr lang="en-US" altLang="en-US" sz="2800" dirty="0" err="1"/>
              <a:t>N·m</a:t>
            </a:r>
            <a:r>
              <a:rPr lang="en-US" altLang="en-US" sz="2800" dirty="0"/>
              <a:t> / 160 N =</a:t>
            </a:r>
            <a:r>
              <a:rPr lang="en-US" altLang="en-US" sz="2800" dirty="0">
                <a:sym typeface="Symbol" panose="05050102010706020507" pitchFamily="18" charset="2"/>
              </a:rPr>
              <a:t> </a:t>
            </a:r>
            <a:r>
              <a:rPr lang="en-US" altLang="en-US" sz="2800" dirty="0">
                <a:solidFill>
                  <a:srgbClr val="AE0349"/>
                </a:solidFill>
                <a:sym typeface="Symbol" panose="05050102010706020507" pitchFamily="18" charset="2"/>
              </a:rPr>
              <a:t>0.25 m</a:t>
            </a:r>
            <a:endParaRPr lang="en-US" altLang="en-US" sz="2800" dirty="0">
              <a:solidFill>
                <a:srgbClr val="AE0349"/>
              </a:solidFill>
            </a:endParaRPr>
          </a:p>
          <a:p>
            <a:endParaRPr lang="en-US" altLang="en-US" sz="2800" dirty="0"/>
          </a:p>
        </p:txBody>
      </p:sp>
      <p:sp>
        <p:nvSpPr>
          <p:cNvPr id="45" name="Content Placeholder 44" hidden="1">
            <a:extLst>
              <a:ext uri="{FF2B5EF4-FFF2-40B4-BE49-F238E27FC236}">
                <a16:creationId xmlns:a16="http://schemas.microsoft.com/office/drawing/2014/main" id="{CB06223A-C602-4501-BCF4-29F585F0BD79}"/>
              </a:ext>
            </a:extLst>
          </p:cNvPr>
          <p:cNvSpPr>
            <a:spLocks noGrp="1"/>
          </p:cNvSpPr>
          <p:nvPr>
            <p:ph sz="quarter" idx="17"/>
          </p:nvPr>
        </p:nvSpPr>
        <p:spPr>
          <a:xfrm>
            <a:off x="3395231" y="8109892"/>
            <a:ext cx="1980000" cy="558800"/>
          </a:xfrm>
        </p:spPr>
        <p:txBody>
          <a:bodyPr>
            <a:normAutofit lnSpcReduction="10000"/>
          </a:bodyPr>
          <a:lstStyle/>
          <a:p>
            <a:endParaRPr lang="en-IN"/>
          </a:p>
        </p:txBody>
      </p:sp>
      <p:sp>
        <p:nvSpPr>
          <p:cNvPr id="46" name="Content Placeholder 45" hidden="1">
            <a:extLst>
              <a:ext uri="{FF2B5EF4-FFF2-40B4-BE49-F238E27FC236}">
                <a16:creationId xmlns:a16="http://schemas.microsoft.com/office/drawing/2014/main" id="{C57DD146-F6A6-4BD3-8B14-1B01B583B6AD}"/>
              </a:ext>
            </a:extLst>
          </p:cNvPr>
          <p:cNvSpPr>
            <a:spLocks noGrp="1"/>
          </p:cNvSpPr>
          <p:nvPr>
            <p:ph sz="quarter" idx="20"/>
          </p:nvPr>
        </p:nvSpPr>
        <p:spPr>
          <a:xfrm>
            <a:off x="1234443" y="8871626"/>
            <a:ext cx="1980000" cy="558801"/>
          </a:xfrm>
        </p:spPr>
        <p:txBody>
          <a:bodyPr/>
          <a:lstStyle/>
          <a:p>
            <a:endParaRPr lang="en-IN"/>
          </a:p>
        </p:txBody>
      </p:sp>
      <p:pic>
        <p:nvPicPr>
          <p:cNvPr id="49" name="Picture 4" descr="A 4 m long plank is shown resting on a dock, with 1 meter extended out beyond the edge of the dock. A child is walking on the plank over the water. ">
            <a:extLst>
              <a:ext uri="{FF2B5EF4-FFF2-40B4-BE49-F238E27FC236}">
                <a16:creationId xmlns:a16="http://schemas.microsoft.com/office/drawing/2014/main" id="{161995A0-C871-42EA-BDD0-CCA484AF7DE4}"/>
              </a:ext>
            </a:extLst>
          </p:cNvPr>
          <p:cNvPicPr>
            <a:picLocks noGrp="1" noChangeAspect="1" noChangeArrowheads="1"/>
          </p:cNvPicPr>
          <p:nvPr>
            <p:ph sz="quarter" idx="21"/>
          </p:nvPr>
        </p:nvPicPr>
        <p:blipFill rotWithShape="1">
          <a:blip r:embed="rId4">
            <a:extLst>
              <a:ext uri="{28A0092B-C50C-407E-A947-70E740481C1C}">
                <a14:useLocalDpi xmlns:a14="http://schemas.microsoft.com/office/drawing/2010/main" val="0"/>
              </a:ext>
            </a:extLst>
          </a:blip>
          <a:srcRect t="2911"/>
          <a:stretch/>
        </p:blipFill>
        <p:spPr bwMode="auto">
          <a:xfrm>
            <a:off x="5180124" y="1369280"/>
            <a:ext cx="5145088" cy="235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Placeholder 38" hidden="1">
            <a:extLst>
              <a:ext uri="{FF2B5EF4-FFF2-40B4-BE49-F238E27FC236}">
                <a16:creationId xmlns:a16="http://schemas.microsoft.com/office/drawing/2014/main" id="{6CA28FF5-6F74-48E1-9CBB-FD928E0A9B0A}"/>
              </a:ext>
            </a:extLst>
          </p:cNvPr>
          <p:cNvSpPr>
            <a:spLocks noGrp="1"/>
          </p:cNvSpPr>
          <p:nvPr>
            <p:ph type="body" sz="quarter" idx="18"/>
          </p:nvPr>
        </p:nvSpPr>
        <p:spPr/>
        <p:txBody>
          <a:bodyPr>
            <a:normAutofit fontScale="92500" lnSpcReduction="20000"/>
          </a:bodyPr>
          <a:lstStyle/>
          <a:p>
            <a:endParaRPr lang="en-IN"/>
          </a:p>
        </p:txBody>
      </p:sp>
      <p:sp>
        <p:nvSpPr>
          <p:cNvPr id="40" name="Text Placeholder 39" hidden="1">
            <a:extLst>
              <a:ext uri="{FF2B5EF4-FFF2-40B4-BE49-F238E27FC236}">
                <a16:creationId xmlns:a16="http://schemas.microsoft.com/office/drawing/2014/main" id="{3BC1A8AA-E13B-416A-BC18-6455D2656357}"/>
              </a:ext>
            </a:extLst>
          </p:cNvPr>
          <p:cNvSpPr>
            <a:spLocks noGrp="1"/>
          </p:cNvSpPr>
          <p:nvPr>
            <p:ph type="body" sz="quarter" idx="19"/>
          </p:nvPr>
        </p:nvSpPr>
        <p:spPr/>
        <p:txBody>
          <a:bodyPr/>
          <a:lstStyle/>
          <a:p>
            <a:endParaRPr lang="en-IN" dirty="0"/>
          </a:p>
        </p:txBody>
      </p:sp>
      <p:sp>
        <p:nvSpPr>
          <p:cNvPr id="12" name="Slide Number Placeholder 13">
            <a:extLst>
              <a:ext uri="{FF2B5EF4-FFF2-40B4-BE49-F238E27FC236}">
                <a16:creationId xmlns:a16="http://schemas.microsoft.com/office/drawing/2014/main" id="{ACC2AD65-4DCD-4640-B88A-56936306DE47}"/>
              </a:ext>
            </a:extLst>
          </p:cNvPr>
          <p:cNvSpPr>
            <a:spLocks noGrp="1"/>
          </p:cNvSpPr>
          <p:nvPr>
            <p:ph type="sldNum" sz="quarter" idx="10"/>
          </p:nvPr>
        </p:nvSpPr>
        <p:spPr/>
        <p:txBody>
          <a:bodyPr/>
          <a:lstStyle/>
          <a:p>
            <a:fld id="{68151E55-6873-49E2-B8D5-2F265E6F1973}" type="slidenum">
              <a:rPr lang="en-US" smtClean="0"/>
              <a:pPr/>
              <a:t>49</a:t>
            </a:fld>
            <a:endParaRPr lang="en-US" dirty="0"/>
          </a:p>
        </p:txBody>
      </p:sp>
    </p:spTree>
    <p:extLst>
      <p:ext uri="{BB962C8B-B14F-4D97-AF65-F5344CB8AC3E}">
        <p14:creationId xmlns:p14="http://schemas.microsoft.com/office/powerpoint/2010/main" val="202612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nSpc>
                <a:spcPct val="100000"/>
              </a:lnSpc>
            </a:pPr>
            <a:r>
              <a:rPr lang="en-US" noProof="0" dirty="0"/>
              <a:t>Collisions at an Angle</a:t>
            </a:r>
            <a:r>
              <a:rPr lang="en-US" sz="1600" dirty="0"/>
              <a:t> 2</a:t>
            </a:r>
            <a:endParaRPr lang="en-US" noProof="0" dirty="0"/>
          </a:p>
        </p:txBody>
      </p:sp>
      <p:sp>
        <p:nvSpPr>
          <p:cNvPr id="8" name="Content Placeholder 2"/>
          <p:cNvSpPr>
            <a:spLocks noGrp="1"/>
          </p:cNvSpPr>
          <p:nvPr>
            <p:ph sz="quarter" idx="11"/>
          </p:nvPr>
        </p:nvSpPr>
        <p:spPr>
          <a:xfrm>
            <a:off x="1219200" y="1097280"/>
            <a:ext cx="9106800" cy="2194560"/>
          </a:xfrm>
        </p:spPr>
        <p:txBody>
          <a:bodyPr vert="horz" lIns="91440" tIns="45720" rIns="0" bIns="0" rtlCol="0">
            <a:noAutofit/>
          </a:bodyPr>
          <a:lstStyle/>
          <a:p>
            <a:pPr>
              <a:spcBef>
                <a:spcPts val="300"/>
              </a:spcBef>
              <a:spcAft>
                <a:spcPts val="600"/>
              </a:spcAft>
            </a:pPr>
            <a:r>
              <a:rPr lang="en-US" altLang="en-US" sz="2800" dirty="0"/>
              <a:t>The total momentum of the two football players prior to the collision is the vector sum of their individual momentums.</a:t>
            </a:r>
          </a:p>
          <a:p>
            <a:pPr lvl="1">
              <a:spcBef>
                <a:spcPts val="0"/>
              </a:spcBef>
              <a:spcAft>
                <a:spcPts val="600"/>
              </a:spcAft>
              <a:buNone/>
            </a:pPr>
            <a:r>
              <a:rPr lang="en-US" altLang="en-US" sz="2400" dirty="0">
                <a:latin typeface="Times New Roman" panose="02020603050405020304" pitchFamily="18" charset="0"/>
              </a:rPr>
              <a:t>The larger initial momentum has a larger effect on the final direction of motion.</a:t>
            </a:r>
            <a:endParaRPr lang="en-US" sz="2400" dirty="0">
              <a:latin typeface="Times New Roman" panose="02020603050405020304" pitchFamily="18" charset="0"/>
            </a:endParaRPr>
          </a:p>
        </p:txBody>
      </p:sp>
      <p:pic>
        <p:nvPicPr>
          <p:cNvPr id="17" name="Picture 3" descr="Two football players are shown moving at right angles to one another, about to collide.  One is shown moving eastward with a momentum of p1 = 500 kg m/s.  The second player is shown moving northward with a momentum of p2 = 300 kg m/s."/>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866000" y="3291840"/>
            <a:ext cx="4206240" cy="3109336"/>
          </a:xfrm>
        </p:spPr>
      </p:pic>
      <p:pic>
        <p:nvPicPr>
          <p:cNvPr id="19" name="Picture 4" descr="This is a vector polygon, showing the momenta before and after the collision.  The vector representing p1 (500 kg m/s) is horizontal and pointing eastward.  The vector representing p2 (300 kg m/s) is vertical and pointing northward.  It starts where p1 ends, forming two sides of a triangle.  The final momentum is 583 kg m/s and is shown making a 31 degree angle with the horizontal.  It starts where p1 starts, and ends where p2 ends, forming the hypotenuse of the right triangle."/>
          <p:cNvPicPr>
            <a:picLocks noGrp="1" noChangeAspect="1"/>
          </p:cNvPicPr>
          <p:nvPr>
            <p:ph sz="quarter" idx="13"/>
          </p:nvPr>
        </p:nvPicPr>
        <p:blipFill>
          <a:blip r:embed="rId3" cstate="hqprint">
            <a:extLst>
              <a:ext uri="{28A0092B-C50C-407E-A947-70E740481C1C}">
                <a14:useLocalDpi xmlns:a14="http://schemas.microsoft.com/office/drawing/2010/main" val="0"/>
              </a:ext>
            </a:extLst>
          </a:blip>
          <a:stretch>
            <a:fillRect/>
          </a:stretch>
        </p:blipFill>
        <p:spPr>
          <a:xfrm>
            <a:off x="6722064" y="3291840"/>
            <a:ext cx="3537195" cy="2423160"/>
          </a:xfrm>
        </p:spPr>
      </p:pic>
      <p:sp>
        <p:nvSpPr>
          <p:cNvPr id="15" name="Text Placeholder 5"/>
          <p:cNvSpPr>
            <a:spLocks noGrp="1"/>
          </p:cNvSpPr>
          <p:nvPr>
            <p:ph type="body" sz="quarter" idx="18"/>
          </p:nvPr>
        </p:nvSpPr>
        <p:spPr/>
        <p:txBody>
          <a:bodyPr>
            <a:normAutofit fontScale="70000" lnSpcReduction="20000"/>
          </a:bodyPr>
          <a:lstStyle/>
          <a:p>
            <a:r>
              <a:rPr lang="en-US" noProof="0" dirty="0">
                <a:hlinkClick r:id="" action="ppaction://noaction"/>
              </a:rPr>
              <a:t>Access the text alternative for slide images.</a:t>
            </a:r>
            <a:endParaRPr lang="en-US" noProof="0" dirty="0"/>
          </a:p>
        </p:txBody>
      </p:sp>
      <p:sp>
        <p:nvSpPr>
          <p:cNvPr id="16" name="Text Placeholder 6" hidden="1"/>
          <p:cNvSpPr>
            <a:spLocks noGrp="1"/>
          </p:cNvSpPr>
          <p:nvPr>
            <p:ph type="body" sz="quarter" idx="19"/>
          </p:nvPr>
        </p:nvSpPr>
        <p:spPr/>
        <p:txBody>
          <a:bodyPr/>
          <a:lstStyle/>
          <a:p>
            <a:endParaRPr lang="en-US"/>
          </a:p>
        </p:txBody>
      </p:sp>
      <p:sp>
        <p:nvSpPr>
          <p:cNvPr id="18" name="Slide Number Placeholder 7"/>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800" b="0" i="0" u="none" strike="noStrike" kern="1200" cap="none" spc="0" normalizeH="0" baseline="0" noProof="0" smtClean="0">
                <a:ln>
                  <a:noFill/>
                </a:ln>
                <a:solidFill>
                  <a:srgbClr val="B71E42"/>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dirty="0">
              <a:ln>
                <a:noFill/>
              </a:ln>
              <a:solidFill>
                <a:srgbClr val="B71E42"/>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95101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Rotational Inertia and Newton’s Second Law</a:t>
            </a:r>
            <a:r>
              <a:rPr lang="en-US" sz="1600" dirty="0"/>
              <a:t> 1</a:t>
            </a:r>
          </a:p>
        </p:txBody>
      </p:sp>
      <p:sp>
        <p:nvSpPr>
          <p:cNvPr id="8" name="Content Placeholder 7">
            <a:extLst>
              <a:ext uri="{FF2B5EF4-FFF2-40B4-BE49-F238E27FC236}">
                <a16:creationId xmlns:a16="http://schemas.microsoft.com/office/drawing/2014/main" id="{B194CBE8-3E66-4A6F-B223-64150495268D}"/>
              </a:ext>
            </a:extLst>
          </p:cNvPr>
          <p:cNvSpPr>
            <a:spLocks noGrp="1"/>
          </p:cNvSpPr>
          <p:nvPr>
            <p:ph sz="quarter" idx="20"/>
          </p:nvPr>
        </p:nvSpPr>
        <p:spPr>
          <a:xfrm>
            <a:off x="425302" y="1981200"/>
            <a:ext cx="11277600" cy="5029200"/>
          </a:xfrm>
        </p:spPr>
        <p:txBody>
          <a:bodyPr/>
          <a:lstStyle/>
          <a:p>
            <a:pPr>
              <a:lnSpc>
                <a:spcPct val="80000"/>
              </a:lnSpc>
            </a:pPr>
            <a:r>
              <a:rPr lang="en-US" altLang="en-US" sz="2800" dirty="0"/>
              <a:t>In linear motion, net </a:t>
            </a:r>
            <a:r>
              <a:rPr lang="en-US" altLang="en-US" sz="2800" i="1" dirty="0">
                <a:solidFill>
                  <a:srgbClr val="CC4D00"/>
                </a:solidFill>
              </a:rPr>
              <a:t>force</a:t>
            </a:r>
            <a:r>
              <a:rPr lang="en-US" altLang="en-US" sz="2800" dirty="0"/>
              <a:t> and </a:t>
            </a:r>
            <a:r>
              <a:rPr lang="en-US" altLang="en-US" sz="2800" i="1" dirty="0">
                <a:solidFill>
                  <a:srgbClr val="CC4D00"/>
                </a:solidFill>
              </a:rPr>
              <a:t>mass</a:t>
            </a:r>
            <a:r>
              <a:rPr lang="en-US" altLang="en-US" sz="2800" dirty="0"/>
              <a:t> determine the </a:t>
            </a:r>
            <a:r>
              <a:rPr lang="en-US" altLang="en-US" sz="2800" i="1" dirty="0">
                <a:solidFill>
                  <a:srgbClr val="CC4D00"/>
                </a:solidFill>
              </a:rPr>
              <a:t>acceleration</a:t>
            </a:r>
            <a:r>
              <a:rPr lang="en-US" altLang="en-US" sz="2800" dirty="0"/>
              <a:t> of an object.</a:t>
            </a:r>
          </a:p>
          <a:p>
            <a:pPr>
              <a:lnSpc>
                <a:spcPct val="80000"/>
              </a:lnSpc>
            </a:pPr>
            <a:r>
              <a:rPr lang="en-US" altLang="en-US" sz="2800" dirty="0"/>
              <a:t>For rotational motion, </a:t>
            </a:r>
            <a:r>
              <a:rPr lang="en-US" altLang="en-US" sz="2800" i="1" dirty="0">
                <a:solidFill>
                  <a:srgbClr val="CC4D00"/>
                </a:solidFill>
              </a:rPr>
              <a:t>torque</a:t>
            </a:r>
            <a:r>
              <a:rPr lang="en-US" altLang="en-US" sz="2800" dirty="0"/>
              <a:t> determines the </a:t>
            </a:r>
            <a:r>
              <a:rPr lang="en-US" altLang="en-US" sz="2800" i="1" dirty="0">
                <a:solidFill>
                  <a:srgbClr val="CC4D00"/>
                </a:solidFill>
              </a:rPr>
              <a:t>rotational</a:t>
            </a:r>
            <a:r>
              <a:rPr lang="en-US" altLang="en-US" sz="2800" dirty="0">
                <a:solidFill>
                  <a:srgbClr val="CC4D00"/>
                </a:solidFill>
              </a:rPr>
              <a:t> </a:t>
            </a:r>
            <a:r>
              <a:rPr lang="en-US" altLang="en-US" sz="2800" i="1" dirty="0">
                <a:solidFill>
                  <a:srgbClr val="CC4D00"/>
                </a:solidFill>
              </a:rPr>
              <a:t>acceleration</a:t>
            </a:r>
            <a:r>
              <a:rPr lang="en-US" altLang="en-US" sz="2800" dirty="0"/>
              <a:t>.</a:t>
            </a:r>
          </a:p>
          <a:p>
            <a:pPr>
              <a:lnSpc>
                <a:spcPct val="80000"/>
              </a:lnSpc>
            </a:pPr>
            <a:r>
              <a:rPr lang="en-US" altLang="en-US" sz="2800" dirty="0"/>
              <a:t>The rotational counterpart to mass is </a:t>
            </a:r>
            <a:r>
              <a:rPr lang="en-US" altLang="en-US" sz="2800" b="1" i="1" dirty="0">
                <a:solidFill>
                  <a:srgbClr val="0A5D00"/>
                </a:solidFill>
              </a:rPr>
              <a:t>rotational inertia</a:t>
            </a:r>
            <a:r>
              <a:rPr lang="en-US" altLang="en-US" sz="2800" dirty="0">
                <a:solidFill>
                  <a:srgbClr val="0A5D00"/>
                </a:solidFill>
              </a:rPr>
              <a:t> </a:t>
            </a:r>
            <a:r>
              <a:rPr lang="en-US" altLang="en-US" sz="2800" dirty="0"/>
              <a:t>or </a:t>
            </a:r>
            <a:r>
              <a:rPr lang="en-US" altLang="en-US" sz="2800" b="1" i="1" dirty="0">
                <a:solidFill>
                  <a:srgbClr val="0A5D00"/>
                </a:solidFill>
              </a:rPr>
              <a:t>moment of inertia</a:t>
            </a:r>
            <a:r>
              <a:rPr lang="en-US" altLang="en-US" sz="2800" dirty="0"/>
              <a:t>.</a:t>
            </a:r>
          </a:p>
          <a:p>
            <a:pPr lvl="1">
              <a:lnSpc>
                <a:spcPct val="80000"/>
              </a:lnSpc>
              <a:buClr>
                <a:srgbClr val="9B3700"/>
              </a:buClr>
            </a:pPr>
            <a:r>
              <a:rPr lang="en-US" altLang="en-US" sz="2400" dirty="0"/>
              <a:t>Just as mass represents the resistance to a change in linear motion, rotational inertia is the resistance of an object to change in its rotational motion.</a:t>
            </a:r>
          </a:p>
          <a:p>
            <a:pPr lvl="1">
              <a:lnSpc>
                <a:spcPct val="80000"/>
              </a:lnSpc>
              <a:buClr>
                <a:srgbClr val="9B3700"/>
              </a:buClr>
            </a:pPr>
            <a:r>
              <a:rPr lang="en-US" altLang="en-US" sz="2400" b="1" dirty="0"/>
              <a:t>Rotational inertia is related to the mass of the object.</a:t>
            </a:r>
          </a:p>
          <a:p>
            <a:pPr lvl="1">
              <a:lnSpc>
                <a:spcPct val="80000"/>
              </a:lnSpc>
              <a:buClr>
                <a:srgbClr val="9B3700"/>
              </a:buClr>
            </a:pPr>
            <a:r>
              <a:rPr lang="en-US" altLang="en-US" sz="2400" b="1" dirty="0"/>
              <a:t>It also depends on how the mass is distributed about the axis of rotation.</a:t>
            </a:r>
          </a:p>
        </p:txBody>
      </p:sp>
      <p:sp>
        <p:nvSpPr>
          <p:cNvPr id="6" name="Text Placeholder 5" hidden="1">
            <a:extLst>
              <a:ext uri="{FF2B5EF4-FFF2-40B4-BE49-F238E27FC236}">
                <a16:creationId xmlns:a16="http://schemas.microsoft.com/office/drawing/2014/main" id="{3B16C0D0-071B-41D6-BF5D-40C81A57A860}"/>
              </a:ext>
            </a:extLst>
          </p:cNvPr>
          <p:cNvSpPr>
            <a:spLocks noGrp="1"/>
          </p:cNvSpPr>
          <p:nvPr>
            <p:ph sz="quarter" idx="11"/>
          </p:nvPr>
        </p:nvSpPr>
        <p:spPr/>
        <p:txBody>
          <a:bodyPr/>
          <a:lstStyle/>
          <a:p>
            <a:endParaRPr lang="en-IN"/>
          </a:p>
        </p:txBody>
      </p:sp>
      <p:sp>
        <p:nvSpPr>
          <p:cNvPr id="7" name="Text Placeholder 6" hidden="1">
            <a:extLst>
              <a:ext uri="{FF2B5EF4-FFF2-40B4-BE49-F238E27FC236}">
                <a16:creationId xmlns:a16="http://schemas.microsoft.com/office/drawing/2014/main" id="{22305E69-E880-423A-84EE-781094743B9C}"/>
              </a:ext>
            </a:extLst>
          </p:cNvPr>
          <p:cNvSpPr>
            <a:spLocks noGrp="1"/>
          </p:cNvSpPr>
          <p:nvPr>
            <p:ph type="body" sz="quarter" idx="19"/>
          </p:nvPr>
        </p:nvSpPr>
        <p:spPr/>
        <p:txBody>
          <a:bodyPr/>
          <a:lstStyle/>
          <a:p>
            <a:endParaRPr lang="en-IN"/>
          </a:p>
        </p:txBody>
      </p:sp>
      <p:sp>
        <p:nvSpPr>
          <p:cNvPr id="9" name="Slide Number Placeholder 13">
            <a:extLst>
              <a:ext uri="{FF2B5EF4-FFF2-40B4-BE49-F238E27FC236}">
                <a16:creationId xmlns:a16="http://schemas.microsoft.com/office/drawing/2014/main" id="{98EAFD54-5943-454D-8797-845EC4C34672}"/>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50</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838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i="1" dirty="0"/>
              <a:t>Simplest example</a:t>
            </a:r>
            <a:r>
              <a:rPr lang="en-US" dirty="0"/>
              <a:t>: </a:t>
            </a:r>
            <a:br>
              <a:rPr lang="en-US" dirty="0"/>
            </a:br>
            <a:r>
              <a:rPr lang="en-US" dirty="0"/>
              <a:t>a mass at the end of a light rod</a:t>
            </a:r>
            <a:r>
              <a:rPr lang="en-US" sz="1600" dirty="0"/>
              <a:t> 1</a:t>
            </a:r>
          </a:p>
        </p:txBody>
      </p:sp>
      <p:sp>
        <p:nvSpPr>
          <p:cNvPr id="5" name="Content Placeholder 2"/>
          <p:cNvSpPr>
            <a:spLocks noGrp="1"/>
          </p:cNvSpPr>
          <p:nvPr>
            <p:ph idx="1"/>
          </p:nvPr>
        </p:nvSpPr>
        <p:spPr>
          <a:xfrm>
            <a:off x="456861" y="1848422"/>
            <a:ext cx="5867400" cy="4993200"/>
          </a:xfrm>
        </p:spPr>
        <p:txBody>
          <a:bodyPr/>
          <a:lstStyle/>
          <a:p>
            <a:pPr>
              <a:lnSpc>
                <a:spcPct val="80000"/>
              </a:lnSpc>
            </a:pPr>
            <a:r>
              <a:rPr lang="en-US" altLang="en-US" sz="2800" dirty="0"/>
              <a:t>A force is applied to the mass in a direction perpendicular to the rod.</a:t>
            </a:r>
          </a:p>
          <a:p>
            <a:pPr>
              <a:lnSpc>
                <a:spcPct val="80000"/>
              </a:lnSpc>
            </a:pPr>
            <a:r>
              <a:rPr lang="en-US" altLang="en-US" sz="2800" dirty="0"/>
              <a:t>The rod and mass will begin to rotate about the fixed axis at the other end of the rod.</a:t>
            </a:r>
          </a:p>
          <a:p>
            <a:pPr>
              <a:lnSpc>
                <a:spcPct val="80000"/>
              </a:lnSpc>
            </a:pPr>
            <a:r>
              <a:rPr lang="en-US" altLang="en-US" sz="2800" dirty="0"/>
              <a:t>The farther the mass is from the axis, the faster it moves for a given rotational velocity.</a:t>
            </a:r>
          </a:p>
        </p:txBody>
      </p:sp>
      <p:pic>
        <p:nvPicPr>
          <p:cNvPr id="8" name="Picture 3" descr="A rod is rotated about one end. The rotating end contains an additional mass. A force is applied to that mass in a direction tangent to the circle.&#10;"/>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1818"/>
          <a:stretch/>
        </p:blipFill>
        <p:spPr bwMode="auto">
          <a:xfrm>
            <a:off x="6781800" y="2421918"/>
            <a:ext cx="4018249" cy="38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DF2B2F5E-16FD-4C42-B679-B220D2BBD105}"/>
              </a:ext>
            </a:extLst>
          </p:cNvPr>
          <p:cNvSpPr>
            <a:spLocks noGrp="1"/>
          </p:cNvSpPr>
          <p:nvPr>
            <p:ph sz="quarter" idx="20"/>
          </p:nvPr>
        </p:nvSpPr>
        <p:spPr/>
        <p:txBody>
          <a:bodyPr/>
          <a:lstStyle/>
          <a:p>
            <a:endParaRPr lang="en-IN"/>
          </a:p>
        </p:txBody>
      </p:sp>
      <p:sp>
        <p:nvSpPr>
          <p:cNvPr id="3" name="Text Placeholder 5" hidden="1">
            <a:extLst>
              <a:ext uri="{FF2B5EF4-FFF2-40B4-BE49-F238E27FC236}">
                <a16:creationId xmlns:a16="http://schemas.microsoft.com/office/drawing/2014/main" id="{10C8CA05-CCC6-4D2D-A73B-5A3E3461E1A9}"/>
              </a:ext>
            </a:extLst>
          </p:cNvPr>
          <p:cNvSpPr>
            <a:spLocks noGrp="1"/>
          </p:cNvSpPr>
          <p:nvPr>
            <p:ph type="body" sz="quarter" idx="21"/>
          </p:nvPr>
        </p:nvSpPr>
        <p:spPr/>
        <p:txBody>
          <a:bodyPr>
            <a:normAutofit fontScale="62500" lnSpcReduction="20000"/>
          </a:bodyPr>
          <a:lstStyle/>
          <a:p>
            <a:endParaRPr lang="en-IN"/>
          </a:p>
        </p:txBody>
      </p:sp>
      <p:sp>
        <p:nvSpPr>
          <p:cNvPr id="7" name="Slide Number Placeholder 13">
            <a:extLst>
              <a:ext uri="{FF2B5EF4-FFF2-40B4-BE49-F238E27FC236}">
                <a16:creationId xmlns:a16="http://schemas.microsoft.com/office/drawing/2014/main" id="{B504D54F-2B33-43C9-BFD0-3B7BAC9897E1}"/>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51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323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i="1" dirty="0"/>
              <a:t>Simplest example</a:t>
            </a:r>
            <a:r>
              <a:rPr lang="en-US" dirty="0"/>
              <a:t>: </a:t>
            </a:r>
            <a:br>
              <a:rPr lang="en-US" dirty="0"/>
            </a:br>
            <a:r>
              <a:rPr lang="en-US" dirty="0"/>
              <a:t>a mass at the end of a light rod</a:t>
            </a:r>
            <a:r>
              <a:rPr lang="en-US" sz="1600" dirty="0"/>
              <a:t> 2</a:t>
            </a:r>
          </a:p>
        </p:txBody>
      </p:sp>
      <p:sp>
        <p:nvSpPr>
          <p:cNvPr id="5" name="Content Placeholder 2"/>
          <p:cNvSpPr>
            <a:spLocks noGrp="1"/>
          </p:cNvSpPr>
          <p:nvPr>
            <p:ph idx="1"/>
          </p:nvPr>
        </p:nvSpPr>
        <p:spPr>
          <a:xfrm>
            <a:off x="469266" y="1864800"/>
            <a:ext cx="5474334" cy="4993200"/>
          </a:xfrm>
        </p:spPr>
        <p:txBody>
          <a:bodyPr/>
          <a:lstStyle/>
          <a:p>
            <a:pPr>
              <a:lnSpc>
                <a:spcPct val="80000"/>
              </a:lnSpc>
            </a:pPr>
            <a:r>
              <a:rPr lang="en-US" altLang="en-US" sz="2800" dirty="0"/>
              <a:t>To produce the same rotational acceleration, </a:t>
            </a:r>
            <a:r>
              <a:rPr lang="en-US" altLang="en-US" sz="2800" b="1" dirty="0"/>
              <a:t>a mass at the end of the rod must receive a larger linear acceleration than one nearer the axis.</a:t>
            </a:r>
          </a:p>
          <a:p>
            <a:pPr>
              <a:lnSpc>
                <a:spcPct val="80000"/>
              </a:lnSpc>
            </a:pPr>
            <a:r>
              <a:rPr lang="en-US" altLang="en-US" sz="2800" b="1" dirty="0"/>
              <a:t>It is harder to get the system rotating when the mass is at the end of the rod than when it is nearer to the axis.</a:t>
            </a:r>
          </a:p>
        </p:txBody>
      </p:sp>
      <p:pic>
        <p:nvPicPr>
          <p:cNvPr id="8" name="Picture 3" descr="A rod is rotated about one end. The rotating end contains an additional mass. A force is applied to that mass in a direction tangent to the circle."/>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1818"/>
          <a:stretch/>
        </p:blipFill>
        <p:spPr bwMode="auto">
          <a:xfrm>
            <a:off x="7391400" y="2133600"/>
            <a:ext cx="4018249" cy="38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4" hidden="1">
            <a:extLst>
              <a:ext uri="{FF2B5EF4-FFF2-40B4-BE49-F238E27FC236}">
                <a16:creationId xmlns:a16="http://schemas.microsoft.com/office/drawing/2014/main" id="{DF2B2F5E-16FD-4C42-B679-B220D2BBD105}"/>
              </a:ext>
            </a:extLst>
          </p:cNvPr>
          <p:cNvSpPr>
            <a:spLocks noGrp="1"/>
          </p:cNvSpPr>
          <p:nvPr>
            <p:ph sz="quarter" idx="20"/>
          </p:nvPr>
        </p:nvSpPr>
        <p:spPr/>
        <p:txBody>
          <a:bodyPr/>
          <a:lstStyle/>
          <a:p>
            <a:endParaRPr lang="en-IN"/>
          </a:p>
        </p:txBody>
      </p:sp>
      <p:sp>
        <p:nvSpPr>
          <p:cNvPr id="3" name="Text Placeholder 5" hidden="1">
            <a:extLst>
              <a:ext uri="{FF2B5EF4-FFF2-40B4-BE49-F238E27FC236}">
                <a16:creationId xmlns:a16="http://schemas.microsoft.com/office/drawing/2014/main" id="{10C8CA05-CCC6-4D2D-A73B-5A3E3461E1A9}"/>
              </a:ext>
            </a:extLst>
          </p:cNvPr>
          <p:cNvSpPr>
            <a:spLocks noGrp="1"/>
          </p:cNvSpPr>
          <p:nvPr>
            <p:ph type="body" sz="quarter" idx="21"/>
          </p:nvPr>
        </p:nvSpPr>
        <p:spPr/>
        <p:txBody>
          <a:bodyPr>
            <a:normAutofit fontScale="62500" lnSpcReduction="20000"/>
          </a:bodyPr>
          <a:lstStyle/>
          <a:p>
            <a:endParaRPr lang="en-IN"/>
          </a:p>
        </p:txBody>
      </p:sp>
      <p:sp>
        <p:nvSpPr>
          <p:cNvPr id="7" name="Slide Number Placeholder 13">
            <a:extLst>
              <a:ext uri="{FF2B5EF4-FFF2-40B4-BE49-F238E27FC236}">
                <a16:creationId xmlns:a16="http://schemas.microsoft.com/office/drawing/2014/main" id="{06F6897B-0A50-4E25-B286-C4911C5CEC1B}"/>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52</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457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Rotational Inertia and Newton’s Second Law</a:t>
            </a:r>
            <a:r>
              <a:rPr lang="en-US" sz="1600" dirty="0"/>
              <a:t> 2</a:t>
            </a:r>
          </a:p>
        </p:txBody>
      </p:sp>
      <p:sp>
        <p:nvSpPr>
          <p:cNvPr id="10" name="Content Placeholder 2">
            <a:extLst>
              <a:ext uri="{FF2B5EF4-FFF2-40B4-BE49-F238E27FC236}">
                <a16:creationId xmlns:a16="http://schemas.microsoft.com/office/drawing/2014/main" id="{04675404-E66A-4876-A94E-6BFDC69E00BD}"/>
              </a:ext>
            </a:extLst>
          </p:cNvPr>
          <p:cNvSpPr>
            <a:spLocks noGrp="1"/>
          </p:cNvSpPr>
          <p:nvPr>
            <p:ph sz="quarter" idx="11"/>
          </p:nvPr>
        </p:nvSpPr>
        <p:spPr>
          <a:xfrm>
            <a:off x="609600" y="1969572"/>
            <a:ext cx="10744200" cy="3694148"/>
          </a:xfrm>
        </p:spPr>
        <p:txBody>
          <a:bodyPr/>
          <a:lstStyle/>
          <a:p>
            <a:pPr>
              <a:spcAft>
                <a:spcPts val="0"/>
              </a:spcAft>
            </a:pPr>
            <a:r>
              <a:rPr lang="en-US" altLang="en-US" sz="2800" b="1" dirty="0"/>
              <a:t>The resistance to a change in rotational motion </a:t>
            </a:r>
            <a:r>
              <a:rPr lang="en-US" altLang="en-US" sz="2800" dirty="0"/>
              <a:t>depends on:</a:t>
            </a:r>
          </a:p>
          <a:p>
            <a:pPr lvl="1">
              <a:spcBef>
                <a:spcPts val="0"/>
              </a:spcBef>
              <a:spcAft>
                <a:spcPts val="0"/>
              </a:spcAft>
              <a:buClr>
                <a:srgbClr val="9B3700"/>
              </a:buClr>
            </a:pPr>
            <a:r>
              <a:rPr lang="en-US" altLang="en-US" sz="2800" dirty="0">
                <a:latin typeface="Times New Roman" panose="02020603050405020304" pitchFamily="18" charset="0"/>
              </a:rPr>
              <a:t>the mass of the object;</a:t>
            </a:r>
          </a:p>
          <a:p>
            <a:pPr lvl="1">
              <a:spcBef>
                <a:spcPts val="0"/>
              </a:spcBef>
              <a:spcAft>
                <a:spcPts val="0"/>
              </a:spcAft>
              <a:buClr>
                <a:srgbClr val="9B3700"/>
              </a:buClr>
            </a:pPr>
            <a:r>
              <a:rPr lang="en-US" altLang="en-US" sz="2800" dirty="0">
                <a:latin typeface="Times New Roman" panose="02020603050405020304" pitchFamily="18" charset="0"/>
              </a:rPr>
              <a:t>the square of the distance of the mass from the axis of rotation.</a:t>
            </a:r>
          </a:p>
          <a:p>
            <a:pPr>
              <a:spcAft>
                <a:spcPts val="0"/>
              </a:spcAft>
            </a:pPr>
            <a:r>
              <a:rPr lang="en-US" altLang="en-US" sz="2800" dirty="0"/>
              <a:t>For an object with its mass concentrated at a point:</a:t>
            </a:r>
          </a:p>
          <a:p>
            <a:pPr lvl="1">
              <a:spcBef>
                <a:spcPts val="0"/>
              </a:spcBef>
              <a:spcAft>
                <a:spcPts val="0"/>
              </a:spcAft>
              <a:buClr>
                <a:srgbClr val="9B3700"/>
              </a:buClr>
            </a:pPr>
            <a:r>
              <a:rPr lang="en-US" altLang="en-US" sz="2800" b="1" dirty="0">
                <a:latin typeface="Times New Roman" panose="02020603050405020304" pitchFamily="18" charset="0"/>
              </a:rPr>
              <a:t>Rotational inertia = mass × square of distance from axis</a:t>
            </a:r>
          </a:p>
          <a:p>
            <a:pPr lvl="1">
              <a:spcBef>
                <a:spcPts val="0"/>
              </a:spcBef>
              <a:spcAft>
                <a:spcPts val="0"/>
              </a:spcAft>
              <a:buClr>
                <a:srgbClr val="9B3700"/>
              </a:buClr>
            </a:pPr>
            <a:r>
              <a:rPr lang="en-US" altLang="en-US" sz="2800" dirty="0">
                <a:latin typeface="Times New Roman" panose="02020603050405020304" pitchFamily="18" charset="0"/>
              </a:rPr>
              <a:t> </a:t>
            </a:r>
            <a:endParaRPr lang="en-US" altLang="en-US" sz="2800" b="1" i="1" dirty="0">
              <a:latin typeface="Times New Roman" panose="02020603050405020304" pitchFamily="18" charset="0"/>
            </a:endParaRPr>
          </a:p>
        </p:txBody>
      </p:sp>
      <p:graphicFrame>
        <p:nvGraphicFramePr>
          <p:cNvPr id="18" name="Object 3">
            <a:extLst>
              <a:ext uri="{FF2B5EF4-FFF2-40B4-BE49-F238E27FC236}">
                <a16:creationId xmlns:a16="http://schemas.microsoft.com/office/drawing/2014/main" id="{8E2C2397-8FFF-47E9-9326-39A989854CD4}"/>
              </a:ex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269066072"/>
              </p:ext>
            </p:extLst>
          </p:nvPr>
        </p:nvGraphicFramePr>
        <p:xfrm>
          <a:off x="3276600" y="4301804"/>
          <a:ext cx="1293813" cy="461963"/>
        </p:xfrm>
        <a:graphic>
          <a:graphicData uri="http://schemas.openxmlformats.org/presentationml/2006/ole">
            <mc:AlternateContent xmlns:mc="http://schemas.openxmlformats.org/markup-compatibility/2006">
              <mc:Choice xmlns:v="urn:schemas-microsoft-com:vml" Requires="v">
                <p:oleObj name="Equation" r:id="rId2" imgW="533160" imgH="190440" progId="Equation.DSMT4">
                  <p:embed/>
                </p:oleObj>
              </mc:Choice>
              <mc:Fallback>
                <p:oleObj name="Equation" r:id="rId2" imgW="533160" imgH="190440" progId="Equation.DSMT4">
                  <p:embed/>
                  <p:pic>
                    <p:nvPicPr>
                      <p:cNvPr id="0" name=""/>
                      <p:cNvPicPr/>
                      <p:nvPr/>
                    </p:nvPicPr>
                    <p:blipFill>
                      <a:blip r:embed="rId3"/>
                      <a:stretch>
                        <a:fillRect/>
                      </a:stretch>
                    </p:blipFill>
                    <p:spPr>
                      <a:xfrm>
                        <a:off x="3276600" y="4301804"/>
                        <a:ext cx="1293813" cy="46196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70C881B6-0DE0-4C78-A716-593D69964780}"/>
              </a:ext>
            </a:extLst>
          </p:cNvPr>
          <p:cNvSpPr>
            <a:spLocks noGrp="1"/>
          </p:cNvSpPr>
          <p:nvPr>
            <p:ph sz="quarter" idx="13"/>
          </p:nvPr>
        </p:nvSpPr>
        <p:spPr>
          <a:xfrm>
            <a:off x="685800" y="4967448"/>
            <a:ext cx="10668000" cy="899953"/>
          </a:xfrm>
        </p:spPr>
        <p:txBody>
          <a:bodyPr>
            <a:noAutofit/>
          </a:bodyPr>
          <a:lstStyle/>
          <a:p>
            <a:r>
              <a:rPr lang="en-US" altLang="en-US" sz="2800" dirty="0"/>
              <a:t>The total rotational inertia of an object like a merry-go-round can be found by adding the contributions of all the different parts of the object.</a:t>
            </a:r>
          </a:p>
        </p:txBody>
      </p:sp>
      <p:sp>
        <p:nvSpPr>
          <p:cNvPr id="12" name="Content Placeholder 11" hidden="1">
            <a:extLst>
              <a:ext uri="{FF2B5EF4-FFF2-40B4-BE49-F238E27FC236}">
                <a16:creationId xmlns:a16="http://schemas.microsoft.com/office/drawing/2014/main" id="{C6C24A5B-CE99-4AC1-B6B1-6EDE084EFAA5}"/>
              </a:ext>
            </a:extLst>
          </p:cNvPr>
          <p:cNvSpPr>
            <a:spLocks noGrp="1"/>
          </p:cNvSpPr>
          <p:nvPr>
            <p:ph sz="quarter" idx="14"/>
          </p:nvPr>
        </p:nvSpPr>
        <p:spPr>
          <a:xfrm>
            <a:off x="7608324" y="6019801"/>
            <a:ext cx="1383277" cy="346971"/>
          </a:xfrm>
        </p:spPr>
        <p:txBody>
          <a:bodyPr>
            <a:normAutofit fontScale="62500" lnSpcReduction="20000"/>
          </a:bodyPr>
          <a:lstStyle/>
          <a:p>
            <a:endParaRPr lang="en-IN"/>
          </a:p>
        </p:txBody>
      </p:sp>
      <p:sp>
        <p:nvSpPr>
          <p:cNvPr id="13" name="Content Placeholder 12" hidden="1">
            <a:extLst>
              <a:ext uri="{FF2B5EF4-FFF2-40B4-BE49-F238E27FC236}">
                <a16:creationId xmlns:a16="http://schemas.microsoft.com/office/drawing/2014/main" id="{076D9DF8-095D-419C-BA62-3E8DF679BFDD}"/>
              </a:ext>
            </a:extLst>
          </p:cNvPr>
          <p:cNvSpPr>
            <a:spLocks noGrp="1"/>
          </p:cNvSpPr>
          <p:nvPr>
            <p:ph sz="quarter" idx="15"/>
          </p:nvPr>
        </p:nvSpPr>
        <p:spPr>
          <a:xfrm>
            <a:off x="9132324" y="6019801"/>
            <a:ext cx="1383277" cy="346971"/>
          </a:xfrm>
        </p:spPr>
        <p:txBody>
          <a:bodyPr>
            <a:normAutofit fontScale="62500" lnSpcReduction="20000"/>
          </a:bodyPr>
          <a:lstStyle/>
          <a:p>
            <a:endParaRPr lang="en-IN" dirty="0"/>
          </a:p>
        </p:txBody>
      </p:sp>
      <p:sp>
        <p:nvSpPr>
          <p:cNvPr id="16" name="Text Placeholder 15" hidden="1">
            <a:extLst>
              <a:ext uri="{FF2B5EF4-FFF2-40B4-BE49-F238E27FC236}">
                <a16:creationId xmlns:a16="http://schemas.microsoft.com/office/drawing/2014/main" id="{6C8C7E0B-B903-4B38-A12A-87110F51F3A2}"/>
              </a:ext>
            </a:extLst>
          </p:cNvPr>
          <p:cNvSpPr>
            <a:spLocks noGrp="1"/>
          </p:cNvSpPr>
          <p:nvPr>
            <p:ph type="body" sz="quarter" idx="18"/>
          </p:nvPr>
        </p:nvSpPr>
        <p:spPr/>
        <p:txBody>
          <a:bodyPr>
            <a:normAutofit fontScale="92500" lnSpcReduction="20000"/>
          </a:bodyPr>
          <a:lstStyle/>
          <a:p>
            <a:endParaRPr lang="en-IN"/>
          </a:p>
        </p:txBody>
      </p:sp>
      <p:sp>
        <p:nvSpPr>
          <p:cNvPr id="17" name="Text Placeholder 16" hidden="1">
            <a:extLst>
              <a:ext uri="{FF2B5EF4-FFF2-40B4-BE49-F238E27FC236}">
                <a16:creationId xmlns:a16="http://schemas.microsoft.com/office/drawing/2014/main" id="{1995CE2A-862E-4408-8482-C2B4BCD12E79}"/>
              </a:ext>
            </a:extLst>
          </p:cNvPr>
          <p:cNvSpPr>
            <a:spLocks noGrp="1"/>
          </p:cNvSpPr>
          <p:nvPr>
            <p:ph type="body" sz="quarter" idx="19"/>
          </p:nvPr>
        </p:nvSpPr>
        <p:spPr/>
        <p:txBody>
          <a:bodyPr/>
          <a:lstStyle/>
          <a:p>
            <a:endParaRPr lang="en-IN"/>
          </a:p>
        </p:txBody>
      </p:sp>
      <p:sp>
        <p:nvSpPr>
          <p:cNvPr id="7" name="Slide Number Placeholder 13">
            <a:extLst>
              <a:ext uri="{FF2B5EF4-FFF2-40B4-BE49-F238E27FC236}">
                <a16:creationId xmlns:a16="http://schemas.microsoft.com/office/drawing/2014/main" id="{E8D7CDBF-A752-4966-B8B4-A84F81F46989}"/>
              </a:ext>
            </a:extLst>
          </p:cNvPr>
          <p:cNvSpPr>
            <a:spLocks noGrp="1"/>
          </p:cNvSpPr>
          <p:nvPr>
            <p:ph type="sldNum" sz="quarter" idx="10"/>
          </p:nvPr>
        </p:nvSpPr>
        <p:spPr/>
        <p:txBody>
          <a:bodyPr vert="horz" lIns="45720" tIns="45720" rIns="45720" bIns="45720" rtlCol="0" anchor="ctr"/>
          <a:lstStyle/>
          <a:p>
            <a:fld id="{68151E55-6873-49E2-B8D5-2F265E6F1973}" type="slidenum">
              <a:rPr lang="en-US" smtClean="0"/>
              <a:pPr/>
              <a:t>53</a:t>
            </a:fld>
            <a:endParaRPr lang="en-US" dirty="0"/>
          </a:p>
        </p:txBody>
      </p:sp>
    </p:spTree>
    <p:extLst>
      <p:ext uri="{BB962C8B-B14F-4D97-AF65-F5344CB8AC3E}">
        <p14:creationId xmlns:p14="http://schemas.microsoft.com/office/powerpoint/2010/main" val="111388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Chapter 8: What Is Rotational Motion?</a:t>
            </a:r>
          </a:p>
        </p:txBody>
      </p:sp>
      <p:sp>
        <p:nvSpPr>
          <p:cNvPr id="4" name="Content Placeholder 2"/>
          <p:cNvSpPr>
            <a:spLocks noGrp="1"/>
          </p:cNvSpPr>
          <p:nvPr>
            <p:ph sz="quarter" idx="11"/>
          </p:nvPr>
        </p:nvSpPr>
        <p:spPr>
          <a:xfrm>
            <a:off x="75000" y="1604278"/>
            <a:ext cx="6325800" cy="1824588"/>
          </a:xfrm>
        </p:spPr>
        <p:txBody>
          <a:bodyPr/>
          <a:lstStyle/>
          <a:p>
            <a:r>
              <a:rPr lang="en-US" altLang="en-US" dirty="0"/>
              <a:t>What does a yo-yo have in common with a merry-go-round?</a:t>
            </a:r>
          </a:p>
        </p:txBody>
      </p:sp>
      <p:pic>
        <p:nvPicPr>
          <p:cNvPr id="12" name="Picture 3" descr="Tow people play with yo-yos."/>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400800" y="1928811"/>
            <a:ext cx="2969029" cy="21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hildren sit on a merry-go-round."/>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t="2355" b="1936"/>
          <a:stretch/>
        </p:blipFill>
        <p:spPr bwMode="auto">
          <a:xfrm>
            <a:off x="1917164" y="3429134"/>
            <a:ext cx="4044365" cy="27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4"/>
          </p:nvPr>
        </p:nvSpPr>
        <p:spPr>
          <a:xfrm>
            <a:off x="6254626" y="4114801"/>
            <a:ext cx="4794374" cy="2022763"/>
          </a:xfrm>
        </p:spPr>
        <p:txBody>
          <a:bodyPr>
            <a:noAutofit/>
          </a:bodyPr>
          <a:lstStyle/>
          <a:p>
            <a:pPr>
              <a:lnSpc>
                <a:spcPct val="120000"/>
              </a:lnSpc>
            </a:pPr>
            <a:r>
              <a:rPr lang="en-US" altLang="en-US" dirty="0"/>
              <a:t>How can we describe this type of motion?</a:t>
            </a:r>
          </a:p>
        </p:txBody>
      </p:sp>
      <p:sp>
        <p:nvSpPr>
          <p:cNvPr id="9" name="Content Placeholder 8" hidden="1">
            <a:extLst>
              <a:ext uri="{FF2B5EF4-FFF2-40B4-BE49-F238E27FC236}">
                <a16:creationId xmlns:a16="http://schemas.microsoft.com/office/drawing/2014/main" id="{B5FE292F-83DD-46BB-9A16-51CE689871BB}"/>
              </a:ext>
            </a:extLst>
          </p:cNvPr>
          <p:cNvSpPr>
            <a:spLocks noGrp="1"/>
          </p:cNvSpPr>
          <p:nvPr>
            <p:ph sz="quarter" idx="15"/>
          </p:nvPr>
        </p:nvSpPr>
        <p:spPr>
          <a:xfrm>
            <a:off x="1866000" y="5232400"/>
            <a:ext cx="8460000" cy="558800"/>
          </a:xfrm>
        </p:spPr>
        <p:txBody>
          <a:bodyPr>
            <a:normAutofit lnSpcReduction="10000"/>
          </a:bodyPr>
          <a:lstStyle/>
          <a:p>
            <a:endParaRPr lang="en-IN" dirty="0"/>
          </a:p>
        </p:txBody>
      </p:sp>
      <p:sp>
        <p:nvSpPr>
          <p:cNvPr id="10" name="Content Placeholder 9" hidden="1">
            <a:extLst>
              <a:ext uri="{FF2B5EF4-FFF2-40B4-BE49-F238E27FC236}">
                <a16:creationId xmlns:a16="http://schemas.microsoft.com/office/drawing/2014/main" id="{A3909928-B62D-454D-A438-2EBB7D322EF9}"/>
              </a:ext>
            </a:extLst>
          </p:cNvPr>
          <p:cNvSpPr>
            <a:spLocks noGrp="1"/>
          </p:cNvSpPr>
          <p:nvPr>
            <p:ph sz="quarter" idx="16"/>
          </p:nvPr>
        </p:nvSpPr>
        <p:spPr>
          <a:xfrm>
            <a:off x="1866000" y="5842000"/>
            <a:ext cx="8460000" cy="558801"/>
          </a:xfrm>
        </p:spPr>
        <p:txBody>
          <a:bodyPr/>
          <a:lstStyle/>
          <a:p>
            <a:endParaRPr lang="en-IN" dirty="0"/>
          </a:p>
        </p:txBody>
      </p:sp>
      <p:sp>
        <p:nvSpPr>
          <p:cNvPr id="13" name="Text Placeholder 6" hidden="1"/>
          <p:cNvSpPr>
            <a:spLocks noGrp="1"/>
          </p:cNvSpPr>
          <p:nvPr>
            <p:ph type="body" sz="quarter" idx="18"/>
          </p:nvPr>
        </p:nvSpPr>
        <p:spPr/>
        <p:txBody>
          <a:bodyPr>
            <a:normAutofit fontScale="92500" lnSpcReduction="20000"/>
          </a:bodyPr>
          <a:lstStyle/>
          <a:p>
            <a:endParaRPr lang="en-IN" dirty="0"/>
          </a:p>
        </p:txBody>
      </p:sp>
      <p:sp>
        <p:nvSpPr>
          <p:cNvPr id="15" name="Text Placeholder 14">
            <a:extLst>
              <a:ext uri="{FF2B5EF4-FFF2-40B4-BE49-F238E27FC236}">
                <a16:creationId xmlns:a16="http://schemas.microsoft.com/office/drawing/2014/main" id="{80862400-A276-4D58-9B95-60B57926E349}"/>
              </a:ext>
            </a:extLst>
          </p:cNvPr>
          <p:cNvSpPr>
            <a:spLocks noGrp="1"/>
          </p:cNvSpPr>
          <p:nvPr>
            <p:ph type="body" sz="quarter" idx="19"/>
          </p:nvPr>
        </p:nvSpPr>
        <p:spPr/>
        <p:txBody>
          <a:bodyPr/>
          <a:lstStyle/>
          <a:p>
            <a:r>
              <a:rPr lang="en-US" dirty="0"/>
              <a:t>(1) ©Fuse/Getty Images RFTW; (2)©Superstock RF   </a:t>
            </a:r>
          </a:p>
        </p:txBody>
      </p:sp>
      <p:sp>
        <p:nvSpPr>
          <p:cNvPr id="16" name="Slide Number Placeholder 13">
            <a:extLst>
              <a:ext uri="{FF2B5EF4-FFF2-40B4-BE49-F238E27FC236}">
                <a16:creationId xmlns:a16="http://schemas.microsoft.com/office/drawing/2014/main" id="{24254735-9A62-4595-A036-FD5B8760B4C3}"/>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40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Motion vs. Rotational Motion</a:t>
            </a:r>
            <a:r>
              <a:rPr lang="en-US" sz="1600" dirty="0"/>
              <a:t> 1</a:t>
            </a:r>
          </a:p>
        </p:txBody>
      </p:sp>
      <p:sp>
        <p:nvSpPr>
          <p:cNvPr id="6" name="Content Placeholder 5">
            <a:extLst>
              <a:ext uri="{FF2B5EF4-FFF2-40B4-BE49-F238E27FC236}">
                <a16:creationId xmlns:a16="http://schemas.microsoft.com/office/drawing/2014/main" id="{465119EB-94BC-4C65-969F-05CF0B34E6EF}"/>
              </a:ext>
            </a:extLst>
          </p:cNvPr>
          <p:cNvSpPr>
            <a:spLocks noGrp="1"/>
          </p:cNvSpPr>
          <p:nvPr>
            <p:ph sz="quarter" idx="20"/>
          </p:nvPr>
        </p:nvSpPr>
        <p:spPr>
          <a:xfrm>
            <a:off x="762000" y="2286000"/>
            <a:ext cx="11277600" cy="5029200"/>
          </a:xfrm>
        </p:spPr>
        <p:txBody>
          <a:bodyPr/>
          <a:lstStyle/>
          <a:p>
            <a:pPr>
              <a:lnSpc>
                <a:spcPct val="80000"/>
              </a:lnSpc>
            </a:pPr>
            <a:r>
              <a:rPr lang="en-US" altLang="en-US" b="1" i="1" dirty="0">
                <a:solidFill>
                  <a:srgbClr val="0A5D00"/>
                </a:solidFill>
              </a:rPr>
              <a:t>Linear motion</a:t>
            </a:r>
            <a:r>
              <a:rPr lang="en-US" altLang="en-US" dirty="0">
                <a:solidFill>
                  <a:srgbClr val="0A5D00"/>
                </a:solidFill>
              </a:rPr>
              <a:t> </a:t>
            </a:r>
            <a:r>
              <a:rPr lang="en-US" altLang="en-US" dirty="0"/>
              <a:t>involves an object moving from one point to another in a straight line.</a:t>
            </a:r>
          </a:p>
          <a:p>
            <a:pPr>
              <a:lnSpc>
                <a:spcPct val="80000"/>
              </a:lnSpc>
            </a:pPr>
            <a:r>
              <a:rPr lang="en-US" altLang="en-US" b="1" i="1" dirty="0">
                <a:solidFill>
                  <a:srgbClr val="0A5D00"/>
                </a:solidFill>
              </a:rPr>
              <a:t>Rotational motion</a:t>
            </a:r>
            <a:r>
              <a:rPr lang="en-US" altLang="en-US" dirty="0">
                <a:solidFill>
                  <a:srgbClr val="0A5D00"/>
                </a:solidFill>
              </a:rPr>
              <a:t> </a:t>
            </a:r>
            <a:r>
              <a:rPr lang="en-US" altLang="en-US" dirty="0"/>
              <a:t>involves an object rotating about an axis.</a:t>
            </a:r>
          </a:p>
          <a:p>
            <a:pPr lvl="1">
              <a:lnSpc>
                <a:spcPct val="80000"/>
              </a:lnSpc>
              <a:buClr>
                <a:srgbClr val="9B3700"/>
              </a:buClr>
            </a:pPr>
            <a:r>
              <a:rPr lang="en-US" altLang="en-US" dirty="0"/>
              <a:t>Examples include a </a:t>
            </a:r>
            <a:r>
              <a:rPr lang="en-US" altLang="en-US" dirty="0">
                <a:solidFill>
                  <a:srgbClr val="CC4D00"/>
                </a:solidFill>
              </a:rPr>
              <a:t>merry-go-round</a:t>
            </a:r>
            <a:r>
              <a:rPr lang="en-US" altLang="en-US" dirty="0"/>
              <a:t>, the </a:t>
            </a:r>
            <a:r>
              <a:rPr lang="en-US" altLang="en-US" dirty="0">
                <a:solidFill>
                  <a:srgbClr val="CC4D00"/>
                </a:solidFill>
              </a:rPr>
              <a:t>rotating earth</a:t>
            </a:r>
            <a:r>
              <a:rPr lang="en-US" altLang="en-US" dirty="0"/>
              <a:t>, a </a:t>
            </a:r>
            <a:r>
              <a:rPr lang="en-US" altLang="en-US" dirty="0">
                <a:solidFill>
                  <a:srgbClr val="CC4D00"/>
                </a:solidFill>
              </a:rPr>
              <a:t>spinning skater</a:t>
            </a:r>
            <a:r>
              <a:rPr lang="en-US" altLang="en-US" dirty="0"/>
              <a:t>, and a </a:t>
            </a:r>
            <a:r>
              <a:rPr lang="en-US" altLang="en-US" dirty="0">
                <a:solidFill>
                  <a:srgbClr val="CC4D00"/>
                </a:solidFill>
              </a:rPr>
              <a:t>turning wheel</a:t>
            </a:r>
            <a:r>
              <a:rPr lang="en-US" altLang="en-US" dirty="0"/>
              <a:t>.</a:t>
            </a:r>
          </a:p>
          <a:p>
            <a:pPr>
              <a:lnSpc>
                <a:spcPct val="80000"/>
              </a:lnSpc>
            </a:pPr>
            <a:r>
              <a:rPr lang="en-US" altLang="en-US" dirty="0"/>
              <a:t>What causes rotational motion?</a:t>
            </a:r>
          </a:p>
          <a:p>
            <a:pPr>
              <a:lnSpc>
                <a:spcPct val="80000"/>
              </a:lnSpc>
            </a:pPr>
            <a:r>
              <a:rPr lang="en-US" altLang="en-US" dirty="0"/>
              <a:t>Does Newton’s second law apply?</a:t>
            </a:r>
            <a:endParaRPr lang="en-US" altLang="en-US" sz="2800" dirty="0"/>
          </a:p>
        </p:txBody>
      </p:sp>
      <p:sp>
        <p:nvSpPr>
          <p:cNvPr id="4" name="Text Placeholder 3" hidden="1">
            <a:extLst>
              <a:ext uri="{FF2B5EF4-FFF2-40B4-BE49-F238E27FC236}">
                <a16:creationId xmlns:a16="http://schemas.microsoft.com/office/drawing/2014/main" id="{4AF6E96D-1E33-4374-8B65-C35621B7AAF1}"/>
              </a:ext>
            </a:extLst>
          </p:cNvPr>
          <p:cNvSpPr>
            <a:spLocks noGrp="1"/>
          </p:cNvSpPr>
          <p:nvPr>
            <p:ph sz="quarter" idx="11"/>
          </p:nvPr>
        </p:nvSpPr>
        <p:spPr/>
        <p:txBody>
          <a:bodyPr/>
          <a:lstStyle/>
          <a:p>
            <a:endParaRPr lang="en-IN" dirty="0"/>
          </a:p>
        </p:txBody>
      </p:sp>
      <p:sp>
        <p:nvSpPr>
          <p:cNvPr id="5" name="Text Placeholder 4" hidden="1">
            <a:extLst>
              <a:ext uri="{FF2B5EF4-FFF2-40B4-BE49-F238E27FC236}">
                <a16:creationId xmlns:a16="http://schemas.microsoft.com/office/drawing/2014/main" id="{15624FBD-8B20-404B-A7AC-5FF9135EFCF3}"/>
              </a:ext>
            </a:extLst>
          </p:cNvPr>
          <p:cNvSpPr>
            <a:spLocks noGrp="1"/>
          </p:cNvSpPr>
          <p:nvPr>
            <p:ph type="body" sz="quarter" idx="19"/>
          </p:nvPr>
        </p:nvSpPr>
        <p:spPr/>
        <p:txBody>
          <a:bodyPr/>
          <a:lstStyle/>
          <a:p>
            <a:endParaRPr lang="en-IN"/>
          </a:p>
        </p:txBody>
      </p:sp>
      <p:sp>
        <p:nvSpPr>
          <p:cNvPr id="7" name="Slide Number Placeholder 13">
            <a:extLst>
              <a:ext uri="{FF2B5EF4-FFF2-40B4-BE49-F238E27FC236}">
                <a16:creationId xmlns:a16="http://schemas.microsoft.com/office/drawing/2014/main" id="{728886C2-E7FA-4930-876F-DA33C9709EF0}"/>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9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Linear Motion vs. Rotational Motion</a:t>
            </a:r>
            <a:r>
              <a:rPr lang="en-US" sz="1600" dirty="0"/>
              <a:t> 2</a:t>
            </a:r>
          </a:p>
        </p:txBody>
      </p:sp>
      <p:sp>
        <p:nvSpPr>
          <p:cNvPr id="9" name="Content Placeholder 8">
            <a:extLst>
              <a:ext uri="{FF2B5EF4-FFF2-40B4-BE49-F238E27FC236}">
                <a16:creationId xmlns:a16="http://schemas.microsoft.com/office/drawing/2014/main" id="{863A84BD-CB23-4455-B87B-6BD8E92A65C8}"/>
              </a:ext>
            </a:extLst>
          </p:cNvPr>
          <p:cNvSpPr>
            <a:spLocks noGrp="1"/>
          </p:cNvSpPr>
          <p:nvPr>
            <p:ph idx="1"/>
          </p:nvPr>
        </p:nvSpPr>
        <p:spPr>
          <a:xfrm>
            <a:off x="37214" y="1516650"/>
            <a:ext cx="10591800" cy="2300700"/>
          </a:xfrm>
        </p:spPr>
        <p:txBody>
          <a:bodyPr/>
          <a:lstStyle/>
          <a:p>
            <a:pPr>
              <a:lnSpc>
                <a:spcPct val="80000"/>
              </a:lnSpc>
              <a:spcBef>
                <a:spcPts val="600"/>
              </a:spcBef>
            </a:pPr>
            <a:r>
              <a:rPr lang="en-US" altLang="en-US" sz="2800" dirty="0"/>
              <a:t>There is a useful analogy between linear motion and rotational motion.</a:t>
            </a:r>
          </a:p>
          <a:p>
            <a:pPr lvl="1">
              <a:lnSpc>
                <a:spcPct val="80000"/>
              </a:lnSpc>
              <a:spcBef>
                <a:spcPts val="600"/>
              </a:spcBef>
            </a:pPr>
            <a:r>
              <a:rPr lang="en-US" altLang="en-US" sz="2400" b="1" i="1" dirty="0">
                <a:solidFill>
                  <a:srgbClr val="0A5D00"/>
                </a:solidFill>
              </a:rPr>
              <a:t>Rotational velocity</a:t>
            </a:r>
            <a:r>
              <a:rPr lang="en-US" altLang="en-US" sz="2400" dirty="0">
                <a:solidFill>
                  <a:srgbClr val="0A5D00"/>
                </a:solidFill>
              </a:rPr>
              <a:t> </a:t>
            </a:r>
            <a:r>
              <a:rPr lang="en-US" altLang="en-US" sz="2400" b="1" dirty="0"/>
              <a:t>is how fast the object is turning.</a:t>
            </a:r>
          </a:p>
          <a:p>
            <a:pPr lvl="2">
              <a:lnSpc>
                <a:spcPct val="80000"/>
              </a:lnSpc>
              <a:spcBef>
                <a:spcPts val="600"/>
              </a:spcBef>
            </a:pPr>
            <a:r>
              <a:rPr lang="en-US" altLang="en-US" sz="2000" dirty="0"/>
              <a:t>Units: </a:t>
            </a:r>
            <a:r>
              <a:rPr lang="en-US" altLang="en-US" sz="2000" b="1" dirty="0"/>
              <a:t>revolutions per minute (</a:t>
            </a:r>
            <a:r>
              <a:rPr lang="en-US" altLang="en-US" sz="2000" b="1" dirty="0">
                <a:solidFill>
                  <a:srgbClr val="AE0349"/>
                </a:solidFill>
              </a:rPr>
              <a:t>rpm</a:t>
            </a:r>
            <a:r>
              <a:rPr lang="en-US" altLang="en-US" sz="2000" b="1" dirty="0"/>
              <a:t>); degrees per second</a:t>
            </a:r>
          </a:p>
          <a:p>
            <a:pPr lvl="2">
              <a:lnSpc>
                <a:spcPct val="80000"/>
              </a:lnSpc>
              <a:spcBef>
                <a:spcPts val="600"/>
              </a:spcBef>
            </a:pPr>
            <a:r>
              <a:rPr lang="en-US" altLang="en-US" sz="2000" dirty="0"/>
              <a:t>Analogous to linear velocity</a:t>
            </a:r>
          </a:p>
        </p:txBody>
      </p:sp>
      <p:pic>
        <p:nvPicPr>
          <p:cNvPr id="6" name="Picture 3" descr="This graphic compares linear motion to rotational motion. An object is shown on the left, with a velocity vector, labeled v, pointing to the right.  A circle is shown on the right, and an object is rotating on the outside of the circle.  The rotational velocity is shown as a circular arrow labeled omega."/>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156"/>
          <a:stretch/>
        </p:blipFill>
        <p:spPr bwMode="auto">
          <a:xfrm>
            <a:off x="6126126" y="2909209"/>
            <a:ext cx="5718810" cy="38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hidden="1">
            <a:extLst>
              <a:ext uri="{FF2B5EF4-FFF2-40B4-BE49-F238E27FC236}">
                <a16:creationId xmlns:a16="http://schemas.microsoft.com/office/drawing/2014/main" id="{6E137BDE-0B74-48A2-AEF9-4631BD7C69B4}"/>
              </a:ext>
            </a:extLst>
          </p:cNvPr>
          <p:cNvSpPr>
            <a:spLocks noGrp="1"/>
          </p:cNvSpPr>
          <p:nvPr>
            <p:ph sz="quarter" idx="20"/>
          </p:nvPr>
        </p:nvSpPr>
        <p:spPr/>
        <p:txBody>
          <a:bodyPr/>
          <a:lstStyle/>
          <a:p>
            <a:endParaRPr lang="en-IN"/>
          </a:p>
        </p:txBody>
      </p:sp>
      <p:sp>
        <p:nvSpPr>
          <p:cNvPr id="10" name="Text Placeholder 9" hidden="1">
            <a:extLst>
              <a:ext uri="{FF2B5EF4-FFF2-40B4-BE49-F238E27FC236}">
                <a16:creationId xmlns:a16="http://schemas.microsoft.com/office/drawing/2014/main" id="{D66AF447-30EA-432B-9353-EEE6E1CE0434}"/>
              </a:ext>
            </a:extLst>
          </p:cNvPr>
          <p:cNvSpPr>
            <a:spLocks noGrp="1"/>
          </p:cNvSpPr>
          <p:nvPr>
            <p:ph type="body" sz="quarter" idx="19"/>
          </p:nvPr>
        </p:nvSpPr>
        <p:spPr/>
        <p:txBody>
          <a:bodyPr/>
          <a:lstStyle/>
          <a:p>
            <a:endParaRPr lang="en-IN"/>
          </a:p>
        </p:txBody>
      </p:sp>
      <p:sp>
        <p:nvSpPr>
          <p:cNvPr id="12" name="Slide Number Placeholder 13">
            <a:extLst>
              <a:ext uri="{FF2B5EF4-FFF2-40B4-BE49-F238E27FC236}">
                <a16:creationId xmlns:a16="http://schemas.microsoft.com/office/drawing/2014/main" id="{56BCAF60-0639-4CD8-BF05-96D6DA329BDB}"/>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8</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98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Linear Motion vs. Rotational Motion</a:t>
            </a:r>
            <a:r>
              <a:rPr lang="en-US" sz="1600" dirty="0"/>
              <a:t> 3</a:t>
            </a:r>
          </a:p>
        </p:txBody>
      </p:sp>
      <p:sp>
        <p:nvSpPr>
          <p:cNvPr id="9" name="Content Placeholder 8">
            <a:extLst>
              <a:ext uri="{FF2B5EF4-FFF2-40B4-BE49-F238E27FC236}">
                <a16:creationId xmlns:a16="http://schemas.microsoft.com/office/drawing/2014/main" id="{863A84BD-CB23-4455-B87B-6BD8E92A65C8}"/>
              </a:ext>
            </a:extLst>
          </p:cNvPr>
          <p:cNvSpPr>
            <a:spLocks noGrp="1"/>
          </p:cNvSpPr>
          <p:nvPr>
            <p:ph idx="1"/>
          </p:nvPr>
        </p:nvSpPr>
        <p:spPr>
          <a:xfrm>
            <a:off x="15949" y="1600200"/>
            <a:ext cx="9717046" cy="2300700"/>
          </a:xfrm>
        </p:spPr>
        <p:txBody>
          <a:bodyPr>
            <a:normAutofit/>
          </a:bodyPr>
          <a:lstStyle/>
          <a:p>
            <a:pPr lvl="1">
              <a:lnSpc>
                <a:spcPct val="110000"/>
              </a:lnSpc>
              <a:spcBef>
                <a:spcPts val="0"/>
              </a:spcBef>
            </a:pPr>
            <a:r>
              <a:rPr lang="en-US" altLang="en-US" sz="2400" b="1" i="1" dirty="0">
                <a:solidFill>
                  <a:srgbClr val="3C5421"/>
                </a:solidFill>
              </a:rPr>
              <a:t>Rotational displacement</a:t>
            </a:r>
            <a:r>
              <a:rPr lang="en-US" altLang="en-US" sz="2400" dirty="0">
                <a:solidFill>
                  <a:srgbClr val="3C5421"/>
                </a:solidFill>
              </a:rPr>
              <a:t> </a:t>
            </a:r>
            <a:r>
              <a:rPr lang="en-US" altLang="en-US" sz="2400" dirty="0"/>
              <a:t>is how far the object rotates (angle).</a:t>
            </a:r>
          </a:p>
          <a:p>
            <a:pPr lvl="2">
              <a:lnSpc>
                <a:spcPct val="110000"/>
              </a:lnSpc>
              <a:spcBef>
                <a:spcPts val="0"/>
              </a:spcBef>
            </a:pPr>
            <a:r>
              <a:rPr lang="en-US" altLang="en-US" sz="2000" dirty="0"/>
              <a:t>Units: fractions of a complete revolution; degrees; </a:t>
            </a:r>
            <a:r>
              <a:rPr lang="en-US" altLang="en-US" sz="2000" b="1" i="1" u="sng" dirty="0">
                <a:solidFill>
                  <a:srgbClr val="3C5421"/>
                </a:solidFill>
              </a:rPr>
              <a:t>radians</a:t>
            </a:r>
          </a:p>
          <a:p>
            <a:pPr lvl="2">
              <a:lnSpc>
                <a:spcPct val="110000"/>
              </a:lnSpc>
              <a:spcBef>
                <a:spcPts val="0"/>
              </a:spcBef>
            </a:pPr>
            <a:r>
              <a:rPr lang="en-US" altLang="en-US" sz="2000" dirty="0">
                <a:solidFill>
                  <a:srgbClr val="AE0349"/>
                </a:solidFill>
              </a:rPr>
              <a:t>1 complete revolution = 360</a:t>
            </a:r>
            <a:r>
              <a:rPr lang="en-US" altLang="en-US" sz="2000" dirty="0">
                <a:solidFill>
                  <a:srgbClr val="AE0349"/>
                </a:solidFill>
                <a:latin typeface="Arial" panose="020B0604020202020204" pitchFamily="34" charset="0"/>
                <a:cs typeface="Arial" panose="020B0604020202020204" pitchFamily="34" charset="0"/>
              </a:rPr>
              <a:t>°</a:t>
            </a:r>
            <a:r>
              <a:rPr lang="en-US" altLang="en-US" sz="2000" dirty="0">
                <a:solidFill>
                  <a:srgbClr val="AE0349"/>
                </a:solidFill>
              </a:rPr>
              <a:t> = 2</a:t>
            </a:r>
            <a:r>
              <a:rPr lang="en-US" altLang="en-US" sz="2000" dirty="0">
                <a:solidFill>
                  <a:srgbClr val="AE0349"/>
                </a:solidFill>
                <a:sym typeface="Symbol" panose="05050102010706020507" pitchFamily="18" charset="2"/>
              </a:rPr>
              <a:t>π radians</a:t>
            </a:r>
          </a:p>
          <a:p>
            <a:pPr lvl="2">
              <a:lnSpc>
                <a:spcPct val="110000"/>
              </a:lnSpc>
              <a:spcBef>
                <a:spcPts val="0"/>
              </a:spcBef>
            </a:pPr>
            <a:r>
              <a:rPr lang="en-US" altLang="en-US" sz="2000" dirty="0">
                <a:sym typeface="Symbol" panose="05050102010706020507" pitchFamily="18" charset="2"/>
              </a:rPr>
              <a:t>Analogous to </a:t>
            </a:r>
            <a:r>
              <a:rPr lang="en-US" altLang="en-US" sz="2000" b="1" i="1" dirty="0">
                <a:solidFill>
                  <a:srgbClr val="3C5421"/>
                </a:solidFill>
                <a:sym typeface="Symbol" panose="05050102010706020507" pitchFamily="18" charset="2"/>
              </a:rPr>
              <a:t>linear displacement</a:t>
            </a:r>
            <a:r>
              <a:rPr lang="en-US" altLang="en-US" sz="2000" dirty="0">
                <a:sym typeface="Symbol" panose="05050102010706020507" pitchFamily="18" charset="2"/>
              </a:rPr>
              <a:t>: the straight-line distance traveled by an object (including direction of travel)</a:t>
            </a:r>
          </a:p>
        </p:txBody>
      </p:sp>
      <p:pic>
        <p:nvPicPr>
          <p:cNvPr id="6" name="Picture 3" descr="This graphic compares linear motion to rotational motion. An object is shown on the left, with a velocity vector, labeled v, pointing to the right.  A circle is shown on the right, and an object is rotating on the outside of the circle.  The rotational velocity is shown as a circular arrow labeled omega."/>
          <p:cNvPicPr>
            <a:picLocks noGrp="1" noChangeAspect="1" noChangeArrowheads="1"/>
          </p:cNvPicPr>
          <p:nvPr>
            <p:ph idx="13"/>
          </p:nvPr>
        </p:nvPicPr>
        <p:blipFill rotWithShape="1">
          <a:blip r:embed="rId3" cstate="print">
            <a:extLst>
              <a:ext uri="{28A0092B-C50C-407E-A947-70E740481C1C}">
                <a14:useLocalDpi xmlns:a14="http://schemas.microsoft.com/office/drawing/2010/main" val="0"/>
              </a:ext>
            </a:extLst>
          </a:blip>
          <a:srcRect t="2156"/>
          <a:stretch/>
        </p:blipFill>
        <p:spPr bwMode="auto">
          <a:xfrm>
            <a:off x="6248400" y="3328184"/>
            <a:ext cx="5114600" cy="34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hidden="1">
            <a:extLst>
              <a:ext uri="{FF2B5EF4-FFF2-40B4-BE49-F238E27FC236}">
                <a16:creationId xmlns:a16="http://schemas.microsoft.com/office/drawing/2014/main" id="{6E137BDE-0B74-48A2-AEF9-4631BD7C69B4}"/>
              </a:ext>
            </a:extLst>
          </p:cNvPr>
          <p:cNvSpPr>
            <a:spLocks noGrp="1"/>
          </p:cNvSpPr>
          <p:nvPr>
            <p:ph sz="quarter" idx="20"/>
          </p:nvPr>
        </p:nvSpPr>
        <p:spPr/>
        <p:txBody>
          <a:bodyPr/>
          <a:lstStyle/>
          <a:p>
            <a:endParaRPr lang="en-IN"/>
          </a:p>
        </p:txBody>
      </p:sp>
      <p:sp>
        <p:nvSpPr>
          <p:cNvPr id="10" name="Text Placeholder 9" hidden="1">
            <a:extLst>
              <a:ext uri="{FF2B5EF4-FFF2-40B4-BE49-F238E27FC236}">
                <a16:creationId xmlns:a16="http://schemas.microsoft.com/office/drawing/2014/main" id="{D66AF447-30EA-432B-9353-EEE6E1CE0434}"/>
              </a:ext>
            </a:extLst>
          </p:cNvPr>
          <p:cNvSpPr>
            <a:spLocks noGrp="1"/>
          </p:cNvSpPr>
          <p:nvPr>
            <p:ph type="body" sz="quarter" idx="19"/>
          </p:nvPr>
        </p:nvSpPr>
        <p:spPr/>
        <p:txBody>
          <a:bodyPr/>
          <a:lstStyle/>
          <a:p>
            <a:endParaRPr lang="en-IN"/>
          </a:p>
        </p:txBody>
      </p:sp>
      <p:sp>
        <p:nvSpPr>
          <p:cNvPr id="7" name="Slide Number Placeholder 13">
            <a:extLst>
              <a:ext uri="{FF2B5EF4-FFF2-40B4-BE49-F238E27FC236}">
                <a16:creationId xmlns:a16="http://schemas.microsoft.com/office/drawing/2014/main" id="{CB8CC6D6-0C60-4C8C-B195-2DFEF5B34100}"/>
              </a:ext>
            </a:extLst>
          </p:cNvPr>
          <p:cNvSpPr>
            <a:spLocks noGrp="1"/>
          </p:cNvSpPr>
          <p:nvPr>
            <p:ph type="sldNum" sz="quarter" idx="10"/>
          </p:nvPr>
        </p:nvSpPr>
        <p:spPr>
          <a:xfrm>
            <a:off x="10150412" y="6681998"/>
            <a:ext cx="355840" cy="161396"/>
          </a:xfrm>
        </p:spPr>
        <p:txBody>
          <a:bodyPr vert="horz" lIns="45720" tIns="45720" rIns="45720" bIns="45720" rtlCol="0" anchor="ctr"/>
          <a:lstStyle/>
          <a:p>
            <a:fld id="{68151E55-6873-49E2-B8D5-2F265E6F1973}" type="slidenum">
              <a:rPr lang="en-US" smtClean="0">
                <a:latin typeface="Times New Roman" panose="02020603050405020304" pitchFamily="18" charset="0"/>
                <a:cs typeface="Times New Roman" panose="02020603050405020304" pitchFamily="18" charset="0"/>
              </a:rPr>
              <a:pPr/>
              <a:t>9</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213219"/>
      </p:ext>
    </p:extLst>
  </p:cSld>
  <p:clrMapOvr>
    <a:masterClrMapping/>
  </p:clrMapOvr>
</p:sld>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0.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7.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HAPTER CLOSING">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5.xml><?xml version="1.0" encoding="utf-8"?>
<a:theme xmlns:a="http://schemas.openxmlformats.org/drawingml/2006/main" name="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 BODY/MAIN CONTENT">
  <a:themeElements>
    <a:clrScheme name="Custom 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CC4D00"/>
      </a:hlink>
      <a:folHlink>
        <a:srgbClr val="CC4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32905</TotalTime>
  <Words>3377</Words>
  <Application>Microsoft Office PowerPoint</Application>
  <PresentationFormat>Widescreen</PresentationFormat>
  <Paragraphs>341</Paragraphs>
  <Slides>53</Slides>
  <Notes>6</Notes>
  <HiddenSlides>0</HiddenSlides>
  <MMClips>0</MMClips>
  <ScaleCrop>false</ScaleCrop>
  <HeadingPairs>
    <vt:vector size="8" baseType="variant">
      <vt:variant>
        <vt:lpstr>Fonts Used</vt:lpstr>
      </vt:variant>
      <vt:variant>
        <vt:i4>12</vt:i4>
      </vt:variant>
      <vt:variant>
        <vt:lpstr>Theme</vt:lpstr>
      </vt:variant>
      <vt:variant>
        <vt:i4>17</vt:i4>
      </vt:variant>
      <vt:variant>
        <vt:lpstr>Embedded OLE Servers</vt:lpstr>
      </vt:variant>
      <vt:variant>
        <vt:i4>1</vt:i4>
      </vt:variant>
      <vt:variant>
        <vt:lpstr>Slide Titles</vt:lpstr>
      </vt:variant>
      <vt:variant>
        <vt:i4>53</vt:i4>
      </vt:variant>
    </vt:vector>
  </HeadingPairs>
  <TitlesOfParts>
    <vt:vector size="83" baseType="lpstr">
      <vt:lpstr>Arial</vt:lpstr>
      <vt:lpstr>ArumSans Bold</vt:lpstr>
      <vt:lpstr>ArumSans Regular</vt:lpstr>
      <vt:lpstr>Calibri</vt:lpstr>
      <vt:lpstr>Calibri (Body)</vt:lpstr>
      <vt:lpstr>Century Gothic</vt:lpstr>
      <vt:lpstr>Comic Sans MS</vt:lpstr>
      <vt:lpstr>Gill Sans MT</vt:lpstr>
      <vt:lpstr>Symbol</vt:lpstr>
      <vt:lpstr>Times New Roman</vt:lpstr>
      <vt:lpstr>Vectipede Rg</vt:lpstr>
      <vt:lpstr>Wingdings 3</vt:lpstr>
      <vt:lpstr>1_Title Slides Master</vt:lpstr>
      <vt:lpstr>CONTENT PLACEHOLDER</vt:lpstr>
      <vt:lpstr>CHAPTER CLOSING</vt:lpstr>
      <vt:lpstr>DividerSlideMaster</vt:lpstr>
      <vt:lpstr>APPENDIX CONTENT</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Wisp</vt:lpstr>
      <vt:lpstr>Gallery</vt:lpstr>
      <vt:lpstr>12_Blank Presentation</vt:lpstr>
      <vt:lpstr>Equation</vt:lpstr>
      <vt:lpstr>Chapter 8</vt:lpstr>
      <vt:lpstr>What happens when billiard balls bounce? 1</vt:lpstr>
      <vt:lpstr>What happens when billiard balls bounce? 2</vt:lpstr>
      <vt:lpstr>Collisions at an Angle 1</vt:lpstr>
      <vt:lpstr>Collisions at an Angle 2</vt:lpstr>
      <vt:lpstr>Chapter 8: What Is Rotational Motion?</vt:lpstr>
      <vt:lpstr>Linear Motion vs. Rotational Motion 1</vt:lpstr>
      <vt:lpstr>Linear Motion vs. Rotational Motion 2</vt:lpstr>
      <vt:lpstr>Linear Motion vs. Rotational Motion 3</vt:lpstr>
      <vt:lpstr>Linear Motion vs. Rotational Motion 4</vt:lpstr>
      <vt:lpstr>Linear Motion vs. Rotational Motion 5</vt:lpstr>
      <vt:lpstr>Relationship between linear and rotational velocity</vt:lpstr>
      <vt:lpstr>A merry-go-round is accelerated at a constant rate of 0.005 rev/s2, starting from rest. What is its rotational velocity at the end of 1 min? 1</vt:lpstr>
      <vt:lpstr>A merry-go-round is accelerated at a constant rate of 0.005 rev/s2, starting from rest. What is its rotational velocity at the end of 1 min? 2</vt:lpstr>
      <vt:lpstr>A merry-go-round is accelerated at a constant rate of 0.005 rev/s2, starting from rest. What is its rotational velocity at the end of 1 min? 3</vt:lpstr>
      <vt:lpstr>How many revolutions does the merry-go-round make in 1 minute? 1</vt:lpstr>
      <vt:lpstr>How many revolutions does the merry-go-round make in 1 minute? 2</vt:lpstr>
      <vt:lpstr>How many revolutions does the merry-go-round make in 1 minute? 3</vt:lpstr>
      <vt:lpstr>Torque and Balance 1</vt:lpstr>
      <vt:lpstr>PowerPoint Presentation</vt:lpstr>
      <vt:lpstr>Torque and Balance 2</vt:lpstr>
      <vt:lpstr>Torque and Balance 3</vt:lpstr>
      <vt:lpstr>Torque and Balance 4</vt:lpstr>
      <vt:lpstr>Which of the forces pictured as acting upon the rod will produce a torque about an axis perpendicular to the plane of the diagram at the left end of the rod? 1</vt:lpstr>
      <vt:lpstr>Which of the forces pictured as acting upon the rod will produce a torque about an axis perpendicular to the plane of the diagram at the left end of the rod? 2</vt:lpstr>
      <vt:lpstr>The two forces in the diagram have the same magnitude. Which orientation will produce the greater torque on the wheel? 1</vt:lpstr>
      <vt:lpstr>The two forces in the diagram have the same magnitude. Which orientation will produce the greater torque on the wheel? 2</vt:lpstr>
      <vt:lpstr>A 50-N force is applied at the end of a wrench handle that is 24 cm long. The force is applied in a direction perpendicular to the handle as shown. What is the torque applied to the nut by the wrench? 1</vt:lpstr>
      <vt:lpstr>A 50-N force is applied at the end of a wrench handle that is 24 cm long. The force is applied in a direction perpendicular to the handle as shown. What is the torque applied to the nut by the wrench? 2</vt:lpstr>
      <vt:lpstr>What would the torque be if the force were applied half way up the handle instead of at the end? 1</vt:lpstr>
      <vt:lpstr>What would the torque be if the force were applied half way up the handle instead of at the end? 2</vt:lpstr>
      <vt:lpstr>Counterclockwise Rotation</vt:lpstr>
      <vt:lpstr>Two forces are applied to a merry-go-round with a radius of 1.2 m as shown. What is the torque about the axle of the merry-go-round due to the 80-N force? 1</vt:lpstr>
      <vt:lpstr>Two forces are applied to a merry-go-round with a radius of 1.2 m as shown. What is the torque about the axle of the merry-go-round due to the 80-N force? 2</vt:lpstr>
      <vt:lpstr>What is the torque about the axle of the merry-go-round due to the 50-N force? 1</vt:lpstr>
      <vt:lpstr>What is the torque about the axle of the merry-go-round due to the 50-N force? 2</vt:lpstr>
      <vt:lpstr>What is the net torque acting on the merry-go-round? 1</vt:lpstr>
      <vt:lpstr>What is the net torque acting on the merry-go-round? 2</vt:lpstr>
      <vt:lpstr>We want to balance a 3-N weight against a 5-N weight on a beam. The 5-N weight is placed 20 cm to the right of a fulcrum. What is the torque produced by the 5-N weight? 1</vt:lpstr>
      <vt:lpstr>We want to balance a 3-N weight against a 5-N weight on a beam. The 5-N weight is placed 20 cm to the right of a fulcrum. What is the torque produced by the 5-N weight? 2</vt:lpstr>
      <vt:lpstr>How far do we have to place the 3-N weight from the fulcrum to balance the system? 1</vt:lpstr>
      <vt:lpstr>How far do we have to place the 3-N weight from the fulcrum to balance the system? 2</vt:lpstr>
      <vt:lpstr>Center of Gravity </vt:lpstr>
      <vt:lpstr>Gravity</vt:lpstr>
      <vt:lpstr>How far can the child walk without tipping the plank?</vt:lpstr>
      <vt:lpstr>An 80-N plank is placed on a dock as shown. The plank is uniform in density so the center of gravity of the plank is located at the center of the plank. A 160-N boy standing on the plank walks out slowly from the edge of the dock. What is the torque exerted by the weight of the plank about the pivot point at the edge of the dock? 1</vt:lpstr>
      <vt:lpstr>An 80-N plank is placed on a dock as shown. The plank is uniform in density so the center of gravity of the plank is located at the center of the plank. A 160-N boy standing on the plank walks out slowly from the edge of the dock. What is the torque exerted by the weight of the plank about the pivot point at the edge of the dock? 2</vt:lpstr>
      <vt:lpstr>How far from the edge of the dock can the 160-N boy walk until the plank is just on the verge of tipping? 1</vt:lpstr>
      <vt:lpstr>How far from the edge of the dock can the 160-N boy walk until the plank is just on the verge of tipping? 2</vt:lpstr>
      <vt:lpstr>Rotational Inertia and Newton’s Second Law 1</vt:lpstr>
      <vt:lpstr>Simplest example:  a mass at the end of a light rod 1</vt:lpstr>
      <vt:lpstr>Simplest example:  a mass at the end of a light rod 2</vt:lpstr>
      <vt:lpstr>Rotational Inertia and Newton’s Second Law 2</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Amir, Fatima Zohra</cp:lastModifiedBy>
  <cp:revision>1304</cp:revision>
  <dcterms:created xsi:type="dcterms:W3CDTF">2017-12-05T17:18:18Z</dcterms:created>
  <dcterms:modified xsi:type="dcterms:W3CDTF">2025-04-18T02:56:37Z</dcterms:modified>
</cp:coreProperties>
</file>