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557" r:id="rId2"/>
    <p:sldId id="498" r:id="rId3"/>
    <p:sldId id="499" r:id="rId4"/>
    <p:sldId id="500" r:id="rId5"/>
    <p:sldId id="517" r:id="rId6"/>
    <p:sldId id="502" r:id="rId7"/>
    <p:sldId id="519" r:id="rId8"/>
    <p:sldId id="506" r:id="rId9"/>
    <p:sldId id="526" r:id="rId10"/>
    <p:sldId id="520" r:id="rId11"/>
    <p:sldId id="507" r:id="rId12"/>
    <p:sldId id="521" r:id="rId13"/>
    <p:sldId id="530" r:id="rId14"/>
    <p:sldId id="531" r:id="rId15"/>
    <p:sldId id="532" r:id="rId16"/>
    <p:sldId id="533" r:id="rId17"/>
    <p:sldId id="361" r:id="rId18"/>
    <p:sldId id="404" r:id="rId19"/>
    <p:sldId id="534" r:id="rId20"/>
    <p:sldId id="535" r:id="rId21"/>
    <p:sldId id="406" r:id="rId22"/>
    <p:sldId id="407" r:id="rId23"/>
    <p:sldId id="408" r:id="rId24"/>
    <p:sldId id="317" r:id="rId25"/>
    <p:sldId id="536" r:id="rId26"/>
    <p:sldId id="537" r:id="rId27"/>
    <p:sldId id="413" r:id="rId28"/>
    <p:sldId id="414" r:id="rId29"/>
    <p:sldId id="268" r:id="rId30"/>
    <p:sldId id="269" r:id="rId31"/>
    <p:sldId id="538" r:id="rId32"/>
    <p:sldId id="540" r:id="rId33"/>
    <p:sldId id="541" r:id="rId34"/>
    <p:sldId id="542" r:id="rId35"/>
    <p:sldId id="543" r:id="rId36"/>
    <p:sldId id="544" r:id="rId37"/>
    <p:sldId id="545" r:id="rId38"/>
    <p:sldId id="546" r:id="rId39"/>
    <p:sldId id="547" r:id="rId40"/>
    <p:sldId id="548" r:id="rId41"/>
    <p:sldId id="553" r:id="rId42"/>
    <p:sldId id="549" r:id="rId43"/>
    <p:sldId id="551" r:id="rId44"/>
    <p:sldId id="554" r:id="rId45"/>
    <p:sldId id="555" r:id="rId46"/>
    <p:sldId id="556" r:id="rId47"/>
    <p:sldId id="431" r:id="rId48"/>
    <p:sldId id="432" r:id="rId4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40F93CCB-95A4-4AE3-83E5-FB51301A4190}" type="datetimeFigureOut">
              <a:rPr lang="en-US" smtClean="0"/>
              <a:t>4/1/2025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6B1FE1DC-CF75-486E-A8E8-9F76DF7B62E7}" type="slidenum">
              <a:rPr lang="en-US" smtClean="0"/>
              <a:t>‹#›</a:t>
            </a:fld>
            <a:endParaRPr lang="en-US"/>
          </a:p>
        </p:txBody>
      </p:sp>
    </p:spTree>
    <p:extLst>
      <p:ext uri="{BB962C8B-B14F-4D97-AF65-F5344CB8AC3E}">
        <p14:creationId xmlns:p14="http://schemas.microsoft.com/office/powerpoint/2010/main" val="332191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E54A5D59-69C2-4FFB-AC0E-5C25662829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52450">
              <a:defRPr>
                <a:solidFill>
                  <a:schemeClr val="tx1"/>
                </a:solidFill>
                <a:latin typeface="Comic Sans MS" panose="030F0702030302020204" pitchFamily="66" charset="0"/>
                <a:ea typeface="MS PGothic" panose="020B0600070205080204" pitchFamily="34" charset="-128"/>
              </a:defRPr>
            </a:lvl1pPr>
            <a:lvl2pPr marL="763588" indent="-292100" defTabSz="552450">
              <a:defRPr>
                <a:solidFill>
                  <a:schemeClr val="tx1"/>
                </a:solidFill>
                <a:latin typeface="Comic Sans MS" panose="030F0702030302020204" pitchFamily="66" charset="0"/>
                <a:ea typeface="MS PGothic" panose="020B0600070205080204" pitchFamily="34" charset="-128"/>
              </a:defRPr>
            </a:lvl2pPr>
            <a:lvl3pPr marL="1174750" indent="-231775" defTabSz="552450">
              <a:defRPr>
                <a:solidFill>
                  <a:schemeClr val="tx1"/>
                </a:solidFill>
                <a:latin typeface="Comic Sans MS" panose="030F0702030302020204" pitchFamily="66" charset="0"/>
                <a:ea typeface="MS PGothic" panose="020B0600070205080204" pitchFamily="34" charset="-128"/>
              </a:defRPr>
            </a:lvl3pPr>
            <a:lvl4pPr marL="1647825" indent="-231775" defTabSz="552450">
              <a:defRPr>
                <a:solidFill>
                  <a:schemeClr val="tx1"/>
                </a:solidFill>
                <a:latin typeface="Comic Sans MS" panose="030F0702030302020204" pitchFamily="66" charset="0"/>
                <a:ea typeface="MS PGothic" panose="020B0600070205080204" pitchFamily="34" charset="-128"/>
              </a:defRPr>
            </a:lvl4pPr>
            <a:lvl5pPr marL="2119313" indent="-231775" defTabSz="552450">
              <a:defRPr>
                <a:solidFill>
                  <a:schemeClr val="tx1"/>
                </a:solidFill>
                <a:latin typeface="Comic Sans MS" panose="030F0702030302020204" pitchFamily="66" charset="0"/>
                <a:ea typeface="MS PGothic" panose="020B0600070205080204" pitchFamily="34" charset="-128"/>
              </a:defRPr>
            </a:lvl5pPr>
            <a:lvl6pPr marL="2576513" indent="-231775" defTabSz="5524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033713" indent="-231775" defTabSz="5524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90913" indent="-231775" defTabSz="5524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948113" indent="-231775" defTabSz="5524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fld id="{52375696-4697-4157-9E1D-81849AC9AC37}" type="slidenum">
              <a:rPr lang="en-US" altLang="en-US">
                <a:solidFill>
                  <a:srgbClr val="000000"/>
                </a:solidFill>
                <a:latin typeface="Arial" panose="020B0604020202020204" pitchFamily="34" charset="0"/>
              </a:rPr>
              <a:pPr/>
              <a:t>29</a:t>
            </a:fld>
            <a:endParaRPr lang="en-US" altLang="en-US">
              <a:solidFill>
                <a:srgbClr val="000000"/>
              </a:solidFill>
              <a:latin typeface="Arial" panose="020B0604020202020204" pitchFamily="34" charset="0"/>
            </a:endParaRPr>
          </a:p>
        </p:txBody>
      </p:sp>
      <p:sp>
        <p:nvSpPr>
          <p:cNvPr id="111619" name="Rectangle 2">
            <a:extLst>
              <a:ext uri="{FF2B5EF4-FFF2-40B4-BE49-F238E27FC236}">
                <a16:creationId xmlns:a16="http://schemas.microsoft.com/office/drawing/2014/main" id="{F588B0B9-6BA3-4B47-9CB6-C32D17B042A5}"/>
              </a:ext>
            </a:extLst>
          </p:cNvPr>
          <p:cNvSpPr>
            <a:spLocks noGrp="1" noRot="1" noChangeAspect="1" noChangeArrowheads="1" noTextEdit="1"/>
          </p:cNvSpPr>
          <p:nvPr>
            <p:ph type="sldImg"/>
          </p:nvPr>
        </p:nvSpPr>
        <p:spPr bwMode="auto">
          <a:xfrm>
            <a:off x="652463" y="800100"/>
            <a:ext cx="7097712" cy="3992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a:extLst>
              <a:ext uri="{FF2B5EF4-FFF2-40B4-BE49-F238E27FC236}">
                <a16:creationId xmlns:a16="http://schemas.microsoft.com/office/drawing/2014/main" id="{66953F4A-FBD8-4CA2-B28A-7D44B1D7AD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9FB46B62-9D2C-489B-B321-EDFD4338B9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52450">
              <a:defRPr>
                <a:solidFill>
                  <a:schemeClr val="tx1"/>
                </a:solidFill>
                <a:latin typeface="Comic Sans MS" panose="030F0702030302020204" pitchFamily="66" charset="0"/>
                <a:ea typeface="MS PGothic" panose="020B0600070205080204" pitchFamily="34" charset="-128"/>
              </a:defRPr>
            </a:lvl1pPr>
            <a:lvl2pPr marL="763588" indent="-292100" defTabSz="552450">
              <a:defRPr>
                <a:solidFill>
                  <a:schemeClr val="tx1"/>
                </a:solidFill>
                <a:latin typeface="Comic Sans MS" panose="030F0702030302020204" pitchFamily="66" charset="0"/>
                <a:ea typeface="MS PGothic" panose="020B0600070205080204" pitchFamily="34" charset="-128"/>
              </a:defRPr>
            </a:lvl2pPr>
            <a:lvl3pPr marL="1174750" indent="-231775" defTabSz="552450">
              <a:defRPr>
                <a:solidFill>
                  <a:schemeClr val="tx1"/>
                </a:solidFill>
                <a:latin typeface="Comic Sans MS" panose="030F0702030302020204" pitchFamily="66" charset="0"/>
                <a:ea typeface="MS PGothic" panose="020B0600070205080204" pitchFamily="34" charset="-128"/>
              </a:defRPr>
            </a:lvl3pPr>
            <a:lvl4pPr marL="1647825" indent="-231775" defTabSz="552450">
              <a:defRPr>
                <a:solidFill>
                  <a:schemeClr val="tx1"/>
                </a:solidFill>
                <a:latin typeface="Comic Sans MS" panose="030F0702030302020204" pitchFamily="66" charset="0"/>
                <a:ea typeface="MS PGothic" panose="020B0600070205080204" pitchFamily="34" charset="-128"/>
              </a:defRPr>
            </a:lvl4pPr>
            <a:lvl5pPr marL="2119313" indent="-231775" defTabSz="552450">
              <a:defRPr>
                <a:solidFill>
                  <a:schemeClr val="tx1"/>
                </a:solidFill>
                <a:latin typeface="Comic Sans MS" panose="030F0702030302020204" pitchFamily="66" charset="0"/>
                <a:ea typeface="MS PGothic" panose="020B0600070205080204" pitchFamily="34" charset="-128"/>
              </a:defRPr>
            </a:lvl5pPr>
            <a:lvl6pPr marL="2576513" indent="-231775" defTabSz="5524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033713" indent="-231775" defTabSz="5524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90913" indent="-231775" defTabSz="5524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948113" indent="-231775" defTabSz="5524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fld id="{EA50A984-ADD2-4BBC-8B9F-CA7CE159C219}" type="slidenum">
              <a:rPr lang="en-US" altLang="en-US">
                <a:solidFill>
                  <a:srgbClr val="000000"/>
                </a:solidFill>
                <a:latin typeface="Arial" panose="020B0604020202020204" pitchFamily="34" charset="0"/>
              </a:rPr>
              <a:pPr/>
              <a:t>30</a:t>
            </a:fld>
            <a:endParaRPr lang="en-US" altLang="en-US">
              <a:solidFill>
                <a:srgbClr val="000000"/>
              </a:solidFill>
              <a:latin typeface="Arial" panose="020B0604020202020204" pitchFamily="34" charset="0"/>
            </a:endParaRPr>
          </a:p>
        </p:txBody>
      </p:sp>
      <p:sp>
        <p:nvSpPr>
          <p:cNvPr id="113667" name="Rectangle 2">
            <a:extLst>
              <a:ext uri="{FF2B5EF4-FFF2-40B4-BE49-F238E27FC236}">
                <a16:creationId xmlns:a16="http://schemas.microsoft.com/office/drawing/2014/main" id="{722D93BE-0A79-42F0-90FA-B1F6F695AA9A}"/>
              </a:ext>
            </a:extLst>
          </p:cNvPr>
          <p:cNvSpPr>
            <a:spLocks noGrp="1" noRot="1" noChangeAspect="1" noChangeArrowheads="1" noTextEdit="1"/>
          </p:cNvSpPr>
          <p:nvPr>
            <p:ph type="sldImg"/>
          </p:nvPr>
        </p:nvSpPr>
        <p:spPr bwMode="auto">
          <a:xfrm>
            <a:off x="652463" y="800100"/>
            <a:ext cx="7097712" cy="3992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a:extLst>
              <a:ext uri="{FF2B5EF4-FFF2-40B4-BE49-F238E27FC236}">
                <a16:creationId xmlns:a16="http://schemas.microsoft.com/office/drawing/2014/main" id="{5DE0F9B9-AC6E-44FF-957E-4128D0512F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61D8292-7A5A-44EB-ADEC-AA767D00200F}" type="datetimeFigureOut">
              <a:rPr lang="en-US" smtClean="0"/>
              <a:t>4/1/2025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170369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5516DA-9D86-4E1E-A623-C11F9F74EB59}" type="datetimeFigureOut">
              <a:rPr lang="en-US" smtClean="0"/>
              <a:t>4/1/2025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543089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516DA-9D86-4E1E-A623-C11F9F74EB59}" type="datetimeFigureOut">
              <a:rPr lang="en-US" smtClean="0"/>
              <a:t>4/1/2025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747589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516DA-9D86-4E1E-A623-C11F9F74EB59}" type="datetimeFigureOut">
              <a:rPr lang="en-US" smtClean="0"/>
              <a:t>4/1/2025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71982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516DA-9D86-4E1E-A623-C11F9F74EB59}" type="datetimeFigureOut">
              <a:rPr lang="en-US" smtClean="0"/>
              <a:t>4/1/2025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3688991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516DA-9D86-4E1E-A623-C11F9F74EB59}" type="datetimeFigureOut">
              <a:rPr lang="en-US" smtClean="0"/>
              <a:t>4/1/2025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130045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516DA-9D86-4E1E-A623-C11F9F74EB59}" type="datetimeFigureOut">
              <a:rPr lang="en-US" smtClean="0"/>
              <a:t>4/1/2025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592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E1D73B-AC12-4256-9E12-E45AB393862B}" type="datetimeFigureOut">
              <a:rPr lang="en-US" smtClean="0"/>
              <a:t>4/1/2025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54707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D1E8A7-06A9-4796-98A4-479CF7079753}" type="datetimeFigureOut">
              <a:rPr lang="en-US" smtClean="0"/>
              <a:t>4/1/2025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40208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Slide W/Cover">
    <p:spTree>
      <p:nvGrpSpPr>
        <p:cNvPr id="1" name=""/>
        <p:cNvGrpSpPr/>
        <p:nvPr/>
      </p:nvGrpSpPr>
      <p:grpSpPr>
        <a:xfrm>
          <a:off x="0" y="0"/>
          <a:ext cx="0" cy="0"/>
          <a:chOff x="0" y="0"/>
          <a:chExt cx="0" cy="0"/>
        </a:xfrm>
      </p:grpSpPr>
      <p:sp>
        <p:nvSpPr>
          <p:cNvPr id="7" name="Title"/>
          <p:cNvSpPr>
            <a:spLocks noGrp="1"/>
          </p:cNvSpPr>
          <p:nvPr>
            <p:ph type="ctrTitle" hasCustomPrompt="1"/>
          </p:nvPr>
        </p:nvSpPr>
        <p:spPr>
          <a:xfrm>
            <a:off x="577589" y="2608290"/>
            <a:ext cx="4897771" cy="457200"/>
          </a:xfrm>
          <a:prstGeom prst="rect">
            <a:avLst/>
          </a:prstGeom>
        </p:spPr>
        <p:txBody>
          <a:bodyPr anchor="b">
            <a:noAutofit/>
          </a:bodyPr>
          <a:lstStyle>
            <a:lvl1pPr algn="l">
              <a:lnSpc>
                <a:spcPct val="100000"/>
              </a:lnSpc>
              <a:defRPr sz="2600" b="1">
                <a:solidFill>
                  <a:schemeClr val="tx1"/>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p:ph type="subTitle" idx="1" hasCustomPrompt="1"/>
          </p:nvPr>
        </p:nvSpPr>
        <p:spPr>
          <a:xfrm>
            <a:off x="577589" y="3117247"/>
            <a:ext cx="4897771" cy="1405586"/>
          </a:xfrm>
          <a:prstGeom prst="rect">
            <a:avLst/>
          </a:prstGeom>
        </p:spPr>
        <p:txBody>
          <a:bodyPr anchor="b"/>
          <a:lstStyle>
            <a:lvl1pPr marL="0" indent="0" algn="l">
              <a:buNone/>
              <a:defRPr sz="2000" b="0">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23" name="Text Placeholder"/>
          <p:cNvSpPr>
            <a:spLocks noGrp="1"/>
          </p:cNvSpPr>
          <p:nvPr>
            <p:ph type="body" sz="quarter" idx="10" hasCustomPrompt="1"/>
          </p:nvPr>
        </p:nvSpPr>
        <p:spPr>
          <a:xfrm>
            <a:off x="576539" y="4609280"/>
            <a:ext cx="4909861" cy="1188720"/>
          </a:xfrm>
          <a:prstGeom prst="rect">
            <a:avLst/>
          </a:prstGeom>
        </p:spPr>
        <p:txBody>
          <a:bodyPr/>
          <a:lstStyle>
            <a:lvl1pPr>
              <a:spcBef>
                <a:spcPts val="0"/>
              </a:spcBef>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6096000" y="1450230"/>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endParaRPr lang="en-IN"/>
          </a:p>
        </p:txBody>
      </p:sp>
    </p:spTree>
    <p:extLst>
      <p:ext uri="{BB962C8B-B14F-4D97-AF65-F5344CB8AC3E}">
        <p14:creationId xmlns:p14="http://schemas.microsoft.com/office/powerpoint/2010/main" val="156803978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0" y="304801"/>
            <a:ext cx="12192000" cy="783311"/>
          </a:xfrm>
          <a:prstGeom prst="rect">
            <a:avLst/>
          </a:prstGeom>
        </p:spPr>
        <p:txBody>
          <a:bodyPr anchor="ctr">
            <a:noAutofit/>
          </a:bodyPr>
          <a:lstStyle>
            <a:lvl1pPr algn="ctr" defTabSz="914400" rtl="0" eaLnBrk="1" latinLnBrk="0" hangingPunct="1">
              <a:spcBef>
                <a:spcPct val="0"/>
              </a:spcBef>
              <a:buNone/>
              <a:defRPr lang="en-US" sz="4400" b="1" kern="1200" dirty="0">
                <a:solidFill>
                  <a:srgbClr val="C00000"/>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5" name="Text Placeholder 4">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0" y="1195967"/>
            <a:ext cx="12192000" cy="250825"/>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10" name="Content Placeholder 9">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619714" y="1637882"/>
            <a:ext cx="10952573" cy="1034546"/>
          </a:xfrm>
        </p:spPr>
        <p:txBody>
          <a:bodyPr>
            <a:noAutofit/>
          </a:bodyPr>
          <a:lstStyle>
            <a:lvl1pPr>
              <a:defRPr sz="2800">
                <a:latin typeface="Times New Roman" panose="02020603050405020304" pitchFamily="18" charset="0"/>
                <a:cs typeface="Times New Roman" panose="02020603050405020304" pitchFamily="18" charset="0"/>
              </a:defRPr>
            </a:lvl1pPr>
            <a:lvl2pPr>
              <a:defRPr sz="2800">
                <a:latin typeface="Calibri (Body)"/>
              </a:defRPr>
            </a:lvl2pPr>
            <a:lvl3pPr>
              <a:defRPr sz="2800">
                <a:latin typeface="Calibri (Body)"/>
              </a:defRPr>
            </a:lvl3pPr>
            <a:lvl4pPr>
              <a:defRPr sz="2800">
                <a:latin typeface="Calibri (Body)"/>
              </a:defRPr>
            </a:lvl4pPr>
            <a:lvl5pPr>
              <a:defRPr sz="2800">
                <a:latin typeface="Calibri (Body)"/>
              </a:defRPr>
            </a:lvl5pPr>
          </a:lstStyle>
          <a:p>
            <a:pPr lvl="0"/>
            <a:r>
              <a:rPr lang="en-US" dirty="0"/>
              <a:t>Place Appendix Content Here…</a:t>
            </a:r>
          </a:p>
        </p:txBody>
      </p:sp>
      <p:sp>
        <p:nvSpPr>
          <p:cNvPr id="14" name="Text Placeholder 13">
            <a:extLst>
              <a:ext uri="{FF2B5EF4-FFF2-40B4-BE49-F238E27FC236}">
                <a16:creationId xmlns:a16="http://schemas.microsoft.com/office/drawing/2014/main" id="{D4623636-CC3D-4987-978F-65AFF7EB77ED}"/>
              </a:ext>
            </a:extLst>
          </p:cNvPr>
          <p:cNvSpPr>
            <a:spLocks noGrp="1"/>
          </p:cNvSpPr>
          <p:nvPr>
            <p:ph type="body" sz="quarter" idx="13" hasCustomPrompt="1"/>
          </p:nvPr>
        </p:nvSpPr>
        <p:spPr>
          <a:xfrm>
            <a:off x="0" y="6229977"/>
            <a:ext cx="12192000" cy="251227"/>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772317128"/>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ADEACD-722F-4835-8C36-350D1156C46F}" type="datetimeFigureOut">
              <a:rPr lang="en-US" smtClean="0"/>
              <a:t>4/1/2025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390875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064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216387"/>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373055338"/>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475488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4623350"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17" name="Group 16"/>
          <p:cNvGrpSpPr/>
          <p:nvPr userDrawn="1"/>
        </p:nvGrpSpPr>
        <p:grpSpPr>
          <a:xfrm>
            <a:off x="0" y="165100"/>
            <a:ext cx="11582400" cy="1358900"/>
            <a:chOff x="0" y="269875"/>
            <a:chExt cx="8686800" cy="1358900"/>
          </a:xfrm>
        </p:grpSpPr>
        <p:sp>
          <p:nvSpPr>
            <p:cNvPr id="18"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9"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20"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21"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3180729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65200" y="106680"/>
            <a:ext cx="103124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70688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217920" y="170688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256032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6217920" y="256032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609600" y="341376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6217920" y="341376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609600" y="42672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6217920" y="42672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609600" y="512064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6217920" y="512064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609600" y="597408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6217920" y="597408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8631936" y="6705600"/>
            <a:ext cx="3560064"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grpSp>
        <p:nvGrpSpPr>
          <p:cNvPr id="21" name="Group 20"/>
          <p:cNvGrpSpPr/>
          <p:nvPr userDrawn="1"/>
        </p:nvGrpSpPr>
        <p:grpSpPr>
          <a:xfrm>
            <a:off x="0" y="165100"/>
            <a:ext cx="11582400" cy="1358900"/>
            <a:chOff x="0" y="269875"/>
            <a:chExt cx="8686800" cy="1358900"/>
          </a:xfrm>
        </p:grpSpPr>
        <p:sp>
          <p:nvSpPr>
            <p:cNvPr id="22"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23"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24"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25"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2329722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B4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4949" y="1188720"/>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3336000" y="1188721"/>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4949" y="195831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3336000" y="1963488"/>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4949" y="2700235"/>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3336000" y="2701547"/>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4949" y="3442159"/>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21" name="Content Placeholder 2">
            <a:extLst>
              <a:ext uri="{FF2B5EF4-FFF2-40B4-BE49-F238E27FC236}">
                <a16:creationId xmlns:a16="http://schemas.microsoft.com/office/drawing/2014/main" id="{81945F56-391C-411F-BBB8-351E6045D4DF}"/>
              </a:ext>
            </a:extLst>
          </p:cNvPr>
          <p:cNvSpPr>
            <a:spLocks noGrp="1"/>
          </p:cNvSpPr>
          <p:nvPr>
            <p:ph sz="quarter" idx="20" hasCustomPrompt="1"/>
          </p:nvPr>
        </p:nvSpPr>
        <p:spPr>
          <a:xfrm>
            <a:off x="3336000" y="3439605"/>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8</a:t>
            </a:r>
          </a:p>
        </p:txBody>
      </p:sp>
      <p:sp>
        <p:nvSpPr>
          <p:cNvPr id="22" name="Content Placeholder 3">
            <a:extLst>
              <a:ext uri="{FF2B5EF4-FFF2-40B4-BE49-F238E27FC236}">
                <a16:creationId xmlns:a16="http://schemas.microsoft.com/office/drawing/2014/main" id="{35491C07-975F-40D6-865C-ECAE6000E8AA}"/>
              </a:ext>
            </a:extLst>
          </p:cNvPr>
          <p:cNvSpPr>
            <a:spLocks noGrp="1"/>
          </p:cNvSpPr>
          <p:nvPr>
            <p:ph sz="quarter" idx="21" hasCustomPrompt="1"/>
          </p:nvPr>
        </p:nvSpPr>
        <p:spPr>
          <a:xfrm>
            <a:off x="454949" y="4193609"/>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9</a:t>
            </a:r>
          </a:p>
        </p:txBody>
      </p:sp>
      <p:sp>
        <p:nvSpPr>
          <p:cNvPr id="23" name="Content Placeholder 4">
            <a:extLst>
              <a:ext uri="{FF2B5EF4-FFF2-40B4-BE49-F238E27FC236}">
                <a16:creationId xmlns:a16="http://schemas.microsoft.com/office/drawing/2014/main" id="{B03B7551-62A7-4BE4-B68F-47AC69107625}"/>
              </a:ext>
            </a:extLst>
          </p:cNvPr>
          <p:cNvSpPr>
            <a:spLocks noGrp="1"/>
          </p:cNvSpPr>
          <p:nvPr>
            <p:ph sz="quarter" idx="22" hasCustomPrompt="1"/>
          </p:nvPr>
        </p:nvSpPr>
        <p:spPr>
          <a:xfrm>
            <a:off x="3336000" y="417766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10</a:t>
            </a:r>
          </a:p>
        </p:txBody>
      </p:sp>
      <p:sp>
        <p:nvSpPr>
          <p:cNvPr id="24" name="Content Placeholder 5">
            <a:extLst>
              <a:ext uri="{FF2B5EF4-FFF2-40B4-BE49-F238E27FC236}">
                <a16:creationId xmlns:a16="http://schemas.microsoft.com/office/drawing/2014/main" id="{E79B03D2-4C98-489F-A11A-BE2CE647DE7E}"/>
              </a:ext>
            </a:extLst>
          </p:cNvPr>
          <p:cNvSpPr>
            <a:spLocks noGrp="1"/>
          </p:cNvSpPr>
          <p:nvPr>
            <p:ph sz="quarter" idx="23" hasCustomPrompt="1"/>
          </p:nvPr>
        </p:nvSpPr>
        <p:spPr>
          <a:xfrm>
            <a:off x="454949" y="493553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11</a:t>
            </a:r>
          </a:p>
        </p:txBody>
      </p:sp>
      <p:sp>
        <p:nvSpPr>
          <p:cNvPr id="25" name="Content Placeholder 6">
            <a:extLst>
              <a:ext uri="{FF2B5EF4-FFF2-40B4-BE49-F238E27FC236}">
                <a16:creationId xmlns:a16="http://schemas.microsoft.com/office/drawing/2014/main" id="{83AAEB47-D6CA-4134-A52A-09FB17C51C76}"/>
              </a:ext>
            </a:extLst>
          </p:cNvPr>
          <p:cNvSpPr>
            <a:spLocks noGrp="1"/>
          </p:cNvSpPr>
          <p:nvPr>
            <p:ph sz="quarter" idx="24" hasCustomPrompt="1"/>
          </p:nvPr>
        </p:nvSpPr>
        <p:spPr>
          <a:xfrm>
            <a:off x="3336000" y="491572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12</a:t>
            </a:r>
          </a:p>
        </p:txBody>
      </p:sp>
      <p:sp>
        <p:nvSpPr>
          <p:cNvPr id="26" name="Content Placeholder 7">
            <a:extLst>
              <a:ext uri="{FF2B5EF4-FFF2-40B4-BE49-F238E27FC236}">
                <a16:creationId xmlns:a16="http://schemas.microsoft.com/office/drawing/2014/main" id="{7FA8DB2A-D277-434A-887B-E0E7B286E099}"/>
              </a:ext>
            </a:extLst>
          </p:cNvPr>
          <p:cNvSpPr>
            <a:spLocks noGrp="1"/>
          </p:cNvSpPr>
          <p:nvPr>
            <p:ph sz="quarter" idx="25" hasCustomPrompt="1"/>
          </p:nvPr>
        </p:nvSpPr>
        <p:spPr>
          <a:xfrm>
            <a:off x="454949" y="5677456"/>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13</a:t>
            </a:r>
          </a:p>
        </p:txBody>
      </p:sp>
      <p:sp>
        <p:nvSpPr>
          <p:cNvPr id="27" name="Content Placeholder 8">
            <a:extLst>
              <a:ext uri="{FF2B5EF4-FFF2-40B4-BE49-F238E27FC236}">
                <a16:creationId xmlns:a16="http://schemas.microsoft.com/office/drawing/2014/main" id="{EDCD755E-2B8A-40D5-BA82-7113B8253746}"/>
              </a:ext>
            </a:extLst>
          </p:cNvPr>
          <p:cNvSpPr>
            <a:spLocks noGrp="1"/>
          </p:cNvSpPr>
          <p:nvPr>
            <p:ph sz="quarter" idx="26" hasCustomPrompt="1"/>
          </p:nvPr>
        </p:nvSpPr>
        <p:spPr>
          <a:xfrm>
            <a:off x="3336000" y="5653778"/>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14</a:t>
            </a:r>
          </a:p>
        </p:txBody>
      </p:sp>
      <p:sp>
        <p:nvSpPr>
          <p:cNvPr id="3" name="Content Placeholder 2">
            <a:extLst>
              <a:ext uri="{FF2B5EF4-FFF2-40B4-BE49-F238E27FC236}">
                <a16:creationId xmlns:a16="http://schemas.microsoft.com/office/drawing/2014/main" id="{2471A780-4E43-4156-AA59-9F6EB17ACA42}"/>
              </a:ext>
            </a:extLst>
          </p:cNvPr>
          <p:cNvSpPr>
            <a:spLocks noGrp="1"/>
          </p:cNvSpPr>
          <p:nvPr>
            <p:ph sz="quarter" idx="27" hasCustomPrompt="1"/>
          </p:nvPr>
        </p:nvSpPr>
        <p:spPr>
          <a:xfrm>
            <a:off x="6216003" y="1216026"/>
            <a:ext cx="5520915" cy="5019675"/>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15</a:t>
            </a:r>
          </a:p>
          <a:p>
            <a:pPr lvl="1"/>
            <a:r>
              <a:rPr lang="en-US" dirty="0"/>
              <a:t>Second level</a:t>
            </a:r>
          </a:p>
          <a:p>
            <a:pPr lvl="2"/>
            <a:r>
              <a:rPr lang="en-US" dirty="0"/>
              <a:t>Third level</a:t>
            </a:r>
            <a:endParaRPr lang="en-IN" dirty="0"/>
          </a:p>
        </p:txBody>
      </p:sp>
      <p:sp>
        <p:nvSpPr>
          <p:cNvPr id="39" name="Appendix Link 9">
            <a:extLst>
              <a:ext uri="{FF2B5EF4-FFF2-40B4-BE49-F238E27FC236}">
                <a16:creationId xmlns:a16="http://schemas.microsoft.com/office/drawing/2014/main" id="{0DE7DDEB-21CB-457E-966B-0D324A598230}"/>
              </a:ext>
            </a:extLst>
          </p:cNvPr>
          <p:cNvSpPr>
            <a:spLocks noGrp="1"/>
          </p:cNvSpPr>
          <p:nvPr>
            <p:ph type="body" sz="quarter" idx="18" hasCustomPrompt="1"/>
          </p:nvPr>
        </p:nvSpPr>
        <p:spPr>
          <a:xfrm>
            <a:off x="4492800" y="6400800"/>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40" name="Image Credit 10">
            <a:extLst>
              <a:ext uri="{FF2B5EF4-FFF2-40B4-BE49-F238E27FC236}">
                <a16:creationId xmlns:a16="http://schemas.microsoft.com/office/drawing/2014/main" id="{B6A894DE-F8FF-402B-B117-B3BA4797913A}"/>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41" name="Slide Number Placeholder 11">
            <a:extLst>
              <a:ext uri="{FF2B5EF4-FFF2-40B4-BE49-F238E27FC236}">
                <a16:creationId xmlns:a16="http://schemas.microsoft.com/office/drawing/2014/main" id="{133A4D8E-4B20-41AC-86AA-738548F903ED}"/>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668418080"/>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3200" b="1">
                <a:solidFill>
                  <a:srgbClr val="1E3498"/>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ctr"/>
          <a:lstStyle>
            <a:lvl1pPr marL="0" indent="0" algn="l">
              <a:buNone/>
              <a:defRPr lang="en-US" sz="2400" b="1" kern="1200" baseline="0" dirty="0" smtClean="0">
                <a:solidFill>
                  <a:srgbClr val="B40000"/>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dirty="0"/>
              <a:t>Presentation Subtitle</a:t>
            </a:r>
          </a:p>
          <a:p>
            <a:pPr marL="0" marR="0" lvl="0" indent="0" defTabSz="914400" rtl="0" eaLnBrk="1" fontAlgn="auto" latinLnBrk="0" hangingPunct="1">
              <a:lnSpc>
                <a:spcPct val="100000"/>
              </a:lnSpc>
              <a:spcBef>
                <a:spcPts val="1800"/>
              </a:spcBef>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rPr>
              <a:t>Lecture PowerPoint</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600"/>
              </a:spcBef>
              <a:spcAft>
                <a:spcPts val="1200"/>
              </a:spcAft>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spcBef>
                <a:spcPts val="600"/>
              </a:spcBef>
            </a:pPr>
            <a:r>
              <a:rPr lang="en-US" sz="1400" dirty="0">
                <a:solidFill>
                  <a:srgbClr val="1E3482"/>
                </a:solidFill>
                <a:latin typeface="+mj-lt"/>
              </a:rPr>
              <a:t>Book Title</a:t>
            </a:r>
          </a:p>
          <a:p>
            <a:pPr>
              <a:spcBef>
                <a:spcPts val="600"/>
              </a:spcBef>
            </a:pPr>
            <a:r>
              <a:rPr lang="en-US" dirty="0">
                <a:latin typeface="+mj-lt"/>
              </a:rPr>
              <a:t>Subtitle</a:t>
            </a:r>
          </a:p>
          <a:p>
            <a:pPr>
              <a:spcBef>
                <a:spcPts val="600"/>
              </a:spcBef>
              <a:spcAft>
                <a:spcPts val="1200"/>
              </a:spcAft>
            </a:pPr>
            <a:r>
              <a:rPr lang="en-US" dirty="0">
                <a:solidFill>
                  <a:srgbClr val="AA0555"/>
                </a:solidFill>
                <a:latin typeface="+mj-lt"/>
              </a:rPr>
              <a:t>Edition</a:t>
            </a:r>
          </a:p>
          <a:p>
            <a:pPr>
              <a:spcBef>
                <a:spcPts val="600"/>
              </a:spcBef>
            </a:pPr>
            <a:r>
              <a:rPr lang="en-US" dirty="0">
                <a:latin typeface="+mj-lt"/>
              </a:rPr>
              <a:t>Author</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371601"/>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a:defRPr/>
            </a:pPr>
            <a:r>
              <a:rPr lang="en-US" dirty="0">
                <a:solidFill>
                  <a:srgbClr val="000000"/>
                </a:solidFill>
              </a:rPr>
              <a:t>© 20XX McGraw-Hill. All rights reserved. Authorized only for instructor use in the classroom.</a:t>
            </a:r>
          </a:p>
          <a:p>
            <a:pPr>
              <a:defRPr/>
            </a:pPr>
            <a:r>
              <a:rPr lang="en-US" dirty="0">
                <a:solidFill>
                  <a:srgbClr val="000000"/>
                </a:solidFill>
              </a:rPr>
              <a:t>No reproduction or further distribution permitted without the prior written consent of McGraw-Hill.</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4330156"/>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3276600"/>
            <a:ext cx="109728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4953000"/>
            <a:ext cx="109728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4620768" y="6553200"/>
            <a:ext cx="2950464"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8" name="Group 7"/>
          <p:cNvGrpSpPr/>
          <p:nvPr userDrawn="1"/>
        </p:nvGrpSpPr>
        <p:grpSpPr>
          <a:xfrm>
            <a:off x="0" y="165100"/>
            <a:ext cx="11582400" cy="1358900"/>
            <a:chOff x="0" y="269875"/>
            <a:chExt cx="8686800" cy="1358900"/>
          </a:xfrm>
        </p:grpSpPr>
        <p:sp>
          <p:nvSpPr>
            <p:cNvPr id="9"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1"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2"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3"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1337579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41148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8631936" y="6705599"/>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8" name="Group 7"/>
          <p:cNvGrpSpPr/>
          <p:nvPr userDrawn="1"/>
        </p:nvGrpSpPr>
        <p:grpSpPr>
          <a:xfrm>
            <a:off x="0" y="165100"/>
            <a:ext cx="11582400" cy="1358900"/>
            <a:chOff x="0" y="269875"/>
            <a:chExt cx="8686800" cy="1358900"/>
          </a:xfrm>
        </p:grpSpPr>
        <p:sp>
          <p:nvSpPr>
            <p:cNvPr id="9"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0"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1"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2"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354458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829D4D-0BFC-4907-B876-8D0F29D25B8B}" type="datetimeFigureOut">
              <a:rPr lang="en-US" smtClean="0"/>
              <a:t>4/1/2025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8258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D4F713-3024-4B60-8C85-AB19FBDEA5C9}" type="datetimeFigureOut">
              <a:rPr lang="en-US" smtClean="0"/>
              <a:t>4/1/2025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4616614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370D8C-FEE3-44E4-9FC3-58ECB605B60D}" type="datetimeFigureOut">
              <a:rPr lang="en-US" smtClean="0"/>
              <a:t>4/1/2025</a:t>
            </a:fld>
            <a:endParaRPr lang="en-US" dirty="0"/>
          </a:p>
        </p:txBody>
      </p:sp>
      <p:sp>
        <p:nvSpPr>
          <p:cNvPr id="8" name="Footer Placeholder 7"/>
          <p:cNvSpPr>
            <a:spLocks noGrp="1"/>
          </p:cNvSpPr>
          <p:nvPr>
            <p:ph type="ftr" sz="quarter" idx="11"/>
          </p:nvPr>
        </p:nvSpPr>
        <p:spPr/>
        <p:txBody>
          <a:bodyPr/>
          <a:lstStyle/>
          <a:p>
            <a:pPr defTabSz="457200">
              <a:spcBef>
                <a:spcPct val="20000"/>
              </a:spcBef>
              <a:defRPr/>
            </a:pP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23395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7AFF06-CDBB-4575-A3CF-D3C40F356B44}" type="datetimeFigureOut">
              <a:rPr lang="en-US" smtClean="0"/>
              <a:t>4/1/2025</a:t>
            </a:fld>
            <a:endParaRPr lang="en-US" dirty="0"/>
          </a:p>
        </p:txBody>
      </p:sp>
      <p:sp>
        <p:nvSpPr>
          <p:cNvPr id="4" name="Footer Placeholder 3"/>
          <p:cNvSpPr>
            <a:spLocks noGrp="1"/>
          </p:cNvSpPr>
          <p:nvPr>
            <p:ph type="ftr" sz="quarter" idx="11"/>
          </p:nvPr>
        </p:nvSpPr>
        <p:spPr/>
        <p:txBody>
          <a:bodyPr/>
          <a:lstStyle/>
          <a:p>
            <a:pPr defTabSz="457200">
              <a:spcBef>
                <a:spcPct val="20000"/>
              </a:spcBef>
              <a:defRPr/>
            </a:pP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7974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B23BA-8BFA-4D1F-A6AD-B650E27402E6}" type="datetimeFigureOut">
              <a:rPr lang="en-US" smtClean="0"/>
              <a:t>4/1/2025</a:t>
            </a:fld>
            <a:endParaRPr lang="en-US" dirty="0"/>
          </a:p>
        </p:txBody>
      </p:sp>
      <p:sp>
        <p:nvSpPr>
          <p:cNvPr id="3" name="Footer Placeholder 2"/>
          <p:cNvSpPr>
            <a:spLocks noGrp="1"/>
          </p:cNvSpPr>
          <p:nvPr>
            <p:ph type="ftr" sz="quarter" idx="11"/>
          </p:nvPr>
        </p:nvSpPr>
        <p:spPr/>
        <p:txBody>
          <a:bodyPr/>
          <a:lstStyle/>
          <a:p>
            <a:pPr defTabSz="457200">
              <a:spcBef>
                <a:spcPct val="20000"/>
              </a:spcBef>
              <a:defRPr/>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0511389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F43E8C-8E71-4ACB-A6F3-3C86F80AFB02}" type="datetimeFigureOut">
              <a:rPr lang="en-US" smtClean="0"/>
              <a:t>4/1/2025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486747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BCC35-AE37-4B74-AFDC-2B5B2D807A04}" type="datetimeFigureOut">
              <a:rPr lang="en-US" smtClean="0"/>
              <a:t>4/1/2025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805264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spcBef>
                <a:spcPct val="20000"/>
              </a:spcBef>
              <a:defRPr/>
            </a:pP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52321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6" r:id="rId24"/>
    <p:sldLayoutId id="2147483687" r:id="rId25"/>
    <p:sldLayoutId id="2147483688" r:id="rId26"/>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20.wmf"/><Relationship Id="rId5" Type="http://schemas.openxmlformats.org/officeDocument/2006/relationships/oleObject" Target="../embeddings/oleObject8.bin"/><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image" Target="../media/image16.png"/><Relationship Id="rId1" Type="http://schemas.openxmlformats.org/officeDocument/2006/relationships/slideLayout" Target="../slideLayouts/slideLayout20.xml"/><Relationship Id="rId6" Type="http://schemas.openxmlformats.org/officeDocument/2006/relationships/image" Target="../media/image22.wmf"/><Relationship Id="rId5" Type="http://schemas.openxmlformats.org/officeDocument/2006/relationships/oleObject" Target="../embeddings/oleObject10.bin"/><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2.bin"/><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3.bin"/><Relationship Id="rId1" Type="http://schemas.openxmlformats.org/officeDocument/2006/relationships/slideLayout" Target="../slideLayouts/slideLayout20.xml"/><Relationship Id="rId5" Type="http://schemas.openxmlformats.org/officeDocument/2006/relationships/image" Target="../media/image31.w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0.xml"/><Relationship Id="rId6" Type="http://schemas.openxmlformats.org/officeDocument/2006/relationships/oleObject" Target="../embeddings/oleObject3.bin"/><Relationship Id="rId5" Type="http://schemas.openxmlformats.org/officeDocument/2006/relationships/image" Target="../media/image11.wmf"/><Relationship Id="rId10" Type="http://schemas.openxmlformats.org/officeDocument/2006/relationships/image" Target="../media/image14.wmf"/><Relationship Id="rId4" Type="http://schemas.openxmlformats.org/officeDocument/2006/relationships/oleObject" Target="../embeddings/oleObject2.bin"/><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47.jpg"/><Relationship Id="rId1" Type="http://schemas.openxmlformats.org/officeDocument/2006/relationships/slideLayout" Target="../slideLayouts/slideLayout20.xml"/><Relationship Id="rId4" Type="http://schemas.openxmlformats.org/officeDocument/2006/relationships/image" Target="../media/image48.wmf"/></Relationships>
</file>

<file path=ppt/slides/_rels/slide3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16.bin"/><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51.jpg"/><Relationship Id="rId1" Type="http://schemas.openxmlformats.org/officeDocument/2006/relationships/slideLayout" Target="../slideLayouts/slideLayout20.xml"/><Relationship Id="rId4" Type="http://schemas.openxmlformats.org/officeDocument/2006/relationships/image" Target="../media/image50.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52.jpg"/><Relationship Id="rId1" Type="http://schemas.openxmlformats.org/officeDocument/2006/relationships/slideLayout" Target="../slideLayouts/slideLayout20.xml"/><Relationship Id="rId4" Type="http://schemas.openxmlformats.org/officeDocument/2006/relationships/image" Target="../media/image50.wmf"/></Relationships>
</file>

<file path=ppt/slides/_rels/slide43.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image" Target="../media/image53.png"/><Relationship Id="rId1" Type="http://schemas.openxmlformats.org/officeDocument/2006/relationships/slideLayout" Target="../slideLayouts/slideLayout23.xml"/><Relationship Id="rId6" Type="http://schemas.openxmlformats.org/officeDocument/2006/relationships/image" Target="../media/image55.wmf"/><Relationship Id="rId5" Type="http://schemas.openxmlformats.org/officeDocument/2006/relationships/oleObject" Target="../embeddings/oleObject18.bin"/><Relationship Id="rId10" Type="http://schemas.openxmlformats.org/officeDocument/2006/relationships/image" Target="../media/image50.wmf"/><Relationship Id="rId4" Type="http://schemas.openxmlformats.org/officeDocument/2006/relationships/image" Target="../media/image54.wmf"/><Relationship Id="rId9" Type="http://schemas.openxmlformats.org/officeDocument/2006/relationships/oleObject" Target="../embeddings/oleObject16.bin"/></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slideLayout" Target="../slideLayouts/slideLayout19.xml"/><Relationship Id="rId6" Type="http://schemas.openxmlformats.org/officeDocument/2006/relationships/image" Target="../media/image18.wmf"/><Relationship Id="rId5" Type="http://schemas.openxmlformats.org/officeDocument/2006/relationships/oleObject" Target="../embeddings/oleObject6.bin"/><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2" name="Picture 11">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5" name="Picture 14">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7" name="Straight Connector 16">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22C7FDF9-C2A1-45C5-A49B-8B1CA2A3C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21" name="Picture 20">
            <a:extLst>
              <a:ext uri="{FF2B5EF4-FFF2-40B4-BE49-F238E27FC236}">
                <a16:creationId xmlns:a16="http://schemas.microsoft.com/office/drawing/2014/main" id="{8D8988FF-4B5F-49A9-BB7F-B49C1610F1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 name="Title 1"/>
          <p:cNvSpPr>
            <a:spLocks noGrp="1"/>
          </p:cNvSpPr>
          <p:nvPr>
            <p:ph type="ctrTitle"/>
          </p:nvPr>
        </p:nvSpPr>
        <p:spPr>
          <a:xfrm>
            <a:off x="2692398" y="1871131"/>
            <a:ext cx="6815669" cy="1515533"/>
          </a:xfrm>
        </p:spPr>
        <p:txBody>
          <a:bodyPr vert="horz" lIns="91440" tIns="45720" rIns="91440" bIns="45720" rtlCol="0" anchor="b">
            <a:normAutofit/>
          </a:bodyPr>
          <a:lstStyle/>
          <a:p>
            <a:pPr algn="ctr"/>
            <a:r>
              <a:rPr lang="en-US" sz="5400" noProof="0">
                <a:solidFill>
                  <a:schemeClr val="tx1">
                    <a:lumMod val="85000"/>
                    <a:lumOff val="15000"/>
                  </a:schemeClr>
                </a:solidFill>
                <a:latin typeface="+mj-lt"/>
                <a:cs typeface="+mj-cs"/>
              </a:rPr>
              <a:t>Chapter</a:t>
            </a:r>
            <a:r>
              <a:rPr lang="en-US" sz="5400">
                <a:solidFill>
                  <a:schemeClr val="tx1">
                    <a:lumMod val="85000"/>
                    <a:lumOff val="15000"/>
                  </a:schemeClr>
                </a:solidFill>
                <a:latin typeface="+mj-lt"/>
                <a:cs typeface="+mj-cs"/>
              </a:rPr>
              <a:t> 5</a:t>
            </a:r>
            <a:endParaRPr lang="en-US" sz="5400" noProof="0">
              <a:solidFill>
                <a:schemeClr val="tx1">
                  <a:lumMod val="85000"/>
                  <a:lumOff val="15000"/>
                </a:schemeClr>
              </a:solidFill>
              <a:latin typeface="+mj-lt"/>
              <a:cs typeface="+mj-cs"/>
            </a:endParaRPr>
          </a:p>
        </p:txBody>
      </p:sp>
      <p:sp>
        <p:nvSpPr>
          <p:cNvPr id="6" name="Subtitle 2"/>
          <p:cNvSpPr>
            <a:spLocks noGrp="1"/>
          </p:cNvSpPr>
          <p:nvPr>
            <p:ph type="subTitle" idx="1"/>
          </p:nvPr>
        </p:nvSpPr>
        <p:spPr>
          <a:xfrm>
            <a:off x="2692398" y="3657597"/>
            <a:ext cx="6815669" cy="1320802"/>
          </a:xfrm>
        </p:spPr>
        <p:txBody>
          <a:bodyPr vert="horz" lIns="91440" tIns="45720" rIns="91440" bIns="45720" rtlCol="0" anchor="t">
            <a:normAutofit/>
          </a:bodyPr>
          <a:lstStyle/>
          <a:p>
            <a:pPr algn="ctr"/>
            <a:r>
              <a:rPr lang="en-US" sz="2100" b="1" noProof="0" dirty="0">
                <a:solidFill>
                  <a:srgbClr val="FF0000"/>
                </a:solidFill>
                <a:latin typeface="+mn-lt"/>
                <a:cs typeface="+mn-cs"/>
              </a:rPr>
              <a:t>Circular Motion, the Planets, and Gravity</a:t>
            </a:r>
          </a:p>
        </p:txBody>
      </p:sp>
      <p:cxnSp>
        <p:nvCxnSpPr>
          <p:cNvPr id="23" name="Straight Connector 22">
            <a:extLst>
              <a:ext uri="{FF2B5EF4-FFF2-40B4-BE49-F238E27FC236}">
                <a16:creationId xmlns:a16="http://schemas.microsoft.com/office/drawing/2014/main" id="{CE580401-353D-4D90-9CA7-316BFD718E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476E6748-11BD-65D4-1AF2-C0B09A70A710}"/>
              </a:ext>
            </a:extLst>
          </p:cNvPr>
          <p:cNvSpPr txBox="1"/>
          <p:nvPr/>
        </p:nvSpPr>
        <p:spPr>
          <a:xfrm>
            <a:off x="3886200" y="4392386"/>
            <a:ext cx="3853543" cy="646331"/>
          </a:xfrm>
          <a:prstGeom prst="rect">
            <a:avLst/>
          </a:prstGeom>
          <a:noFill/>
        </p:spPr>
        <p:txBody>
          <a:bodyPr wrap="square" rtlCol="0">
            <a:spAutoFit/>
          </a:bodyPr>
          <a:lstStyle/>
          <a:p>
            <a:r>
              <a:rPr lang="en-US" dirty="0"/>
              <a:t>No Class on Thursday, and no Quiz</a:t>
            </a:r>
          </a:p>
          <a:p>
            <a:r>
              <a:rPr lang="en-US" dirty="0"/>
              <a:t>Exam on April 10, </a:t>
            </a:r>
            <a:r>
              <a:rPr lang="en-US"/>
              <a:t>study guide posted</a:t>
            </a:r>
          </a:p>
        </p:txBody>
      </p:sp>
    </p:spTree>
    <p:extLst>
      <p:ext uri="{BB962C8B-B14F-4D97-AF65-F5344CB8AC3E}">
        <p14:creationId xmlns:p14="http://schemas.microsoft.com/office/powerpoint/2010/main" val="268660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is the acceleration of this system?</a:t>
            </a:r>
            <a:r>
              <a:rPr lang="en-US" sz="1600" dirty="0"/>
              <a:t>3</a:t>
            </a:r>
          </a:p>
        </p:txBody>
      </p:sp>
      <p:sp>
        <p:nvSpPr>
          <p:cNvPr id="9" name="Content Placeholder 5"/>
          <p:cNvSpPr>
            <a:spLocks noGrp="1"/>
          </p:cNvSpPr>
          <p:nvPr>
            <p:ph type="body" sz="quarter" idx="11"/>
          </p:nvPr>
        </p:nvSpPr>
        <p:spPr>
          <a:xfrm>
            <a:off x="5457032" y="3560974"/>
            <a:ext cx="3686969" cy="630027"/>
          </a:xfrm>
        </p:spPr>
        <p:txBody>
          <a:bodyPr/>
          <a:lstStyle/>
          <a:p>
            <a:pPr>
              <a:spcBef>
                <a:spcPct val="0"/>
              </a:spcBef>
              <a:buClr>
                <a:schemeClr val="tx1"/>
              </a:buClr>
            </a:pPr>
            <a:r>
              <a:rPr lang="en-US" altLang="en-US" sz="2400" dirty="0"/>
              <a:t>directed to the right.</a:t>
            </a:r>
          </a:p>
        </p:txBody>
      </p:sp>
      <p:sp>
        <p:nvSpPr>
          <p:cNvPr id="3" name="Content Placeholder 3"/>
          <p:cNvSpPr>
            <a:spLocks noGrp="1"/>
          </p:cNvSpPr>
          <p:nvPr>
            <p:ph sz="quarter" idx="12"/>
          </p:nvPr>
        </p:nvSpPr>
        <p:spPr>
          <a:xfrm>
            <a:off x="5486400" y="1780640"/>
            <a:ext cx="4876800" cy="962560"/>
          </a:xfrm>
        </p:spPr>
        <p:txBody>
          <a:bodyPr/>
          <a:lstStyle/>
          <a:p>
            <a:pPr>
              <a:spcBef>
                <a:spcPct val="0"/>
              </a:spcBef>
            </a:pPr>
            <a:r>
              <a:rPr lang="en-US" altLang="en-US" sz="2400" dirty="0"/>
              <a:t>The total mass is: </a:t>
            </a:r>
            <a:r>
              <a:rPr lang="en-US" altLang="en-US" sz="2400" dirty="0">
                <a:solidFill>
                  <a:srgbClr val="CC4D00"/>
                </a:solidFill>
              </a:rPr>
              <a:t>2 kg + 4 kg = 6 kg</a:t>
            </a:r>
          </a:p>
          <a:p>
            <a:pPr marL="457200" indent="-457200">
              <a:spcBef>
                <a:spcPct val="0"/>
              </a:spcBef>
              <a:buClr>
                <a:schemeClr val="tx1"/>
              </a:buClr>
              <a:buFont typeface="Arial" panose="020B0604020202020204" pitchFamily="34" charset="0"/>
              <a:buAutoNum type="alphaLcParenR" startAt="2"/>
            </a:pPr>
            <a:r>
              <a:rPr lang="en-US" altLang="en-US" sz="2400" dirty="0"/>
              <a:t>The acceleration of the system is:</a:t>
            </a:r>
            <a:endParaRPr lang="en-US" altLang="en-US" sz="2400" baseline="30000" dirty="0"/>
          </a:p>
        </p:txBody>
      </p:sp>
      <p:sp>
        <p:nvSpPr>
          <p:cNvPr id="6" name="Slide Number Placeholder 5">
            <a:extLst>
              <a:ext uri="{FF2B5EF4-FFF2-40B4-BE49-F238E27FC236}">
                <a16:creationId xmlns:a16="http://schemas.microsoft.com/office/drawing/2014/main" id="{9645219D-17F6-4A82-9BBE-BB9741058C3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6" descr="Two blocks are connected by a string.  The rightmost block is 4kg, and a 30 N force is pulling on it to the right.  It has a 8 N frictional force on it to the left.  The second block (to the left of the 4 kg block) is 2 kg, and has a 6 N force on it to the lef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0" y="4448175"/>
            <a:ext cx="5283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Object 2">
            <a:extLst>
              <a:ext uri="{FF2B5EF4-FFF2-40B4-BE49-F238E27FC236}">
                <a16:creationId xmlns:a16="http://schemas.microsoft.com/office/drawing/2014/main" id="{EA7317D1-DB5D-49EE-B38A-B831D45B91AF}"/>
              </a:ext>
              <a:ext uri="{C183D7F6-B498-43B3-948B-1728B52AA6E4}">
                <adec:decorative xmlns:adec="http://schemas.microsoft.com/office/drawing/2017/decorative" val="1"/>
              </a:ext>
            </a:extLst>
          </p:cNvPr>
          <p:cNvGraphicFramePr>
            <a:graphicFrameLocks noChangeAspect="1"/>
          </p:cNvGraphicFramePr>
          <p:nvPr/>
        </p:nvGraphicFramePr>
        <p:xfrm>
          <a:off x="2280972" y="1524000"/>
          <a:ext cx="2214828" cy="2368800"/>
        </p:xfrm>
        <a:graphic>
          <a:graphicData uri="http://schemas.openxmlformats.org/presentationml/2006/ole">
            <mc:AlternateContent xmlns:mc="http://schemas.openxmlformats.org/markup-compatibility/2006">
              <mc:Choice xmlns:v="urn:schemas-microsoft-com:vml" Requires="v">
                <p:oleObj name="Equation" r:id="rId3" imgW="914400" imgH="977760" progId="Equation.DSMT4">
                  <p:embed/>
                </p:oleObj>
              </mc:Choice>
              <mc:Fallback>
                <p:oleObj name="Equation" r:id="rId3" imgW="914400" imgH="977760" progId="Equation.DSMT4">
                  <p:embed/>
                  <p:pic>
                    <p:nvPicPr>
                      <p:cNvPr id="15" name="Object 2">
                        <a:extLst>
                          <a:ext uri="{FF2B5EF4-FFF2-40B4-BE49-F238E27FC236}">
                            <a16:creationId xmlns:a16="http://schemas.microsoft.com/office/drawing/2014/main" id="{EA7317D1-DB5D-49EE-B38A-B831D45B91AF}"/>
                          </a:ext>
                          <a:ext uri="{C183D7F6-B498-43B3-948B-1728B52AA6E4}">
                            <adec:decorative xmlns:adec="http://schemas.microsoft.com/office/drawing/2017/decorative" val="1"/>
                          </a:ext>
                        </a:extLst>
                      </p:cNvPr>
                      <p:cNvPicPr/>
                      <p:nvPr/>
                    </p:nvPicPr>
                    <p:blipFill>
                      <a:blip r:embed="rId4"/>
                      <a:stretch>
                        <a:fillRect/>
                      </a:stretch>
                    </p:blipFill>
                    <p:spPr>
                      <a:xfrm>
                        <a:off x="2280972" y="1524000"/>
                        <a:ext cx="2214828" cy="2368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60873145-0156-4CFF-8BA4-8DAD67773473}"/>
              </a:ext>
              <a:ext uri="{C183D7F6-B498-43B3-948B-1728B52AA6E4}">
                <adec:decorative xmlns:adec="http://schemas.microsoft.com/office/drawing/2017/decorative" val="1"/>
              </a:ext>
            </a:extLst>
          </p:cNvPr>
          <p:cNvGraphicFramePr>
            <a:graphicFrameLocks noChangeAspect="1"/>
          </p:cNvGraphicFramePr>
          <p:nvPr/>
        </p:nvGraphicFramePr>
        <p:xfrm>
          <a:off x="6019800" y="2869209"/>
          <a:ext cx="2965508" cy="776682"/>
        </p:xfrm>
        <a:graphic>
          <a:graphicData uri="http://schemas.openxmlformats.org/presentationml/2006/ole">
            <mc:AlternateContent xmlns:mc="http://schemas.openxmlformats.org/markup-compatibility/2006">
              <mc:Choice xmlns:v="urn:schemas-microsoft-com:vml" Requires="v">
                <p:oleObj name="Equation" r:id="rId5" imgW="1600200" imgH="419040" progId="Equation.DSMT4">
                  <p:embed/>
                </p:oleObj>
              </mc:Choice>
              <mc:Fallback>
                <p:oleObj name="Equation" r:id="rId5" imgW="1600200" imgH="419040" progId="Equation.DSMT4">
                  <p:embed/>
                  <p:pic>
                    <p:nvPicPr>
                      <p:cNvPr id="16" name="Object 15">
                        <a:extLst>
                          <a:ext uri="{FF2B5EF4-FFF2-40B4-BE49-F238E27FC236}">
                            <a16:creationId xmlns:a16="http://schemas.microsoft.com/office/drawing/2014/main" id="{60873145-0156-4CFF-8BA4-8DAD67773473}"/>
                          </a:ext>
                          <a:ext uri="{C183D7F6-B498-43B3-948B-1728B52AA6E4}">
                            <adec:decorative xmlns:adec="http://schemas.microsoft.com/office/drawing/2017/decorative" val="1"/>
                          </a:ext>
                        </a:extLst>
                      </p:cNvPr>
                      <p:cNvPicPr/>
                      <p:nvPr/>
                    </p:nvPicPr>
                    <p:blipFill>
                      <a:blip r:embed="rId6"/>
                      <a:stretch>
                        <a:fillRect/>
                      </a:stretch>
                    </p:blipFill>
                    <p:spPr>
                      <a:xfrm>
                        <a:off x="6019800" y="2869209"/>
                        <a:ext cx="2965508" cy="776682"/>
                      </a:xfrm>
                      <a:prstGeom prst="rect">
                        <a:avLst/>
                      </a:prstGeom>
                    </p:spPr>
                  </p:pic>
                </p:oleObj>
              </mc:Fallback>
            </mc:AlternateContent>
          </a:graphicData>
        </a:graphic>
      </p:graphicFrame>
    </p:spTree>
    <p:extLst>
      <p:ext uri="{BB962C8B-B14F-4D97-AF65-F5344CB8AC3E}">
        <p14:creationId xmlns:p14="http://schemas.microsoft.com/office/powerpoint/2010/main" val="277290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 y="762000"/>
            <a:ext cx="12192000" cy="783311"/>
          </a:xfrm>
        </p:spPr>
        <p:txBody>
          <a:bodyPr/>
          <a:lstStyle/>
          <a:p>
            <a:r>
              <a:rPr lang="en-US" sz="4000" dirty="0"/>
              <a:t>What force is exerted on the 2-kg block </a:t>
            </a:r>
            <a:r>
              <a:rPr lang="en-US" sz="4000" u="sng" dirty="0"/>
              <a:t>by the connecting string?</a:t>
            </a:r>
            <a:r>
              <a:rPr lang="en-US" altLang="en-US" sz="1600" u="sng" dirty="0"/>
              <a:t> </a:t>
            </a:r>
            <a:r>
              <a:rPr lang="en-US" sz="1500" u="sng" dirty="0"/>
              <a:t>1</a:t>
            </a:r>
          </a:p>
        </p:txBody>
      </p:sp>
      <p:sp>
        <p:nvSpPr>
          <p:cNvPr id="3" name="Content Placeholder 2"/>
          <p:cNvSpPr>
            <a:spLocks noGrp="1"/>
          </p:cNvSpPr>
          <p:nvPr>
            <p:ph sz="quarter" idx="12"/>
          </p:nvPr>
        </p:nvSpPr>
        <p:spPr>
          <a:xfrm>
            <a:off x="1372623" y="1905000"/>
            <a:ext cx="8214430" cy="2857918"/>
          </a:xfrm>
        </p:spPr>
        <p:txBody>
          <a:bodyPr>
            <a:noAutofit/>
          </a:bodyPr>
          <a:lstStyle/>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a)	16 N</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b)	5.3 N</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c)	2.7 N</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d)	12.7 N</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e)	11.3 N</a:t>
            </a:r>
          </a:p>
        </p:txBody>
      </p:sp>
      <p:sp>
        <p:nvSpPr>
          <p:cNvPr id="8" name="Slide Number Placeholder 7">
            <a:extLst>
              <a:ext uri="{FF2B5EF4-FFF2-40B4-BE49-F238E27FC236}">
                <a16:creationId xmlns:a16="http://schemas.microsoft.com/office/drawing/2014/main" id="{59DE9244-124E-4802-82B9-58190FB0334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6" descr="Two blocks are connected by a string.  The rightmost block is 4kg, and a 30 N force is pulling on it to the right.  It has a 8 N frictional force on it to the left.  The second block (to the left of the 4 kg block) is 2 kg, and has a 6 N force on it to the left."/>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tretch>
            <a:fillRect/>
          </a:stretch>
        </p:blipFill>
        <p:spPr bwMode="auto">
          <a:xfrm>
            <a:off x="5410200" y="4114800"/>
            <a:ext cx="52816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21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3220965-E766-47AB-824C-179C836FEE20}"/>
              </a:ext>
            </a:extLst>
          </p:cNvPr>
          <p:cNvSpPr>
            <a:spLocks noGrp="1"/>
          </p:cNvSpPr>
          <p:nvPr>
            <p:ph type="title"/>
          </p:nvPr>
        </p:nvSpPr>
        <p:spPr>
          <a:xfrm>
            <a:off x="244295" y="613801"/>
            <a:ext cx="11280000" cy="810000"/>
          </a:xfrm>
        </p:spPr>
        <p:txBody>
          <a:bodyPr>
            <a:normAutofit fontScale="90000"/>
          </a:bodyPr>
          <a:lstStyle/>
          <a:p>
            <a:r>
              <a:rPr lang="en-US" dirty="0"/>
              <a:t>What force is exerted on the 2-kg block by the connecting string?</a:t>
            </a:r>
            <a:r>
              <a:rPr lang="en-US" altLang="en-US" sz="1600" dirty="0"/>
              <a:t> </a:t>
            </a:r>
            <a:r>
              <a:rPr lang="en-US" sz="1500" dirty="0"/>
              <a:t>2</a:t>
            </a:r>
            <a:endParaRPr lang="en-IN" dirty="0"/>
          </a:p>
        </p:txBody>
      </p:sp>
      <p:sp>
        <p:nvSpPr>
          <p:cNvPr id="20" name="Content Placeholder 2">
            <a:extLst>
              <a:ext uri="{FF2B5EF4-FFF2-40B4-BE49-F238E27FC236}">
                <a16:creationId xmlns:a16="http://schemas.microsoft.com/office/drawing/2014/main" id="{C08CD950-D7EB-42B0-8C80-F476F4D09B1E}"/>
              </a:ext>
            </a:extLst>
          </p:cNvPr>
          <p:cNvSpPr>
            <a:spLocks noGrp="1"/>
          </p:cNvSpPr>
          <p:nvPr>
            <p:ph sz="quarter" idx="11"/>
          </p:nvPr>
        </p:nvSpPr>
        <p:spPr>
          <a:xfrm>
            <a:off x="1242954" y="1670703"/>
            <a:ext cx="1981200" cy="2743200"/>
          </a:xfrm>
        </p:spPr>
        <p:txBody>
          <a:bodyPr/>
          <a:lstStyle/>
          <a:p>
            <a:pPr marL="536575" indent="-536575">
              <a:spcBef>
                <a:spcPts val="600"/>
              </a:spcBef>
              <a:buClr>
                <a:schemeClr val="tx1"/>
              </a:buClr>
            </a:pPr>
            <a:r>
              <a:rPr lang="en-US" altLang="en-US" sz="2400" dirty="0"/>
              <a:t>a)	16 N</a:t>
            </a:r>
          </a:p>
          <a:p>
            <a:pPr marL="536575" indent="-536575">
              <a:spcBef>
                <a:spcPts val="600"/>
              </a:spcBef>
              <a:buClr>
                <a:schemeClr val="tx1"/>
              </a:buClr>
            </a:pPr>
            <a:r>
              <a:rPr lang="en-US" altLang="en-US" sz="2400" dirty="0"/>
              <a:t>b)	5.3 N</a:t>
            </a:r>
          </a:p>
          <a:p>
            <a:pPr marL="536575" indent="-536575">
              <a:spcBef>
                <a:spcPts val="600"/>
              </a:spcBef>
              <a:buClr>
                <a:schemeClr val="tx1"/>
              </a:buClr>
            </a:pPr>
            <a:r>
              <a:rPr lang="en-US" altLang="en-US" sz="2400" dirty="0"/>
              <a:t>c)	2.7 N</a:t>
            </a:r>
          </a:p>
          <a:p>
            <a:pPr marL="536575" indent="-536575">
              <a:spcBef>
                <a:spcPts val="600"/>
              </a:spcBef>
              <a:buClr>
                <a:schemeClr val="tx1"/>
              </a:buClr>
            </a:pPr>
            <a:r>
              <a:rPr lang="en-US" altLang="en-US" sz="2400" dirty="0"/>
              <a:t>d)	12.7 N</a:t>
            </a:r>
          </a:p>
          <a:p>
            <a:pPr marL="536575" indent="-536575">
              <a:spcBef>
                <a:spcPts val="600"/>
              </a:spcBef>
              <a:buClr>
                <a:schemeClr val="tx1"/>
              </a:buClr>
            </a:pPr>
            <a:r>
              <a:rPr lang="en-US" altLang="en-US" sz="2400" dirty="0"/>
              <a:t>e)	11.3 N</a:t>
            </a:r>
          </a:p>
        </p:txBody>
      </p:sp>
      <p:sp>
        <p:nvSpPr>
          <p:cNvPr id="21" name="Content Placeholder 3">
            <a:extLst>
              <a:ext uri="{FF2B5EF4-FFF2-40B4-BE49-F238E27FC236}">
                <a16:creationId xmlns:a16="http://schemas.microsoft.com/office/drawing/2014/main" id="{70E2787B-AC10-4A0F-83CB-869D615D6E00}"/>
              </a:ext>
            </a:extLst>
          </p:cNvPr>
          <p:cNvSpPr>
            <a:spLocks noGrp="1"/>
          </p:cNvSpPr>
          <p:nvPr>
            <p:ph sz="quarter" idx="12"/>
          </p:nvPr>
        </p:nvSpPr>
        <p:spPr>
          <a:xfrm>
            <a:off x="3962400" y="1600201"/>
            <a:ext cx="5906400" cy="558801"/>
          </a:xfrm>
        </p:spPr>
        <p:txBody>
          <a:bodyPr>
            <a:normAutofit fontScale="77500" lnSpcReduction="20000"/>
          </a:bodyPr>
          <a:lstStyle/>
          <a:p>
            <a:r>
              <a:rPr lang="en-US" altLang="en-US" sz="2800" dirty="0"/>
              <a:t>The net horizontal force on the 2-kg block is:</a:t>
            </a:r>
          </a:p>
        </p:txBody>
      </p:sp>
      <p:sp>
        <p:nvSpPr>
          <p:cNvPr id="34" name="Content Placeholder 5">
            <a:extLst>
              <a:ext uri="{FF2B5EF4-FFF2-40B4-BE49-F238E27FC236}">
                <a16:creationId xmlns:a16="http://schemas.microsoft.com/office/drawing/2014/main" id="{ADD21736-6CC3-495A-AA47-3E48BD7F36C7}"/>
              </a:ext>
            </a:extLst>
          </p:cNvPr>
          <p:cNvSpPr>
            <a:spLocks noGrp="1"/>
          </p:cNvSpPr>
          <p:nvPr>
            <p:ph sz="quarter" idx="13"/>
          </p:nvPr>
        </p:nvSpPr>
        <p:spPr>
          <a:xfrm>
            <a:off x="3701864" y="2667001"/>
            <a:ext cx="6817737" cy="831049"/>
          </a:xfrm>
        </p:spPr>
        <p:txBody>
          <a:bodyPr>
            <a:normAutofit fontScale="70000" lnSpcReduction="20000"/>
          </a:bodyPr>
          <a:lstStyle/>
          <a:p>
            <a:pPr marL="355600" indent="-355600">
              <a:lnSpc>
                <a:spcPct val="120000"/>
              </a:lnSpc>
            </a:pPr>
            <a:r>
              <a:rPr lang="en-US" altLang="en-US" dirty="0"/>
              <a:t>e)	This net force is equal to the force of the string (to the right) minus the frictional force (to the left). </a:t>
            </a:r>
          </a:p>
        </p:txBody>
      </p:sp>
      <p:sp>
        <p:nvSpPr>
          <p:cNvPr id="23" name="Content Placeholder 7">
            <a:extLst>
              <a:ext uri="{FF2B5EF4-FFF2-40B4-BE49-F238E27FC236}">
                <a16:creationId xmlns:a16="http://schemas.microsoft.com/office/drawing/2014/main" id="{48A0C1D1-8AD2-4492-947F-B54CBB39151F}"/>
              </a:ext>
            </a:extLst>
          </p:cNvPr>
          <p:cNvSpPr>
            <a:spLocks noGrp="1"/>
          </p:cNvSpPr>
          <p:nvPr>
            <p:ph sz="quarter" idx="14"/>
          </p:nvPr>
        </p:nvSpPr>
        <p:spPr>
          <a:xfrm>
            <a:off x="6314440" y="3456696"/>
            <a:ext cx="4205160" cy="441696"/>
          </a:xfrm>
        </p:spPr>
        <p:txBody>
          <a:bodyPr>
            <a:noAutofit/>
          </a:bodyPr>
          <a:lstStyle/>
          <a:p>
            <a:pPr marL="447675" indent="-447675"/>
            <a:r>
              <a:rPr lang="en-US" altLang="en-US" sz="2400" dirty="0"/>
              <a:t>So the force due to the string is:</a:t>
            </a:r>
          </a:p>
        </p:txBody>
      </p:sp>
      <p:sp>
        <p:nvSpPr>
          <p:cNvPr id="24" name="Content Placeholder 9">
            <a:extLst>
              <a:ext uri="{FF2B5EF4-FFF2-40B4-BE49-F238E27FC236}">
                <a16:creationId xmlns:a16="http://schemas.microsoft.com/office/drawing/2014/main" id="{AB333F34-53A7-4367-9931-457FC03D1002}"/>
              </a:ext>
            </a:extLst>
          </p:cNvPr>
          <p:cNvSpPr>
            <a:spLocks noGrp="1"/>
          </p:cNvSpPr>
          <p:nvPr>
            <p:ph sz="quarter" idx="15"/>
          </p:nvPr>
        </p:nvSpPr>
        <p:spPr>
          <a:xfrm>
            <a:off x="7704348" y="3931920"/>
            <a:ext cx="2735052" cy="508001"/>
          </a:xfrm>
        </p:spPr>
        <p:txBody>
          <a:bodyPr>
            <a:normAutofit/>
          </a:bodyPr>
          <a:lstStyle/>
          <a:p>
            <a:r>
              <a:rPr lang="en-US" altLang="en-US" sz="2400" dirty="0"/>
              <a:t>directed to the right.</a:t>
            </a:r>
          </a:p>
        </p:txBody>
      </p:sp>
      <p:pic>
        <p:nvPicPr>
          <p:cNvPr id="36" name="Picture 10" descr="Two blocks are connected by a string.  The rightmost block is 4kg, and a 30 N force is pulling on it to the right.  It has a 8 N frictional force on it to the left.  The second block (to the left of the 4 kg block) is 2 kg, and has a 6 N force on it to the left.">
            <a:extLst>
              <a:ext uri="{FF2B5EF4-FFF2-40B4-BE49-F238E27FC236}">
                <a16:creationId xmlns:a16="http://schemas.microsoft.com/office/drawing/2014/main" id="{E97574AC-8EEB-49CB-9CBD-34ACF7A5DF9B}"/>
              </a:ext>
            </a:extLst>
          </p:cNvPr>
          <p:cNvPicPr>
            <a:picLocks noGrp="1" noChangeAspect="1" noChangeArrowheads="1"/>
          </p:cNvPicPr>
          <p:nvPr>
            <p:ph sz="quarter" idx="16"/>
          </p:nvPr>
        </p:nvPicPr>
        <p:blipFill>
          <a:blip r:embed="rId2" cstate="hqprint">
            <a:extLst>
              <a:ext uri="{28A0092B-C50C-407E-A947-70E740481C1C}">
                <a14:useLocalDpi xmlns:a14="http://schemas.microsoft.com/office/drawing/2010/main" val="0"/>
              </a:ext>
            </a:extLst>
          </a:blip>
          <a:stretch>
            <a:fillRect/>
          </a:stretch>
        </p:blipFill>
        <p:spPr bwMode="auto">
          <a:xfrm>
            <a:off x="4495800" y="4458677"/>
            <a:ext cx="5029200" cy="171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 name="Object 6">
            <a:extLst>
              <a:ext uri="{FF2B5EF4-FFF2-40B4-BE49-F238E27FC236}">
                <a16:creationId xmlns:a16="http://schemas.microsoft.com/office/drawing/2014/main" id="{4168D5BA-2888-47FD-9CF9-B08262DC9DBD}"/>
              </a:ext>
              <a:ext uri="{C183D7F6-B498-43B3-948B-1728B52AA6E4}">
                <adec:decorative xmlns:adec="http://schemas.microsoft.com/office/drawing/2017/decorative" val="1"/>
              </a:ext>
            </a:extLst>
          </p:cNvPr>
          <p:cNvGraphicFramePr>
            <a:graphicFrameLocks noGrp="1" noChangeAspect="1"/>
          </p:cNvGraphicFramePr>
          <p:nvPr>
            <p:ph sz="quarter" idx="17"/>
          </p:nvPr>
        </p:nvGraphicFramePr>
        <p:xfrm>
          <a:off x="4079875" y="3446463"/>
          <a:ext cx="2281238" cy="515937"/>
        </p:xfrm>
        <a:graphic>
          <a:graphicData uri="http://schemas.openxmlformats.org/presentationml/2006/ole">
            <mc:AlternateContent xmlns:mc="http://schemas.openxmlformats.org/markup-compatibility/2006">
              <mc:Choice xmlns:v="urn:schemas-microsoft-com:vml" Requires="v">
                <p:oleObj name="Equation" r:id="rId3" imgW="1066680" imgH="241200" progId="Equation.DSMT4">
                  <p:embed/>
                </p:oleObj>
              </mc:Choice>
              <mc:Fallback>
                <p:oleObj name="Equation" r:id="rId3" imgW="1066680" imgH="241200" progId="Equation.DSMT4">
                  <p:embed/>
                  <p:pic>
                    <p:nvPicPr>
                      <p:cNvPr id="30" name="Object 6">
                        <a:extLst>
                          <a:ext uri="{FF2B5EF4-FFF2-40B4-BE49-F238E27FC236}">
                            <a16:creationId xmlns:a16="http://schemas.microsoft.com/office/drawing/2014/main" id="{4168D5BA-2888-47FD-9CF9-B08262DC9DBD}"/>
                          </a:ext>
                          <a:ext uri="{C183D7F6-B498-43B3-948B-1728B52AA6E4}">
                            <adec:decorative xmlns:adec="http://schemas.microsoft.com/office/drawing/2017/decorative" val="1"/>
                          </a:ext>
                        </a:extLst>
                      </p:cNvPr>
                      <p:cNvPicPr/>
                      <p:nvPr/>
                    </p:nvPicPr>
                    <p:blipFill>
                      <a:blip r:embed="rId4"/>
                      <a:stretch>
                        <a:fillRect/>
                      </a:stretch>
                    </p:blipFill>
                    <p:spPr>
                      <a:xfrm>
                        <a:off x="4079875" y="3446463"/>
                        <a:ext cx="2281238" cy="515937"/>
                      </a:xfrm>
                      <a:prstGeom prst="rect">
                        <a:avLst/>
                      </a:prstGeom>
                    </p:spPr>
                  </p:pic>
                </p:oleObj>
              </mc:Fallback>
            </mc:AlternateContent>
          </a:graphicData>
        </a:graphic>
      </p:graphicFrame>
      <p:sp>
        <p:nvSpPr>
          <p:cNvPr id="27" name="Text Placeholder 11" hidden="1">
            <a:extLst>
              <a:ext uri="{FF2B5EF4-FFF2-40B4-BE49-F238E27FC236}">
                <a16:creationId xmlns:a16="http://schemas.microsoft.com/office/drawing/2014/main" id="{D27B2B26-A0FB-4746-B799-306B3842BB4D}"/>
              </a:ext>
            </a:extLst>
          </p:cNvPr>
          <p:cNvSpPr>
            <a:spLocks noGrp="1"/>
          </p:cNvSpPr>
          <p:nvPr>
            <p:ph type="body" sz="quarter" idx="18"/>
          </p:nvPr>
        </p:nvSpPr>
        <p:spPr/>
        <p:txBody>
          <a:bodyPr>
            <a:normAutofit fontScale="92500" lnSpcReduction="20000"/>
          </a:bodyPr>
          <a:lstStyle/>
          <a:p>
            <a:endParaRPr lang="en-IN"/>
          </a:p>
        </p:txBody>
      </p:sp>
      <p:sp>
        <p:nvSpPr>
          <p:cNvPr id="28" name="Text Placeholder 12" hidden="1">
            <a:extLst>
              <a:ext uri="{FF2B5EF4-FFF2-40B4-BE49-F238E27FC236}">
                <a16:creationId xmlns:a16="http://schemas.microsoft.com/office/drawing/2014/main" id="{DEE269BC-F859-4BE6-ADD0-2F64FDDBDE75}"/>
              </a:ext>
            </a:extLst>
          </p:cNvPr>
          <p:cNvSpPr>
            <a:spLocks noGrp="1"/>
          </p:cNvSpPr>
          <p:nvPr>
            <p:ph type="body" sz="quarter" idx="19"/>
          </p:nvPr>
        </p:nvSpPr>
        <p:spPr/>
        <p:txBody>
          <a:bodyPr/>
          <a:lstStyle/>
          <a:p>
            <a:endParaRPr lang="en-IN"/>
          </a:p>
        </p:txBody>
      </p:sp>
      <p:sp>
        <p:nvSpPr>
          <p:cNvPr id="32" name="Slide Number Placeholder 13">
            <a:extLst>
              <a:ext uri="{FF2B5EF4-FFF2-40B4-BE49-F238E27FC236}">
                <a16:creationId xmlns:a16="http://schemas.microsoft.com/office/drawing/2014/main" id="{A8467DD5-CC6A-45A8-BD22-39C01426508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5" name="Object 4">
            <a:extLst>
              <a:ext uri="{FF2B5EF4-FFF2-40B4-BE49-F238E27FC236}">
                <a16:creationId xmlns:a16="http://schemas.microsoft.com/office/drawing/2014/main" id="{01288B49-547C-4C63-84E7-50F0785E660A}"/>
              </a:ext>
              <a:ext uri="{C183D7F6-B498-43B3-948B-1728B52AA6E4}">
                <adec:decorative xmlns:adec="http://schemas.microsoft.com/office/drawing/2017/decorative" val="1"/>
              </a:ext>
            </a:extLst>
          </p:cNvPr>
          <p:cNvGraphicFramePr>
            <a:graphicFrameLocks noChangeAspect="1"/>
          </p:cNvGraphicFramePr>
          <p:nvPr/>
        </p:nvGraphicFramePr>
        <p:xfrm>
          <a:off x="4906966" y="2057401"/>
          <a:ext cx="4504635" cy="489069"/>
        </p:xfrm>
        <a:graphic>
          <a:graphicData uri="http://schemas.openxmlformats.org/presentationml/2006/ole">
            <mc:AlternateContent xmlns:mc="http://schemas.openxmlformats.org/markup-compatibility/2006">
              <mc:Choice xmlns:v="urn:schemas-microsoft-com:vml" Requires="v">
                <p:oleObj name="Equation" r:id="rId5" imgW="2222280" imgH="241200" progId="Equation.DSMT4">
                  <p:embed/>
                </p:oleObj>
              </mc:Choice>
              <mc:Fallback>
                <p:oleObj name="Equation" r:id="rId5" imgW="2222280" imgH="241200" progId="Equation.DSMT4">
                  <p:embed/>
                  <p:pic>
                    <p:nvPicPr>
                      <p:cNvPr id="35" name="Object 4">
                        <a:extLst>
                          <a:ext uri="{FF2B5EF4-FFF2-40B4-BE49-F238E27FC236}">
                            <a16:creationId xmlns:a16="http://schemas.microsoft.com/office/drawing/2014/main" id="{01288B49-547C-4C63-84E7-50F0785E660A}"/>
                          </a:ext>
                          <a:ext uri="{C183D7F6-B498-43B3-948B-1728B52AA6E4}">
                            <adec:decorative xmlns:adec="http://schemas.microsoft.com/office/drawing/2017/decorative" val="1"/>
                          </a:ext>
                        </a:extLst>
                      </p:cNvPr>
                      <p:cNvPicPr/>
                      <p:nvPr/>
                    </p:nvPicPr>
                    <p:blipFill>
                      <a:blip r:embed="rId6"/>
                      <a:stretch>
                        <a:fillRect/>
                      </a:stretch>
                    </p:blipFill>
                    <p:spPr>
                      <a:xfrm>
                        <a:off x="4906966" y="2057401"/>
                        <a:ext cx="4504635" cy="489069"/>
                      </a:xfrm>
                      <a:prstGeom prst="rect">
                        <a:avLst/>
                      </a:prstGeom>
                    </p:spPr>
                  </p:pic>
                </p:oleObj>
              </mc:Fallback>
            </mc:AlternateContent>
          </a:graphicData>
        </a:graphic>
      </p:graphicFrame>
      <p:graphicFrame>
        <p:nvGraphicFramePr>
          <p:cNvPr id="31" name="Object 8">
            <a:extLst>
              <a:ext uri="{FF2B5EF4-FFF2-40B4-BE49-F238E27FC236}">
                <a16:creationId xmlns:a16="http://schemas.microsoft.com/office/drawing/2014/main" id="{930AE02E-CE52-439D-822C-1E236935D75A}"/>
              </a:ext>
              <a:ext uri="{C183D7F6-B498-43B3-948B-1728B52AA6E4}">
                <adec:decorative xmlns:adec="http://schemas.microsoft.com/office/drawing/2017/decorative" val="1"/>
              </a:ext>
            </a:extLst>
          </p:cNvPr>
          <p:cNvGraphicFramePr>
            <a:graphicFrameLocks noChangeAspect="1"/>
          </p:cNvGraphicFramePr>
          <p:nvPr/>
        </p:nvGraphicFramePr>
        <p:xfrm>
          <a:off x="4038600" y="3906256"/>
          <a:ext cx="3665748" cy="512128"/>
        </p:xfrm>
        <a:graphic>
          <a:graphicData uri="http://schemas.openxmlformats.org/presentationml/2006/ole">
            <mc:AlternateContent xmlns:mc="http://schemas.openxmlformats.org/markup-compatibility/2006">
              <mc:Choice xmlns:v="urn:schemas-microsoft-com:vml" Requires="v">
                <p:oleObj name="Equation" r:id="rId7" imgW="1726920" imgH="241200" progId="Equation.DSMT4">
                  <p:embed/>
                </p:oleObj>
              </mc:Choice>
              <mc:Fallback>
                <p:oleObj name="Equation" r:id="rId7" imgW="1726920" imgH="241200" progId="Equation.DSMT4">
                  <p:embed/>
                  <p:pic>
                    <p:nvPicPr>
                      <p:cNvPr id="31" name="Object 8">
                        <a:extLst>
                          <a:ext uri="{FF2B5EF4-FFF2-40B4-BE49-F238E27FC236}">
                            <a16:creationId xmlns:a16="http://schemas.microsoft.com/office/drawing/2014/main" id="{930AE02E-CE52-439D-822C-1E236935D75A}"/>
                          </a:ext>
                          <a:ext uri="{C183D7F6-B498-43B3-948B-1728B52AA6E4}">
                            <adec:decorative xmlns:adec="http://schemas.microsoft.com/office/drawing/2017/decorative" val="1"/>
                          </a:ext>
                        </a:extLst>
                      </p:cNvPr>
                      <p:cNvPicPr/>
                      <p:nvPr/>
                    </p:nvPicPr>
                    <p:blipFill>
                      <a:blip r:embed="rId8"/>
                      <a:stretch>
                        <a:fillRect/>
                      </a:stretch>
                    </p:blipFill>
                    <p:spPr>
                      <a:xfrm>
                        <a:off x="4038600" y="3906256"/>
                        <a:ext cx="3665748" cy="512128"/>
                      </a:xfrm>
                      <a:prstGeom prst="rect">
                        <a:avLst/>
                      </a:prstGeom>
                    </p:spPr>
                  </p:pic>
                </p:oleObj>
              </mc:Fallback>
            </mc:AlternateContent>
          </a:graphicData>
        </a:graphic>
      </p:graphicFrame>
    </p:spTree>
    <p:extLst>
      <p:ext uri="{BB962C8B-B14F-4D97-AF65-F5344CB8AC3E}">
        <p14:creationId xmlns:p14="http://schemas.microsoft.com/office/powerpoint/2010/main" val="1332683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915" y="440761"/>
            <a:ext cx="8460000" cy="810000"/>
          </a:xfrm>
        </p:spPr>
        <p:txBody>
          <a:bodyPr/>
          <a:lstStyle/>
          <a:p>
            <a:r>
              <a:rPr lang="en-US" noProof="0" dirty="0"/>
              <a:t>Circular Motion</a:t>
            </a:r>
          </a:p>
        </p:txBody>
      </p:sp>
      <p:pic>
        <p:nvPicPr>
          <p:cNvPr id="13" name="Picture 2" descr="Earth and the moon. Both are illuminated on the right side and dark on the left side."/>
          <p:cNvPicPr>
            <a:picLocks noGrp="1" noChangeAspect="1"/>
          </p:cNvPicPr>
          <p:nvPr>
            <p:ph sz="quarter" idx="11"/>
          </p:nvPr>
        </p:nvPicPr>
        <p:blipFill rotWithShape="1">
          <a:blip r:embed="rId2">
            <a:extLst>
              <a:ext uri="{28A0092B-C50C-407E-A947-70E740481C1C}">
                <a14:useLocalDpi xmlns:a14="http://schemas.microsoft.com/office/drawing/2010/main" val="0"/>
              </a:ext>
            </a:extLst>
          </a:blip>
          <a:srcRect t="3920" b="1456"/>
          <a:stretch/>
        </p:blipFill>
        <p:spPr>
          <a:xfrm>
            <a:off x="1067011" y="1311180"/>
            <a:ext cx="4172989" cy="3048001"/>
          </a:xfrm>
        </p:spPr>
      </p:pic>
      <p:sp>
        <p:nvSpPr>
          <p:cNvPr id="4" name="Content Placeholder 3"/>
          <p:cNvSpPr>
            <a:spLocks noGrp="1"/>
          </p:cNvSpPr>
          <p:nvPr>
            <p:ph sz="quarter" idx="12"/>
          </p:nvPr>
        </p:nvSpPr>
        <p:spPr>
          <a:xfrm>
            <a:off x="6781800" y="1676400"/>
            <a:ext cx="3544200" cy="1645920"/>
          </a:xfrm>
        </p:spPr>
        <p:txBody>
          <a:bodyPr>
            <a:normAutofit fontScale="92500"/>
          </a:bodyPr>
          <a:lstStyle/>
          <a:p>
            <a:r>
              <a:rPr lang="en-US" altLang="en-US" noProof="0" dirty="0"/>
              <a:t>Does the circular motion of the moon around the Earth ...</a:t>
            </a:r>
            <a:endParaRPr lang="en-US" noProof="0" dirty="0"/>
          </a:p>
        </p:txBody>
      </p:sp>
      <p:sp>
        <p:nvSpPr>
          <p:cNvPr id="5" name="Content Placeholder 4"/>
          <p:cNvSpPr>
            <a:spLocks noGrp="1"/>
          </p:cNvSpPr>
          <p:nvPr>
            <p:ph sz="quarter" idx="13"/>
          </p:nvPr>
        </p:nvSpPr>
        <p:spPr>
          <a:xfrm>
            <a:off x="1876887" y="4419600"/>
            <a:ext cx="4162103" cy="1645920"/>
          </a:xfrm>
        </p:spPr>
        <p:txBody>
          <a:bodyPr>
            <a:normAutofit/>
          </a:bodyPr>
          <a:lstStyle/>
          <a:p>
            <a:pPr algn="r"/>
            <a:r>
              <a:rPr lang="en-US" altLang="en-US" noProof="0" dirty="0"/>
              <a:t>... have anything in common with circular motion on Earth?</a:t>
            </a:r>
            <a:endParaRPr lang="en-US" noProof="0" dirty="0"/>
          </a:p>
        </p:txBody>
      </p:sp>
      <p:pic>
        <p:nvPicPr>
          <p:cNvPr id="15" name="Picture 5" descr="A car crash shows an SUV that has slid off of a turn in the road."/>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576960" y="3811474"/>
            <a:ext cx="3749040" cy="2496540"/>
          </a:xfrm>
        </p:spPr>
      </p:pic>
      <p:sp>
        <p:nvSpPr>
          <p:cNvPr id="10" name="Text Placeholder 6" hidden="1"/>
          <p:cNvSpPr>
            <a:spLocks noGrp="1"/>
          </p:cNvSpPr>
          <p:nvPr>
            <p:ph type="body" sz="quarter" idx="18"/>
          </p:nvPr>
        </p:nvSpPr>
        <p:spPr>
          <a:xfrm>
            <a:off x="4893600" y="6400800"/>
            <a:ext cx="2404800" cy="190800"/>
          </a:xfrm>
        </p:spPr>
        <p:txBody>
          <a:bodyPr>
            <a:normAutofit fontScale="92500" lnSpcReduction="20000"/>
          </a:bodyPr>
          <a:lstStyle/>
          <a:p>
            <a:endParaRPr lang="en-US"/>
          </a:p>
        </p:txBody>
      </p:sp>
      <p:sp>
        <p:nvSpPr>
          <p:cNvPr id="11" name="Text Placeholder 7"/>
          <p:cNvSpPr>
            <a:spLocks noGrp="1"/>
          </p:cNvSpPr>
          <p:nvPr>
            <p:ph type="body" sz="quarter" idx="19"/>
          </p:nvPr>
        </p:nvSpPr>
        <p:spPr/>
        <p:txBody>
          <a:bodyPr/>
          <a:lstStyle/>
          <a:p>
            <a:r>
              <a:rPr lang="en-US" noProof="0" dirty="0"/>
              <a:t>Top Source: NASA/JPL-Caltech; Bottom ©</a:t>
            </a:r>
            <a:r>
              <a:rPr lang="en-US" noProof="0" dirty="0" err="1"/>
              <a:t>eyecrave</a:t>
            </a:r>
            <a:r>
              <a:rPr lang="en-US" noProof="0" dirty="0"/>
              <a:t>/</a:t>
            </a:r>
            <a:r>
              <a:rPr lang="en-US" noProof="0" dirty="0" err="1"/>
              <a:t>iStockphoto</a:t>
            </a:r>
            <a:r>
              <a:rPr lang="en-US" noProof="0" dirty="0"/>
              <a:t>/Getty Images RF</a:t>
            </a:r>
          </a:p>
        </p:txBody>
      </p:sp>
      <p:sp>
        <p:nvSpPr>
          <p:cNvPr id="12" name="Slide Number Placeholder 8"/>
          <p:cNvSpPr>
            <a:spLocks noGrp="1"/>
          </p:cNvSpPr>
          <p:nvPr>
            <p:ph type="sldNum" sz="quarter" idx="10"/>
          </p:nvPr>
        </p:nvSpPr>
        <p:spPr/>
        <p:txBody>
          <a:bodyPr/>
          <a:lstStyle/>
          <a:p>
            <a:fld id="{68151E55-6873-49E2-B8D5-2F265E6F1973}" type="slidenum">
              <a:rPr lang="en-US" smtClean="0"/>
              <a:pPr/>
              <a:t>13</a:t>
            </a:fld>
            <a:endParaRPr lang="en-US" dirty="0"/>
          </a:p>
        </p:txBody>
      </p:sp>
    </p:spTree>
    <p:extLst>
      <p:ext uri="{BB962C8B-B14F-4D97-AF65-F5344CB8AC3E}">
        <p14:creationId xmlns:p14="http://schemas.microsoft.com/office/powerpoint/2010/main" val="274177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426" y="571500"/>
            <a:ext cx="8460000" cy="810000"/>
          </a:xfrm>
        </p:spPr>
        <p:txBody>
          <a:bodyPr>
            <a:noAutofit/>
          </a:bodyPr>
          <a:lstStyle/>
          <a:p>
            <a:r>
              <a:rPr lang="en-US" sz="2600" dirty="0"/>
              <a:t>A ball is whirled on the end of a string with constant speed when the string breaks. Which path will the ball take?</a:t>
            </a:r>
            <a:r>
              <a:rPr lang="en-US" sz="1400" dirty="0"/>
              <a:t> 1</a:t>
            </a:r>
          </a:p>
        </p:txBody>
      </p:sp>
      <p:sp>
        <p:nvSpPr>
          <p:cNvPr id="3" name="Content Placeholder 2"/>
          <p:cNvSpPr>
            <a:spLocks noGrp="1"/>
          </p:cNvSpPr>
          <p:nvPr>
            <p:ph sz="quarter" idx="11"/>
          </p:nvPr>
        </p:nvSpPr>
        <p:spPr>
          <a:xfrm>
            <a:off x="1617426" y="2147508"/>
            <a:ext cx="1828800" cy="1737360"/>
          </a:xfrm>
        </p:spPr>
        <p:txBody>
          <a:bodyPr vert="horz" lIns="91440" tIns="45720" rIns="91440" bIns="0" rtlCol="0" anchor="t">
            <a:noAutofit/>
          </a:bodyPr>
          <a:lstStyle/>
          <a:p>
            <a:pPr marL="514350" indent="-514350">
              <a:lnSpc>
                <a:spcPct val="80000"/>
              </a:lnSpc>
              <a:buClr>
                <a:schemeClr val="tx1"/>
              </a:buClr>
              <a:buFont typeface="+mj-lt"/>
              <a:buAutoNum type="alphaLcParenR"/>
            </a:pPr>
            <a:r>
              <a:rPr lang="en-US" altLang="en-US" sz="2400" dirty="0"/>
              <a:t>Path 1</a:t>
            </a:r>
          </a:p>
          <a:p>
            <a:pPr marL="514350" indent="-514350">
              <a:lnSpc>
                <a:spcPct val="80000"/>
              </a:lnSpc>
              <a:buClr>
                <a:schemeClr val="tx1"/>
              </a:buClr>
              <a:buFont typeface="+mj-lt"/>
              <a:buAutoNum type="alphaLcParenR"/>
            </a:pPr>
            <a:r>
              <a:rPr lang="en-US" altLang="en-US" sz="2400" dirty="0"/>
              <a:t>Path 2</a:t>
            </a:r>
          </a:p>
          <a:p>
            <a:pPr marL="514350" indent="-514350">
              <a:lnSpc>
                <a:spcPct val="80000"/>
              </a:lnSpc>
              <a:buClr>
                <a:schemeClr val="tx1"/>
              </a:buClr>
              <a:buFont typeface="+mj-lt"/>
              <a:buAutoNum type="alphaLcParenR"/>
            </a:pPr>
            <a:r>
              <a:rPr lang="en-US" altLang="en-US" sz="2400" dirty="0"/>
              <a:t>Path 3</a:t>
            </a:r>
          </a:p>
          <a:p>
            <a:pPr marL="514350" indent="-514350">
              <a:lnSpc>
                <a:spcPct val="80000"/>
              </a:lnSpc>
              <a:buClr>
                <a:schemeClr val="tx1"/>
              </a:buClr>
              <a:buFont typeface="+mj-lt"/>
              <a:buAutoNum type="alphaLcParenR"/>
            </a:pPr>
            <a:r>
              <a:rPr lang="en-US" altLang="en-US" sz="2400" dirty="0"/>
              <a:t>Path 4</a:t>
            </a:r>
            <a:endParaRPr lang="en-US" sz="2400" dirty="0"/>
          </a:p>
        </p:txBody>
      </p:sp>
      <p:pic>
        <p:nvPicPr>
          <p:cNvPr id="13" name="Picture 3" descr="A ball is shown moving at the end of string around a circle. At the point where the string breaks, point A, (lower right corner, when it is moving up from the bottom of the circle) 4 possible paths are shown for the ball.  Path 1 is straight outward, along the line the radius of the circle makes with the ball.  Path 2 is straight out to the right of where the ball was when the string broke.  Path 3 is perpendicular to the radius of the circle (so tangent to the circle) and up and to the right.  Path 4 is a curved path, along the direction the ball was going, but with a slightly wider curve."/>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5181600" y="1647237"/>
            <a:ext cx="5120640" cy="3563526"/>
          </a:xfrm>
        </p:spPr>
      </p:pic>
      <p:sp>
        <p:nvSpPr>
          <p:cNvPr id="5" name="Content Placeholder 4" hidden="1"/>
          <p:cNvSpPr>
            <a:spLocks noGrp="1"/>
          </p:cNvSpPr>
          <p:nvPr>
            <p:ph sz="quarter" idx="13"/>
          </p:nvPr>
        </p:nvSpPr>
        <p:spPr/>
        <p:txBody>
          <a:bodyPr>
            <a:normAutofit lnSpcReduction="10000"/>
          </a:bodyPr>
          <a:lstStyle/>
          <a:p>
            <a:endParaRPr lang="en-US"/>
          </a:p>
        </p:txBody>
      </p:sp>
      <p:sp>
        <p:nvSpPr>
          <p:cNvPr id="6" name="Content Placeholder 5" hidden="1"/>
          <p:cNvSpPr>
            <a:spLocks noGrp="1"/>
          </p:cNvSpPr>
          <p:nvPr>
            <p:ph sz="quarter" idx="14"/>
          </p:nvPr>
        </p:nvSpPr>
        <p:spPr/>
        <p:txBody>
          <a:bodyPr>
            <a:normAutofit lnSpcReduction="10000"/>
          </a:bodyPr>
          <a:lstStyle/>
          <a:p>
            <a:endParaRPr lang="en-US"/>
          </a:p>
        </p:txBody>
      </p:sp>
      <p:sp>
        <p:nvSpPr>
          <p:cNvPr id="10" name="Text Placeholder 6"/>
          <p:cNvSpPr>
            <a:spLocks noGrp="1"/>
          </p:cNvSpPr>
          <p:nvPr>
            <p:ph type="body" sz="quarter" idx="18"/>
          </p:nvPr>
        </p:nvSpPr>
        <p:spPr>
          <a:xfrm>
            <a:off x="4893600" y="6400800"/>
            <a:ext cx="2404800" cy="190800"/>
          </a:xfrm>
        </p:spPr>
        <p:txBody>
          <a:bodyPr>
            <a:normAutofit fontScale="92500" lnSpcReduction="20000"/>
          </a:bodyPr>
          <a:lstStyle/>
          <a:p>
            <a:r>
              <a:rPr lang="en-US" noProof="0" dirty="0">
                <a:hlinkClick r:id="" action="ppaction://noaction"/>
              </a:rPr>
              <a:t>Access the text alternative for slide images.</a:t>
            </a:r>
            <a:endParaRPr lang="en-US" noProof="0" dirty="0"/>
          </a:p>
        </p:txBody>
      </p:sp>
      <p:sp>
        <p:nvSpPr>
          <p:cNvPr id="11" name="Text Placeholder 7" hidden="1"/>
          <p:cNvSpPr>
            <a:spLocks noGrp="1"/>
          </p:cNvSpPr>
          <p:nvPr>
            <p:ph type="body" sz="quarter" idx="19"/>
          </p:nvPr>
        </p:nvSpPr>
        <p:spPr/>
        <p:txBody>
          <a:bodyPr/>
          <a:lstStyle/>
          <a:p>
            <a:endParaRPr lang="en-US"/>
          </a:p>
        </p:txBody>
      </p:sp>
      <p:sp>
        <p:nvSpPr>
          <p:cNvPr id="12" name="Slide Number Placeholder 8"/>
          <p:cNvSpPr>
            <a:spLocks noGrp="1"/>
          </p:cNvSpPr>
          <p:nvPr>
            <p:ph type="sldNum" sz="quarter" idx="10"/>
          </p:nvPr>
        </p:nvSpPr>
        <p:spPr/>
        <p:txBody>
          <a:bodyPr/>
          <a:lstStyle/>
          <a:p>
            <a:fld id="{68151E55-6873-49E2-B8D5-2F265E6F1973}" type="slidenum">
              <a:rPr lang="en-US" smtClean="0"/>
              <a:pPr/>
              <a:t>14</a:t>
            </a:fld>
            <a:endParaRPr lang="en-US" dirty="0"/>
          </a:p>
        </p:txBody>
      </p:sp>
    </p:spTree>
    <p:extLst>
      <p:ext uri="{BB962C8B-B14F-4D97-AF65-F5344CB8AC3E}">
        <p14:creationId xmlns:p14="http://schemas.microsoft.com/office/powerpoint/2010/main" val="193541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228600"/>
            <a:ext cx="8460000" cy="810000"/>
          </a:xfrm>
        </p:spPr>
        <p:txBody>
          <a:bodyPr>
            <a:noAutofit/>
          </a:bodyPr>
          <a:lstStyle/>
          <a:p>
            <a:r>
              <a:rPr lang="en-US" sz="2600" dirty="0"/>
              <a:t>A ball is whirled on the end of a string with constant speed when the string breaks. Which path will the ball take?</a:t>
            </a:r>
            <a:r>
              <a:rPr lang="en-US" sz="1400" dirty="0"/>
              <a:t> 2</a:t>
            </a:r>
          </a:p>
        </p:txBody>
      </p:sp>
      <p:sp>
        <p:nvSpPr>
          <p:cNvPr id="3" name="Content Placeholder 2"/>
          <p:cNvSpPr>
            <a:spLocks noGrp="1"/>
          </p:cNvSpPr>
          <p:nvPr>
            <p:ph sz="quarter" idx="11"/>
          </p:nvPr>
        </p:nvSpPr>
        <p:spPr>
          <a:xfrm>
            <a:off x="1866000" y="1188720"/>
            <a:ext cx="1828800" cy="1645920"/>
          </a:xfrm>
        </p:spPr>
        <p:txBody>
          <a:bodyPr/>
          <a:lstStyle/>
          <a:p>
            <a:pPr marL="514350" indent="-514350">
              <a:lnSpc>
                <a:spcPct val="80000"/>
              </a:lnSpc>
              <a:buClr>
                <a:schemeClr val="tx1"/>
              </a:buClr>
              <a:buFont typeface="+mj-lt"/>
              <a:buAutoNum type="alphaLcParenR"/>
            </a:pPr>
            <a:r>
              <a:rPr lang="en-US" altLang="en-US" sz="2400" dirty="0"/>
              <a:t>Path 1</a:t>
            </a:r>
          </a:p>
          <a:p>
            <a:pPr marL="514350" indent="-514350">
              <a:lnSpc>
                <a:spcPct val="80000"/>
              </a:lnSpc>
              <a:buClr>
                <a:schemeClr val="tx1"/>
              </a:buClr>
              <a:buFont typeface="+mj-lt"/>
              <a:buAutoNum type="alphaLcParenR"/>
            </a:pPr>
            <a:r>
              <a:rPr lang="en-US" altLang="en-US" sz="2400" dirty="0"/>
              <a:t>Path 2</a:t>
            </a:r>
          </a:p>
          <a:p>
            <a:pPr marL="514350" indent="-514350">
              <a:lnSpc>
                <a:spcPct val="80000"/>
              </a:lnSpc>
              <a:buClr>
                <a:schemeClr val="tx1"/>
              </a:buClr>
              <a:buFont typeface="+mj-lt"/>
              <a:buAutoNum type="alphaLcParenR"/>
            </a:pPr>
            <a:r>
              <a:rPr lang="en-US" altLang="en-US" sz="2400" dirty="0"/>
              <a:t>Path 3</a:t>
            </a:r>
          </a:p>
          <a:p>
            <a:pPr marL="514350" indent="-514350">
              <a:lnSpc>
                <a:spcPct val="80000"/>
              </a:lnSpc>
              <a:buClr>
                <a:schemeClr val="tx1"/>
              </a:buClr>
              <a:buFont typeface="+mj-lt"/>
              <a:buAutoNum type="alphaLcParenR"/>
            </a:pPr>
            <a:r>
              <a:rPr lang="en-US" altLang="en-US" sz="2400" dirty="0"/>
              <a:t>Path 4</a:t>
            </a:r>
            <a:endParaRPr lang="en-US" sz="2400" dirty="0"/>
          </a:p>
        </p:txBody>
      </p:sp>
      <p:sp>
        <p:nvSpPr>
          <p:cNvPr id="5" name="Content Placeholder 3"/>
          <p:cNvSpPr>
            <a:spLocks noGrp="1"/>
          </p:cNvSpPr>
          <p:nvPr>
            <p:ph sz="quarter" idx="13"/>
          </p:nvPr>
        </p:nvSpPr>
        <p:spPr>
          <a:xfrm>
            <a:off x="1866000" y="2941320"/>
            <a:ext cx="3383280" cy="3383280"/>
          </a:xfrm>
        </p:spPr>
        <p:txBody>
          <a:bodyPr vert="horz" lIns="91440" tIns="0" rIns="0" bIns="0" rtlCol="0" anchor="t">
            <a:normAutofit fontScale="92500"/>
          </a:bodyPr>
          <a:lstStyle/>
          <a:p>
            <a:pPr marL="514350" indent="-514350">
              <a:buFont typeface="+mj-lt"/>
              <a:buAutoNum type="alphaLcParenR" startAt="3"/>
            </a:pPr>
            <a:r>
              <a:rPr lang="en-US" altLang="en-US" sz="2400" b="1" dirty="0">
                <a:solidFill>
                  <a:srgbClr val="7030A0"/>
                </a:solidFill>
              </a:rPr>
              <a:t>Path 3, in the direction of the tangent to point A. Neglecting gravity, the body would move in the direction it was moving when the force disappeared, in accordance with the first law.</a:t>
            </a:r>
            <a:endParaRPr lang="en-US" sz="2400" b="1" dirty="0">
              <a:solidFill>
                <a:srgbClr val="7030A0"/>
              </a:solidFill>
            </a:endParaRPr>
          </a:p>
        </p:txBody>
      </p:sp>
      <p:pic>
        <p:nvPicPr>
          <p:cNvPr id="13" name="Picture 4" descr="A ball is shown moving at the end of string around a circle. At the point where the string breaks, point A, (lower right corner, when it is moving up from the bottom of the circle) 4 possible paths are shown for the ball.  Path 1 is straight outward, along the line the radius of the circle makes with the ball.  Path 2 is straight out to the right of where the ball was when the string broke.  Path 3 is perpendicular to the radius of the circle (so tangent to the circle) and up and to the right.  Path 4 is a curved path, along the direction the ball was going, but with a slightly wider curve."/>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5571120" y="1774505"/>
            <a:ext cx="4754880" cy="3308990"/>
          </a:xfrm>
        </p:spPr>
      </p:pic>
      <p:sp>
        <p:nvSpPr>
          <p:cNvPr id="7" name="Content Placeholder 5" hidden="1"/>
          <p:cNvSpPr>
            <a:spLocks noGrp="1"/>
          </p:cNvSpPr>
          <p:nvPr>
            <p:ph sz="quarter" idx="15"/>
          </p:nvPr>
        </p:nvSpPr>
        <p:spPr>
          <a:xfrm>
            <a:off x="6934200" y="5105400"/>
            <a:ext cx="990600" cy="1097280"/>
          </a:xfrm>
        </p:spPr>
        <p:txBody>
          <a:bodyPr>
            <a:normAutofit/>
          </a:bodyPr>
          <a:lstStyle/>
          <a:p>
            <a:endParaRPr lang="en-US"/>
          </a:p>
        </p:txBody>
      </p:sp>
      <p:sp>
        <p:nvSpPr>
          <p:cNvPr id="8" name="Content Placeholder 6" hidden="1"/>
          <p:cNvSpPr>
            <a:spLocks noGrp="1"/>
          </p:cNvSpPr>
          <p:nvPr>
            <p:ph sz="quarter" idx="16"/>
          </p:nvPr>
        </p:nvSpPr>
        <p:spPr>
          <a:xfrm>
            <a:off x="9220200" y="5105400"/>
            <a:ext cx="930212" cy="1066800"/>
          </a:xfrm>
        </p:spPr>
        <p:txBody>
          <a:bodyPr/>
          <a:lstStyle/>
          <a:p>
            <a:endParaRPr lang="en-US" dirty="0"/>
          </a:p>
        </p:txBody>
      </p:sp>
      <p:sp>
        <p:nvSpPr>
          <p:cNvPr id="10" name="Text Placeholder 7"/>
          <p:cNvSpPr>
            <a:spLocks noGrp="1"/>
          </p:cNvSpPr>
          <p:nvPr>
            <p:ph type="body" sz="quarter" idx="18"/>
          </p:nvPr>
        </p:nvSpPr>
        <p:spPr/>
        <p:txBody>
          <a:bodyPr>
            <a:normAutofit fontScale="92500" lnSpcReduction="20000"/>
          </a:bodyPr>
          <a:lstStyle/>
          <a:p>
            <a:r>
              <a:rPr lang="en-US" noProof="0" dirty="0">
                <a:hlinkClick r:id="" action="ppaction://noaction"/>
              </a:rPr>
              <a:t>Access the text alternative for slide images.</a:t>
            </a:r>
            <a:endParaRPr lang="en-US" noProof="0" dirty="0"/>
          </a:p>
        </p:txBody>
      </p:sp>
      <p:sp>
        <p:nvSpPr>
          <p:cNvPr id="11" name="Text Placeholder 8" hidden="1"/>
          <p:cNvSpPr>
            <a:spLocks noGrp="1"/>
          </p:cNvSpPr>
          <p:nvPr>
            <p:ph type="body" sz="quarter" idx="19"/>
          </p:nvPr>
        </p:nvSpPr>
        <p:spPr/>
        <p:txBody>
          <a:bodyPr/>
          <a:lstStyle/>
          <a:p>
            <a:endParaRPr lang="en-US"/>
          </a:p>
        </p:txBody>
      </p:sp>
      <p:sp>
        <p:nvSpPr>
          <p:cNvPr id="12" name="Slide Number Placeholder 9"/>
          <p:cNvSpPr>
            <a:spLocks noGrp="1"/>
          </p:cNvSpPr>
          <p:nvPr>
            <p:ph type="sldNum" sz="quarter" idx="10"/>
          </p:nvPr>
        </p:nvSpPr>
        <p:spPr/>
        <p:txBody>
          <a:bodyPr/>
          <a:lstStyle/>
          <a:p>
            <a:fld id="{68151E55-6873-49E2-B8D5-2F265E6F1973}" type="slidenum">
              <a:rPr lang="en-US" smtClean="0"/>
              <a:pPr/>
              <a:t>15</a:t>
            </a:fld>
            <a:endParaRPr lang="en-US" dirty="0"/>
          </a:p>
        </p:txBody>
      </p:sp>
    </p:spTree>
    <p:extLst>
      <p:ext uri="{BB962C8B-B14F-4D97-AF65-F5344CB8AC3E}">
        <p14:creationId xmlns:p14="http://schemas.microsoft.com/office/powerpoint/2010/main" val="2336389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747" y="571500"/>
            <a:ext cx="10067276" cy="810000"/>
          </a:xfrm>
        </p:spPr>
        <p:txBody>
          <a:bodyPr>
            <a:noAutofit/>
          </a:bodyPr>
          <a:lstStyle/>
          <a:p>
            <a:r>
              <a:rPr lang="en-US" altLang="en-US" sz="2500" dirty="0"/>
              <a:t>If the string breaks, the ball flies off in a straight-line path in the direction it was traveling at the instant the string broke.</a:t>
            </a:r>
            <a:endParaRPr lang="en-US" sz="2500" dirty="0"/>
          </a:p>
        </p:txBody>
      </p:sp>
      <p:sp>
        <p:nvSpPr>
          <p:cNvPr id="3" name="Content Placeholder 2"/>
          <p:cNvSpPr>
            <a:spLocks noGrp="1"/>
          </p:cNvSpPr>
          <p:nvPr>
            <p:ph sz="quarter" idx="11"/>
          </p:nvPr>
        </p:nvSpPr>
        <p:spPr>
          <a:xfrm>
            <a:off x="1259653" y="1722754"/>
            <a:ext cx="4572002" cy="5120640"/>
          </a:xfrm>
        </p:spPr>
        <p:txBody>
          <a:bodyPr/>
          <a:lstStyle/>
          <a:p>
            <a:pPr>
              <a:spcBef>
                <a:spcPct val="0"/>
              </a:spcBef>
            </a:pPr>
            <a:r>
              <a:rPr lang="en-US" altLang="en-US" sz="2800" dirty="0"/>
              <a:t>If the </a:t>
            </a:r>
            <a:r>
              <a:rPr lang="en-US" altLang="en-US" sz="2800" b="1" dirty="0"/>
              <a:t>string is no longer applying a force to the ball, Newton’s First Law tells us that the ball will continue to move in a straight line.</a:t>
            </a:r>
          </a:p>
          <a:p>
            <a:pPr>
              <a:spcBef>
                <a:spcPct val="0"/>
              </a:spcBef>
            </a:pPr>
            <a:r>
              <a:rPr lang="en-US" altLang="en-US" sz="2800" dirty="0"/>
              <a:t>Circular motion is called </a:t>
            </a:r>
            <a:r>
              <a:rPr lang="en-US" altLang="en-US" sz="2800" u="sng" dirty="0"/>
              <a:t>centripetal motion, with the string providing a centripetal force.</a:t>
            </a:r>
            <a:endParaRPr lang="en-US" sz="2800" u="sng" dirty="0"/>
          </a:p>
        </p:txBody>
      </p:sp>
      <p:pic>
        <p:nvPicPr>
          <p:cNvPr id="13" name="Picture 3" descr="A hand holding a string that was attached to a ball is shown in the center of a large circle. The ball is at the bottom of the circle.  The string is shown as broken. The velocity of the ball at the time the string broke is horizontal, shown by a blue arrow pointing to the right. The ball is also shown a short time later, still moving horizontally with the same velocity."/>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6759842" y="1741182"/>
            <a:ext cx="4572000" cy="3375635"/>
          </a:xfrm>
        </p:spPr>
      </p:pic>
      <p:sp>
        <p:nvSpPr>
          <p:cNvPr id="5" name="Content Placeholder 4" hidden="1"/>
          <p:cNvSpPr>
            <a:spLocks noGrp="1"/>
          </p:cNvSpPr>
          <p:nvPr>
            <p:ph sz="quarter" idx="13"/>
          </p:nvPr>
        </p:nvSpPr>
        <p:spPr/>
        <p:txBody>
          <a:bodyPr>
            <a:normAutofit lnSpcReduction="10000"/>
          </a:bodyPr>
          <a:lstStyle/>
          <a:p>
            <a:endParaRPr lang="en-US"/>
          </a:p>
        </p:txBody>
      </p:sp>
      <p:sp>
        <p:nvSpPr>
          <p:cNvPr id="10" name="Text Placeholder 5" hidden="1"/>
          <p:cNvSpPr>
            <a:spLocks noGrp="1"/>
          </p:cNvSpPr>
          <p:nvPr>
            <p:ph type="body" sz="quarter" idx="18"/>
          </p:nvPr>
        </p:nvSpPr>
        <p:spPr/>
        <p:txBody>
          <a:bodyPr>
            <a:normAutofit fontScale="92500" lnSpcReduction="20000"/>
          </a:bodyPr>
          <a:lstStyle/>
          <a:p>
            <a:endParaRPr lang="en-US"/>
          </a:p>
        </p:txBody>
      </p:sp>
      <p:sp>
        <p:nvSpPr>
          <p:cNvPr id="11" name="Text Placeholder 6" hidden="1"/>
          <p:cNvSpPr>
            <a:spLocks noGrp="1"/>
          </p:cNvSpPr>
          <p:nvPr>
            <p:ph type="body" sz="quarter" idx="19"/>
          </p:nvPr>
        </p:nvSpPr>
        <p:spPr/>
        <p:txBody>
          <a:bodyPr/>
          <a:lstStyle/>
          <a:p>
            <a:endParaRPr lang="en-US"/>
          </a:p>
        </p:txBody>
      </p:sp>
      <p:sp>
        <p:nvSpPr>
          <p:cNvPr id="12" name="Slide Number Placeholder 7"/>
          <p:cNvSpPr>
            <a:spLocks noGrp="1"/>
          </p:cNvSpPr>
          <p:nvPr>
            <p:ph type="sldNum" sz="quarter" idx="10"/>
          </p:nvPr>
        </p:nvSpPr>
        <p:spPr/>
        <p:txBody>
          <a:bodyPr/>
          <a:lstStyle/>
          <a:p>
            <a:fld id="{68151E55-6873-49E2-B8D5-2F265E6F1973}" type="slidenum">
              <a:rPr lang="en-US" smtClean="0"/>
              <a:pPr/>
              <a:t>16</a:t>
            </a:fld>
            <a:endParaRPr lang="en-US" dirty="0"/>
          </a:p>
        </p:txBody>
      </p:sp>
    </p:spTree>
    <p:extLst>
      <p:ext uri="{BB962C8B-B14F-4D97-AF65-F5344CB8AC3E}">
        <p14:creationId xmlns:p14="http://schemas.microsoft.com/office/powerpoint/2010/main" val="816362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Question 5.1</a:t>
            </a:r>
            <a:endParaRPr lang="en-US" sz="1500" b="1" dirty="0"/>
          </a:p>
        </p:txBody>
      </p:sp>
      <p:sp>
        <p:nvSpPr>
          <p:cNvPr id="5" name="Content Placeholder 2"/>
          <p:cNvSpPr>
            <a:spLocks noGrp="1"/>
          </p:cNvSpPr>
          <p:nvPr>
            <p:ph idx="1"/>
          </p:nvPr>
        </p:nvSpPr>
        <p:spPr>
          <a:xfrm>
            <a:off x="1981200" y="1676400"/>
            <a:ext cx="8229600" cy="4937760"/>
          </a:xfrm>
        </p:spPr>
        <p:txBody>
          <a:bodyPr/>
          <a:lstStyle/>
          <a:p>
            <a:pPr>
              <a:defRPr/>
            </a:pPr>
            <a:r>
              <a:rPr lang="en-IN" sz="2800" dirty="0"/>
              <a:t>An object is in uniform circular motion.  Which of the following statements is true?</a:t>
            </a:r>
            <a:endParaRPr lang="en-US" sz="2800" dirty="0"/>
          </a:p>
          <a:p>
            <a:pPr marL="914400" indent="-548640">
              <a:spcBef>
                <a:spcPts val="600"/>
              </a:spcBef>
              <a:buFont typeface="+mj-lt"/>
              <a:buAutoNum type="alphaUcPeriod"/>
              <a:defRPr/>
            </a:pPr>
            <a:r>
              <a:rPr lang="en-IN" sz="2400" dirty="0"/>
              <a:t>Velocity = constant</a:t>
            </a:r>
          </a:p>
          <a:p>
            <a:pPr marL="914400" indent="-548640">
              <a:spcBef>
                <a:spcPts val="600"/>
              </a:spcBef>
              <a:buFont typeface="+mj-lt"/>
              <a:buAutoNum type="alphaUcPeriod"/>
              <a:defRPr/>
            </a:pPr>
            <a:r>
              <a:rPr lang="en-IN" sz="2400" dirty="0"/>
              <a:t>Speed = constant</a:t>
            </a:r>
          </a:p>
          <a:p>
            <a:pPr marL="914400" indent="-548640">
              <a:spcBef>
                <a:spcPts val="600"/>
              </a:spcBef>
              <a:buFont typeface="+mj-lt"/>
              <a:buAutoNum type="alphaUcPeriod"/>
              <a:defRPr/>
            </a:pPr>
            <a:r>
              <a:rPr lang="en-IN" sz="2400" dirty="0"/>
              <a:t>Acceleration = constant</a:t>
            </a:r>
            <a:endParaRPr lang="en-US" altLang="en-US" sz="2400" dirty="0">
              <a:solidFill>
                <a:srgbClr val="000000"/>
              </a:solidFill>
              <a:ea typeface="ＭＳ Ｐゴシック" panose="020B0600070205080204" pitchFamily="34" charset="-128"/>
            </a:endParaRPr>
          </a:p>
        </p:txBody>
      </p:sp>
      <p:pic>
        <p:nvPicPr>
          <p:cNvPr id="6" name="Picture 3"/>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7939342" y="3611582"/>
            <a:ext cx="2576259" cy="294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846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5.1</a:t>
            </a:r>
            <a:endParaRPr lang="en-US" sz="1500" b="1" dirty="0"/>
          </a:p>
        </p:txBody>
      </p:sp>
      <p:sp>
        <p:nvSpPr>
          <p:cNvPr id="5" name="Content Placeholder 2"/>
          <p:cNvSpPr>
            <a:spLocks noGrp="1"/>
          </p:cNvSpPr>
          <p:nvPr>
            <p:ph idx="1"/>
          </p:nvPr>
        </p:nvSpPr>
        <p:spPr>
          <a:xfrm>
            <a:off x="1981200" y="1676400"/>
            <a:ext cx="8229600" cy="4937760"/>
          </a:xfrm>
        </p:spPr>
        <p:txBody>
          <a:bodyPr/>
          <a:lstStyle/>
          <a:p>
            <a:pPr>
              <a:defRPr/>
            </a:pPr>
            <a:r>
              <a:rPr lang="en-IN" sz="2800" dirty="0"/>
              <a:t>An object is in uniform circular motion. Which of the following statements is true?</a:t>
            </a:r>
            <a:endParaRPr lang="en-US" sz="2800" dirty="0"/>
          </a:p>
          <a:p>
            <a:pPr marL="914400" indent="-548640">
              <a:spcBef>
                <a:spcPts val="600"/>
              </a:spcBef>
              <a:buFont typeface="+mj-lt"/>
              <a:buAutoNum type="alphaUcPeriod" startAt="2"/>
              <a:defRPr/>
            </a:pPr>
            <a:r>
              <a:rPr lang="en-IN" sz="2400" b="1" dirty="0"/>
              <a:t>Speed = constant. </a:t>
            </a:r>
            <a:r>
              <a:rPr lang="en-IN" sz="2400" b="1" i="1" dirty="0"/>
              <a:t>The ‘uniform’ in the term ‘uniform circular motion’ refers to the speed.</a:t>
            </a:r>
            <a:br>
              <a:rPr lang="en-IN" sz="2400" b="1" i="1" dirty="0"/>
            </a:br>
            <a:r>
              <a:rPr lang="en-IN" sz="2400" b="1" i="1" dirty="0"/>
              <a:t>Since it is changing direction,</a:t>
            </a:r>
            <a:br>
              <a:rPr lang="en-IN" sz="2400" b="1" i="1" dirty="0"/>
            </a:br>
            <a:r>
              <a:rPr lang="en-IN" sz="2400" b="1" i="1" dirty="0"/>
              <a:t>the velocity is changing, so</a:t>
            </a:r>
            <a:br>
              <a:rPr lang="en-IN" sz="2400" b="1" i="1" dirty="0"/>
            </a:br>
            <a:r>
              <a:rPr lang="en-IN" sz="2400" b="1" i="1" dirty="0"/>
              <a:t>although speed is constant,</a:t>
            </a:r>
            <a:br>
              <a:rPr lang="en-IN" sz="2400" b="1" i="1" dirty="0"/>
            </a:br>
            <a:r>
              <a:rPr lang="en-IN" sz="2400" b="1" i="1" dirty="0"/>
              <a:t>velocity is not.</a:t>
            </a:r>
            <a:endParaRPr lang="en-US" altLang="en-US" sz="2400" b="1" i="1" dirty="0">
              <a:solidFill>
                <a:srgbClr val="000000"/>
              </a:solidFill>
              <a:ea typeface="ＭＳ Ｐゴシック" panose="020B0600070205080204" pitchFamily="34" charset="-128"/>
            </a:endParaRPr>
          </a:p>
        </p:txBody>
      </p:sp>
      <p:pic>
        <p:nvPicPr>
          <p:cNvPr id="6" name="Picture 3" descr="A circle is shown with a ball moving around the edge of the circle. Two points in time are shown. At both times a vector representing the velocity is shown. This vector is tangent to the circle at all times.  The velocity vectors are equal in length, but change direction as the object moves around the circle."/>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7939342" y="3611582"/>
            <a:ext cx="2576259" cy="294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062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720"/>
            <a:ext cx="11280000" cy="810000"/>
          </a:xfrm>
        </p:spPr>
        <p:txBody>
          <a:bodyPr/>
          <a:lstStyle/>
          <a:p>
            <a:r>
              <a:rPr lang="en-US" altLang="en-US" noProof="0" dirty="0"/>
              <a:t>Centripetal Acceleration</a:t>
            </a:r>
            <a:r>
              <a:rPr lang="en-US" altLang="en-US" sz="1600" dirty="0"/>
              <a:t> 1</a:t>
            </a:r>
            <a:endParaRPr lang="en-US" sz="1600" dirty="0"/>
          </a:p>
        </p:txBody>
      </p:sp>
      <p:sp>
        <p:nvSpPr>
          <p:cNvPr id="3" name="Content Placeholder 2"/>
          <p:cNvSpPr>
            <a:spLocks noGrp="1"/>
          </p:cNvSpPr>
          <p:nvPr>
            <p:ph sz="quarter" idx="11"/>
          </p:nvPr>
        </p:nvSpPr>
        <p:spPr>
          <a:xfrm>
            <a:off x="1198485" y="1188720"/>
            <a:ext cx="9951868" cy="2392680"/>
          </a:xfrm>
        </p:spPr>
        <p:txBody>
          <a:bodyPr/>
          <a:lstStyle/>
          <a:p>
            <a:pPr>
              <a:lnSpc>
                <a:spcPct val="80000"/>
              </a:lnSpc>
              <a:spcBef>
                <a:spcPts val="600"/>
              </a:spcBef>
            </a:pPr>
            <a:r>
              <a:rPr lang="en-US" altLang="en-US" sz="2800" b="1" i="1" dirty="0">
                <a:solidFill>
                  <a:srgbClr val="0A5D00"/>
                </a:solidFill>
                <a:ea typeface="ＭＳ Ｐゴシック" panose="020B0600070205080204" pitchFamily="34" charset="-128"/>
              </a:rPr>
              <a:t>Centripetal acceleration </a:t>
            </a:r>
            <a:r>
              <a:rPr lang="en-US" altLang="en-US" sz="2800" dirty="0">
                <a:ea typeface="ＭＳ Ｐゴシック" panose="020B0600070205080204" pitchFamily="34" charset="-128"/>
              </a:rPr>
              <a:t>is the rate of change in velocity of an object that is associated </a:t>
            </a:r>
            <a:r>
              <a:rPr lang="en-US" altLang="en-US" sz="2800" u="sng" dirty="0">
                <a:solidFill>
                  <a:srgbClr val="FF0000"/>
                </a:solidFill>
                <a:ea typeface="ＭＳ Ｐゴシック" panose="020B0600070205080204" pitchFamily="34" charset="-128"/>
              </a:rPr>
              <a:t>with the change in </a:t>
            </a:r>
            <a:r>
              <a:rPr lang="en-US" altLang="en-US" sz="2800" b="1" i="1" u="sng" dirty="0">
                <a:solidFill>
                  <a:srgbClr val="FF0000"/>
                </a:solidFill>
                <a:ea typeface="ＭＳ Ｐゴシック" panose="020B0600070205080204" pitchFamily="34" charset="-128"/>
              </a:rPr>
              <a:t>direction</a:t>
            </a:r>
            <a:r>
              <a:rPr lang="en-US" altLang="en-US" sz="2800" u="sng" dirty="0">
                <a:solidFill>
                  <a:srgbClr val="FF0000"/>
                </a:solidFill>
                <a:ea typeface="ＭＳ Ｐゴシック" panose="020B0600070205080204" pitchFamily="34" charset="-128"/>
              </a:rPr>
              <a:t> of the velocity.</a:t>
            </a:r>
          </a:p>
          <a:p>
            <a:pPr lvl="1">
              <a:lnSpc>
                <a:spcPct val="80000"/>
              </a:lnSpc>
              <a:spcBef>
                <a:spcPts val="600"/>
              </a:spcBef>
              <a:buClr>
                <a:srgbClr val="9B3700"/>
              </a:buClr>
            </a:pPr>
            <a:r>
              <a:rPr lang="en-US" altLang="en-US" sz="2400" dirty="0">
                <a:latin typeface="Times New Roman" panose="02020603050405020304" pitchFamily="18" charset="0"/>
                <a:ea typeface="ＭＳ Ｐゴシック" panose="020B0600070205080204" pitchFamily="34" charset="-128"/>
              </a:rPr>
              <a:t>Centripetal </a:t>
            </a:r>
            <a:r>
              <a:rPr lang="en-US" altLang="en-US" sz="2400" b="1" u="sng" dirty="0">
                <a:latin typeface="Times New Roman" panose="02020603050405020304" pitchFamily="18" charset="0"/>
                <a:ea typeface="ＭＳ Ｐゴシック" panose="020B0600070205080204" pitchFamily="34" charset="-128"/>
              </a:rPr>
              <a:t>acceleration is always perpendicular to the velocity.</a:t>
            </a:r>
          </a:p>
          <a:p>
            <a:pPr lvl="1">
              <a:lnSpc>
                <a:spcPct val="80000"/>
              </a:lnSpc>
              <a:spcBef>
                <a:spcPts val="600"/>
              </a:spcBef>
              <a:buClr>
                <a:srgbClr val="9B3700"/>
              </a:buClr>
            </a:pPr>
            <a:r>
              <a:rPr lang="en-US" altLang="en-US" sz="2400" dirty="0">
                <a:latin typeface="Times New Roman" panose="02020603050405020304" pitchFamily="18" charset="0"/>
                <a:ea typeface="ＭＳ Ｐゴシック" panose="020B0600070205080204" pitchFamily="34" charset="-128"/>
              </a:rPr>
              <a:t>Centripetal acceleration </a:t>
            </a:r>
            <a:r>
              <a:rPr lang="en-US" altLang="en-US" sz="2400" b="1" u="sng" dirty="0">
                <a:latin typeface="Times New Roman" panose="02020603050405020304" pitchFamily="18" charset="0"/>
                <a:ea typeface="ＭＳ Ｐゴシック" panose="020B0600070205080204" pitchFamily="34" charset="-128"/>
              </a:rPr>
              <a:t>always points toward the center of the curve.</a:t>
            </a:r>
            <a:endParaRPr lang="en-US" sz="3600" b="1" u="sng" dirty="0">
              <a:latin typeface="Times New Roman" panose="02020603050405020304" pitchFamily="18" charset="0"/>
            </a:endParaRPr>
          </a:p>
        </p:txBody>
      </p:sp>
      <p:graphicFrame>
        <p:nvGraphicFramePr>
          <p:cNvPr id="13" name="Object 3">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3745238754"/>
              </p:ext>
            </p:extLst>
          </p:nvPr>
        </p:nvGraphicFramePr>
        <p:xfrm>
          <a:off x="1928989" y="3879542"/>
          <a:ext cx="1808955" cy="1530658"/>
        </p:xfrm>
        <a:graphic>
          <a:graphicData uri="http://schemas.openxmlformats.org/presentationml/2006/ole">
            <mc:AlternateContent xmlns:mc="http://schemas.openxmlformats.org/markup-compatibility/2006">
              <mc:Choice xmlns:v="urn:schemas-microsoft-com:vml" Requires="v">
                <p:oleObj name="Equation" r:id="rId2" imgW="495000" imgH="419040" progId="Equation.DSMT4">
                  <p:embed/>
                </p:oleObj>
              </mc:Choice>
              <mc:Fallback>
                <p:oleObj name="Equation" r:id="rId2" imgW="495000" imgH="419040" progId="Equation.DSMT4">
                  <p:embed/>
                  <p:pic>
                    <p:nvPicPr>
                      <p:cNvPr id="13" name="Object 3">
                        <a:extLst>
                          <a:ext uri="{C183D7F6-B498-43B3-948B-1728B52AA6E4}">
                            <adec:decorative xmlns:adec="http://schemas.microsoft.com/office/drawing/2017/decorative" val="1"/>
                          </a:ext>
                        </a:extLst>
                      </p:cNvPr>
                      <p:cNvPicPr/>
                      <p:nvPr/>
                    </p:nvPicPr>
                    <p:blipFill>
                      <a:blip r:embed="rId3"/>
                      <a:stretch>
                        <a:fillRect/>
                      </a:stretch>
                    </p:blipFill>
                    <p:spPr>
                      <a:xfrm>
                        <a:off x="1928989" y="3879542"/>
                        <a:ext cx="1808955" cy="1530658"/>
                      </a:xfrm>
                      <a:prstGeom prst="rect">
                        <a:avLst/>
                      </a:prstGeom>
                      <a:solidFill>
                        <a:srgbClr val="EFFF5D"/>
                      </a:solidFill>
                    </p:spPr>
                  </p:pic>
                </p:oleObj>
              </mc:Fallback>
            </mc:AlternateContent>
          </a:graphicData>
        </a:graphic>
      </p:graphicFrame>
      <p:pic>
        <p:nvPicPr>
          <p:cNvPr id="14" name="Picture 4" descr="There are two images here.  One has a ball shown moving counterclockwise around a circle.  The ball is shown at 2 points, one at a point directly to the right of the center of the circle and one a bit farther along.  At each of these points the velocity vectors are shown, they are tangent to the circle (and the path of the ball).  When the ball is directly to the right of center the velocity points straight upwards, this is labeled v1.  When the ball is a big farther along, the vector is now pointing up and to the left.  It is the same length as v1, and labeled v2. The second diagram shows these two velocity vectors and a 3 vector, ∆v added together to form a triangle. Vector v1 points straight up.  Where it ends is where ∆v starts.  It is pointing down and to the left.  v2 starts at the same point as v1 and points up and to the left, and meets the end of ∆v.  This can also be represented as a sum.  If you add ∆v to v1, you get v2. If the vector v was placed on the circle, midway between the two positions of the ball, it would be pointing towards the center of the circle."/>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69735" y="3185604"/>
            <a:ext cx="4206240" cy="2844846"/>
          </a:xfrm>
        </p:spPr>
      </p:pic>
      <p:sp>
        <p:nvSpPr>
          <p:cNvPr id="6" name="Content Placeholder 5" hidden="1"/>
          <p:cNvSpPr>
            <a:spLocks noGrp="1"/>
          </p:cNvSpPr>
          <p:nvPr>
            <p:ph sz="quarter" idx="14"/>
          </p:nvPr>
        </p:nvSpPr>
        <p:spPr>
          <a:xfrm>
            <a:off x="8542571" y="5897880"/>
            <a:ext cx="2096400" cy="624294"/>
          </a:xfrm>
        </p:spPr>
        <p:txBody>
          <a:bodyPr>
            <a:normAutofit/>
          </a:bodyPr>
          <a:lstStyle/>
          <a:p>
            <a:endParaRPr lang="en-US"/>
          </a:p>
        </p:txBody>
      </p:sp>
      <p:sp>
        <p:nvSpPr>
          <p:cNvPr id="10" name="Text Placeholder 6" hidden="1"/>
          <p:cNvSpPr>
            <a:spLocks noGrp="1"/>
          </p:cNvSpPr>
          <p:nvPr>
            <p:ph type="body" sz="quarter" idx="18"/>
          </p:nvPr>
        </p:nvSpPr>
        <p:spPr/>
        <p:txBody>
          <a:bodyPr>
            <a:normAutofit fontScale="92500" lnSpcReduction="20000"/>
          </a:bodyPr>
          <a:lstStyle/>
          <a:p>
            <a:endParaRPr lang="en-US"/>
          </a:p>
        </p:txBody>
      </p:sp>
      <p:sp>
        <p:nvSpPr>
          <p:cNvPr id="11" name="Text Placeholder 7" hidden="1"/>
          <p:cNvSpPr>
            <a:spLocks noGrp="1"/>
          </p:cNvSpPr>
          <p:nvPr>
            <p:ph type="body" sz="quarter" idx="19"/>
          </p:nvPr>
        </p:nvSpPr>
        <p:spPr/>
        <p:txBody>
          <a:bodyPr/>
          <a:lstStyle/>
          <a:p>
            <a:endParaRPr lang="en-US"/>
          </a:p>
        </p:txBody>
      </p:sp>
      <p:sp>
        <p:nvSpPr>
          <p:cNvPr id="12" name="Slide Number Placeholder 8"/>
          <p:cNvSpPr>
            <a:spLocks noGrp="1"/>
          </p:cNvSpPr>
          <p:nvPr>
            <p:ph type="sldNum" sz="quarter" idx="10"/>
          </p:nvPr>
        </p:nvSpPr>
        <p:spPr/>
        <p:txBody>
          <a:bodyPr/>
          <a:lstStyle/>
          <a:p>
            <a:fld id="{68151E55-6873-49E2-B8D5-2F265E6F1973}" type="slidenum">
              <a:rPr lang="en-US" smtClean="0"/>
              <a:pPr/>
              <a:t>19</a:t>
            </a:fld>
            <a:endParaRPr lang="en-US" dirty="0"/>
          </a:p>
        </p:txBody>
      </p:sp>
    </p:spTree>
    <p:extLst>
      <p:ext uri="{BB962C8B-B14F-4D97-AF65-F5344CB8AC3E}">
        <p14:creationId xmlns:p14="http://schemas.microsoft.com/office/powerpoint/2010/main" val="351277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5664" y="617928"/>
            <a:ext cx="12192000" cy="783311"/>
          </a:xfrm>
        </p:spPr>
        <p:txBody>
          <a:bodyPr/>
          <a:lstStyle/>
          <a:p>
            <a:r>
              <a:rPr lang="en-US" altLang="en-US" sz="3600" dirty="0"/>
              <a:t>What happens when objects are connected?</a:t>
            </a:r>
            <a:r>
              <a:rPr lang="en-US" altLang="en-US" sz="1600" dirty="0"/>
              <a:t> 1</a:t>
            </a:r>
          </a:p>
        </p:txBody>
      </p:sp>
      <p:sp>
        <p:nvSpPr>
          <p:cNvPr id="5" name="Content Placeholder 2"/>
          <p:cNvSpPr>
            <a:spLocks noGrp="1"/>
          </p:cNvSpPr>
          <p:nvPr>
            <p:ph sz="quarter" idx="12"/>
          </p:nvPr>
        </p:nvSpPr>
        <p:spPr>
          <a:xfrm>
            <a:off x="1219200" y="1637882"/>
            <a:ext cx="8984015" cy="2665620"/>
          </a:xfrm>
        </p:spPr>
        <p:txBody>
          <a:bodyPr>
            <a:noAutofit/>
          </a:bodyPr>
          <a:lstStyle/>
          <a:p>
            <a:pPr>
              <a:spcBef>
                <a:spcPct val="0"/>
              </a:spcBef>
            </a:pPr>
            <a:r>
              <a:rPr lang="en-US" altLang="en-US" sz="2400" dirty="0"/>
              <a:t>Two connected carts being accelerated by a force </a:t>
            </a:r>
            <a:r>
              <a:rPr lang="en-US" altLang="en-US" sz="2400" b="1" dirty="0">
                <a:solidFill>
                  <a:srgbClr val="CC4D00"/>
                </a:solidFill>
              </a:rPr>
              <a:t>F</a:t>
            </a:r>
            <a:r>
              <a:rPr lang="en-US" altLang="en-US" sz="2400" dirty="0"/>
              <a:t> applied by a string:</a:t>
            </a:r>
          </a:p>
          <a:p>
            <a:pPr marL="342000" lvl="1" indent="-342000">
              <a:spcBef>
                <a:spcPct val="0"/>
              </a:spcBef>
            </a:pPr>
            <a:r>
              <a:rPr lang="en-US" altLang="en-US" sz="2400" dirty="0">
                <a:latin typeface="Times New Roman" panose="02020603050405020304" pitchFamily="18" charset="0"/>
                <a:cs typeface="Times New Roman" panose="02020603050405020304" pitchFamily="18" charset="0"/>
              </a:rPr>
              <a:t>Both carts must have the same acceleration </a:t>
            </a:r>
            <a:r>
              <a:rPr lang="en-US" altLang="en-US" sz="2400" b="1" dirty="0">
                <a:solidFill>
                  <a:srgbClr val="CC4D00"/>
                </a:solidFill>
                <a:latin typeface="Times New Roman" panose="02020603050405020304" pitchFamily="18" charset="0"/>
                <a:cs typeface="Times New Roman" panose="02020603050405020304" pitchFamily="18" charset="0"/>
              </a:rPr>
              <a:t>a</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which is equal to the net horizontal force divided by the total mass</a:t>
            </a:r>
            <a:endParaRPr lang="en-US" altLang="en-US" sz="2400" dirty="0">
              <a:solidFill>
                <a:srgbClr val="FAA368"/>
              </a:solidFill>
              <a:latin typeface="Times New Roman" panose="02020603050405020304" pitchFamily="18" charset="0"/>
              <a:cs typeface="Times New Roman" panose="02020603050405020304" pitchFamily="18" charset="0"/>
            </a:endParaRPr>
          </a:p>
          <a:p>
            <a:pPr marL="342000" lvl="1" indent="-342000">
              <a:spcBef>
                <a:spcPct val="0"/>
              </a:spcBef>
            </a:pPr>
            <a:r>
              <a:rPr lang="en-US" altLang="en-US" sz="2400" dirty="0">
                <a:latin typeface="Times New Roman" panose="02020603050405020304" pitchFamily="18" charset="0"/>
                <a:cs typeface="Times New Roman" panose="02020603050405020304" pitchFamily="18" charset="0"/>
              </a:rPr>
              <a:t>Each cart will have a net force equal to its mass times the acceleration</a:t>
            </a:r>
          </a:p>
        </p:txBody>
      </p:sp>
      <p:sp>
        <p:nvSpPr>
          <p:cNvPr id="9" name="Slide Number Placeholder 8">
            <a:extLst>
              <a:ext uri="{FF2B5EF4-FFF2-40B4-BE49-F238E27FC236}">
                <a16:creationId xmlns:a16="http://schemas.microsoft.com/office/drawing/2014/main" id="{9AF83917-26F3-4FFD-8CE1-6F2DC491C48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3" descr="Two carts are connected and being pulled by a string."/>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4845"/>
          <a:stretch/>
        </p:blipFill>
        <p:spPr bwMode="auto">
          <a:xfrm>
            <a:off x="2438400" y="4038600"/>
            <a:ext cx="752792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455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883" y="378720"/>
            <a:ext cx="11280000" cy="810000"/>
          </a:xfrm>
        </p:spPr>
        <p:txBody>
          <a:bodyPr/>
          <a:lstStyle/>
          <a:p>
            <a:r>
              <a:rPr lang="en-US" altLang="en-US" noProof="0" dirty="0"/>
              <a:t>Centripetal Acceleration</a:t>
            </a:r>
            <a:r>
              <a:rPr lang="en-US" altLang="en-US" sz="1600" dirty="0"/>
              <a:t> 2</a:t>
            </a:r>
            <a:endParaRPr lang="en-US" noProof="0" dirty="0"/>
          </a:p>
        </p:txBody>
      </p:sp>
      <p:sp>
        <p:nvSpPr>
          <p:cNvPr id="3" name="Content Placeholder 2"/>
          <p:cNvSpPr>
            <a:spLocks noGrp="1"/>
          </p:cNvSpPr>
          <p:nvPr>
            <p:ph sz="quarter" idx="11"/>
          </p:nvPr>
        </p:nvSpPr>
        <p:spPr>
          <a:xfrm>
            <a:off x="1136342" y="1188720"/>
            <a:ext cx="7155402" cy="5120640"/>
          </a:xfrm>
        </p:spPr>
        <p:txBody>
          <a:bodyPr/>
          <a:lstStyle/>
          <a:p>
            <a:pPr>
              <a:lnSpc>
                <a:spcPct val="80000"/>
              </a:lnSpc>
              <a:spcAft>
                <a:spcPts val="1500"/>
              </a:spcAft>
            </a:pPr>
            <a:r>
              <a:rPr lang="en-US" altLang="en-US" sz="2800" b="1" i="1" dirty="0">
                <a:solidFill>
                  <a:srgbClr val="0A5D00"/>
                </a:solidFill>
                <a:ea typeface="ＭＳ Ｐゴシック" panose="020B0600070205080204" pitchFamily="34" charset="-128"/>
              </a:rPr>
              <a:t>Centripetal acceleration </a:t>
            </a:r>
            <a:r>
              <a:rPr lang="en-US" altLang="en-US" sz="2800" u="sng" dirty="0">
                <a:ea typeface="ＭＳ Ｐゴシック" panose="020B0600070205080204" pitchFamily="34" charset="-128"/>
              </a:rPr>
              <a:t>is the rate of change in velocity of an object that is associated with the change in </a:t>
            </a:r>
            <a:r>
              <a:rPr lang="en-US" altLang="en-US" sz="2800" b="1" i="1" u="sng" dirty="0">
                <a:ea typeface="ＭＳ Ｐゴシック" panose="020B0600070205080204" pitchFamily="34" charset="-128"/>
              </a:rPr>
              <a:t>direction</a:t>
            </a:r>
            <a:r>
              <a:rPr lang="en-US" altLang="en-US" sz="2800" u="sng" dirty="0">
                <a:ea typeface="ＭＳ Ｐゴシック" panose="020B0600070205080204" pitchFamily="34" charset="-128"/>
              </a:rPr>
              <a:t> of the velocity.</a:t>
            </a:r>
          </a:p>
          <a:p>
            <a:pPr lvl="1">
              <a:lnSpc>
                <a:spcPct val="80000"/>
              </a:lnSpc>
              <a:spcBef>
                <a:spcPts val="0"/>
              </a:spcBef>
              <a:spcAft>
                <a:spcPts val="1500"/>
              </a:spcAft>
              <a:buClr>
                <a:srgbClr val="9B3700"/>
              </a:buClr>
            </a:pPr>
            <a:r>
              <a:rPr lang="en-US" altLang="en-US" sz="2400" dirty="0">
                <a:latin typeface="Times New Roman" panose="02020603050405020304" pitchFamily="18" charset="0"/>
                <a:ea typeface="ＭＳ Ｐゴシック" panose="020B0600070205080204" pitchFamily="34" charset="-128"/>
              </a:rPr>
              <a:t>Centripetal acceleration is always perpendicular to the velocity.</a:t>
            </a:r>
          </a:p>
          <a:p>
            <a:pPr lvl="1">
              <a:lnSpc>
                <a:spcPct val="80000"/>
              </a:lnSpc>
              <a:spcBef>
                <a:spcPts val="0"/>
              </a:spcBef>
              <a:spcAft>
                <a:spcPts val="1500"/>
              </a:spcAft>
              <a:buClr>
                <a:srgbClr val="9B3700"/>
              </a:buClr>
            </a:pPr>
            <a:r>
              <a:rPr lang="en-US" altLang="en-US" sz="2400" dirty="0">
                <a:latin typeface="Times New Roman" panose="02020603050405020304" pitchFamily="18" charset="0"/>
                <a:ea typeface="ＭＳ Ｐゴシック" panose="020B0600070205080204" pitchFamily="34" charset="-128"/>
              </a:rPr>
              <a:t>Centripetal acceleration always points toward the center of the curve.</a:t>
            </a:r>
          </a:p>
          <a:p>
            <a:pPr>
              <a:lnSpc>
                <a:spcPct val="80000"/>
              </a:lnSpc>
              <a:spcAft>
                <a:spcPts val="1500"/>
              </a:spcAft>
            </a:pPr>
            <a:r>
              <a:rPr lang="en-US" altLang="en-US" sz="2800" b="1" i="1" dirty="0">
                <a:solidFill>
                  <a:srgbClr val="0A5D00"/>
                </a:solidFill>
                <a:ea typeface="ＭＳ Ｐゴシック" panose="020B0600070205080204" pitchFamily="34" charset="-128"/>
              </a:rPr>
              <a:t>The centripetal force</a:t>
            </a:r>
            <a:r>
              <a:rPr lang="en-US" altLang="en-US" sz="2800" dirty="0">
                <a:solidFill>
                  <a:srgbClr val="0A5D00"/>
                </a:solidFill>
                <a:ea typeface="ＭＳ Ｐゴシック" panose="020B0600070205080204" pitchFamily="34" charset="-128"/>
              </a:rPr>
              <a:t> </a:t>
            </a:r>
            <a:r>
              <a:rPr lang="en-US" altLang="en-US" sz="2800" u="sng" dirty="0">
                <a:ea typeface="ＭＳ Ｐゴシック" panose="020B0600070205080204" pitchFamily="34" charset="-128"/>
              </a:rPr>
              <a:t>refers to any force </a:t>
            </a:r>
            <a:r>
              <a:rPr lang="en-US" altLang="en-US" sz="2800" b="1" i="1" u="sng" dirty="0">
                <a:ea typeface="ＭＳ Ｐゴシック" panose="020B0600070205080204" pitchFamily="34" charset="-128"/>
              </a:rPr>
              <a:t>or combination of forces</a:t>
            </a:r>
            <a:r>
              <a:rPr lang="en-US" altLang="en-US" sz="2800" u="sng" dirty="0">
                <a:ea typeface="ＭＳ Ｐゴシック" panose="020B0600070205080204" pitchFamily="34" charset="-128"/>
              </a:rPr>
              <a:t> that produces a </a:t>
            </a:r>
            <a:r>
              <a:rPr lang="en-US" altLang="en-US" sz="2800" u="sng" dirty="0">
                <a:solidFill>
                  <a:srgbClr val="0A5D00"/>
                </a:solidFill>
                <a:ea typeface="ＭＳ Ｐゴシック" panose="020B0600070205080204" pitchFamily="34" charset="-128"/>
              </a:rPr>
              <a:t>centripetal acceleration</a:t>
            </a:r>
            <a:r>
              <a:rPr lang="en-US" altLang="en-US" sz="2800" u="sng" dirty="0">
                <a:ea typeface="ＭＳ Ｐゴシック" panose="020B0600070205080204" pitchFamily="34" charset="-128"/>
              </a:rPr>
              <a:t>.</a:t>
            </a:r>
            <a:endParaRPr lang="en-US" u="sng" noProof="0" dirty="0"/>
          </a:p>
        </p:txBody>
      </p:sp>
      <p:graphicFrame>
        <p:nvGraphicFramePr>
          <p:cNvPr id="13" name="Object 3">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2667755642"/>
              </p:ext>
            </p:extLst>
          </p:nvPr>
        </p:nvGraphicFramePr>
        <p:xfrm>
          <a:off x="8654178" y="2267659"/>
          <a:ext cx="1242750" cy="1051560"/>
        </p:xfrm>
        <a:graphic>
          <a:graphicData uri="http://schemas.openxmlformats.org/presentationml/2006/ole">
            <mc:AlternateContent xmlns:mc="http://schemas.openxmlformats.org/markup-compatibility/2006">
              <mc:Choice xmlns:v="urn:schemas-microsoft-com:vml" Requires="v">
                <p:oleObj name="Equation" r:id="rId2" imgW="495000" imgH="419040" progId="Equation.DSMT4">
                  <p:embed/>
                </p:oleObj>
              </mc:Choice>
              <mc:Fallback>
                <p:oleObj name="Equation" r:id="rId2" imgW="495000" imgH="419040" progId="Equation.DSMT4">
                  <p:embed/>
                  <p:pic>
                    <p:nvPicPr>
                      <p:cNvPr id="13" name="Object 3">
                        <a:extLst>
                          <a:ext uri="{C183D7F6-B498-43B3-948B-1728B52AA6E4}">
                            <adec:decorative xmlns:adec="http://schemas.microsoft.com/office/drawing/2017/decorative" val="1"/>
                          </a:ext>
                        </a:extLst>
                      </p:cNvPr>
                      <p:cNvPicPr/>
                      <p:nvPr/>
                    </p:nvPicPr>
                    <p:blipFill>
                      <a:blip r:embed="rId3"/>
                      <a:stretch>
                        <a:fillRect/>
                      </a:stretch>
                    </p:blipFill>
                    <p:spPr>
                      <a:xfrm>
                        <a:off x="8654178" y="2267659"/>
                        <a:ext cx="1242750" cy="1051560"/>
                      </a:xfrm>
                      <a:prstGeom prst="rect">
                        <a:avLst/>
                      </a:prstGeom>
                      <a:solidFill>
                        <a:srgbClr val="EFFF5D"/>
                      </a:solidFill>
                    </p:spPr>
                  </p:pic>
                </p:oleObj>
              </mc:Fallback>
            </mc:AlternateContent>
          </a:graphicData>
        </a:graphic>
      </p:graphicFrame>
      <p:graphicFrame>
        <p:nvGraphicFramePr>
          <p:cNvPr id="14" name="Object 4">
            <a:extLst>
              <a:ext uri="{C183D7F6-B498-43B3-948B-1728B52AA6E4}">
                <adec:decorative xmlns:adec="http://schemas.microsoft.com/office/drawing/2017/decorative" val="1"/>
              </a:ext>
            </a:extLst>
          </p:cNvPr>
          <p:cNvGraphicFramePr>
            <a:graphicFrameLocks noGrp="1" noChangeAspect="1"/>
          </p:cNvGraphicFramePr>
          <p:nvPr>
            <p:ph sz="quarter" idx="13"/>
          </p:nvPr>
        </p:nvGraphicFramePr>
        <p:xfrm>
          <a:off x="8456748" y="5334000"/>
          <a:ext cx="1440180" cy="576072"/>
        </p:xfrm>
        <a:graphic>
          <a:graphicData uri="http://schemas.openxmlformats.org/presentationml/2006/ole">
            <mc:AlternateContent xmlns:mc="http://schemas.openxmlformats.org/markup-compatibility/2006">
              <mc:Choice xmlns:v="urn:schemas-microsoft-com:vml" Requires="v">
                <p:oleObj name="Equation" r:id="rId4" imgW="571320" imgH="228600" progId="Equation.DSMT4">
                  <p:embed/>
                </p:oleObj>
              </mc:Choice>
              <mc:Fallback>
                <p:oleObj name="Equation" r:id="rId4" imgW="571320" imgH="228600" progId="Equation.DSMT4">
                  <p:embed/>
                  <p:pic>
                    <p:nvPicPr>
                      <p:cNvPr id="14" name="Object 4">
                        <a:extLst>
                          <a:ext uri="{C183D7F6-B498-43B3-948B-1728B52AA6E4}">
                            <adec:decorative xmlns:adec="http://schemas.microsoft.com/office/drawing/2017/decorative" val="1"/>
                          </a:ext>
                        </a:extLst>
                      </p:cNvPr>
                      <p:cNvPicPr/>
                      <p:nvPr/>
                    </p:nvPicPr>
                    <p:blipFill>
                      <a:blip r:embed="rId5"/>
                      <a:stretch>
                        <a:fillRect/>
                      </a:stretch>
                    </p:blipFill>
                    <p:spPr>
                      <a:xfrm>
                        <a:off x="8456748" y="5334000"/>
                        <a:ext cx="1440180" cy="576072"/>
                      </a:xfrm>
                      <a:prstGeom prst="rect">
                        <a:avLst/>
                      </a:prstGeom>
                      <a:solidFill>
                        <a:srgbClr val="EFFF5D"/>
                      </a:solidFill>
                    </p:spPr>
                  </p:pic>
                </p:oleObj>
              </mc:Fallback>
            </mc:AlternateContent>
          </a:graphicData>
        </a:graphic>
      </p:graphicFrame>
      <p:sp>
        <p:nvSpPr>
          <p:cNvPr id="6" name="Content Placeholder 5" hidden="1"/>
          <p:cNvSpPr>
            <a:spLocks noGrp="1"/>
          </p:cNvSpPr>
          <p:nvPr>
            <p:ph sz="quarter" idx="14"/>
          </p:nvPr>
        </p:nvSpPr>
        <p:spPr/>
        <p:txBody>
          <a:bodyPr>
            <a:normAutofit lnSpcReduction="10000"/>
          </a:bodyPr>
          <a:lstStyle/>
          <a:p>
            <a:endParaRPr lang="en-US"/>
          </a:p>
        </p:txBody>
      </p:sp>
      <p:sp>
        <p:nvSpPr>
          <p:cNvPr id="10" name="Text Placeholder 6" hidden="1"/>
          <p:cNvSpPr>
            <a:spLocks noGrp="1"/>
          </p:cNvSpPr>
          <p:nvPr>
            <p:ph type="body" sz="quarter" idx="18"/>
          </p:nvPr>
        </p:nvSpPr>
        <p:spPr/>
        <p:txBody>
          <a:bodyPr>
            <a:normAutofit fontScale="92500" lnSpcReduction="20000"/>
          </a:bodyPr>
          <a:lstStyle/>
          <a:p>
            <a:endParaRPr lang="en-US"/>
          </a:p>
        </p:txBody>
      </p:sp>
      <p:sp>
        <p:nvSpPr>
          <p:cNvPr id="11" name="Text Placeholder 7" hidden="1"/>
          <p:cNvSpPr>
            <a:spLocks noGrp="1"/>
          </p:cNvSpPr>
          <p:nvPr>
            <p:ph type="body" sz="quarter" idx="19"/>
          </p:nvPr>
        </p:nvSpPr>
        <p:spPr/>
        <p:txBody>
          <a:bodyPr/>
          <a:lstStyle/>
          <a:p>
            <a:endParaRPr lang="en-US"/>
          </a:p>
        </p:txBody>
      </p:sp>
      <p:sp>
        <p:nvSpPr>
          <p:cNvPr id="12" name="Slide Number Placeholder 8"/>
          <p:cNvSpPr>
            <a:spLocks noGrp="1"/>
          </p:cNvSpPr>
          <p:nvPr>
            <p:ph type="sldNum" sz="quarter" idx="10"/>
          </p:nvPr>
        </p:nvSpPr>
        <p:spPr/>
        <p:txBody>
          <a:bodyPr/>
          <a:lstStyle/>
          <a:p>
            <a:fld id="{68151E55-6873-49E2-B8D5-2F265E6F1973}" type="slidenum">
              <a:rPr lang="en-US" smtClean="0"/>
              <a:pPr/>
              <a:t>20</a:t>
            </a:fld>
            <a:endParaRPr lang="en-US" dirty="0"/>
          </a:p>
        </p:txBody>
      </p:sp>
    </p:spTree>
    <p:extLst>
      <p:ext uri="{BB962C8B-B14F-4D97-AF65-F5344CB8AC3E}">
        <p14:creationId xmlns:p14="http://schemas.microsoft.com/office/powerpoint/2010/main" val="185704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Question 5.3</a:t>
            </a:r>
          </a:p>
        </p:txBody>
      </p:sp>
      <p:sp>
        <p:nvSpPr>
          <p:cNvPr id="3" name="Content Placeholder 2"/>
          <p:cNvSpPr>
            <a:spLocks noGrp="1"/>
          </p:cNvSpPr>
          <p:nvPr>
            <p:ph idx="1"/>
          </p:nvPr>
        </p:nvSpPr>
        <p:spPr>
          <a:xfrm>
            <a:off x="1981200" y="1676400"/>
            <a:ext cx="8229600" cy="4572000"/>
          </a:xfrm>
        </p:spPr>
        <p:txBody>
          <a:bodyPr/>
          <a:lstStyle/>
          <a:p>
            <a:r>
              <a:rPr lang="en-IN" sz="2400" dirty="0"/>
              <a:t>If the radius in which an object moves in uniform circular motion is tripled while the</a:t>
            </a:r>
            <a:br>
              <a:rPr lang="en-IN" sz="2400" dirty="0"/>
            </a:br>
            <a:r>
              <a:rPr lang="en-IN" sz="2400" dirty="0"/>
              <a:t>speed remains constant the centripetal</a:t>
            </a:r>
            <a:br>
              <a:rPr lang="en-IN" sz="2400" dirty="0"/>
            </a:br>
            <a:r>
              <a:rPr lang="en-IN" sz="2400" dirty="0"/>
              <a:t>acceleration is multiplied by a factor of</a:t>
            </a:r>
          </a:p>
          <a:p>
            <a:pPr marL="914400" indent="-547200">
              <a:buFont typeface="+mj-lt"/>
              <a:buAutoNum type="alphaUcPeriod"/>
            </a:pPr>
            <a:r>
              <a:rPr lang="en-IN" sz="2400" dirty="0"/>
              <a:t>9</a:t>
            </a:r>
          </a:p>
          <a:p>
            <a:pPr marL="914400" indent="-547200">
              <a:buFont typeface="+mj-lt"/>
              <a:buAutoNum type="alphaUcPeriod"/>
            </a:pPr>
            <a:r>
              <a:rPr lang="en-IN" sz="2400" dirty="0"/>
              <a:t>3</a:t>
            </a:r>
          </a:p>
          <a:p>
            <a:pPr marL="914400" indent="-547200">
              <a:buFont typeface="+mj-lt"/>
              <a:buAutoNum type="alphaUcPeriod"/>
            </a:pPr>
            <a:r>
              <a:rPr lang="en-IN" sz="2400" dirty="0"/>
              <a:t>1</a:t>
            </a:r>
          </a:p>
          <a:p>
            <a:pPr marL="914400" indent="-547200">
              <a:buFont typeface="+mj-lt"/>
              <a:buAutoNum type="alphaUcPeriod"/>
            </a:pPr>
            <a:r>
              <a:rPr lang="en-IN" sz="2400" dirty="0"/>
              <a:t>1/3</a:t>
            </a:r>
          </a:p>
          <a:p>
            <a:pPr marL="914400" indent="-547200">
              <a:buFont typeface="+mj-lt"/>
              <a:buAutoNum type="alphaUcPeriod"/>
            </a:pPr>
            <a:r>
              <a:rPr lang="en-IN" sz="2400" dirty="0"/>
              <a:t>1/9</a:t>
            </a:r>
          </a:p>
        </p:txBody>
      </p:sp>
      <p:pic>
        <p:nvPicPr>
          <p:cNvPr id="8" name="Picture 3"/>
          <p:cNvPicPr>
            <a:picLocks noGrp="1" noChangeAspect="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5141976" y="4154978"/>
            <a:ext cx="1563624"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Grp="1" noChangeAspect="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7609332" y="3259282"/>
            <a:ext cx="260146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584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5.3</a:t>
            </a:r>
            <a:endParaRPr lang="en-US" sz="1500" b="1"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64332" y="1807112"/>
            <a:ext cx="7663336" cy="449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014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Question 5.4</a:t>
            </a:r>
          </a:p>
        </p:txBody>
      </p:sp>
      <p:sp>
        <p:nvSpPr>
          <p:cNvPr id="3" name="Content Placeholder 2"/>
          <p:cNvSpPr>
            <a:spLocks noGrp="1"/>
          </p:cNvSpPr>
          <p:nvPr>
            <p:ph idx="1"/>
          </p:nvPr>
        </p:nvSpPr>
        <p:spPr>
          <a:xfrm>
            <a:off x="1981200" y="1676400"/>
            <a:ext cx="8229600" cy="4572000"/>
          </a:xfrm>
        </p:spPr>
        <p:txBody>
          <a:bodyPr/>
          <a:lstStyle/>
          <a:p>
            <a:r>
              <a:rPr lang="en-IN" sz="2400" dirty="0"/>
              <a:t>If the speed of an object in uniform circular motion is tripled while the radius remains constant the centripetal acceleration is multiplied by a factor of</a:t>
            </a:r>
          </a:p>
          <a:p>
            <a:pPr marL="914400" indent="-547200">
              <a:buFont typeface="+mj-lt"/>
              <a:buAutoNum type="alphaUcPeriod"/>
            </a:pPr>
            <a:r>
              <a:rPr lang="en-IN" sz="2400" dirty="0"/>
              <a:t>9</a:t>
            </a:r>
          </a:p>
          <a:p>
            <a:pPr marL="914400" indent="-547200">
              <a:buFont typeface="+mj-lt"/>
              <a:buAutoNum type="alphaUcPeriod"/>
            </a:pPr>
            <a:r>
              <a:rPr lang="en-IN" sz="2400" dirty="0"/>
              <a:t>3</a:t>
            </a:r>
          </a:p>
          <a:p>
            <a:pPr marL="914400" indent="-547200">
              <a:buFont typeface="+mj-lt"/>
              <a:buAutoNum type="alphaUcPeriod"/>
            </a:pPr>
            <a:r>
              <a:rPr lang="en-IN" sz="2400" dirty="0"/>
              <a:t>1</a:t>
            </a:r>
          </a:p>
          <a:p>
            <a:pPr marL="914400" indent="-547200">
              <a:buFont typeface="+mj-lt"/>
              <a:buAutoNum type="alphaUcPeriod"/>
            </a:pPr>
            <a:r>
              <a:rPr lang="en-IN" sz="2400" dirty="0"/>
              <a:t>1/3</a:t>
            </a:r>
          </a:p>
          <a:p>
            <a:pPr marL="914400" indent="-547200">
              <a:buFont typeface="+mj-lt"/>
              <a:buAutoNum type="alphaUcPeriod"/>
            </a:pPr>
            <a:r>
              <a:rPr lang="en-IN" sz="2400" dirty="0"/>
              <a:t>1/9</a:t>
            </a:r>
          </a:p>
        </p:txBody>
      </p:sp>
      <p:pic>
        <p:nvPicPr>
          <p:cNvPr id="8" name="Picture 3"/>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bwMode="auto">
          <a:xfrm>
            <a:off x="5257800" y="4773404"/>
            <a:ext cx="1719986" cy="154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bwMode="auto">
          <a:xfrm>
            <a:off x="7841712" y="3048000"/>
            <a:ext cx="2136708" cy="326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37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5.4</a:t>
            </a:r>
            <a:endParaRPr lang="en-US" sz="1500" b="1"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64332" y="1981201"/>
            <a:ext cx="7663336" cy="289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52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957" y="487796"/>
            <a:ext cx="8460000" cy="810000"/>
          </a:xfrm>
        </p:spPr>
        <p:txBody>
          <a:bodyPr/>
          <a:lstStyle/>
          <a:p>
            <a:r>
              <a:rPr lang="en-US" noProof="0" dirty="0"/>
              <a:t>Force</a:t>
            </a:r>
          </a:p>
        </p:txBody>
      </p:sp>
      <p:sp>
        <p:nvSpPr>
          <p:cNvPr id="3" name="Content Placeholder 2"/>
          <p:cNvSpPr>
            <a:spLocks noGrp="1"/>
          </p:cNvSpPr>
          <p:nvPr>
            <p:ph sz="quarter" idx="11"/>
          </p:nvPr>
        </p:nvSpPr>
        <p:spPr>
          <a:xfrm>
            <a:off x="791802" y="1163151"/>
            <a:ext cx="5510838" cy="1463040"/>
          </a:xfrm>
        </p:spPr>
        <p:txBody>
          <a:bodyPr/>
          <a:lstStyle/>
          <a:p>
            <a:r>
              <a:rPr lang="en-US" altLang="en-US" sz="2800" u="sng" dirty="0">
                <a:ea typeface="ＭＳ Ｐゴシック" panose="020B0600070205080204" pitchFamily="34" charset="-128"/>
              </a:rPr>
              <a:t>The </a:t>
            </a:r>
            <a:r>
              <a:rPr lang="en-US" altLang="en-US" sz="2800" b="1" i="1" u="sng" dirty="0">
                <a:ea typeface="ＭＳ Ｐゴシック" panose="020B0600070205080204" pitchFamily="34" charset="-128"/>
              </a:rPr>
              <a:t>horizontal</a:t>
            </a:r>
            <a:r>
              <a:rPr lang="en-US" altLang="en-US" sz="2800" u="sng" dirty="0">
                <a:ea typeface="ＭＳ Ｐゴシック" panose="020B0600070205080204" pitchFamily="34" charset="-128"/>
              </a:rPr>
              <a:t> component of the tension, T, produces the centripetal acceleration.</a:t>
            </a:r>
            <a:endParaRPr lang="en-US" sz="2800" u="sng" dirty="0"/>
          </a:p>
        </p:txBody>
      </p:sp>
      <p:pic>
        <p:nvPicPr>
          <p:cNvPr id="13" name="Picture 3" descr="A hand is shown twirling a ball horizontally. The image is when the ball is on the right hand side of the circle, the hand is above the center of the circle  The forces on the ball are shown as vectors. The tension, T, applied by the hand is shown pointing from the ball along the string towards the hand.  The two components (vertical, Tv, and horizontal, Th) of this tension force are also shown. In addition the weight of the ball is shown as a vector labeled W, pointing straight downward."/>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6967871" y="892796"/>
            <a:ext cx="4023360" cy="2092659"/>
          </a:xfrm>
        </p:spPr>
      </p:pic>
      <p:pic>
        <p:nvPicPr>
          <p:cNvPr id="14" name="Picture 4" descr="This image has the same 4 vectors as the previous image (T, then its compoenents Tv and Th, and W) but shows the vectors for two different situations--one at low speed and one at high speed. The  vertical component of the tension, Tv, is always equal to the weight, W, of the ball.  Since the weight never changes neither does the vertical component. At high speeds the vector T is longer, so the horizontal component, Th, is also longer.  At low speeds, the vector T is shorter, so the horizontal component, Th, is shorte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161201" y="2626191"/>
            <a:ext cx="3108960" cy="3496560"/>
          </a:xfrm>
        </p:spPr>
      </p:pic>
      <p:sp>
        <p:nvSpPr>
          <p:cNvPr id="6" name="Content Placeholder 5"/>
          <p:cNvSpPr>
            <a:spLocks noGrp="1"/>
          </p:cNvSpPr>
          <p:nvPr>
            <p:ph sz="quarter" idx="14"/>
          </p:nvPr>
        </p:nvSpPr>
        <p:spPr>
          <a:xfrm>
            <a:off x="4483222" y="3340525"/>
            <a:ext cx="7155402" cy="2782226"/>
          </a:xfrm>
        </p:spPr>
        <p:txBody>
          <a:bodyPr vert="horz" lIns="0" tIns="0" rIns="0" bIns="0" rtlCol="0" anchor="t">
            <a:noAutofit/>
          </a:bodyPr>
          <a:lstStyle/>
          <a:p>
            <a:r>
              <a:rPr lang="en-US" altLang="en-US" sz="2800" dirty="0"/>
              <a:t>The </a:t>
            </a:r>
            <a:r>
              <a:rPr lang="en-US" altLang="en-US" sz="2800" b="1" i="1" dirty="0"/>
              <a:t>vertical</a:t>
            </a:r>
            <a:r>
              <a:rPr lang="en-US" altLang="en-US" sz="2800" dirty="0"/>
              <a:t> component of T is equal to the weight of the ball.</a:t>
            </a:r>
          </a:p>
          <a:p>
            <a:r>
              <a:rPr lang="en-US" altLang="en-US" sz="2800" dirty="0"/>
              <a:t>At higher speeds, the string is closer to horizontal because </a:t>
            </a:r>
            <a:r>
              <a:rPr lang="en-US" altLang="en-US" sz="2800" b="1" dirty="0"/>
              <a:t>a large horizontal component of T is needed to provide the required centripetal force</a:t>
            </a:r>
            <a:r>
              <a:rPr lang="en-US" altLang="en-US" sz="2800" dirty="0"/>
              <a:t>.</a:t>
            </a:r>
            <a:endParaRPr lang="en-US" sz="2800" dirty="0"/>
          </a:p>
        </p:txBody>
      </p:sp>
      <p:sp>
        <p:nvSpPr>
          <p:cNvPr id="10" name="Text Placeholder 6" hidden="1"/>
          <p:cNvSpPr>
            <a:spLocks noGrp="1"/>
          </p:cNvSpPr>
          <p:nvPr>
            <p:ph type="body" sz="quarter" idx="18"/>
          </p:nvPr>
        </p:nvSpPr>
        <p:spPr/>
        <p:txBody>
          <a:bodyPr>
            <a:normAutofit fontScale="92500" lnSpcReduction="20000"/>
          </a:bodyPr>
          <a:lstStyle/>
          <a:p>
            <a:endParaRPr lang="en-US"/>
          </a:p>
        </p:txBody>
      </p:sp>
      <p:sp>
        <p:nvSpPr>
          <p:cNvPr id="11" name="Text Placeholder 7" hidden="1"/>
          <p:cNvSpPr>
            <a:spLocks noGrp="1"/>
          </p:cNvSpPr>
          <p:nvPr>
            <p:ph type="body" sz="quarter" idx="19"/>
          </p:nvPr>
        </p:nvSpPr>
        <p:spPr/>
        <p:txBody>
          <a:bodyPr/>
          <a:lstStyle/>
          <a:p>
            <a:endParaRPr lang="en-US"/>
          </a:p>
        </p:txBody>
      </p:sp>
      <p:sp>
        <p:nvSpPr>
          <p:cNvPr id="12" name="Slide Number Placeholder 8"/>
          <p:cNvSpPr>
            <a:spLocks noGrp="1"/>
          </p:cNvSpPr>
          <p:nvPr>
            <p:ph type="sldNum" sz="quarter" idx="10"/>
          </p:nvPr>
        </p:nvSpPr>
        <p:spPr/>
        <p:txBody>
          <a:bodyPr/>
          <a:lstStyle/>
          <a:p>
            <a:fld id="{68151E55-6873-49E2-B8D5-2F265E6F1973}" type="slidenum">
              <a:rPr lang="en-US" smtClean="0"/>
              <a:pPr/>
              <a:t>25</a:t>
            </a:fld>
            <a:endParaRPr lang="en-US" dirty="0"/>
          </a:p>
        </p:txBody>
      </p:sp>
    </p:spTree>
    <p:extLst>
      <p:ext uri="{BB962C8B-B14F-4D97-AF65-F5344CB8AC3E}">
        <p14:creationId xmlns:p14="http://schemas.microsoft.com/office/powerpoint/2010/main" val="3881126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01" y="508718"/>
            <a:ext cx="11280000" cy="810000"/>
          </a:xfrm>
        </p:spPr>
        <p:txBody>
          <a:bodyPr/>
          <a:lstStyle/>
          <a:p>
            <a:r>
              <a:rPr lang="en-US" altLang="en-US" noProof="0" dirty="0"/>
              <a:t>Centripetal Forces</a:t>
            </a:r>
            <a:r>
              <a:rPr lang="en-US" altLang="en-US" sz="1600" dirty="0"/>
              <a:t> 1</a:t>
            </a:r>
            <a:endParaRPr lang="en-US" sz="1600" dirty="0"/>
          </a:p>
        </p:txBody>
      </p:sp>
      <p:sp>
        <p:nvSpPr>
          <p:cNvPr id="3" name="Content Placeholder 2"/>
          <p:cNvSpPr>
            <a:spLocks noGrp="1"/>
          </p:cNvSpPr>
          <p:nvPr>
            <p:ph sz="quarter" idx="11"/>
          </p:nvPr>
        </p:nvSpPr>
        <p:spPr>
          <a:xfrm>
            <a:off x="1154097" y="1517194"/>
            <a:ext cx="10244831" cy="4206240"/>
          </a:xfrm>
        </p:spPr>
        <p:txBody>
          <a:bodyPr/>
          <a:lstStyle/>
          <a:p>
            <a:pPr>
              <a:lnSpc>
                <a:spcPct val="90000"/>
              </a:lnSpc>
              <a:spcAft>
                <a:spcPts val="1500"/>
              </a:spcAft>
            </a:pPr>
            <a:r>
              <a:rPr lang="en-US" altLang="en-US" sz="2800" dirty="0">
                <a:ea typeface="ＭＳ Ｐゴシック" panose="020B0600070205080204" pitchFamily="34" charset="-128"/>
              </a:rPr>
              <a:t>The </a:t>
            </a:r>
            <a:r>
              <a:rPr lang="en-US" altLang="en-US" sz="2800" b="1" i="1" dirty="0">
                <a:solidFill>
                  <a:srgbClr val="0A5D00"/>
                </a:solidFill>
                <a:ea typeface="ＭＳ Ｐゴシック" panose="020B0600070205080204" pitchFamily="34" charset="-128"/>
              </a:rPr>
              <a:t>centripetal force</a:t>
            </a:r>
            <a:r>
              <a:rPr lang="en-US" altLang="en-US" sz="2800" dirty="0">
                <a:solidFill>
                  <a:srgbClr val="0A5D00"/>
                </a:solidFill>
                <a:ea typeface="ＭＳ Ｐゴシック" panose="020B0600070205080204" pitchFamily="34" charset="-128"/>
              </a:rPr>
              <a:t> </a:t>
            </a:r>
            <a:r>
              <a:rPr lang="en-US" altLang="en-US" sz="2800" b="1" u="sng" dirty="0">
                <a:ea typeface="ＭＳ Ｐゴシック" panose="020B0600070205080204" pitchFamily="34" charset="-128"/>
              </a:rPr>
              <a:t>is the total force that produces a centripetal acceleration.</a:t>
            </a:r>
          </a:p>
          <a:p>
            <a:pPr lvl="1">
              <a:lnSpc>
                <a:spcPct val="90000"/>
              </a:lnSpc>
              <a:spcBef>
                <a:spcPts val="0"/>
              </a:spcBef>
              <a:spcAft>
                <a:spcPts val="1500"/>
              </a:spcAft>
              <a:buClr>
                <a:srgbClr val="9B3700"/>
              </a:buClr>
            </a:pPr>
            <a:r>
              <a:rPr lang="en-US" altLang="en-US" sz="2400" dirty="0">
                <a:latin typeface="Times New Roman" panose="02020603050405020304" pitchFamily="18" charset="0"/>
                <a:ea typeface="ＭＳ Ｐゴシック" panose="020B0600070205080204" pitchFamily="34" charset="-128"/>
              </a:rPr>
              <a:t>The centripetal force </a:t>
            </a:r>
            <a:r>
              <a:rPr lang="en-US" altLang="en-US" sz="2400" b="1" dirty="0">
                <a:latin typeface="Times New Roman" panose="02020603050405020304" pitchFamily="18" charset="0"/>
                <a:ea typeface="ＭＳ Ｐゴシック" panose="020B0600070205080204" pitchFamily="34" charset="-128"/>
              </a:rPr>
              <a:t>may be due to one or more individual forces, such as a normal force and/or a force due to friction.</a:t>
            </a:r>
          </a:p>
          <a:p>
            <a:pPr>
              <a:lnSpc>
                <a:spcPct val="90000"/>
              </a:lnSpc>
              <a:spcAft>
                <a:spcPts val="1500"/>
              </a:spcAft>
            </a:pPr>
            <a:r>
              <a:rPr lang="en-US" altLang="en-US" sz="2800" dirty="0">
                <a:ea typeface="ＭＳ Ｐゴシック" panose="020B0600070205080204" pitchFamily="34" charset="-128"/>
              </a:rPr>
              <a:t>The</a:t>
            </a:r>
            <a:r>
              <a:rPr lang="en-US" altLang="en-US" sz="2800" b="1" i="1" dirty="0">
                <a:solidFill>
                  <a:schemeClr val="accent1"/>
                </a:solidFill>
                <a:ea typeface="ＭＳ Ｐゴシック" panose="020B0600070205080204" pitchFamily="34" charset="-128"/>
              </a:rPr>
              <a:t> </a:t>
            </a:r>
            <a:r>
              <a:rPr lang="en-US" altLang="en-US" sz="2800" b="1" i="1" dirty="0">
                <a:solidFill>
                  <a:srgbClr val="0A5D00"/>
                </a:solidFill>
                <a:ea typeface="ＭＳ Ｐゴシック" panose="020B0600070205080204" pitchFamily="34" charset="-128"/>
              </a:rPr>
              <a:t>Static force of friction</a:t>
            </a:r>
            <a:r>
              <a:rPr lang="en-US" altLang="en-US" sz="2800" dirty="0">
                <a:solidFill>
                  <a:srgbClr val="0A5D00"/>
                </a:solidFill>
                <a:ea typeface="ＭＳ Ｐゴシック" panose="020B0600070205080204" pitchFamily="34" charset="-128"/>
              </a:rPr>
              <a:t> </a:t>
            </a:r>
            <a:r>
              <a:rPr lang="en-US" altLang="en-US" sz="2800" u="sng" dirty="0">
                <a:ea typeface="ＭＳ Ｐゴシック" panose="020B0600070205080204" pitchFamily="34" charset="-128"/>
              </a:rPr>
              <a:t>is the frictional force acting when there </a:t>
            </a:r>
            <a:r>
              <a:rPr lang="en-US" altLang="en-US" sz="2800" b="1" i="1" u="sng" dirty="0">
                <a:ea typeface="ＭＳ Ｐゴシック" panose="020B0600070205080204" pitchFamily="34" charset="-128"/>
              </a:rPr>
              <a:t>is no</a:t>
            </a:r>
            <a:r>
              <a:rPr lang="en-US" altLang="en-US" sz="2800" u="sng" dirty="0">
                <a:ea typeface="ＭＳ Ｐゴシック" panose="020B0600070205080204" pitchFamily="34" charset="-128"/>
              </a:rPr>
              <a:t> motion along the surfaces</a:t>
            </a:r>
            <a:r>
              <a:rPr lang="en-US" altLang="en-US" sz="2800" dirty="0">
                <a:ea typeface="ＭＳ Ｐゴシック" panose="020B0600070205080204" pitchFamily="34" charset="-128"/>
              </a:rPr>
              <a:t>.</a:t>
            </a:r>
          </a:p>
          <a:p>
            <a:pPr lvl="1">
              <a:lnSpc>
                <a:spcPct val="90000"/>
              </a:lnSpc>
              <a:spcBef>
                <a:spcPts val="0"/>
              </a:spcBef>
              <a:spcAft>
                <a:spcPts val="1500"/>
              </a:spcAft>
              <a:buClr>
                <a:srgbClr val="9B3700"/>
              </a:buClr>
            </a:pPr>
            <a:r>
              <a:rPr lang="en-US" altLang="en-US" sz="2400" i="1" dirty="0">
                <a:solidFill>
                  <a:schemeClr val="tx1"/>
                </a:solidFill>
                <a:latin typeface="Times New Roman" panose="02020603050405020304" pitchFamily="18" charset="0"/>
                <a:ea typeface="ＭＳ Ｐゴシック" panose="020B0600070205080204" pitchFamily="34" charset="-128"/>
              </a:rPr>
              <a:t>No skidding or sliding</a:t>
            </a:r>
          </a:p>
          <a:p>
            <a:pPr>
              <a:lnSpc>
                <a:spcPct val="90000"/>
              </a:lnSpc>
              <a:spcAft>
                <a:spcPts val="1500"/>
              </a:spcAft>
            </a:pPr>
            <a:r>
              <a:rPr lang="en-US" altLang="en-US" sz="2800" dirty="0">
                <a:ea typeface="ＭＳ Ｐゴシック" panose="020B0600070205080204" pitchFamily="34" charset="-128"/>
              </a:rPr>
              <a:t>The</a:t>
            </a:r>
            <a:r>
              <a:rPr lang="en-US" altLang="en-US" sz="2800" b="1" i="1" dirty="0">
                <a:solidFill>
                  <a:schemeClr val="accent1"/>
                </a:solidFill>
                <a:ea typeface="ＭＳ Ｐゴシック" panose="020B0600070205080204" pitchFamily="34" charset="-128"/>
              </a:rPr>
              <a:t> </a:t>
            </a:r>
            <a:r>
              <a:rPr lang="en-US" altLang="en-US" sz="2800" b="1" i="1" dirty="0">
                <a:solidFill>
                  <a:srgbClr val="0A5D00"/>
                </a:solidFill>
                <a:ea typeface="ＭＳ Ｐゴシック" panose="020B0600070205080204" pitchFamily="34" charset="-128"/>
              </a:rPr>
              <a:t>Kinetic force of friction</a:t>
            </a:r>
            <a:r>
              <a:rPr lang="en-US" altLang="en-US" sz="2800" dirty="0">
                <a:solidFill>
                  <a:srgbClr val="0A5D00"/>
                </a:solidFill>
                <a:ea typeface="ＭＳ Ｐゴシック" panose="020B0600070205080204" pitchFamily="34" charset="-128"/>
              </a:rPr>
              <a:t> </a:t>
            </a:r>
            <a:r>
              <a:rPr lang="en-US" altLang="en-US" sz="2800" u="sng" dirty="0">
                <a:ea typeface="ＭＳ Ｐゴシック" panose="020B0600070205080204" pitchFamily="34" charset="-128"/>
              </a:rPr>
              <a:t>is the frictional force acting when there </a:t>
            </a:r>
            <a:r>
              <a:rPr lang="en-US" altLang="en-US" sz="2800" b="1" i="1" u="sng" dirty="0">
                <a:ea typeface="ＭＳ Ｐゴシック" panose="020B0600070205080204" pitchFamily="34" charset="-128"/>
              </a:rPr>
              <a:t>is</a:t>
            </a:r>
            <a:r>
              <a:rPr lang="en-US" altLang="en-US" sz="2800" u="sng" dirty="0">
                <a:ea typeface="ＭＳ Ｐゴシック" panose="020B0600070205080204" pitchFamily="34" charset="-128"/>
              </a:rPr>
              <a:t> motion along the surfaces.</a:t>
            </a:r>
            <a:endParaRPr lang="en-US" u="sng" noProof="0" dirty="0"/>
          </a:p>
        </p:txBody>
      </p:sp>
      <p:sp>
        <p:nvSpPr>
          <p:cNvPr id="4" name="Content Placeholder 3" hidden="1"/>
          <p:cNvSpPr>
            <a:spLocks noGrp="1"/>
          </p:cNvSpPr>
          <p:nvPr>
            <p:ph sz="quarter" idx="12"/>
          </p:nvPr>
        </p:nvSpPr>
        <p:spPr>
          <a:xfrm>
            <a:off x="1866000" y="5867400"/>
            <a:ext cx="8460000" cy="431096"/>
          </a:xfrm>
        </p:spPr>
        <p:txBody>
          <a:bodyPr>
            <a:normAutofit fontScale="85000" lnSpcReduction="20000"/>
          </a:bodyPr>
          <a:lstStyle/>
          <a:p>
            <a:endParaRPr lang="en-US"/>
          </a:p>
        </p:txBody>
      </p:sp>
      <p:sp>
        <p:nvSpPr>
          <p:cNvPr id="10" name="Text Placeholder 4" hidden="1"/>
          <p:cNvSpPr>
            <a:spLocks noGrp="1"/>
          </p:cNvSpPr>
          <p:nvPr>
            <p:ph type="body" sz="quarter" idx="18"/>
          </p:nvPr>
        </p:nvSpPr>
        <p:spPr/>
        <p:txBody>
          <a:bodyPr>
            <a:normAutofit fontScale="92500" lnSpcReduction="20000"/>
          </a:bodyPr>
          <a:lstStyle/>
          <a:p>
            <a:endParaRPr lang="en-US"/>
          </a:p>
        </p:txBody>
      </p:sp>
      <p:sp>
        <p:nvSpPr>
          <p:cNvPr id="11" name="Text Placeholder 5" hidden="1"/>
          <p:cNvSpPr>
            <a:spLocks noGrp="1"/>
          </p:cNvSpPr>
          <p:nvPr>
            <p:ph type="body" sz="quarter" idx="19"/>
          </p:nvPr>
        </p:nvSpPr>
        <p:spPr/>
        <p:txBody>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26</a:t>
            </a:fld>
            <a:endParaRPr lang="en-US" dirty="0"/>
          </a:p>
        </p:txBody>
      </p:sp>
    </p:spTree>
    <p:extLst>
      <p:ext uri="{BB962C8B-B14F-4D97-AF65-F5344CB8AC3E}">
        <p14:creationId xmlns:p14="http://schemas.microsoft.com/office/powerpoint/2010/main" val="1770497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Question 5.7</a:t>
            </a:r>
            <a:endParaRPr lang="en-US" sz="1500" b="1" dirty="0"/>
          </a:p>
        </p:txBody>
      </p:sp>
      <p:sp>
        <p:nvSpPr>
          <p:cNvPr id="5" name="Content Placeholder 2"/>
          <p:cNvSpPr>
            <a:spLocks noGrp="1"/>
          </p:cNvSpPr>
          <p:nvPr>
            <p:ph idx="1"/>
          </p:nvPr>
        </p:nvSpPr>
        <p:spPr/>
        <p:txBody>
          <a:bodyPr/>
          <a:lstStyle/>
          <a:p>
            <a:pPr>
              <a:defRPr/>
            </a:pPr>
            <a:r>
              <a:rPr lang="en-IN" sz="2800" dirty="0"/>
              <a:t>As you make a right-hand turn in your car, you are pushed against the door to your left.</a:t>
            </a:r>
            <a:br>
              <a:rPr lang="en-IN" sz="2800" dirty="0"/>
            </a:br>
            <a:r>
              <a:rPr lang="en-IN" sz="2800" dirty="0"/>
              <a:t>This is because</a:t>
            </a:r>
          </a:p>
          <a:p>
            <a:pPr marL="914400" indent="-548640">
              <a:buFont typeface="+mj-lt"/>
              <a:buAutoNum type="alphaUcPeriod"/>
              <a:defRPr/>
            </a:pPr>
            <a:r>
              <a:rPr lang="en-IN" sz="2400" dirty="0"/>
              <a:t>the centrifugal force pushed you to the left.</a:t>
            </a:r>
          </a:p>
          <a:p>
            <a:pPr marL="914400" indent="-548640">
              <a:buFont typeface="+mj-lt"/>
              <a:buAutoNum type="alphaUcPeriod"/>
              <a:defRPr/>
            </a:pPr>
            <a:r>
              <a:rPr lang="en-IN" sz="2400" dirty="0"/>
              <a:t>no force pushed you to the right.</a:t>
            </a:r>
          </a:p>
        </p:txBody>
      </p:sp>
    </p:spTree>
    <p:extLst>
      <p:ext uri="{BB962C8B-B14F-4D97-AF65-F5344CB8AC3E}">
        <p14:creationId xmlns:p14="http://schemas.microsoft.com/office/powerpoint/2010/main" val="4129582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5.7</a:t>
            </a:r>
            <a:endParaRPr lang="en-US" sz="1500" b="1" dirty="0"/>
          </a:p>
        </p:txBody>
      </p:sp>
      <p:sp>
        <p:nvSpPr>
          <p:cNvPr id="5" name="Content Placeholder 2"/>
          <p:cNvSpPr>
            <a:spLocks noGrp="1"/>
          </p:cNvSpPr>
          <p:nvPr>
            <p:ph idx="1"/>
          </p:nvPr>
        </p:nvSpPr>
        <p:spPr/>
        <p:txBody>
          <a:bodyPr/>
          <a:lstStyle/>
          <a:p>
            <a:pPr>
              <a:defRPr/>
            </a:pPr>
            <a:r>
              <a:rPr lang="en-IN" sz="2800" dirty="0"/>
              <a:t>As you make a right-hand turn in your car, you are pushed against the door to your left.</a:t>
            </a:r>
            <a:br>
              <a:rPr lang="en-IN" sz="2800" dirty="0"/>
            </a:br>
            <a:r>
              <a:rPr lang="en-IN" sz="2800" dirty="0"/>
              <a:t>This is because</a:t>
            </a:r>
          </a:p>
          <a:p>
            <a:pPr marL="365760">
              <a:defRPr/>
            </a:pPr>
            <a:endParaRPr lang="en-IN" sz="2400" dirty="0"/>
          </a:p>
          <a:p>
            <a:pPr marL="914400" indent="-548640">
              <a:buFont typeface="+mj-lt"/>
              <a:buAutoNum type="alphaUcPeriod" startAt="2"/>
              <a:defRPr/>
            </a:pPr>
            <a:r>
              <a:rPr lang="en-IN" sz="2400" dirty="0"/>
              <a:t>no force pushed you to the right.</a:t>
            </a:r>
          </a:p>
        </p:txBody>
      </p:sp>
    </p:spTree>
    <p:extLst>
      <p:ext uri="{BB962C8B-B14F-4D97-AF65-F5344CB8AC3E}">
        <p14:creationId xmlns:p14="http://schemas.microsoft.com/office/powerpoint/2010/main" val="1516810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a:extLst>
              <a:ext uri="{FF2B5EF4-FFF2-40B4-BE49-F238E27FC236}">
                <a16:creationId xmlns:a16="http://schemas.microsoft.com/office/drawing/2014/main" id="{C162F5B4-9019-4050-93E0-BC19F8860BB0}"/>
              </a:ext>
            </a:extLst>
          </p:cNvPr>
          <p:cNvSpPr txBox="1">
            <a:spLocks noChangeArrowheads="1"/>
          </p:cNvSpPr>
          <p:nvPr/>
        </p:nvSpPr>
        <p:spPr bwMode="auto">
          <a:xfrm>
            <a:off x="2398713" y="141288"/>
            <a:ext cx="7394575" cy="1241425"/>
          </a:xfrm>
          <a:prstGeom prst="rect">
            <a:avLst/>
          </a:prstGeom>
          <a:noFill/>
          <a:ln>
            <a:noFill/>
          </a:ln>
        </p:spPr>
        <p:txBody>
          <a:bodyPr>
            <a:spAutoFit/>
          </a:bodyPr>
          <a:lstStyle>
            <a:lvl1pPr defTabSz="457200">
              <a:defRPr>
                <a:solidFill>
                  <a:schemeClr val="tx1"/>
                </a:solidFill>
                <a:latin typeface="Comic Sans MS" charset="0"/>
                <a:ea typeface="MS PGothic" charset="0"/>
                <a:cs typeface="MS PGothic" charset="0"/>
              </a:defRPr>
            </a:lvl1pPr>
            <a:lvl2pPr marL="742950" indent="-285750" defTabSz="457200">
              <a:defRPr>
                <a:solidFill>
                  <a:schemeClr val="tx1"/>
                </a:solidFill>
                <a:latin typeface="Comic Sans MS" charset="0"/>
                <a:ea typeface="MS PGothic" charset="0"/>
                <a:cs typeface="MS PGothic" charset="0"/>
              </a:defRPr>
            </a:lvl2pPr>
            <a:lvl3pPr marL="1143000" indent="-228600" defTabSz="457200">
              <a:defRPr>
                <a:solidFill>
                  <a:schemeClr val="tx1"/>
                </a:solidFill>
                <a:latin typeface="Comic Sans MS" charset="0"/>
                <a:ea typeface="MS PGothic" charset="0"/>
                <a:cs typeface="MS PGothic" charset="0"/>
              </a:defRPr>
            </a:lvl3pPr>
            <a:lvl4pPr marL="1600200" indent="-228600" defTabSz="457200">
              <a:defRPr>
                <a:solidFill>
                  <a:schemeClr val="tx1"/>
                </a:solidFill>
                <a:latin typeface="Comic Sans MS" charset="0"/>
                <a:ea typeface="MS PGothic" charset="0"/>
                <a:cs typeface="MS PGothic" charset="0"/>
              </a:defRPr>
            </a:lvl4pPr>
            <a:lvl5pPr marL="2057400" indent="-228600" defTabSz="457200">
              <a:defRPr>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omic Sans MS" charset="0"/>
                <a:ea typeface="MS PGothic" charset="0"/>
                <a:cs typeface="MS PGothic" charset="0"/>
              </a:defRPr>
            </a:lvl9pPr>
          </a:lstStyle>
          <a:p>
            <a:pPr algn="ctr" eaLnBrk="1" fontAlgn="auto" hangingPunct="1">
              <a:spcBef>
                <a:spcPct val="50000"/>
              </a:spcBef>
              <a:spcAft>
                <a:spcPts val="0"/>
              </a:spcAft>
              <a:defRPr/>
            </a:pPr>
            <a:r>
              <a:rPr lang="en-US" sz="3733" b="1" dirty="0">
                <a:solidFill>
                  <a:schemeClr val="accent5">
                    <a:lumMod val="75000"/>
                  </a:schemeClr>
                </a:solidFill>
                <a:latin typeface="Arial" panose="020B0604020202020204" pitchFamily="34" charset="0"/>
                <a:cs typeface="Arial" panose="020B0604020202020204" pitchFamily="34" charset="0"/>
              </a:rPr>
              <a:t>Highway Curves: Banked and Unbanked</a:t>
            </a:r>
          </a:p>
        </p:txBody>
      </p:sp>
      <p:sp>
        <p:nvSpPr>
          <p:cNvPr id="110595" name="Text Box 4">
            <a:extLst>
              <a:ext uri="{FF2B5EF4-FFF2-40B4-BE49-F238E27FC236}">
                <a16:creationId xmlns:a16="http://schemas.microsoft.com/office/drawing/2014/main" id="{AC9A7867-E1AC-45C3-926A-752816495F85}"/>
              </a:ext>
            </a:extLst>
          </p:cNvPr>
          <p:cNvSpPr txBox="1">
            <a:spLocks noChangeArrowheads="1"/>
          </p:cNvSpPr>
          <p:nvPr/>
        </p:nvSpPr>
        <p:spPr bwMode="auto">
          <a:xfrm>
            <a:off x="870012" y="1612900"/>
            <a:ext cx="104135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omic Sans MS" panose="030F0702030302020204" pitchFamily="66" charset="0"/>
                <a:ea typeface="MS PGothic" panose="020B0600070205080204" pitchFamily="34" charset="-128"/>
              </a:defRPr>
            </a:lvl1pPr>
            <a:lvl2pPr marL="742950" indent="-285750" defTabSz="457200">
              <a:defRPr>
                <a:solidFill>
                  <a:schemeClr val="tx1"/>
                </a:solidFill>
                <a:latin typeface="Comic Sans MS" panose="030F0702030302020204" pitchFamily="66" charset="0"/>
                <a:ea typeface="MS PGothic" panose="020B0600070205080204" pitchFamily="34" charset="-128"/>
              </a:defRPr>
            </a:lvl2pPr>
            <a:lvl3pPr marL="1143000" indent="-228600" defTabSz="457200">
              <a:defRPr>
                <a:solidFill>
                  <a:schemeClr val="tx1"/>
                </a:solidFill>
                <a:latin typeface="Comic Sans MS" panose="030F0702030302020204" pitchFamily="66" charset="0"/>
                <a:ea typeface="MS PGothic" panose="020B0600070205080204" pitchFamily="34" charset="-128"/>
              </a:defRPr>
            </a:lvl3pPr>
            <a:lvl4pPr marL="1600200" indent="-228600" defTabSz="457200">
              <a:defRPr>
                <a:solidFill>
                  <a:schemeClr val="tx1"/>
                </a:solidFill>
                <a:latin typeface="Comic Sans MS" panose="030F0702030302020204" pitchFamily="66" charset="0"/>
                <a:ea typeface="MS PGothic" panose="020B0600070205080204" pitchFamily="34" charset="-128"/>
              </a:defRPr>
            </a:lvl4pPr>
            <a:lvl5pPr marL="2057400" indent="-228600" defTabSz="457200">
              <a:defRPr>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eaLnBrk="1" hangingPunct="1">
              <a:spcBef>
                <a:spcPct val="50000"/>
              </a:spcBef>
            </a:pPr>
            <a:r>
              <a:rPr lang="en-US" altLang="en-US" sz="3200" dirty="0">
                <a:solidFill>
                  <a:schemeClr val="accent2">
                    <a:lumMod val="50000"/>
                  </a:schemeClr>
                </a:solidFill>
                <a:latin typeface="Arial" panose="020B0604020202020204" pitchFamily="34" charset="0"/>
                <a:cs typeface="Arial" panose="020B0604020202020204" pitchFamily="34" charset="0"/>
              </a:rPr>
              <a:t>When a car goes </a:t>
            </a:r>
            <a:r>
              <a:rPr lang="en-US" altLang="en-US" sz="3200" dirty="0">
                <a:latin typeface="Arial" panose="020B0604020202020204" pitchFamily="34" charset="0"/>
                <a:cs typeface="Arial" panose="020B0604020202020204" pitchFamily="34" charset="0"/>
              </a:rPr>
              <a:t>around a curve</a:t>
            </a:r>
            <a:r>
              <a:rPr lang="en-US" altLang="en-US" sz="3200" dirty="0">
                <a:solidFill>
                  <a:schemeClr val="accent2">
                    <a:lumMod val="50000"/>
                  </a:schemeClr>
                </a:solidFill>
                <a:latin typeface="Arial" panose="020B0604020202020204" pitchFamily="34" charset="0"/>
                <a:cs typeface="Arial" panose="020B0604020202020204" pitchFamily="34" charset="0"/>
              </a:rPr>
              <a:t>, there must be a net force toward the center of the circle of which the curve is an arc. If the road is flat, that force is supplied by </a:t>
            </a:r>
            <a:r>
              <a:rPr lang="en-US" altLang="en-US" sz="3200" dirty="0">
                <a:solidFill>
                  <a:srgbClr val="000000"/>
                </a:solidFill>
                <a:latin typeface="Arial" panose="020B0604020202020204" pitchFamily="34" charset="0"/>
                <a:cs typeface="Arial" panose="020B0604020202020204" pitchFamily="34" charset="0"/>
              </a:rPr>
              <a:t>friction</a:t>
            </a:r>
            <a:r>
              <a:rPr lang="en-US" altLang="en-US" sz="3200" dirty="0">
                <a:solidFill>
                  <a:srgbClr val="333399"/>
                </a:solidFill>
                <a:latin typeface="Arial" panose="020B0604020202020204" pitchFamily="34" charset="0"/>
                <a:cs typeface="Arial" panose="020B0604020202020204" pitchFamily="34" charset="0"/>
              </a:rPr>
              <a:t>.</a:t>
            </a:r>
          </a:p>
        </p:txBody>
      </p:sp>
      <p:pic>
        <p:nvPicPr>
          <p:cNvPr id="110596" name="Picture 5">
            <a:extLst>
              <a:ext uri="{FF2B5EF4-FFF2-40B4-BE49-F238E27FC236}">
                <a16:creationId xmlns:a16="http://schemas.microsoft.com/office/drawing/2014/main" id="{11347F93-D569-463F-A465-AC06B030A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496" y="3279545"/>
            <a:ext cx="4716031" cy="324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D6E51E2-83A0-4964-98A8-817CFB9E2A6A}"/>
              </a:ext>
            </a:extLst>
          </p:cNvPr>
          <p:cNvSpPr/>
          <p:nvPr/>
        </p:nvSpPr>
        <p:spPr>
          <a:xfrm>
            <a:off x="870012" y="4210222"/>
            <a:ext cx="6096000" cy="923330"/>
          </a:xfrm>
          <a:prstGeom prst="rect">
            <a:avLst/>
          </a:prstGeom>
        </p:spPr>
        <p:txBody>
          <a:bodyPr>
            <a:spAutoFit/>
          </a:bodyPr>
          <a:lstStyle/>
          <a:p>
            <a:pPr lvl="0">
              <a:spcBef>
                <a:spcPct val="0"/>
              </a:spcBef>
            </a:pPr>
            <a:r>
              <a:rPr lang="en-US" altLang="en-US" dirty="0">
                <a:solidFill>
                  <a:prstClr val="black"/>
                </a:solidFill>
                <a:latin typeface="Arial" panose="020B0604020202020204" pitchFamily="34" charset="0"/>
                <a:cs typeface="Arial" panose="020B0604020202020204" pitchFamily="34" charset="0"/>
              </a:rPr>
              <a:t>The road exerts an inward force on a car (friction against the tires) to make it move in a circle. The car exerts an inward force on the passenger.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E170D94-0C2D-493F-A68C-2076DFDCC90E}"/>
              </a:ext>
            </a:extLst>
          </p:cNvPr>
          <p:cNvSpPr>
            <a:spLocks noGrp="1"/>
          </p:cNvSpPr>
          <p:nvPr>
            <p:ph type="title"/>
          </p:nvPr>
        </p:nvSpPr>
        <p:spPr>
          <a:xfrm>
            <a:off x="1419259" y="510579"/>
            <a:ext cx="9070264" cy="818100"/>
          </a:xfrm>
        </p:spPr>
        <p:txBody>
          <a:bodyPr>
            <a:noAutofit/>
          </a:bodyPr>
          <a:lstStyle/>
          <a:p>
            <a:r>
              <a:rPr lang="en-US" altLang="en-US" sz="3600" dirty="0"/>
              <a:t>What happens when objects are connected?</a:t>
            </a:r>
            <a:r>
              <a:rPr lang="en-US" altLang="en-US" sz="1600" dirty="0"/>
              <a:t> 2</a:t>
            </a:r>
            <a:endParaRPr lang="en-IN" sz="3600" dirty="0"/>
          </a:p>
        </p:txBody>
      </p:sp>
      <p:sp>
        <p:nvSpPr>
          <p:cNvPr id="19" name="Content Placeholder 2">
            <a:extLst>
              <a:ext uri="{FF2B5EF4-FFF2-40B4-BE49-F238E27FC236}">
                <a16:creationId xmlns:a16="http://schemas.microsoft.com/office/drawing/2014/main" id="{27429626-B633-4C3A-94E9-3691CC0BB2C7}"/>
              </a:ext>
            </a:extLst>
          </p:cNvPr>
          <p:cNvSpPr>
            <a:spLocks noGrp="1"/>
          </p:cNvSpPr>
          <p:nvPr>
            <p:ph sz="quarter" idx="11"/>
          </p:nvPr>
        </p:nvSpPr>
        <p:spPr>
          <a:xfrm>
            <a:off x="1866000" y="1371600"/>
            <a:ext cx="8460000" cy="558800"/>
          </a:xfrm>
        </p:spPr>
        <p:txBody>
          <a:bodyPr/>
          <a:lstStyle/>
          <a:p>
            <a:r>
              <a:rPr lang="en-US" altLang="en-US" sz="2800" dirty="0"/>
              <a:t>The interaction between the two carts illustrates Newton’s third law:</a:t>
            </a:r>
          </a:p>
        </p:txBody>
      </p:sp>
      <p:graphicFrame>
        <p:nvGraphicFramePr>
          <p:cNvPr id="28" name="Object 3">
            <a:extLst>
              <a:ext uri="{FF2B5EF4-FFF2-40B4-BE49-F238E27FC236}">
                <a16:creationId xmlns:a16="http://schemas.microsoft.com/office/drawing/2014/main" id="{F0D0BA55-15D6-49D3-A352-2F795C7892B2}"/>
              </a:ext>
              <a:ext uri="{C183D7F6-B498-43B3-948B-1728B52AA6E4}">
                <adec:decorative xmlns:adec="http://schemas.microsoft.com/office/drawing/2017/decorative" val="1"/>
              </a:ext>
            </a:extLst>
          </p:cNvPr>
          <p:cNvGraphicFramePr>
            <a:graphicFrameLocks noGrp="1" noChangeAspect="1"/>
          </p:cNvGraphicFramePr>
          <p:nvPr>
            <p:ph sz="quarter" idx="12"/>
          </p:nvPr>
        </p:nvGraphicFramePr>
        <p:xfrm>
          <a:off x="1882775" y="2376488"/>
          <a:ext cx="765175" cy="444500"/>
        </p:xfrm>
        <a:graphic>
          <a:graphicData uri="http://schemas.openxmlformats.org/presentationml/2006/ole">
            <mc:AlternateContent xmlns:mc="http://schemas.openxmlformats.org/markup-compatibility/2006">
              <mc:Choice xmlns:v="urn:schemas-microsoft-com:vml" Requires="v">
                <p:oleObj name="Equation" r:id="rId2" imgW="393480" imgH="228600" progId="Equation.DSMT4">
                  <p:embed/>
                </p:oleObj>
              </mc:Choice>
              <mc:Fallback>
                <p:oleObj name="Equation" r:id="rId2" imgW="393480" imgH="228600" progId="Equation.DSMT4">
                  <p:embed/>
                  <p:pic>
                    <p:nvPicPr>
                      <p:cNvPr id="28" name="Object 3">
                        <a:extLst>
                          <a:ext uri="{FF2B5EF4-FFF2-40B4-BE49-F238E27FC236}">
                            <a16:creationId xmlns:a16="http://schemas.microsoft.com/office/drawing/2014/main" id="{F0D0BA55-15D6-49D3-A352-2F795C7892B2}"/>
                          </a:ext>
                          <a:ext uri="{C183D7F6-B498-43B3-948B-1728B52AA6E4}">
                            <adec:decorative xmlns:adec="http://schemas.microsoft.com/office/drawing/2017/decorative" val="1"/>
                          </a:ext>
                        </a:extLst>
                      </p:cNvPr>
                      <p:cNvPicPr/>
                      <p:nvPr/>
                    </p:nvPicPr>
                    <p:blipFill>
                      <a:blip r:embed="rId3"/>
                      <a:stretch>
                        <a:fillRect/>
                      </a:stretch>
                    </p:blipFill>
                    <p:spPr>
                      <a:xfrm>
                        <a:off x="1882775" y="2376488"/>
                        <a:ext cx="765175" cy="444500"/>
                      </a:xfrm>
                      <a:prstGeom prst="rect">
                        <a:avLst/>
                      </a:prstGeom>
                    </p:spPr>
                  </p:pic>
                </p:oleObj>
              </mc:Fallback>
            </mc:AlternateContent>
          </a:graphicData>
        </a:graphic>
      </p:graphicFrame>
      <p:sp>
        <p:nvSpPr>
          <p:cNvPr id="21" name="Content Placeholder 4">
            <a:extLst>
              <a:ext uri="{FF2B5EF4-FFF2-40B4-BE49-F238E27FC236}">
                <a16:creationId xmlns:a16="http://schemas.microsoft.com/office/drawing/2014/main" id="{E15D0AFE-524D-4A17-BA1A-75778E5B409A}"/>
              </a:ext>
            </a:extLst>
          </p:cNvPr>
          <p:cNvSpPr>
            <a:spLocks noGrp="1"/>
          </p:cNvSpPr>
          <p:nvPr>
            <p:ph sz="quarter" idx="13"/>
          </p:nvPr>
        </p:nvSpPr>
        <p:spPr>
          <a:xfrm>
            <a:off x="2496234" y="2349552"/>
            <a:ext cx="4666566" cy="558800"/>
          </a:xfrm>
        </p:spPr>
        <p:txBody>
          <a:bodyPr>
            <a:normAutofit/>
          </a:bodyPr>
          <a:lstStyle/>
          <a:p>
            <a:r>
              <a:rPr lang="en-US" altLang="en-US" sz="2400" dirty="0"/>
              <a:t> exerts a pull of 16 N to the right on</a:t>
            </a:r>
            <a:endParaRPr lang="en-IN" sz="2400" dirty="0"/>
          </a:p>
        </p:txBody>
      </p:sp>
      <p:graphicFrame>
        <p:nvGraphicFramePr>
          <p:cNvPr id="29" name="Object 5">
            <a:extLst>
              <a:ext uri="{FF2B5EF4-FFF2-40B4-BE49-F238E27FC236}">
                <a16:creationId xmlns:a16="http://schemas.microsoft.com/office/drawing/2014/main" id="{3F9BD55D-2F47-4C59-AB75-FFA42454BF0A}"/>
              </a:ext>
              <a:ext uri="{C183D7F6-B498-43B3-948B-1728B52AA6E4}">
                <adec:decorative xmlns:adec="http://schemas.microsoft.com/office/drawing/2017/decorative" val="1"/>
              </a:ext>
            </a:extLst>
          </p:cNvPr>
          <p:cNvGraphicFramePr>
            <a:graphicFrameLocks noGrp="1" noChangeAspect="1"/>
          </p:cNvGraphicFramePr>
          <p:nvPr>
            <p:ph sz="quarter" idx="14"/>
          </p:nvPr>
        </p:nvGraphicFramePr>
        <p:xfrm>
          <a:off x="6997700" y="2384425"/>
          <a:ext cx="420688" cy="446088"/>
        </p:xfrm>
        <a:graphic>
          <a:graphicData uri="http://schemas.openxmlformats.org/presentationml/2006/ole">
            <mc:AlternateContent xmlns:mc="http://schemas.openxmlformats.org/markup-compatibility/2006">
              <mc:Choice xmlns:v="urn:schemas-microsoft-com:vml" Requires="v">
                <p:oleObj name="Equation" r:id="rId4" imgW="215640" imgH="228600" progId="Equation.DSMT4">
                  <p:embed/>
                </p:oleObj>
              </mc:Choice>
              <mc:Fallback>
                <p:oleObj name="Equation" r:id="rId4" imgW="215640" imgH="228600" progId="Equation.DSMT4">
                  <p:embed/>
                  <p:pic>
                    <p:nvPicPr>
                      <p:cNvPr id="29" name="Object 5">
                        <a:extLst>
                          <a:ext uri="{FF2B5EF4-FFF2-40B4-BE49-F238E27FC236}">
                            <a16:creationId xmlns:a16="http://schemas.microsoft.com/office/drawing/2014/main" id="{3F9BD55D-2F47-4C59-AB75-FFA42454BF0A}"/>
                          </a:ext>
                          <a:ext uri="{C183D7F6-B498-43B3-948B-1728B52AA6E4}">
                            <adec:decorative xmlns:adec="http://schemas.microsoft.com/office/drawing/2017/decorative" val="1"/>
                          </a:ext>
                        </a:extLst>
                      </p:cNvPr>
                      <p:cNvPicPr/>
                      <p:nvPr/>
                    </p:nvPicPr>
                    <p:blipFill>
                      <a:blip r:embed="rId5"/>
                      <a:stretch>
                        <a:fillRect/>
                      </a:stretch>
                    </p:blipFill>
                    <p:spPr>
                      <a:xfrm>
                        <a:off x="6997700" y="2384425"/>
                        <a:ext cx="420688" cy="446088"/>
                      </a:xfrm>
                      <a:prstGeom prst="rect">
                        <a:avLst/>
                      </a:prstGeom>
                    </p:spPr>
                  </p:pic>
                </p:oleObj>
              </mc:Fallback>
            </mc:AlternateContent>
          </a:graphicData>
        </a:graphic>
      </p:graphicFrame>
      <p:graphicFrame>
        <p:nvGraphicFramePr>
          <p:cNvPr id="30" name="Object 6">
            <a:extLst>
              <a:ext uri="{FF2B5EF4-FFF2-40B4-BE49-F238E27FC236}">
                <a16:creationId xmlns:a16="http://schemas.microsoft.com/office/drawing/2014/main" id="{BF471EB2-18C2-46A1-804D-A9C5C54BA5A4}"/>
              </a:ext>
              <a:ext uri="{C183D7F6-B498-43B3-948B-1728B52AA6E4}">
                <adec:decorative xmlns:adec="http://schemas.microsoft.com/office/drawing/2017/decorative" val="1"/>
              </a:ext>
            </a:extLst>
          </p:cNvPr>
          <p:cNvGraphicFramePr>
            <a:graphicFrameLocks noGrp="1" noChangeAspect="1"/>
          </p:cNvGraphicFramePr>
          <p:nvPr>
            <p:ph sz="quarter" idx="15"/>
          </p:nvPr>
        </p:nvGraphicFramePr>
        <p:xfrm>
          <a:off x="1878013" y="2922588"/>
          <a:ext cx="768350" cy="431800"/>
        </p:xfrm>
        <a:graphic>
          <a:graphicData uri="http://schemas.openxmlformats.org/presentationml/2006/ole">
            <mc:AlternateContent xmlns:mc="http://schemas.openxmlformats.org/markup-compatibility/2006">
              <mc:Choice xmlns:v="urn:schemas-microsoft-com:vml" Requires="v">
                <p:oleObj name="Equation" r:id="rId6" imgW="406080" imgH="228600" progId="Equation.DSMT4">
                  <p:embed/>
                </p:oleObj>
              </mc:Choice>
              <mc:Fallback>
                <p:oleObj name="Equation" r:id="rId6" imgW="406080" imgH="228600" progId="Equation.DSMT4">
                  <p:embed/>
                  <p:pic>
                    <p:nvPicPr>
                      <p:cNvPr id="30" name="Object 6">
                        <a:extLst>
                          <a:ext uri="{FF2B5EF4-FFF2-40B4-BE49-F238E27FC236}">
                            <a16:creationId xmlns:a16="http://schemas.microsoft.com/office/drawing/2014/main" id="{BF471EB2-18C2-46A1-804D-A9C5C54BA5A4}"/>
                          </a:ext>
                          <a:ext uri="{C183D7F6-B498-43B3-948B-1728B52AA6E4}">
                            <adec:decorative xmlns:adec="http://schemas.microsoft.com/office/drawing/2017/decorative" val="1"/>
                          </a:ext>
                        </a:extLst>
                      </p:cNvPr>
                      <p:cNvPicPr/>
                      <p:nvPr/>
                    </p:nvPicPr>
                    <p:blipFill>
                      <a:blip r:embed="rId7"/>
                      <a:stretch>
                        <a:fillRect/>
                      </a:stretch>
                    </p:blipFill>
                    <p:spPr>
                      <a:xfrm>
                        <a:off x="1878013" y="2922588"/>
                        <a:ext cx="768350" cy="431800"/>
                      </a:xfrm>
                      <a:prstGeom prst="rect">
                        <a:avLst/>
                      </a:prstGeom>
                    </p:spPr>
                  </p:pic>
                </p:oleObj>
              </mc:Fallback>
            </mc:AlternateContent>
          </a:graphicData>
        </a:graphic>
      </p:graphicFrame>
      <p:sp>
        <p:nvSpPr>
          <p:cNvPr id="24" name="Content Placeholder 7">
            <a:extLst>
              <a:ext uri="{FF2B5EF4-FFF2-40B4-BE49-F238E27FC236}">
                <a16:creationId xmlns:a16="http://schemas.microsoft.com/office/drawing/2014/main" id="{3B216F7B-8F08-464A-B262-F86D29666773}"/>
              </a:ext>
            </a:extLst>
          </p:cNvPr>
          <p:cNvSpPr>
            <a:spLocks noGrp="1"/>
          </p:cNvSpPr>
          <p:nvPr>
            <p:ph sz="quarter" idx="16"/>
          </p:nvPr>
        </p:nvSpPr>
        <p:spPr>
          <a:xfrm>
            <a:off x="2453631" y="2870200"/>
            <a:ext cx="7001520" cy="558801"/>
          </a:xfrm>
        </p:spPr>
        <p:txBody>
          <a:bodyPr/>
          <a:lstStyle/>
          <a:p>
            <a:r>
              <a:rPr lang="en-US" altLang="en-US" sz="2400" b="1" i="1" dirty="0"/>
              <a:t> </a:t>
            </a:r>
            <a:r>
              <a:rPr lang="en-US" altLang="en-US" sz="2400" dirty="0"/>
              <a:t>exerts an equal and opposite pull of 16 N to the left on </a:t>
            </a:r>
          </a:p>
        </p:txBody>
      </p:sp>
      <p:pic>
        <p:nvPicPr>
          <p:cNvPr id="35" name="Picture 9" descr="Two connected carts are shown.  Cart m1 is being pulled by the string with a force of 36N.  There is also a 16N force in the opposite direction due to m2 pulling on m1.  Cart m2 has only one force on it, 16N from m1, directed to the right.">
            <a:extLst>
              <a:ext uri="{FF2B5EF4-FFF2-40B4-BE49-F238E27FC236}">
                <a16:creationId xmlns:a16="http://schemas.microsoft.com/office/drawing/2014/main" id="{E0AD574D-DE19-45A5-8F14-9CB29FD03100}"/>
              </a:ext>
            </a:extLst>
          </p:cNvPr>
          <p:cNvPicPr>
            <a:picLocks noGrp="1" noChangeAspect="1" noChangeArrowheads="1"/>
          </p:cNvPicPr>
          <p:nvPr>
            <p:ph sz="quarter" idx="17"/>
          </p:nvPr>
        </p:nvPicPr>
        <p:blipFill rotWithShape="1">
          <a:blip r:embed="rId8">
            <a:extLst>
              <a:ext uri="{28A0092B-C50C-407E-A947-70E740481C1C}">
                <a14:useLocalDpi xmlns:a14="http://schemas.microsoft.com/office/drawing/2010/main" val="0"/>
              </a:ext>
            </a:extLst>
          </a:blip>
          <a:srcRect t="3404"/>
          <a:stretch/>
        </p:blipFill>
        <p:spPr bwMode="auto">
          <a:xfrm>
            <a:off x="3411137" y="3962400"/>
            <a:ext cx="6044013" cy="228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Placeholder 10" hidden="1">
            <a:extLst>
              <a:ext uri="{FF2B5EF4-FFF2-40B4-BE49-F238E27FC236}">
                <a16:creationId xmlns:a16="http://schemas.microsoft.com/office/drawing/2014/main" id="{2A514AA9-11EC-4E93-8788-D0A016FF22BC}"/>
              </a:ext>
            </a:extLst>
          </p:cNvPr>
          <p:cNvSpPr>
            <a:spLocks noGrp="1"/>
          </p:cNvSpPr>
          <p:nvPr>
            <p:ph type="body" sz="quarter" idx="18"/>
          </p:nvPr>
        </p:nvSpPr>
        <p:spPr/>
        <p:txBody>
          <a:bodyPr>
            <a:normAutofit fontScale="92500" lnSpcReduction="20000"/>
          </a:bodyPr>
          <a:lstStyle/>
          <a:p>
            <a:endParaRPr lang="en-IN"/>
          </a:p>
        </p:txBody>
      </p:sp>
      <p:sp>
        <p:nvSpPr>
          <p:cNvPr id="27" name="Text Placeholder 11" hidden="1">
            <a:extLst>
              <a:ext uri="{FF2B5EF4-FFF2-40B4-BE49-F238E27FC236}">
                <a16:creationId xmlns:a16="http://schemas.microsoft.com/office/drawing/2014/main" id="{7AAE90F9-E793-4DCE-A603-6A9C2B9A5469}"/>
              </a:ext>
            </a:extLst>
          </p:cNvPr>
          <p:cNvSpPr>
            <a:spLocks noGrp="1"/>
          </p:cNvSpPr>
          <p:nvPr>
            <p:ph type="body" sz="quarter" idx="19"/>
          </p:nvPr>
        </p:nvSpPr>
        <p:spPr/>
        <p:txBody>
          <a:bodyPr/>
          <a:lstStyle/>
          <a:p>
            <a:endParaRPr lang="en-IN"/>
          </a:p>
        </p:txBody>
      </p:sp>
      <p:sp>
        <p:nvSpPr>
          <p:cNvPr id="15" name="Slide Number Placeholder 8">
            <a:extLst>
              <a:ext uri="{FF2B5EF4-FFF2-40B4-BE49-F238E27FC236}">
                <a16:creationId xmlns:a16="http://schemas.microsoft.com/office/drawing/2014/main" id="{5B03C26A-6145-47D3-9090-654D0D46A9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4" name="Object 8">
            <a:extLst>
              <a:ext uri="{FF2B5EF4-FFF2-40B4-BE49-F238E27FC236}">
                <a16:creationId xmlns:a16="http://schemas.microsoft.com/office/drawing/2014/main" id="{7CFAA540-75A1-4DB6-A144-6BA11BDF3EF4}"/>
              </a:ext>
              <a:ext uri="{C183D7F6-B498-43B3-948B-1728B52AA6E4}">
                <adec:decorative xmlns:adec="http://schemas.microsoft.com/office/drawing/2017/decorative" val="1"/>
              </a:ext>
            </a:extLst>
          </p:cNvPr>
          <p:cNvGraphicFramePr>
            <a:graphicFrameLocks noChangeAspect="1"/>
          </p:cNvGraphicFramePr>
          <p:nvPr/>
        </p:nvGraphicFramePr>
        <p:xfrm>
          <a:off x="9300771" y="2886454"/>
          <a:ext cx="450850" cy="506413"/>
        </p:xfrm>
        <a:graphic>
          <a:graphicData uri="http://schemas.openxmlformats.org/presentationml/2006/ole">
            <mc:AlternateContent xmlns:mc="http://schemas.openxmlformats.org/markup-compatibility/2006">
              <mc:Choice xmlns:v="urn:schemas-microsoft-com:vml" Requires="v">
                <p:oleObj name="Equation" r:id="rId9" imgW="203040" imgH="228600" progId="Equation.DSMT4">
                  <p:embed/>
                </p:oleObj>
              </mc:Choice>
              <mc:Fallback>
                <p:oleObj name="Equation" r:id="rId9" imgW="203040" imgH="228600" progId="Equation.DSMT4">
                  <p:embed/>
                  <p:pic>
                    <p:nvPicPr>
                      <p:cNvPr id="34" name="Object 8">
                        <a:extLst>
                          <a:ext uri="{FF2B5EF4-FFF2-40B4-BE49-F238E27FC236}">
                            <a16:creationId xmlns:a16="http://schemas.microsoft.com/office/drawing/2014/main" id="{7CFAA540-75A1-4DB6-A144-6BA11BDF3EF4}"/>
                          </a:ext>
                          <a:ext uri="{C183D7F6-B498-43B3-948B-1728B52AA6E4}">
                            <adec:decorative xmlns:adec="http://schemas.microsoft.com/office/drawing/2017/decorative" val="1"/>
                          </a:ext>
                        </a:extLst>
                      </p:cNvPr>
                      <p:cNvPicPr/>
                      <p:nvPr/>
                    </p:nvPicPr>
                    <p:blipFill>
                      <a:blip r:embed="rId10"/>
                      <a:stretch>
                        <a:fillRect/>
                      </a:stretch>
                    </p:blipFill>
                    <p:spPr>
                      <a:xfrm>
                        <a:off x="9300771" y="2886454"/>
                        <a:ext cx="450850" cy="506413"/>
                      </a:xfrm>
                      <a:prstGeom prst="rect">
                        <a:avLst/>
                      </a:prstGeom>
                    </p:spPr>
                  </p:pic>
                </p:oleObj>
              </mc:Fallback>
            </mc:AlternateContent>
          </a:graphicData>
        </a:graphic>
      </p:graphicFrame>
    </p:spTree>
    <p:extLst>
      <p:ext uri="{BB962C8B-B14F-4D97-AF65-F5344CB8AC3E}">
        <p14:creationId xmlns:p14="http://schemas.microsoft.com/office/powerpoint/2010/main" val="3389511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a:extLst>
              <a:ext uri="{FF2B5EF4-FFF2-40B4-BE49-F238E27FC236}">
                <a16:creationId xmlns:a16="http://schemas.microsoft.com/office/drawing/2014/main" id="{FAFE6D48-612E-4DC5-B5CA-709D6C13AD41}"/>
              </a:ext>
            </a:extLst>
          </p:cNvPr>
          <p:cNvSpPr txBox="1">
            <a:spLocks noChangeArrowheads="1"/>
          </p:cNvSpPr>
          <p:nvPr/>
        </p:nvSpPr>
        <p:spPr bwMode="auto">
          <a:xfrm>
            <a:off x="859238" y="541662"/>
            <a:ext cx="9675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mic Sans MS" panose="030F0702030302020204" pitchFamily="66" charset="0"/>
                <a:ea typeface="MS PGothic" panose="020B0600070205080204" pitchFamily="34" charset="-128"/>
              </a:defRPr>
            </a:lvl1pPr>
            <a:lvl2pPr marL="742950" indent="-285750" defTabSz="457200">
              <a:defRPr>
                <a:solidFill>
                  <a:schemeClr val="tx1"/>
                </a:solidFill>
                <a:latin typeface="Comic Sans MS" panose="030F0702030302020204" pitchFamily="66" charset="0"/>
                <a:ea typeface="MS PGothic" panose="020B0600070205080204" pitchFamily="34" charset="-128"/>
              </a:defRPr>
            </a:lvl2pPr>
            <a:lvl3pPr marL="1143000" indent="-228600" defTabSz="457200">
              <a:defRPr>
                <a:solidFill>
                  <a:schemeClr val="tx1"/>
                </a:solidFill>
                <a:latin typeface="Comic Sans MS" panose="030F0702030302020204" pitchFamily="66" charset="0"/>
                <a:ea typeface="MS PGothic" panose="020B0600070205080204" pitchFamily="34" charset="-128"/>
              </a:defRPr>
            </a:lvl3pPr>
            <a:lvl4pPr marL="1600200" indent="-228600" defTabSz="457200">
              <a:defRPr>
                <a:solidFill>
                  <a:schemeClr val="tx1"/>
                </a:solidFill>
                <a:latin typeface="Comic Sans MS" panose="030F0702030302020204" pitchFamily="66" charset="0"/>
                <a:ea typeface="MS PGothic" panose="020B0600070205080204" pitchFamily="34" charset="-128"/>
              </a:defRPr>
            </a:lvl4pPr>
            <a:lvl5pPr marL="2057400" indent="-228600" defTabSz="457200">
              <a:defRPr>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algn="ctr" eaLnBrk="1" hangingPunct="1">
              <a:spcBef>
                <a:spcPct val="50000"/>
              </a:spcBef>
            </a:pPr>
            <a:r>
              <a:rPr lang="en-US" altLang="en-US" sz="4000" dirty="0">
                <a:solidFill>
                  <a:schemeClr val="accent4">
                    <a:lumMod val="75000"/>
                  </a:schemeClr>
                </a:solidFill>
                <a:latin typeface="Arial" panose="020B0604020202020204" pitchFamily="34" charset="0"/>
                <a:cs typeface="Arial" panose="020B0604020202020204" pitchFamily="34" charset="0"/>
              </a:rPr>
              <a:t>Highway Curves: Banked and Unbanked</a:t>
            </a:r>
          </a:p>
        </p:txBody>
      </p:sp>
      <p:sp>
        <p:nvSpPr>
          <p:cNvPr id="147459" name="Text Box 4">
            <a:extLst>
              <a:ext uri="{FF2B5EF4-FFF2-40B4-BE49-F238E27FC236}">
                <a16:creationId xmlns:a16="http://schemas.microsoft.com/office/drawing/2014/main" id="{ECBE2734-E3C2-4F76-8C2E-6B736EC6BA1B}"/>
              </a:ext>
            </a:extLst>
          </p:cNvPr>
          <p:cNvSpPr txBox="1">
            <a:spLocks noChangeArrowheads="1"/>
          </p:cNvSpPr>
          <p:nvPr/>
        </p:nvSpPr>
        <p:spPr bwMode="auto">
          <a:xfrm>
            <a:off x="5144795" y="1350716"/>
            <a:ext cx="6049947" cy="2062103"/>
          </a:xfrm>
          <a:prstGeom prst="rect">
            <a:avLst/>
          </a:prstGeom>
          <a:noFill/>
          <a:ln>
            <a:noFill/>
          </a:ln>
        </p:spPr>
        <p:txBody>
          <a:bodyPr wrap="square">
            <a:spAutoFit/>
          </a:bodyPr>
          <a:lstStyle>
            <a:lvl1pPr defTabSz="457200">
              <a:defRPr>
                <a:solidFill>
                  <a:schemeClr val="tx1"/>
                </a:solidFill>
                <a:latin typeface="Comic Sans MS" charset="0"/>
                <a:ea typeface="MS PGothic" charset="0"/>
                <a:cs typeface="MS PGothic" charset="0"/>
              </a:defRPr>
            </a:lvl1pPr>
            <a:lvl2pPr marL="742950" indent="-285750" defTabSz="457200">
              <a:defRPr>
                <a:solidFill>
                  <a:schemeClr val="tx1"/>
                </a:solidFill>
                <a:latin typeface="Comic Sans MS" charset="0"/>
                <a:ea typeface="MS PGothic" charset="0"/>
                <a:cs typeface="MS PGothic" charset="0"/>
              </a:defRPr>
            </a:lvl2pPr>
            <a:lvl3pPr marL="1143000" indent="-228600" defTabSz="457200">
              <a:defRPr>
                <a:solidFill>
                  <a:schemeClr val="tx1"/>
                </a:solidFill>
                <a:latin typeface="Comic Sans MS" charset="0"/>
                <a:ea typeface="MS PGothic" charset="0"/>
                <a:cs typeface="MS PGothic" charset="0"/>
              </a:defRPr>
            </a:lvl3pPr>
            <a:lvl4pPr marL="1600200" indent="-228600" defTabSz="457200">
              <a:defRPr>
                <a:solidFill>
                  <a:schemeClr val="tx1"/>
                </a:solidFill>
                <a:latin typeface="Comic Sans MS" charset="0"/>
                <a:ea typeface="MS PGothic" charset="0"/>
                <a:cs typeface="MS PGothic" charset="0"/>
              </a:defRPr>
            </a:lvl4pPr>
            <a:lvl5pPr marL="2057400" indent="-228600" defTabSz="457200">
              <a:defRPr>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omic Sans MS" charset="0"/>
                <a:ea typeface="MS PGothic" charset="0"/>
                <a:cs typeface="MS PGothic" charset="0"/>
              </a:defRPr>
            </a:lvl9pPr>
          </a:lstStyle>
          <a:p>
            <a:pPr eaLnBrk="1" fontAlgn="auto" hangingPunct="1">
              <a:spcBef>
                <a:spcPct val="50000"/>
              </a:spcBef>
              <a:spcAft>
                <a:spcPts val="0"/>
              </a:spcAft>
              <a:defRPr/>
            </a:pPr>
            <a:r>
              <a:rPr lang="en-US" sz="3200" dirty="0">
                <a:solidFill>
                  <a:srgbClr val="333399"/>
                </a:solidFill>
                <a:latin typeface="Arial" panose="020B0604020202020204" pitchFamily="34" charset="0"/>
                <a:cs typeface="Arial" panose="020B0604020202020204" pitchFamily="34" charset="0"/>
              </a:rPr>
              <a:t>If the frictional force is </a:t>
            </a:r>
            <a:r>
              <a:rPr lang="en-US" sz="3200" dirty="0">
                <a:solidFill>
                  <a:srgbClr val="000000"/>
                </a:solidFill>
                <a:latin typeface="Arial" panose="020B0604020202020204" pitchFamily="34" charset="0"/>
                <a:cs typeface="Arial" panose="020B0604020202020204" pitchFamily="34" charset="0"/>
              </a:rPr>
              <a:t>insufficient</a:t>
            </a:r>
            <a:r>
              <a:rPr lang="en-US" sz="3200" dirty="0">
                <a:solidFill>
                  <a:srgbClr val="333399"/>
                </a:solidFill>
                <a:latin typeface="Arial" panose="020B0604020202020204" pitchFamily="34" charset="0"/>
                <a:cs typeface="Arial" panose="020B0604020202020204" pitchFamily="34" charset="0"/>
              </a:rPr>
              <a:t>, the car will tend to move nearly in a </a:t>
            </a:r>
            <a:r>
              <a:rPr lang="en-US" sz="3200" dirty="0">
                <a:solidFill>
                  <a:srgbClr val="000000"/>
                </a:solidFill>
                <a:latin typeface="Arial" panose="020B0604020202020204" pitchFamily="34" charset="0"/>
                <a:cs typeface="Arial" panose="020B0604020202020204" pitchFamily="34" charset="0"/>
              </a:rPr>
              <a:t>straight line</a:t>
            </a:r>
            <a:r>
              <a:rPr lang="en-US" sz="3200" dirty="0">
                <a:solidFill>
                  <a:srgbClr val="333399"/>
                </a:solidFill>
                <a:latin typeface="Arial" panose="020B0604020202020204" pitchFamily="34" charset="0"/>
                <a:cs typeface="Arial" panose="020B0604020202020204" pitchFamily="34" charset="0"/>
              </a:rPr>
              <a:t>, as the skid marks show.</a:t>
            </a:r>
          </a:p>
        </p:txBody>
      </p:sp>
      <p:pic>
        <p:nvPicPr>
          <p:cNvPr id="112644" name="Picture 5">
            <a:extLst>
              <a:ext uri="{FF2B5EF4-FFF2-40B4-BE49-F238E27FC236}">
                <a16:creationId xmlns:a16="http://schemas.microsoft.com/office/drawing/2014/main" id="{245FF36D-FEC5-48D4-A811-FAFDAFC39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1535113"/>
            <a:ext cx="463867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458AD2D-F8E4-4201-86B7-5B7A9449B481}"/>
              </a:ext>
            </a:extLst>
          </p:cNvPr>
          <p:cNvSpPr txBox="1"/>
          <p:nvPr/>
        </p:nvSpPr>
        <p:spPr>
          <a:xfrm>
            <a:off x="5415379" y="3513848"/>
            <a:ext cx="4873840" cy="2031325"/>
          </a:xfrm>
          <a:prstGeom prst="rect">
            <a:avLst/>
          </a:prstGeom>
          <a:noFill/>
        </p:spPr>
        <p:txBody>
          <a:bodyPr wrap="square" rtlCol="0">
            <a:spAutoFit/>
          </a:bodyPr>
          <a:lstStyle/>
          <a:p>
            <a:r>
              <a:rPr lang="en-US" b="1" dirty="0">
                <a:solidFill>
                  <a:schemeClr val="accent4">
                    <a:lumMod val="75000"/>
                  </a:schemeClr>
                </a:solidFill>
              </a:rPr>
              <a:t>From the tire marks we see that most cars experienced a sufficient friction force to give them the needed centripetal acceleration for rounding the curve safely. But, we also see tire tracks of cars on which there was not sufficient force—and which unfortunately followed more nearly straight-line paths.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840" y="517411"/>
            <a:ext cx="8460000" cy="810000"/>
          </a:xfrm>
        </p:spPr>
        <p:txBody>
          <a:bodyPr/>
          <a:lstStyle/>
          <a:p>
            <a:r>
              <a:rPr lang="en-US" altLang="en-US" noProof="0" dirty="0"/>
              <a:t>Centripetal Forces</a:t>
            </a:r>
            <a:r>
              <a:rPr lang="en-US" altLang="en-US" sz="1600" dirty="0"/>
              <a:t> 2</a:t>
            </a:r>
            <a:endParaRPr lang="en-US" noProof="0" dirty="0"/>
          </a:p>
        </p:txBody>
      </p:sp>
      <p:pic>
        <p:nvPicPr>
          <p:cNvPr id="13" name="Picture 2" descr="A car is driving on a curved road. Two arrows, representing the frictional force between the tires and the road, are shown on the tires, pointing towards the inside of the curve."/>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065320" y="1367162"/>
            <a:ext cx="3566160" cy="2696798"/>
          </a:xfrm>
        </p:spPr>
      </p:pic>
      <p:sp>
        <p:nvSpPr>
          <p:cNvPr id="4" name="Content Placeholder 3"/>
          <p:cNvSpPr>
            <a:spLocks noGrp="1"/>
          </p:cNvSpPr>
          <p:nvPr>
            <p:ph sz="quarter" idx="12"/>
          </p:nvPr>
        </p:nvSpPr>
        <p:spPr>
          <a:xfrm>
            <a:off x="4856085" y="1480545"/>
            <a:ext cx="6510823" cy="1828800"/>
          </a:xfrm>
        </p:spPr>
        <p:txBody>
          <a:bodyPr>
            <a:normAutofit/>
          </a:bodyPr>
          <a:lstStyle/>
          <a:p>
            <a:r>
              <a:rPr lang="en-US" altLang="en-US" sz="2800" b="1" dirty="0">
                <a:ea typeface="ＭＳ Ｐゴシック" panose="020B0600070205080204" pitchFamily="34" charset="-128"/>
              </a:rPr>
              <a:t>The friction between the tires and road produces the centripetal acceleration on a level curve.</a:t>
            </a:r>
            <a:endParaRPr lang="en-US" sz="2800" b="1" dirty="0"/>
          </a:p>
        </p:txBody>
      </p:sp>
      <p:sp>
        <p:nvSpPr>
          <p:cNvPr id="5" name="Content Placeholder 4"/>
          <p:cNvSpPr>
            <a:spLocks noGrp="1"/>
          </p:cNvSpPr>
          <p:nvPr>
            <p:ph sz="quarter" idx="13"/>
          </p:nvPr>
        </p:nvSpPr>
        <p:spPr>
          <a:xfrm>
            <a:off x="1065320" y="4142439"/>
            <a:ext cx="5539666" cy="2105962"/>
          </a:xfrm>
        </p:spPr>
        <p:txBody>
          <a:bodyPr>
            <a:normAutofit/>
          </a:bodyPr>
          <a:lstStyle/>
          <a:p>
            <a:r>
              <a:rPr lang="en-US" altLang="en-US" sz="2800" b="1" dirty="0"/>
              <a:t>On a banked curve, </a:t>
            </a:r>
            <a:r>
              <a:rPr lang="en-US" altLang="en-US" sz="2800" b="1" u="sng" dirty="0"/>
              <a:t>the horizontal component of the normal force also contributes to the centripetal acceleration.</a:t>
            </a:r>
            <a:endParaRPr lang="en-US" sz="2800" b="1" u="sng" dirty="0"/>
          </a:p>
        </p:txBody>
      </p:sp>
      <p:pic>
        <p:nvPicPr>
          <p:cNvPr id="14" name="Picture 5" descr="The rear view of a car going around a banked curve is shown.  The road surface appears as an inclined plane.  The vector N (for normal force) is perpendicular to the road surface (the inclined plane). The vertical (Nv) and horizontal components (Nh) of N are also shown."/>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374167" y="3245243"/>
            <a:ext cx="4663440" cy="2578507"/>
          </a:xfrm>
        </p:spPr>
      </p:pic>
      <p:sp>
        <p:nvSpPr>
          <p:cNvPr id="10" name="Text Placeholder 6" hidden="1"/>
          <p:cNvSpPr>
            <a:spLocks noGrp="1"/>
          </p:cNvSpPr>
          <p:nvPr>
            <p:ph type="body" sz="quarter" idx="18"/>
          </p:nvPr>
        </p:nvSpPr>
        <p:spPr/>
        <p:txBody>
          <a:bodyPr>
            <a:normAutofit fontScale="92500" lnSpcReduction="20000"/>
          </a:bodyPr>
          <a:lstStyle/>
          <a:p>
            <a:endParaRPr lang="en-US"/>
          </a:p>
        </p:txBody>
      </p:sp>
      <p:sp>
        <p:nvSpPr>
          <p:cNvPr id="11" name="Text Placeholder 7"/>
          <p:cNvSpPr>
            <a:spLocks noGrp="1"/>
          </p:cNvSpPr>
          <p:nvPr>
            <p:ph type="body" sz="quarter" idx="19"/>
          </p:nvPr>
        </p:nvSpPr>
        <p:spPr/>
        <p:txBody>
          <a:bodyPr/>
          <a:lstStyle/>
          <a:p>
            <a:r>
              <a:rPr lang="en-US" noProof="0" dirty="0"/>
              <a:t>©Takeshi </a:t>
            </a:r>
            <a:r>
              <a:rPr lang="en-US" noProof="0" dirty="0" err="1"/>
              <a:t>Takahara</a:t>
            </a:r>
            <a:r>
              <a:rPr lang="en-US" noProof="0" dirty="0"/>
              <a:t>/Science Source</a:t>
            </a:r>
          </a:p>
        </p:txBody>
      </p:sp>
      <p:sp>
        <p:nvSpPr>
          <p:cNvPr id="12" name="Slide Number Placeholder 8"/>
          <p:cNvSpPr>
            <a:spLocks noGrp="1"/>
          </p:cNvSpPr>
          <p:nvPr>
            <p:ph type="sldNum" sz="quarter" idx="10"/>
          </p:nvPr>
        </p:nvSpPr>
        <p:spPr/>
        <p:txBody>
          <a:bodyPr/>
          <a:lstStyle/>
          <a:p>
            <a:fld id="{68151E55-6873-49E2-B8D5-2F265E6F1973}" type="slidenum">
              <a:rPr lang="en-US" smtClean="0"/>
              <a:pPr/>
              <a:t>31</a:t>
            </a:fld>
            <a:endParaRPr lang="en-US" dirty="0"/>
          </a:p>
        </p:txBody>
      </p:sp>
    </p:spTree>
    <p:extLst>
      <p:ext uri="{BB962C8B-B14F-4D97-AF65-F5344CB8AC3E}">
        <p14:creationId xmlns:p14="http://schemas.microsoft.com/office/powerpoint/2010/main" val="3158319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46" y="571500"/>
            <a:ext cx="11280000" cy="810000"/>
          </a:xfrm>
        </p:spPr>
        <p:txBody>
          <a:bodyPr/>
          <a:lstStyle/>
          <a:p>
            <a:r>
              <a:rPr lang="en-US" altLang="en-US" noProof="0" dirty="0"/>
              <a:t>Planetary Motion</a:t>
            </a:r>
            <a:r>
              <a:rPr lang="en-US" altLang="en-US" sz="1600" dirty="0"/>
              <a:t> 1</a:t>
            </a:r>
            <a:endParaRPr lang="en-US" sz="1600" dirty="0"/>
          </a:p>
        </p:txBody>
      </p:sp>
      <p:sp>
        <p:nvSpPr>
          <p:cNvPr id="3" name="Content Placeholder 2"/>
          <p:cNvSpPr>
            <a:spLocks noGrp="1"/>
          </p:cNvSpPr>
          <p:nvPr>
            <p:ph sz="quarter" idx="11"/>
          </p:nvPr>
        </p:nvSpPr>
        <p:spPr>
          <a:xfrm>
            <a:off x="1340528" y="1188720"/>
            <a:ext cx="9472474" cy="3931920"/>
          </a:xfrm>
        </p:spPr>
        <p:txBody>
          <a:bodyPr/>
          <a:lstStyle/>
          <a:p>
            <a:r>
              <a:rPr lang="en-US" altLang="en-US" noProof="0" dirty="0">
                <a:ea typeface="ＭＳ Ｐゴシック" panose="020B0600070205080204" pitchFamily="34" charset="-128"/>
              </a:rPr>
              <a:t>The ancient Greeks believed the sun, moon, stars and planets all revolved around the Earth.</a:t>
            </a:r>
          </a:p>
          <a:p>
            <a:pPr lvl="1">
              <a:buClr>
                <a:srgbClr val="9B3700"/>
              </a:buClr>
            </a:pPr>
            <a:r>
              <a:rPr lang="en-US" altLang="en-US" sz="2800" dirty="0">
                <a:latin typeface="Times New Roman" panose="02020603050405020304" pitchFamily="18" charset="0"/>
                <a:ea typeface="ＭＳ Ｐゴシック" panose="020B0600070205080204" pitchFamily="34" charset="-128"/>
              </a:rPr>
              <a:t>This is called a </a:t>
            </a:r>
            <a:r>
              <a:rPr lang="en-US" altLang="en-US" sz="2800" b="1" i="1" dirty="0">
                <a:solidFill>
                  <a:srgbClr val="0A5D00"/>
                </a:solidFill>
                <a:latin typeface="Times New Roman" panose="02020603050405020304" pitchFamily="18" charset="0"/>
                <a:ea typeface="ＭＳ Ｐゴシック" panose="020B0600070205080204" pitchFamily="34" charset="-128"/>
              </a:rPr>
              <a:t>geocentric view</a:t>
            </a:r>
            <a:r>
              <a:rPr lang="en-US" altLang="en-US" sz="2800" dirty="0">
                <a:solidFill>
                  <a:srgbClr val="0A5D00"/>
                </a:solidFill>
                <a:latin typeface="Times New Roman" panose="02020603050405020304" pitchFamily="18" charset="0"/>
                <a:ea typeface="ＭＳ Ｐゴシック" panose="020B0600070205080204" pitchFamily="34" charset="-128"/>
              </a:rPr>
              <a:t> </a:t>
            </a:r>
            <a:r>
              <a:rPr lang="en-US" altLang="en-US" sz="2800" dirty="0">
                <a:latin typeface="Times New Roman" panose="02020603050405020304" pitchFamily="18" charset="0"/>
                <a:ea typeface="ＭＳ Ｐゴシック" panose="020B0600070205080204" pitchFamily="34" charset="-128"/>
              </a:rPr>
              <a:t>(Earth-centered) of the universe.</a:t>
            </a:r>
          </a:p>
          <a:p>
            <a:pPr lvl="1">
              <a:buClr>
                <a:srgbClr val="9B3700"/>
              </a:buClr>
            </a:pPr>
            <a:r>
              <a:rPr lang="en-US" altLang="en-US" sz="2800" dirty="0">
                <a:latin typeface="Times New Roman" panose="02020603050405020304" pitchFamily="18" charset="0"/>
                <a:ea typeface="ＭＳ Ｐゴシック" panose="020B0600070205080204" pitchFamily="34" charset="-128"/>
              </a:rPr>
              <a:t>This view matched their observations of the sky, with the exception of the puzzling motion of the wandering planets.</a:t>
            </a:r>
            <a:endParaRPr lang="en-US" sz="2800" dirty="0">
              <a:latin typeface="Times New Roman" panose="02020603050405020304" pitchFamily="18" charset="0"/>
            </a:endParaRPr>
          </a:p>
        </p:txBody>
      </p:sp>
      <p:sp>
        <p:nvSpPr>
          <p:cNvPr id="4" name="Content Placeholder 3" hidden="1"/>
          <p:cNvSpPr>
            <a:spLocks noGrp="1"/>
          </p:cNvSpPr>
          <p:nvPr>
            <p:ph sz="quarter" idx="12"/>
          </p:nvPr>
        </p:nvSpPr>
        <p:spPr>
          <a:xfrm>
            <a:off x="2286000" y="5102498"/>
            <a:ext cx="7467600" cy="558801"/>
          </a:xfrm>
        </p:spPr>
        <p:txBody>
          <a:bodyPr>
            <a:normAutofit lnSpcReduction="10000"/>
          </a:bodyPr>
          <a:lstStyle/>
          <a:p>
            <a:endParaRPr lang="en-US"/>
          </a:p>
        </p:txBody>
      </p:sp>
      <p:sp>
        <p:nvSpPr>
          <p:cNvPr id="10" name="Text Placeholder 4" hidden="1"/>
          <p:cNvSpPr>
            <a:spLocks noGrp="1"/>
          </p:cNvSpPr>
          <p:nvPr>
            <p:ph type="body" sz="quarter" idx="18"/>
          </p:nvPr>
        </p:nvSpPr>
        <p:spPr/>
        <p:txBody>
          <a:bodyPr>
            <a:normAutofit fontScale="92500" lnSpcReduction="20000"/>
          </a:bodyPr>
          <a:lstStyle/>
          <a:p>
            <a:endParaRPr lang="en-US"/>
          </a:p>
        </p:txBody>
      </p:sp>
      <p:sp>
        <p:nvSpPr>
          <p:cNvPr id="11" name="Text Placeholder 5" hidden="1"/>
          <p:cNvSpPr>
            <a:spLocks noGrp="1"/>
          </p:cNvSpPr>
          <p:nvPr>
            <p:ph type="body" sz="quarter" idx="19"/>
          </p:nvPr>
        </p:nvSpPr>
        <p:spPr/>
        <p:txBody>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32</a:t>
            </a:fld>
            <a:endParaRPr lang="en-US" dirty="0"/>
          </a:p>
        </p:txBody>
      </p:sp>
    </p:spTree>
    <p:extLst>
      <p:ext uri="{BB962C8B-B14F-4D97-AF65-F5344CB8AC3E}">
        <p14:creationId xmlns:p14="http://schemas.microsoft.com/office/powerpoint/2010/main" val="470405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335" y="353556"/>
            <a:ext cx="10963923" cy="810000"/>
          </a:xfrm>
        </p:spPr>
        <p:txBody>
          <a:bodyPr>
            <a:noAutofit/>
          </a:bodyPr>
          <a:lstStyle/>
          <a:p>
            <a:r>
              <a:rPr lang="en-US" altLang="en-US" sz="3000" dirty="0"/>
              <a:t>To explain the apparent retrograde motion of the planets, Ptolemy invented the idea of epicycles.</a:t>
            </a:r>
            <a:endParaRPr lang="en-US" sz="3000" dirty="0"/>
          </a:p>
        </p:txBody>
      </p:sp>
      <p:sp>
        <p:nvSpPr>
          <p:cNvPr id="3" name="Content Placeholder 2"/>
          <p:cNvSpPr>
            <a:spLocks noGrp="1"/>
          </p:cNvSpPr>
          <p:nvPr>
            <p:ph sz="quarter" idx="11"/>
          </p:nvPr>
        </p:nvSpPr>
        <p:spPr>
          <a:xfrm>
            <a:off x="843377" y="1383804"/>
            <a:ext cx="7673267" cy="5120640"/>
          </a:xfrm>
        </p:spPr>
        <p:txBody>
          <a:bodyPr/>
          <a:lstStyle/>
          <a:p>
            <a:pPr>
              <a:spcBef>
                <a:spcPct val="0"/>
              </a:spcBef>
            </a:pPr>
            <a:r>
              <a:rPr lang="en-US" altLang="en-US" sz="2800" b="1" i="1" dirty="0">
                <a:solidFill>
                  <a:srgbClr val="0A5D00"/>
                </a:solidFill>
              </a:rPr>
              <a:t>Retrograde motion</a:t>
            </a:r>
            <a:r>
              <a:rPr lang="en-US" altLang="en-US" sz="2800" dirty="0">
                <a:solidFill>
                  <a:srgbClr val="0A5D00"/>
                </a:solidFill>
              </a:rPr>
              <a:t> </a:t>
            </a:r>
            <a:r>
              <a:rPr lang="en-US" altLang="en-US" sz="2800" dirty="0"/>
              <a:t>occurs in a planet’s orbit when the planet appears to move against the background of stars.</a:t>
            </a:r>
            <a:endParaRPr lang="en-US" altLang="en-US" sz="2800" b="1" i="1" dirty="0">
              <a:solidFill>
                <a:schemeClr val="accent1"/>
              </a:solidFill>
            </a:endParaRPr>
          </a:p>
          <a:p>
            <a:pPr>
              <a:spcBef>
                <a:spcPct val="0"/>
              </a:spcBef>
            </a:pPr>
            <a:r>
              <a:rPr lang="en-US" altLang="en-US" sz="2800" b="1" i="1" dirty="0">
                <a:solidFill>
                  <a:srgbClr val="0A5D00"/>
                </a:solidFill>
              </a:rPr>
              <a:t>Epicycles</a:t>
            </a:r>
            <a:r>
              <a:rPr lang="en-US" altLang="en-US" sz="2800" dirty="0"/>
              <a:t> are imaginary circles the planets supposedly travel while also traveling along their main (larger) orbits around the Earth.</a:t>
            </a:r>
          </a:p>
          <a:p>
            <a:pPr>
              <a:spcBef>
                <a:spcPct val="0"/>
              </a:spcBef>
            </a:pPr>
            <a:r>
              <a:rPr lang="en-US" altLang="en-US" sz="2800" dirty="0"/>
              <a:t>This would explain the occasional “backward motion” the planets seemed to follow.</a:t>
            </a:r>
            <a:endParaRPr lang="en-US" sz="2800" dirty="0"/>
          </a:p>
        </p:txBody>
      </p:sp>
      <p:pic>
        <p:nvPicPr>
          <p:cNvPr id="13" name="Picture 3" descr="The top image shows a circle with Earth at the center.  A planet is shown moving counterclockwise along the circle.  However the planet is, at the same time, moving around a smaller circle (called an epicycle), whose center is on the circular path about the Earth.  The lower image shows the result of these two motions, where the path of the planet loops around the main circle around the Earth."/>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8685321" y="1194521"/>
            <a:ext cx="2743200" cy="4984750"/>
          </a:xfrm>
        </p:spPr>
      </p:pic>
      <p:sp>
        <p:nvSpPr>
          <p:cNvPr id="10" name="Text Placeholder 4" hidden="1"/>
          <p:cNvSpPr>
            <a:spLocks noGrp="1"/>
          </p:cNvSpPr>
          <p:nvPr>
            <p:ph type="body" sz="quarter" idx="18"/>
          </p:nvPr>
        </p:nvSpPr>
        <p:spPr/>
        <p:txBody>
          <a:bodyPr>
            <a:normAutofit fontScale="92500" lnSpcReduction="20000"/>
          </a:bodyPr>
          <a:lstStyle/>
          <a:p>
            <a:endParaRPr lang="en-US"/>
          </a:p>
        </p:txBody>
      </p:sp>
      <p:sp>
        <p:nvSpPr>
          <p:cNvPr id="11" name="Text Placeholder 5" hidden="1"/>
          <p:cNvSpPr>
            <a:spLocks noGrp="1"/>
          </p:cNvSpPr>
          <p:nvPr>
            <p:ph type="body" sz="quarter" idx="19"/>
          </p:nvPr>
        </p:nvSpPr>
        <p:spPr/>
        <p:txBody>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33</a:t>
            </a:fld>
            <a:endParaRPr lang="en-US" dirty="0"/>
          </a:p>
        </p:txBody>
      </p:sp>
    </p:spTree>
    <p:extLst>
      <p:ext uri="{BB962C8B-B14F-4D97-AF65-F5344CB8AC3E}">
        <p14:creationId xmlns:p14="http://schemas.microsoft.com/office/powerpoint/2010/main" val="3176705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25" y="378720"/>
            <a:ext cx="11280000" cy="810000"/>
          </a:xfrm>
        </p:spPr>
        <p:txBody>
          <a:bodyPr>
            <a:normAutofit/>
          </a:bodyPr>
          <a:lstStyle/>
          <a:p>
            <a:r>
              <a:rPr lang="en-US" altLang="en-US" noProof="0" dirty="0"/>
              <a:t>Planetary Motion</a:t>
            </a:r>
            <a:r>
              <a:rPr lang="en-US" altLang="en-US" sz="1600" dirty="0"/>
              <a:t> 2</a:t>
            </a:r>
            <a:endParaRPr lang="en-US" sz="1600" dirty="0"/>
          </a:p>
        </p:txBody>
      </p:sp>
      <p:sp>
        <p:nvSpPr>
          <p:cNvPr id="3" name="Content Placeholder 2"/>
          <p:cNvSpPr>
            <a:spLocks noGrp="1"/>
          </p:cNvSpPr>
          <p:nvPr>
            <p:ph sz="quarter" idx="11"/>
          </p:nvPr>
        </p:nvSpPr>
        <p:spPr>
          <a:xfrm>
            <a:off x="1349405" y="1188720"/>
            <a:ext cx="9490229" cy="1828800"/>
          </a:xfrm>
        </p:spPr>
        <p:txBody>
          <a:bodyPr/>
          <a:lstStyle/>
          <a:p>
            <a:r>
              <a:rPr lang="en-US" altLang="en-US" sz="2800" dirty="0">
                <a:ea typeface="ＭＳ Ｐゴシック" panose="020B0600070205080204" pitchFamily="34" charset="-128"/>
              </a:rPr>
              <a:t>With the help of Copernicus, Brahe, and Kepler we now know the best explanation of retrograde motion is simply planetary alignment against an apparently motionless backdrop of stars as planets orbit the Sun.</a:t>
            </a:r>
            <a:endParaRPr lang="en-US" sz="2800" dirty="0"/>
          </a:p>
        </p:txBody>
      </p:sp>
      <p:pic>
        <p:nvPicPr>
          <p:cNvPr id="13" name="Picture 3" descr="Earth and Mars orbit the Sun. Their position is shown at three different times when Earth is passing Mars. Mars’ position relative to the background stars, viewed from Earth, shifts to the left."/>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981200" y="3429001"/>
            <a:ext cx="8229600" cy="2593645"/>
          </a:xfrm>
        </p:spPr>
      </p:pic>
      <p:sp>
        <p:nvSpPr>
          <p:cNvPr id="10" name="Text Placeholder 4" hidden="1"/>
          <p:cNvSpPr>
            <a:spLocks noGrp="1"/>
          </p:cNvSpPr>
          <p:nvPr>
            <p:ph type="body" sz="quarter" idx="18"/>
          </p:nvPr>
        </p:nvSpPr>
        <p:spPr/>
        <p:txBody>
          <a:bodyPr>
            <a:normAutofit fontScale="92500" lnSpcReduction="20000"/>
          </a:bodyPr>
          <a:lstStyle/>
          <a:p>
            <a:endParaRPr lang="en-US"/>
          </a:p>
        </p:txBody>
      </p:sp>
      <p:sp>
        <p:nvSpPr>
          <p:cNvPr id="11" name="Text Placeholder 5" hidden="1"/>
          <p:cNvSpPr>
            <a:spLocks noGrp="1"/>
          </p:cNvSpPr>
          <p:nvPr>
            <p:ph type="body" sz="quarter" idx="19"/>
          </p:nvPr>
        </p:nvSpPr>
        <p:spPr/>
        <p:txBody>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34</a:t>
            </a:fld>
            <a:endParaRPr lang="en-US" dirty="0"/>
          </a:p>
        </p:txBody>
      </p:sp>
    </p:spTree>
    <p:extLst>
      <p:ext uri="{BB962C8B-B14F-4D97-AF65-F5344CB8AC3E}">
        <p14:creationId xmlns:p14="http://schemas.microsoft.com/office/powerpoint/2010/main" val="2938810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571500"/>
            <a:ext cx="11280000" cy="810000"/>
          </a:xfrm>
        </p:spPr>
        <p:txBody>
          <a:bodyPr>
            <a:noAutofit/>
          </a:bodyPr>
          <a:lstStyle/>
          <a:p>
            <a:r>
              <a:rPr lang="en-US" altLang="en-US" sz="3000" dirty="0"/>
              <a:t>Copernicus developed a model of the universe in which the planets (including Earth!) orbit the sun.</a:t>
            </a:r>
            <a:endParaRPr lang="en-US" sz="3000" dirty="0"/>
          </a:p>
        </p:txBody>
      </p:sp>
      <p:sp>
        <p:nvSpPr>
          <p:cNvPr id="3" name="Content Placeholder 2"/>
          <p:cNvSpPr>
            <a:spLocks noGrp="1"/>
          </p:cNvSpPr>
          <p:nvPr>
            <p:ph sz="quarter" idx="11"/>
          </p:nvPr>
        </p:nvSpPr>
        <p:spPr>
          <a:xfrm>
            <a:off x="985421" y="1524120"/>
            <a:ext cx="10244831" cy="5135880"/>
          </a:xfrm>
        </p:spPr>
        <p:txBody>
          <a:bodyPr/>
          <a:lstStyle/>
          <a:p>
            <a:pPr>
              <a:buSzPct val="70000"/>
            </a:pPr>
            <a:r>
              <a:rPr lang="en-US" altLang="en-US" sz="2800" dirty="0"/>
              <a:t>This is called a </a:t>
            </a:r>
            <a:r>
              <a:rPr lang="en-US" altLang="en-US" sz="2800" b="1" i="1" dirty="0">
                <a:solidFill>
                  <a:srgbClr val="0A5D00"/>
                </a:solidFill>
              </a:rPr>
              <a:t>heliocentric view</a:t>
            </a:r>
            <a:r>
              <a:rPr lang="en-US" altLang="en-US" sz="2800" dirty="0">
                <a:solidFill>
                  <a:srgbClr val="0A5D00"/>
                </a:solidFill>
              </a:rPr>
              <a:t> </a:t>
            </a:r>
            <a:r>
              <a:rPr lang="en-US" altLang="en-US" sz="2800" dirty="0"/>
              <a:t>(sun-centered) of the universe.</a:t>
            </a:r>
          </a:p>
          <a:p>
            <a:pPr>
              <a:spcAft>
                <a:spcPts val="1500"/>
              </a:spcAft>
              <a:buSzPct val="70000"/>
            </a:pPr>
            <a:r>
              <a:rPr lang="en-US" altLang="en-US" sz="2800" dirty="0"/>
              <a:t>Careful astronomical observations were needed to determine which view of the universe was more accurate.</a:t>
            </a:r>
          </a:p>
          <a:p>
            <a:pPr>
              <a:buSzPct val="70000"/>
            </a:pPr>
            <a:r>
              <a:rPr lang="en-US" altLang="en-US" sz="2800" dirty="0">
                <a:solidFill>
                  <a:srgbClr val="5A5000"/>
                </a:solidFill>
              </a:rPr>
              <a:t>Tycho Brahe </a:t>
            </a:r>
            <a:r>
              <a:rPr lang="en-US" altLang="en-US" sz="2800" dirty="0"/>
              <a:t>spent several years painstakingly collecting data on the precise positions of the planets</a:t>
            </a:r>
          </a:p>
          <a:p>
            <a:pPr lvl="1" indent="-457200">
              <a:buClr>
                <a:srgbClr val="9B3700"/>
              </a:buClr>
            </a:pPr>
            <a:r>
              <a:rPr lang="en-US" altLang="en-US" sz="2400" dirty="0">
                <a:latin typeface="Times New Roman" panose="02020603050405020304" pitchFamily="18" charset="0"/>
              </a:rPr>
              <a:t>This was before the invention of the telescope!</a:t>
            </a:r>
          </a:p>
          <a:p>
            <a:pPr marL="285750" lvl="1" indent="0">
              <a:buClr>
                <a:srgbClr val="9B3700"/>
              </a:buClr>
              <a:buNone/>
            </a:pPr>
            <a:r>
              <a:rPr lang="en-US" sz="2400" dirty="0">
                <a:latin typeface="Times New Roman" panose="02020603050405020304" pitchFamily="18" charset="0"/>
              </a:rPr>
              <a:t>Note: Tycho Brahe was a Danish nobleman and Renaissance astronomer who made highly accurate observations of the stars, planets, moon, and sun. His work challenged ancient astronomical theories and inspired Kepler's theories of the solar system.</a:t>
            </a:r>
          </a:p>
        </p:txBody>
      </p:sp>
      <p:sp>
        <p:nvSpPr>
          <p:cNvPr id="10" name="Text Placeholder 3" hidden="1"/>
          <p:cNvSpPr>
            <a:spLocks noGrp="1"/>
          </p:cNvSpPr>
          <p:nvPr>
            <p:ph type="body" sz="quarter" idx="18"/>
          </p:nvPr>
        </p:nvSpPr>
        <p:spPr/>
        <p:txBody>
          <a:bodyPr>
            <a:normAutofit fontScale="92500" lnSpcReduction="20000"/>
          </a:bodyPr>
          <a:lstStyle/>
          <a:p>
            <a:endParaRPr lang="en-US"/>
          </a:p>
        </p:txBody>
      </p:sp>
      <p:sp>
        <p:nvSpPr>
          <p:cNvPr id="11" name="Text Placeholder 4" hidden="1"/>
          <p:cNvSpPr>
            <a:spLocks noGrp="1"/>
          </p:cNvSpPr>
          <p:nvPr>
            <p:ph type="body" sz="quarter" idx="19"/>
          </p:nvPr>
        </p:nvSpPr>
        <p:spPr/>
        <p:txBody>
          <a:bodyPr/>
          <a:lstStyle/>
          <a:p>
            <a:endParaRPr lang="en-US"/>
          </a:p>
        </p:txBody>
      </p:sp>
      <p:sp>
        <p:nvSpPr>
          <p:cNvPr id="12" name="Slide Number Placeholder 5"/>
          <p:cNvSpPr>
            <a:spLocks noGrp="1"/>
          </p:cNvSpPr>
          <p:nvPr>
            <p:ph type="sldNum" sz="quarter" idx="10"/>
          </p:nvPr>
        </p:nvSpPr>
        <p:spPr/>
        <p:txBody>
          <a:bodyPr/>
          <a:lstStyle/>
          <a:p>
            <a:fld id="{68151E55-6873-49E2-B8D5-2F265E6F1973}" type="slidenum">
              <a:rPr lang="en-US" smtClean="0"/>
              <a:pPr/>
              <a:t>35</a:t>
            </a:fld>
            <a:endParaRPr lang="en-US" dirty="0"/>
          </a:p>
        </p:txBody>
      </p:sp>
    </p:spTree>
    <p:extLst>
      <p:ext uri="{BB962C8B-B14F-4D97-AF65-F5344CB8AC3E}">
        <p14:creationId xmlns:p14="http://schemas.microsoft.com/office/powerpoint/2010/main" val="422885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248" y="493042"/>
            <a:ext cx="8686800" cy="810000"/>
          </a:xfrm>
        </p:spPr>
        <p:txBody>
          <a:bodyPr vert="horz" lIns="0" tIns="45720" rIns="0" bIns="45720" rtlCol="0" anchor="ctr">
            <a:noAutofit/>
          </a:bodyPr>
          <a:lstStyle/>
          <a:p>
            <a:r>
              <a:rPr lang="en-US" sz="3800" dirty="0"/>
              <a:t>Kepler’s First Law of Planetary Motion</a:t>
            </a:r>
          </a:p>
        </p:txBody>
      </p:sp>
      <p:pic>
        <p:nvPicPr>
          <p:cNvPr id="13" name="Picture 2" descr="This shows how an ellipse is made.  A string is attached to two points along a line, much longer than the distance between the points.  A pencil point pulls the string outward.  Keeping the string tight it draws a closed curve which is an ellipse. The semimajor axis is the longest distance from the center of the ellipse out to the edge."/>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075887" y="1538122"/>
            <a:ext cx="4206240" cy="4421836"/>
          </a:xfrm>
        </p:spPr>
      </p:pic>
      <p:sp>
        <p:nvSpPr>
          <p:cNvPr id="4" name="Content Placeholder 3"/>
          <p:cNvSpPr>
            <a:spLocks noGrp="1"/>
          </p:cNvSpPr>
          <p:nvPr>
            <p:ph sz="quarter" idx="12"/>
          </p:nvPr>
        </p:nvSpPr>
        <p:spPr>
          <a:xfrm>
            <a:off x="6576960" y="1188720"/>
            <a:ext cx="4206240" cy="5120640"/>
          </a:xfrm>
        </p:spPr>
        <p:txBody>
          <a:bodyPr>
            <a:normAutofit/>
          </a:bodyPr>
          <a:lstStyle/>
          <a:p>
            <a:pPr>
              <a:spcBef>
                <a:spcPts val="600"/>
              </a:spcBef>
            </a:pPr>
            <a:r>
              <a:rPr lang="en-US" altLang="en-US" sz="2800" dirty="0"/>
              <a:t>Tycho’s assistant, </a:t>
            </a:r>
            <a:r>
              <a:rPr lang="en-US" altLang="en-US" sz="2800" dirty="0">
                <a:solidFill>
                  <a:srgbClr val="5A5000"/>
                </a:solidFill>
              </a:rPr>
              <a:t>Kepler</a:t>
            </a:r>
            <a:r>
              <a:rPr lang="en-US" altLang="en-US" sz="2800" dirty="0"/>
              <a:t>, analyzed the precise observation data.</a:t>
            </a:r>
          </a:p>
          <a:p>
            <a:pPr>
              <a:spcBef>
                <a:spcPts val="600"/>
              </a:spcBef>
            </a:pPr>
            <a:r>
              <a:rPr lang="en-US" altLang="en-US" sz="2800" dirty="0"/>
              <a:t>Kepler was able to show that the orbits of the planets around the sun are </a:t>
            </a:r>
            <a:r>
              <a:rPr lang="en-US" altLang="en-US" sz="2800" b="1" i="1" dirty="0">
                <a:solidFill>
                  <a:srgbClr val="0A5D00"/>
                </a:solidFill>
              </a:rPr>
              <a:t>ellipses</a:t>
            </a:r>
            <a:r>
              <a:rPr lang="en-US" altLang="en-US" sz="2800" dirty="0"/>
              <a:t>, with the sun at one focus.</a:t>
            </a:r>
          </a:p>
          <a:p>
            <a:pPr>
              <a:spcBef>
                <a:spcPts val="600"/>
              </a:spcBef>
            </a:pPr>
            <a:r>
              <a:rPr lang="en-US" altLang="en-US" sz="2800" dirty="0"/>
              <a:t>This is Kepler’s first law of planetary motion.</a:t>
            </a:r>
            <a:endParaRPr lang="en-US" sz="2800" dirty="0"/>
          </a:p>
        </p:txBody>
      </p:sp>
      <p:sp>
        <p:nvSpPr>
          <p:cNvPr id="10" name="Text Placeholder 4" hidden="1"/>
          <p:cNvSpPr>
            <a:spLocks noGrp="1"/>
          </p:cNvSpPr>
          <p:nvPr>
            <p:ph type="body" sz="quarter" idx="18"/>
          </p:nvPr>
        </p:nvSpPr>
        <p:spPr/>
        <p:txBody>
          <a:bodyPr>
            <a:normAutofit fontScale="92500" lnSpcReduction="20000"/>
          </a:bodyPr>
          <a:lstStyle/>
          <a:p>
            <a:endParaRPr lang="en-US"/>
          </a:p>
        </p:txBody>
      </p:sp>
      <p:sp>
        <p:nvSpPr>
          <p:cNvPr id="11" name="Text Placeholder 5" hidden="1"/>
          <p:cNvSpPr>
            <a:spLocks noGrp="1"/>
          </p:cNvSpPr>
          <p:nvPr>
            <p:ph type="body" sz="quarter" idx="19"/>
          </p:nvPr>
        </p:nvSpPr>
        <p:spPr/>
        <p:txBody>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36</a:t>
            </a:fld>
            <a:endParaRPr lang="en-US" dirty="0"/>
          </a:p>
        </p:txBody>
      </p:sp>
    </p:spTree>
    <p:extLst>
      <p:ext uri="{BB962C8B-B14F-4D97-AF65-F5344CB8AC3E}">
        <p14:creationId xmlns:p14="http://schemas.microsoft.com/office/powerpoint/2010/main" val="1369775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200" y="455452"/>
            <a:ext cx="8686800" cy="810000"/>
          </a:xfrm>
        </p:spPr>
        <p:txBody>
          <a:bodyPr vert="horz" lIns="0" tIns="45720" rIns="0" bIns="45720" rtlCol="0" anchor="ctr">
            <a:noAutofit/>
          </a:bodyPr>
          <a:lstStyle/>
          <a:p>
            <a:r>
              <a:rPr lang="en-US" sz="3800" dirty="0"/>
              <a:t>Kepler’s Second Law of Planetary Motion</a:t>
            </a:r>
          </a:p>
        </p:txBody>
      </p:sp>
      <p:pic>
        <p:nvPicPr>
          <p:cNvPr id="13" name="Picture 2" descr="This is figure 5.16 from the text. It shows an elliptical path of a comet about the sun, with the sun at the left hand focal point. A blue section is highlighted on each side, from the sun to a part of the comet path.  On the left side the comet starts above and to the left, and circles around so it is below and to the left of the sun.  On the right (where the path is much farther from the sun), the comet starts down and to the right, and circles around so it is above and to the right of the sun.  This section is longer but narrower than the section nearer the sun. It shows that both segments take 25 days."/>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866000" y="2238328"/>
            <a:ext cx="4206240" cy="2322620"/>
          </a:xfrm>
        </p:spPr>
      </p:pic>
      <p:sp>
        <p:nvSpPr>
          <p:cNvPr id="4" name="Content Placeholder 3"/>
          <p:cNvSpPr>
            <a:spLocks noGrp="1"/>
          </p:cNvSpPr>
          <p:nvPr>
            <p:ph sz="quarter" idx="12"/>
          </p:nvPr>
        </p:nvSpPr>
        <p:spPr>
          <a:xfrm>
            <a:off x="6576960" y="1188720"/>
            <a:ext cx="4404718" cy="5120640"/>
          </a:xfrm>
        </p:spPr>
        <p:txBody>
          <a:bodyPr>
            <a:normAutofit/>
          </a:bodyPr>
          <a:lstStyle/>
          <a:p>
            <a:pPr>
              <a:spcBef>
                <a:spcPct val="0"/>
              </a:spcBef>
            </a:pPr>
            <a:r>
              <a:rPr lang="en-US" altLang="en-US" sz="2800" dirty="0"/>
              <a:t>Because </a:t>
            </a:r>
            <a:r>
              <a:rPr lang="en-US" altLang="en-US" sz="2800" u="sng" dirty="0"/>
              <a:t>planets move faster when nearer to the sun,</a:t>
            </a:r>
            <a:r>
              <a:rPr lang="en-US" altLang="en-US" sz="2800" dirty="0"/>
              <a:t> the radius line for each planet sweeps out equal areas in equal times.</a:t>
            </a:r>
          </a:p>
          <a:p>
            <a:pPr>
              <a:spcBef>
                <a:spcPct val="0"/>
              </a:spcBef>
            </a:pPr>
            <a:r>
              <a:rPr lang="en-US" altLang="en-US" sz="2800" dirty="0"/>
              <a:t>The two blue sections each cover the same span of time and have equal area.</a:t>
            </a:r>
            <a:endParaRPr lang="en-US" sz="2800" dirty="0"/>
          </a:p>
        </p:txBody>
      </p:sp>
      <p:sp>
        <p:nvSpPr>
          <p:cNvPr id="10" name="Text Placeholder 4" hidden="1"/>
          <p:cNvSpPr>
            <a:spLocks noGrp="1"/>
          </p:cNvSpPr>
          <p:nvPr>
            <p:ph type="body" sz="quarter" idx="18"/>
          </p:nvPr>
        </p:nvSpPr>
        <p:spPr/>
        <p:txBody>
          <a:bodyPr>
            <a:normAutofit fontScale="92500" lnSpcReduction="20000"/>
          </a:bodyPr>
          <a:lstStyle/>
          <a:p>
            <a:endParaRPr lang="en-US"/>
          </a:p>
        </p:txBody>
      </p:sp>
      <p:sp>
        <p:nvSpPr>
          <p:cNvPr id="11" name="Text Placeholder 5" hidden="1"/>
          <p:cNvSpPr>
            <a:spLocks noGrp="1"/>
          </p:cNvSpPr>
          <p:nvPr>
            <p:ph type="body" sz="quarter" idx="19"/>
          </p:nvPr>
        </p:nvSpPr>
        <p:spPr/>
        <p:txBody>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37</a:t>
            </a:fld>
            <a:endParaRPr lang="en-US" dirty="0"/>
          </a:p>
        </p:txBody>
      </p:sp>
    </p:spTree>
    <p:extLst>
      <p:ext uri="{BB962C8B-B14F-4D97-AF65-F5344CB8AC3E}">
        <p14:creationId xmlns:p14="http://schemas.microsoft.com/office/powerpoint/2010/main" val="3744782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903" y="546765"/>
            <a:ext cx="8686800" cy="810000"/>
          </a:xfrm>
        </p:spPr>
        <p:txBody>
          <a:bodyPr>
            <a:normAutofit/>
          </a:bodyPr>
          <a:lstStyle/>
          <a:p>
            <a:r>
              <a:rPr lang="en-US" sz="3800" dirty="0"/>
              <a:t>Kepler’s Third Law of Planetary Motion</a:t>
            </a:r>
          </a:p>
        </p:txBody>
      </p:sp>
      <p:pic>
        <p:nvPicPr>
          <p:cNvPr id="13" name="Picture 2" descr="The path of the Earth around the Sun is an ellipse, with the Sun at one of the foci. When the Earth is closest to the Sun, it covers a larger distance per day than it does when it is farthest from the Sun. The area covered during a time interval at either location will be constant."/>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871472" y="2240280"/>
            <a:ext cx="4206240" cy="2322618"/>
          </a:xfrm>
        </p:spPr>
      </p:pic>
      <p:graphicFrame>
        <p:nvGraphicFramePr>
          <p:cNvPr id="14" name="Object 3">
            <a:extLst>
              <a:ext uri="{C183D7F6-B498-43B3-948B-1728B52AA6E4}">
                <adec:decorative xmlns:adec="http://schemas.microsoft.com/office/drawing/2017/decorative" val="1"/>
              </a:ext>
            </a:extLst>
          </p:cNvPr>
          <p:cNvGraphicFramePr>
            <a:graphicFrameLocks noGrp="1" noChangeAspect="1"/>
          </p:cNvGraphicFramePr>
          <p:nvPr>
            <p:ph sz="quarter" idx="12"/>
          </p:nvPr>
        </p:nvGraphicFramePr>
        <p:xfrm>
          <a:off x="3225700" y="5330163"/>
          <a:ext cx="1497787" cy="576072"/>
        </p:xfrm>
        <a:graphic>
          <a:graphicData uri="http://schemas.openxmlformats.org/presentationml/2006/ole">
            <mc:AlternateContent xmlns:mc="http://schemas.openxmlformats.org/markup-compatibility/2006">
              <mc:Choice xmlns:v="urn:schemas-microsoft-com:vml" Requires="v">
                <p:oleObj name="Equation" r:id="rId3" imgW="495000" imgH="190440" progId="Equation.DSMT4">
                  <p:embed/>
                </p:oleObj>
              </mc:Choice>
              <mc:Fallback>
                <p:oleObj name="Equation" r:id="rId3" imgW="495000" imgH="190440" progId="Equation.DSMT4">
                  <p:embed/>
                  <p:pic>
                    <p:nvPicPr>
                      <p:cNvPr id="14" name="Object 3">
                        <a:extLst>
                          <a:ext uri="{C183D7F6-B498-43B3-948B-1728B52AA6E4}">
                            <adec:decorative xmlns:adec="http://schemas.microsoft.com/office/drawing/2017/decorative" val="1"/>
                          </a:ext>
                        </a:extLst>
                      </p:cNvPr>
                      <p:cNvPicPr/>
                      <p:nvPr/>
                    </p:nvPicPr>
                    <p:blipFill>
                      <a:blip r:embed="rId4"/>
                      <a:stretch>
                        <a:fillRect/>
                      </a:stretch>
                    </p:blipFill>
                    <p:spPr>
                      <a:xfrm>
                        <a:off x="3225700" y="5330163"/>
                        <a:ext cx="1497787" cy="576072"/>
                      </a:xfrm>
                      <a:prstGeom prst="rect">
                        <a:avLst/>
                      </a:prstGeom>
                      <a:solidFill>
                        <a:srgbClr val="EFFF5D"/>
                      </a:solidFill>
                    </p:spPr>
                  </p:pic>
                </p:oleObj>
              </mc:Fallback>
            </mc:AlternateContent>
          </a:graphicData>
        </a:graphic>
      </p:graphicFrame>
      <p:sp>
        <p:nvSpPr>
          <p:cNvPr id="5" name="Content Placeholder 4"/>
          <p:cNvSpPr>
            <a:spLocks noGrp="1"/>
          </p:cNvSpPr>
          <p:nvPr>
            <p:ph sz="quarter" idx="13"/>
          </p:nvPr>
        </p:nvSpPr>
        <p:spPr>
          <a:xfrm>
            <a:off x="6580631" y="1188721"/>
            <a:ext cx="4098465" cy="4687035"/>
          </a:xfrm>
        </p:spPr>
        <p:txBody>
          <a:bodyPr>
            <a:noAutofit/>
          </a:bodyPr>
          <a:lstStyle/>
          <a:p>
            <a:pPr>
              <a:spcBef>
                <a:spcPct val="0"/>
              </a:spcBef>
            </a:pPr>
            <a:r>
              <a:rPr lang="en-US" altLang="en-US" sz="2800" dirty="0"/>
              <a:t>The </a:t>
            </a:r>
            <a:r>
              <a:rPr lang="en-US" altLang="en-US" sz="2800" b="1" i="1" dirty="0">
                <a:solidFill>
                  <a:srgbClr val="0A5D00"/>
                </a:solidFill>
              </a:rPr>
              <a:t>period (T)</a:t>
            </a:r>
            <a:r>
              <a:rPr lang="en-US" altLang="en-US" sz="2800" dirty="0"/>
              <a:t> of an orbit is the time it takes for one complete cycle around the sun.</a:t>
            </a:r>
          </a:p>
          <a:p>
            <a:pPr>
              <a:spcBef>
                <a:spcPct val="0"/>
              </a:spcBef>
            </a:pPr>
            <a:r>
              <a:rPr lang="en-US" altLang="en-US" sz="2800" dirty="0"/>
              <a:t>The cube of the average radius (r) about the sun is proportional to the square of the period of the orbit.</a:t>
            </a:r>
            <a:endParaRPr lang="en-US" sz="2800" dirty="0"/>
          </a:p>
        </p:txBody>
      </p:sp>
      <p:sp>
        <p:nvSpPr>
          <p:cNvPr id="10" name="Text Placeholder 5" hidden="1"/>
          <p:cNvSpPr>
            <a:spLocks noGrp="1"/>
          </p:cNvSpPr>
          <p:nvPr>
            <p:ph type="body" sz="quarter" idx="18"/>
          </p:nvPr>
        </p:nvSpPr>
        <p:spPr/>
        <p:txBody>
          <a:bodyPr>
            <a:normAutofit fontScale="92500" lnSpcReduction="20000"/>
          </a:bodyPr>
          <a:lstStyle/>
          <a:p>
            <a:endParaRPr lang="en-US"/>
          </a:p>
        </p:txBody>
      </p:sp>
      <p:sp>
        <p:nvSpPr>
          <p:cNvPr id="11" name="Text Placeholder 6" hidden="1"/>
          <p:cNvSpPr>
            <a:spLocks noGrp="1"/>
          </p:cNvSpPr>
          <p:nvPr>
            <p:ph type="body" sz="quarter" idx="19"/>
          </p:nvPr>
        </p:nvSpPr>
        <p:spPr/>
        <p:txBody>
          <a:bodyPr/>
          <a:lstStyle/>
          <a:p>
            <a:endParaRPr lang="en-US"/>
          </a:p>
        </p:txBody>
      </p:sp>
      <p:sp>
        <p:nvSpPr>
          <p:cNvPr id="12" name="Slide Number Placeholder 7"/>
          <p:cNvSpPr>
            <a:spLocks noGrp="1"/>
          </p:cNvSpPr>
          <p:nvPr>
            <p:ph type="sldNum" sz="quarter" idx="10"/>
          </p:nvPr>
        </p:nvSpPr>
        <p:spPr/>
        <p:txBody>
          <a:bodyPr/>
          <a:lstStyle/>
          <a:p>
            <a:fld id="{68151E55-6873-49E2-B8D5-2F265E6F1973}" type="slidenum">
              <a:rPr lang="en-US" smtClean="0"/>
              <a:pPr/>
              <a:t>38</a:t>
            </a:fld>
            <a:endParaRPr lang="en-US" dirty="0"/>
          </a:p>
        </p:txBody>
      </p:sp>
    </p:spTree>
    <p:extLst>
      <p:ext uri="{BB962C8B-B14F-4D97-AF65-F5344CB8AC3E}">
        <p14:creationId xmlns:p14="http://schemas.microsoft.com/office/powerpoint/2010/main" val="206470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979" y="409200"/>
            <a:ext cx="8460000" cy="810000"/>
          </a:xfrm>
        </p:spPr>
        <p:txBody>
          <a:bodyPr/>
          <a:lstStyle/>
          <a:p>
            <a:r>
              <a:rPr lang="en-US" altLang="en-US" noProof="0" dirty="0"/>
              <a:t>Orbital Motion</a:t>
            </a:r>
            <a:endParaRPr lang="en-US" noProof="0" dirty="0"/>
          </a:p>
        </p:txBody>
      </p:sp>
      <p:sp>
        <p:nvSpPr>
          <p:cNvPr id="3" name="Content Placeholder 2"/>
          <p:cNvSpPr>
            <a:spLocks noGrp="1"/>
          </p:cNvSpPr>
          <p:nvPr>
            <p:ph sz="quarter" idx="11"/>
          </p:nvPr>
        </p:nvSpPr>
        <p:spPr>
          <a:xfrm>
            <a:off x="1074197" y="1219200"/>
            <a:ext cx="5965795" cy="4572000"/>
          </a:xfrm>
        </p:spPr>
        <p:txBody>
          <a:bodyPr/>
          <a:lstStyle/>
          <a:p>
            <a:pPr>
              <a:spcBef>
                <a:spcPts val="600"/>
              </a:spcBef>
            </a:pPr>
            <a:r>
              <a:rPr lang="en-US" altLang="en-US" sz="2800" b="1" dirty="0">
                <a:solidFill>
                  <a:srgbClr val="5A5000"/>
                </a:solidFill>
                <a:ea typeface="ＭＳ Ｐゴシック" panose="020B0600070205080204" pitchFamily="34" charset="-128"/>
              </a:rPr>
              <a:t>Newton</a:t>
            </a:r>
            <a:r>
              <a:rPr lang="en-US" altLang="en-US" sz="2800" b="1" dirty="0">
                <a:ea typeface="ＭＳ Ｐゴシック" panose="020B0600070205080204" pitchFamily="34" charset="-128"/>
              </a:rPr>
              <a:t> recognized the  similarity between the motion of a projectile on Earth and the orbit of the moon</a:t>
            </a:r>
            <a:r>
              <a:rPr lang="en-US" altLang="en-US" sz="2800" dirty="0">
                <a:ea typeface="ＭＳ Ｐゴシック" panose="020B0600070205080204" pitchFamily="34" charset="-128"/>
              </a:rPr>
              <a:t>.</a:t>
            </a:r>
          </a:p>
          <a:p>
            <a:pPr>
              <a:spcBef>
                <a:spcPts val="600"/>
              </a:spcBef>
            </a:pPr>
            <a:r>
              <a:rPr lang="en-US" altLang="en-US" sz="2800" dirty="0">
                <a:ea typeface="ＭＳ Ｐゴシック" panose="020B0600070205080204" pitchFamily="34" charset="-128"/>
              </a:rPr>
              <a:t>He imagined if a projectile was fired with enough velocity, it would fall towards Earth but never reach the surface.</a:t>
            </a:r>
          </a:p>
          <a:p>
            <a:pPr>
              <a:spcBef>
                <a:spcPts val="600"/>
              </a:spcBef>
            </a:pPr>
            <a:r>
              <a:rPr lang="en-US" altLang="en-US" sz="2800" dirty="0">
                <a:ea typeface="ＭＳ Ｐゴシック" panose="020B0600070205080204" pitchFamily="34" charset="-128"/>
              </a:rPr>
              <a:t>This projectile would be in orbit.</a:t>
            </a:r>
            <a:endParaRPr lang="en-US" sz="2800" dirty="0"/>
          </a:p>
        </p:txBody>
      </p:sp>
      <p:pic>
        <p:nvPicPr>
          <p:cNvPr id="13" name="Picture 3" descr="This image shows the Earth with a very high mountain at the very top (at the North pole).  Several trajectories are shown, all starting at the top of the mountain and moving clockwise, with increasing horizontal speed. The lowest speed shows a path that starts at the top of the mountain and then hits the Earth's surface about halfway between the North pole and the equator. The next trajectory travels farther, hitting near the equator.  The next one goes farther still, hitting the Earth's surface in the southern hemisphere.  The last trajectory doesn't hit the Earth at all, but travels around it."/>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7434457" y="1533200"/>
            <a:ext cx="3931920" cy="3944000"/>
          </a:xfrm>
        </p:spPr>
      </p:pic>
      <p:sp>
        <p:nvSpPr>
          <p:cNvPr id="10" name="Text Placeholder 4" hidden="1"/>
          <p:cNvSpPr>
            <a:spLocks noGrp="1"/>
          </p:cNvSpPr>
          <p:nvPr>
            <p:ph type="body" sz="quarter" idx="18"/>
          </p:nvPr>
        </p:nvSpPr>
        <p:spPr/>
        <p:txBody>
          <a:bodyPr>
            <a:normAutofit fontScale="92500" lnSpcReduction="20000"/>
          </a:bodyPr>
          <a:lstStyle/>
          <a:p>
            <a:endParaRPr lang="en-US"/>
          </a:p>
        </p:txBody>
      </p:sp>
      <p:sp>
        <p:nvSpPr>
          <p:cNvPr id="11" name="Text Placeholder 5" hidden="1"/>
          <p:cNvSpPr>
            <a:spLocks noGrp="1"/>
          </p:cNvSpPr>
          <p:nvPr>
            <p:ph type="body" sz="quarter" idx="19"/>
          </p:nvPr>
        </p:nvSpPr>
        <p:spPr/>
        <p:txBody>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39</a:t>
            </a:fld>
            <a:endParaRPr lang="en-US" dirty="0"/>
          </a:p>
        </p:txBody>
      </p:sp>
    </p:spTree>
    <p:extLst>
      <p:ext uri="{BB962C8B-B14F-4D97-AF65-F5344CB8AC3E}">
        <p14:creationId xmlns:p14="http://schemas.microsoft.com/office/powerpoint/2010/main" val="4172203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035050"/>
          </a:xfrm>
        </p:spPr>
        <p:txBody>
          <a:bodyPr>
            <a:normAutofit fontScale="90000"/>
          </a:bodyPr>
          <a:lstStyle/>
          <a:p>
            <a:r>
              <a:rPr lang="en-US" sz="2800" dirty="0"/>
              <a:t>Two blocks with the same mass are connected by a string and are pulled across a frictionless surface by a </a:t>
            </a:r>
            <a:r>
              <a:rPr lang="en-US" sz="2800" u="sng" dirty="0"/>
              <a:t>constant force</a:t>
            </a:r>
            <a:r>
              <a:rPr lang="en-US" sz="2800" dirty="0"/>
              <a:t>. Will the two blocks move with constant velocity?</a:t>
            </a:r>
            <a:r>
              <a:rPr lang="en-US" altLang="en-US" sz="1600" dirty="0"/>
              <a:t> </a:t>
            </a:r>
            <a:r>
              <a:rPr lang="en-US" sz="1700" dirty="0"/>
              <a:t>1</a:t>
            </a:r>
          </a:p>
        </p:txBody>
      </p:sp>
      <p:sp>
        <p:nvSpPr>
          <p:cNvPr id="3" name="Content Placeholder 2"/>
          <p:cNvSpPr>
            <a:spLocks noGrp="1"/>
          </p:cNvSpPr>
          <p:nvPr>
            <p:ph sz="quarter" idx="12"/>
          </p:nvPr>
        </p:nvSpPr>
        <p:spPr>
          <a:xfrm>
            <a:off x="1828800" y="1828800"/>
            <a:ext cx="8214430" cy="2324518"/>
          </a:xfrm>
        </p:spPr>
        <p:txBody>
          <a:bodyPr/>
          <a:lstStyle/>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a)	Yes, both blocks move with constant velocity.</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b)	No, both blocks move with constant acceleration.</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c)	The two blocks will have  different velocities and/or accelerations.</a:t>
            </a:r>
          </a:p>
        </p:txBody>
      </p:sp>
      <p:sp>
        <p:nvSpPr>
          <p:cNvPr id="9" name="Slide Number Placeholder 8">
            <a:extLst>
              <a:ext uri="{FF2B5EF4-FFF2-40B4-BE49-F238E27FC236}">
                <a16:creationId xmlns:a16="http://schemas.microsoft.com/office/drawing/2014/main" id="{381BB04B-BA6E-46D1-9AD4-70AC6397189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4" descr="Two objects, joined by a string, are pulled to the right along a horizontal surface by a force F.">
            <a:extLst>
              <a:ext uri="{C183D7F6-B498-43B3-948B-1728B52AA6E4}">
                <adec:decorative xmlns:adec="http://schemas.microsoft.com/office/drawing/2017/decorative" val="0"/>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8770"/>
          <a:stretch/>
        </p:blipFill>
        <p:spPr bwMode="auto">
          <a:xfrm>
            <a:off x="2686755" y="4603750"/>
            <a:ext cx="73564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647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200" y="378720"/>
            <a:ext cx="8686800" cy="810000"/>
          </a:xfrm>
        </p:spPr>
        <p:txBody>
          <a:bodyPr vert="horz" lIns="0" tIns="45720" rIns="0" bIns="45720" rtlCol="0" anchor="ctr">
            <a:normAutofit/>
          </a:bodyPr>
          <a:lstStyle/>
          <a:p>
            <a:r>
              <a:rPr lang="en-US" altLang="en-US" noProof="0" dirty="0"/>
              <a:t>Newton’s Law of Universal Gravitation</a:t>
            </a:r>
            <a:endParaRPr lang="en-US" noProof="0" dirty="0"/>
          </a:p>
        </p:txBody>
      </p:sp>
      <p:sp>
        <p:nvSpPr>
          <p:cNvPr id="3" name="Content Placeholder 2"/>
          <p:cNvSpPr>
            <a:spLocks noGrp="1"/>
          </p:cNvSpPr>
          <p:nvPr>
            <p:ph sz="quarter" idx="11"/>
          </p:nvPr>
        </p:nvSpPr>
        <p:spPr>
          <a:xfrm>
            <a:off x="1207363" y="1188720"/>
            <a:ext cx="9809825" cy="2651760"/>
          </a:xfrm>
        </p:spPr>
        <p:txBody>
          <a:bodyPr/>
          <a:lstStyle/>
          <a:p>
            <a:pPr>
              <a:spcAft>
                <a:spcPts val="1500"/>
              </a:spcAft>
            </a:pPr>
            <a:r>
              <a:rPr lang="en-US" altLang="en-US" sz="2800" b="1" dirty="0">
                <a:solidFill>
                  <a:srgbClr val="5A5000"/>
                </a:solidFill>
                <a:ea typeface="ＭＳ Ｐゴシック" panose="020B0600070205080204" pitchFamily="34" charset="-128"/>
              </a:rPr>
              <a:t>Newton</a:t>
            </a:r>
            <a:r>
              <a:rPr lang="en-US" altLang="en-US" sz="2800" dirty="0">
                <a:ea typeface="ＭＳ Ｐゴシック" panose="020B0600070205080204" pitchFamily="34" charset="-128"/>
              </a:rPr>
              <a:t> was able to explain Kepler’s 1</a:t>
            </a:r>
            <a:r>
              <a:rPr lang="en-US" altLang="en-US" sz="2800" baseline="30000" dirty="0">
                <a:ea typeface="ＭＳ Ｐゴシック" panose="020B0600070205080204" pitchFamily="34" charset="-128"/>
              </a:rPr>
              <a:t>st</a:t>
            </a:r>
            <a:r>
              <a:rPr lang="en-US" altLang="en-US" sz="2800" dirty="0">
                <a:ea typeface="ＭＳ Ｐゴシック" panose="020B0600070205080204" pitchFamily="34" charset="-128"/>
              </a:rPr>
              <a:t> and 3</a:t>
            </a:r>
            <a:r>
              <a:rPr lang="en-US" altLang="en-US" sz="2800" baseline="30000" dirty="0">
                <a:ea typeface="ＭＳ Ｐゴシック" panose="020B0600070205080204" pitchFamily="34" charset="-128"/>
              </a:rPr>
              <a:t>rd</a:t>
            </a:r>
            <a:r>
              <a:rPr lang="en-US" altLang="en-US" sz="2800" dirty="0">
                <a:ea typeface="ＭＳ Ｐゴシック" panose="020B0600070205080204" pitchFamily="34" charset="-128"/>
              </a:rPr>
              <a:t> laws by assuming the </a:t>
            </a:r>
            <a:r>
              <a:rPr lang="en-US" altLang="en-US" sz="2800" u="sng" dirty="0">
                <a:ea typeface="ＭＳ Ｐゴシック" panose="020B0600070205080204" pitchFamily="34" charset="-128"/>
              </a:rPr>
              <a:t>gravitational force between planets and the sun falls off as the inverse square of the distance.</a:t>
            </a:r>
          </a:p>
          <a:p>
            <a:pPr>
              <a:spcAft>
                <a:spcPts val="1500"/>
              </a:spcAft>
            </a:pPr>
            <a:r>
              <a:rPr lang="en-US" altLang="en-US" sz="2800" b="1" i="1" dirty="0">
                <a:solidFill>
                  <a:srgbClr val="0A5D00"/>
                </a:solidFill>
                <a:ea typeface="ＭＳ Ｐゴシック" panose="020B0600070205080204" pitchFamily="34" charset="-128"/>
              </a:rPr>
              <a:t>Newton’s law of universal gravitation</a:t>
            </a:r>
            <a:r>
              <a:rPr lang="en-US" altLang="en-US" sz="2800" dirty="0">
                <a:ea typeface="ＭＳ Ｐゴシック" panose="020B0600070205080204" pitchFamily="34" charset="-128"/>
              </a:rPr>
              <a:t> says the gravitational force between two objects is proportional to the mass of each object, and inversely proportional to the square of the distance between the two objects.</a:t>
            </a:r>
            <a:endParaRPr lang="en-US" sz="2800" dirty="0"/>
          </a:p>
        </p:txBody>
      </p:sp>
      <p:graphicFrame>
        <p:nvGraphicFramePr>
          <p:cNvPr id="13" name="Object 3">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3408224099"/>
              </p:ext>
            </p:extLst>
          </p:nvPr>
        </p:nvGraphicFramePr>
        <p:xfrm>
          <a:off x="8575194" y="4360119"/>
          <a:ext cx="1566279" cy="822960"/>
        </p:xfrm>
        <a:graphic>
          <a:graphicData uri="http://schemas.openxmlformats.org/presentationml/2006/ole">
            <mc:AlternateContent xmlns:mc="http://schemas.openxmlformats.org/markup-compatibility/2006">
              <mc:Choice xmlns:v="urn:schemas-microsoft-com:vml" Requires="v">
                <p:oleObj name="Equation" r:id="rId2" imgW="749160" imgH="393480" progId="Equation.DSMT4">
                  <p:embed/>
                </p:oleObj>
              </mc:Choice>
              <mc:Fallback>
                <p:oleObj name="Equation" r:id="rId2" imgW="749160" imgH="393480" progId="Equation.DSMT4">
                  <p:embed/>
                  <p:pic>
                    <p:nvPicPr>
                      <p:cNvPr id="13" name="Object 3">
                        <a:extLst>
                          <a:ext uri="{C183D7F6-B498-43B3-948B-1728B52AA6E4}">
                            <adec:decorative xmlns:adec="http://schemas.microsoft.com/office/drawing/2017/decorative" val="1"/>
                          </a:ext>
                        </a:extLst>
                      </p:cNvPr>
                      <p:cNvPicPr/>
                      <p:nvPr/>
                    </p:nvPicPr>
                    <p:blipFill>
                      <a:blip r:embed="rId3"/>
                      <a:stretch>
                        <a:fillRect/>
                      </a:stretch>
                    </p:blipFill>
                    <p:spPr>
                      <a:xfrm>
                        <a:off x="8575194" y="4360119"/>
                        <a:ext cx="1566279" cy="822960"/>
                      </a:xfrm>
                      <a:prstGeom prst="rect">
                        <a:avLst/>
                      </a:prstGeom>
                      <a:solidFill>
                        <a:srgbClr val="EFFF5D"/>
                      </a:solidFill>
                    </p:spPr>
                  </p:pic>
                </p:oleObj>
              </mc:Fallback>
            </mc:AlternateContent>
          </a:graphicData>
        </a:graphic>
      </p:graphicFrame>
      <p:sp>
        <p:nvSpPr>
          <p:cNvPr id="5" name="Content Placeholder 4"/>
          <p:cNvSpPr>
            <a:spLocks noGrp="1"/>
          </p:cNvSpPr>
          <p:nvPr>
            <p:ph sz="quarter" idx="13"/>
          </p:nvPr>
        </p:nvSpPr>
        <p:spPr>
          <a:xfrm>
            <a:off x="898334" y="4894850"/>
            <a:ext cx="8460000" cy="914400"/>
          </a:xfrm>
        </p:spPr>
        <p:txBody>
          <a:bodyPr>
            <a:normAutofit/>
          </a:bodyPr>
          <a:lstStyle/>
          <a:p>
            <a:pPr>
              <a:lnSpc>
                <a:spcPct val="80000"/>
              </a:lnSpc>
              <a:spcBef>
                <a:spcPts val="4800"/>
              </a:spcBef>
            </a:pPr>
            <a:r>
              <a:rPr lang="en-US" altLang="en-US" sz="2800" b="1" i="1" dirty="0">
                <a:solidFill>
                  <a:srgbClr val="0A5D00"/>
                </a:solidFill>
                <a:ea typeface="ＭＳ Ｐゴシック" panose="020B0600070205080204" pitchFamily="34" charset="-128"/>
              </a:rPr>
              <a:t>G</a:t>
            </a:r>
            <a:r>
              <a:rPr lang="en-US" altLang="en-US" sz="2800" dirty="0">
                <a:ea typeface="ＭＳ Ｐゴシック" panose="020B0600070205080204" pitchFamily="34" charset="-128"/>
              </a:rPr>
              <a:t> is the </a:t>
            </a:r>
            <a:r>
              <a:rPr lang="en-US" altLang="en-US" sz="2800" b="1" i="1" dirty="0">
                <a:solidFill>
                  <a:srgbClr val="0A5D00"/>
                </a:solidFill>
                <a:ea typeface="ＭＳ Ｐゴシック" panose="020B0600070205080204" pitchFamily="34" charset="-128"/>
              </a:rPr>
              <a:t>Universal gravitational constant G.</a:t>
            </a:r>
          </a:p>
          <a:p>
            <a:pPr>
              <a:lnSpc>
                <a:spcPct val="80000"/>
              </a:lnSpc>
            </a:pPr>
            <a:r>
              <a:rPr lang="en-US" altLang="en-US" sz="2800" b="1" i="1" dirty="0">
                <a:solidFill>
                  <a:srgbClr val="B60000"/>
                </a:solidFill>
                <a:ea typeface="ＭＳ Ｐゴシック" panose="020B0600070205080204" pitchFamily="34" charset="-128"/>
              </a:rPr>
              <a:t>Let’s look at this conceptually:</a:t>
            </a:r>
            <a:endParaRPr lang="en-US" sz="2800" dirty="0"/>
          </a:p>
        </p:txBody>
      </p:sp>
      <p:sp>
        <p:nvSpPr>
          <p:cNvPr id="10" name="Text Placeholder 5" hidden="1"/>
          <p:cNvSpPr>
            <a:spLocks noGrp="1"/>
          </p:cNvSpPr>
          <p:nvPr>
            <p:ph type="body" sz="quarter" idx="18"/>
          </p:nvPr>
        </p:nvSpPr>
        <p:spPr/>
        <p:txBody>
          <a:bodyPr>
            <a:normAutofit fontScale="92500" lnSpcReduction="20000"/>
          </a:bodyPr>
          <a:lstStyle/>
          <a:p>
            <a:endParaRPr lang="en-US"/>
          </a:p>
        </p:txBody>
      </p:sp>
      <p:sp>
        <p:nvSpPr>
          <p:cNvPr id="11" name="Text Placeholder 6" hidden="1"/>
          <p:cNvSpPr>
            <a:spLocks noGrp="1"/>
          </p:cNvSpPr>
          <p:nvPr>
            <p:ph type="body" sz="quarter" idx="19"/>
          </p:nvPr>
        </p:nvSpPr>
        <p:spPr/>
        <p:txBody>
          <a:bodyPr/>
          <a:lstStyle/>
          <a:p>
            <a:endParaRPr lang="en-US"/>
          </a:p>
        </p:txBody>
      </p:sp>
      <p:sp>
        <p:nvSpPr>
          <p:cNvPr id="12" name="Slide Number Placeholder 7"/>
          <p:cNvSpPr>
            <a:spLocks noGrp="1"/>
          </p:cNvSpPr>
          <p:nvPr>
            <p:ph type="sldNum" sz="quarter" idx="10"/>
          </p:nvPr>
        </p:nvSpPr>
        <p:spPr/>
        <p:txBody>
          <a:bodyPr/>
          <a:lstStyle/>
          <a:p>
            <a:fld id="{68151E55-6873-49E2-B8D5-2F265E6F1973}" type="slidenum">
              <a:rPr lang="en-US" smtClean="0"/>
              <a:pPr/>
              <a:t>40</a:t>
            </a:fld>
            <a:endParaRPr lang="en-US" dirty="0"/>
          </a:p>
        </p:txBody>
      </p:sp>
    </p:spTree>
    <p:extLst>
      <p:ext uri="{BB962C8B-B14F-4D97-AF65-F5344CB8AC3E}">
        <p14:creationId xmlns:p14="http://schemas.microsoft.com/office/powerpoint/2010/main" val="1008052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93" y="548640"/>
            <a:ext cx="11085732" cy="1188720"/>
          </a:xfrm>
        </p:spPr>
        <p:txBody>
          <a:bodyPr>
            <a:noAutofit/>
          </a:bodyPr>
          <a:lstStyle/>
          <a:p>
            <a:r>
              <a:rPr lang="en-US" sz="3000" dirty="0"/>
              <a:t>The gravitational force is attractive and acts along the line joining the center of the two masses.</a:t>
            </a:r>
            <a:br>
              <a:rPr lang="en-US" sz="3000" dirty="0"/>
            </a:br>
            <a:r>
              <a:rPr lang="en-US" sz="3000" dirty="0"/>
              <a:t>It obeys Newton’s third law of motion.</a:t>
            </a:r>
          </a:p>
        </p:txBody>
      </p:sp>
      <p:pic>
        <p:nvPicPr>
          <p:cNvPr id="14" name="Picture 2" descr="This shows two masses, m1 and m2 lying a distance r apart (m1 to the right of m2).  Vectors representing the gravitational force of one object on the other are shown.  The force vector F1 is shown starting at the center of m1 and pointing towards m2 (to the right).  The force vector F2 is shown starting at the center of m2 and pointing towards m1 (to the left).  The two vectors are equal in length and oppositie in direction."/>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977044" y="3200400"/>
            <a:ext cx="8229600" cy="2831780"/>
          </a:xfrm>
        </p:spPr>
      </p:pic>
      <p:graphicFrame>
        <p:nvGraphicFramePr>
          <p:cNvPr id="13" name="Object 3">
            <a:extLst>
              <a:ext uri="{C183D7F6-B498-43B3-948B-1728B52AA6E4}">
                <adec:decorative xmlns:adec="http://schemas.microsoft.com/office/drawing/2017/decorative" val="1"/>
              </a:ext>
            </a:extLst>
          </p:cNvPr>
          <p:cNvGraphicFramePr>
            <a:graphicFrameLocks noGrp="1" noChangeAspect="1"/>
          </p:cNvGraphicFramePr>
          <p:nvPr>
            <p:ph sz="quarter" idx="11"/>
            <p:extLst>
              <p:ext uri="{D42A27DB-BD31-4B8C-83A1-F6EECF244321}">
                <p14:modId xmlns:p14="http://schemas.microsoft.com/office/powerpoint/2010/main" val="2557669461"/>
              </p:ext>
            </p:extLst>
          </p:nvPr>
        </p:nvGraphicFramePr>
        <p:xfrm>
          <a:off x="4879637" y="2175420"/>
          <a:ext cx="2602371" cy="1367347"/>
        </p:xfrm>
        <a:graphic>
          <a:graphicData uri="http://schemas.openxmlformats.org/presentationml/2006/ole">
            <mc:AlternateContent xmlns:mc="http://schemas.openxmlformats.org/markup-compatibility/2006">
              <mc:Choice xmlns:v="urn:schemas-microsoft-com:vml" Requires="v">
                <p:oleObj name="Equation" r:id="rId3" imgW="749160" imgH="393480" progId="Equation.DSMT4">
                  <p:embed/>
                </p:oleObj>
              </mc:Choice>
              <mc:Fallback>
                <p:oleObj name="Equation" r:id="rId3" imgW="749160" imgH="393480" progId="Equation.DSMT4">
                  <p:embed/>
                  <p:pic>
                    <p:nvPicPr>
                      <p:cNvPr id="13" name="Object 3">
                        <a:extLst>
                          <a:ext uri="{C183D7F6-B498-43B3-948B-1728B52AA6E4}">
                            <adec:decorative xmlns:adec="http://schemas.microsoft.com/office/drawing/2017/decorative" val="1"/>
                          </a:ext>
                        </a:extLst>
                      </p:cNvPr>
                      <p:cNvPicPr/>
                      <p:nvPr/>
                    </p:nvPicPr>
                    <p:blipFill>
                      <a:blip r:embed="rId4"/>
                      <a:stretch>
                        <a:fillRect/>
                      </a:stretch>
                    </p:blipFill>
                    <p:spPr>
                      <a:xfrm>
                        <a:off x="4879637" y="2175420"/>
                        <a:ext cx="2602371" cy="1367347"/>
                      </a:xfrm>
                      <a:prstGeom prst="rect">
                        <a:avLst/>
                      </a:prstGeom>
                      <a:solidFill>
                        <a:srgbClr val="EFFF5D"/>
                      </a:solidFill>
                    </p:spPr>
                  </p:pic>
                </p:oleObj>
              </mc:Fallback>
            </mc:AlternateContent>
          </a:graphicData>
        </a:graphic>
      </p:graphicFrame>
      <p:sp>
        <p:nvSpPr>
          <p:cNvPr id="10" name="Text Placeholder 4" hidden="1"/>
          <p:cNvSpPr>
            <a:spLocks noGrp="1"/>
          </p:cNvSpPr>
          <p:nvPr>
            <p:ph type="body" sz="quarter" idx="18"/>
          </p:nvPr>
        </p:nvSpPr>
        <p:spPr/>
        <p:txBody>
          <a:bodyPr>
            <a:normAutofit fontScale="92500" lnSpcReduction="20000"/>
          </a:bodyPr>
          <a:lstStyle/>
          <a:p>
            <a:endParaRPr lang="en-US"/>
          </a:p>
        </p:txBody>
      </p:sp>
      <p:sp>
        <p:nvSpPr>
          <p:cNvPr id="11" name="Text Placeholder 5" hidden="1"/>
          <p:cNvSpPr>
            <a:spLocks noGrp="1"/>
          </p:cNvSpPr>
          <p:nvPr>
            <p:ph type="body" sz="quarter" idx="19"/>
          </p:nvPr>
        </p:nvSpPr>
        <p:spPr/>
        <p:txBody>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41</a:t>
            </a:fld>
            <a:endParaRPr lang="en-US" dirty="0"/>
          </a:p>
        </p:txBody>
      </p:sp>
    </p:spTree>
    <p:extLst>
      <p:ext uri="{BB962C8B-B14F-4D97-AF65-F5344CB8AC3E}">
        <p14:creationId xmlns:p14="http://schemas.microsoft.com/office/powerpoint/2010/main" val="101817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Three equal masses are located as shown. What is the direction of the total force acting on m</a:t>
            </a:r>
            <a:r>
              <a:rPr lang="en-US" sz="3200" baseline="-25000" dirty="0"/>
              <a:t>2</a:t>
            </a:r>
            <a:r>
              <a:rPr lang="en-US" sz="3200" dirty="0"/>
              <a:t>?</a:t>
            </a:r>
            <a:r>
              <a:rPr lang="en-US" sz="1600" dirty="0"/>
              <a:t> 1</a:t>
            </a:r>
          </a:p>
        </p:txBody>
      </p:sp>
      <p:pic>
        <p:nvPicPr>
          <p:cNvPr id="13" name="Picture 2" descr="Three masses lie along a line, with m2 in between m1 and m3.  m1 is to the left of m2, and m3 is the right of m2.  The distance between m2 and m3 is greater than the distance between m1 and m2."/>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983278" y="1476361"/>
            <a:ext cx="8225444" cy="827116"/>
          </a:xfrm>
        </p:spPr>
      </p:pic>
      <p:sp>
        <p:nvSpPr>
          <p:cNvPr id="4" name="Content Placeholder 3"/>
          <p:cNvSpPr>
            <a:spLocks noGrp="1"/>
          </p:cNvSpPr>
          <p:nvPr>
            <p:ph sz="quarter" idx="12"/>
          </p:nvPr>
        </p:nvSpPr>
        <p:spPr>
          <a:xfrm>
            <a:off x="1979649" y="2667000"/>
            <a:ext cx="8460000" cy="2011680"/>
          </a:xfrm>
        </p:spPr>
        <p:txBody>
          <a:bodyPr>
            <a:normAutofit/>
          </a:bodyPr>
          <a:lstStyle/>
          <a:p>
            <a:pPr marL="541338" indent="-541338">
              <a:spcBef>
                <a:spcPts val="300"/>
              </a:spcBef>
              <a:buClr>
                <a:schemeClr val="tx1"/>
              </a:buClr>
            </a:pPr>
            <a:r>
              <a:rPr lang="en-US" altLang="en-US" sz="2400" dirty="0">
                <a:ea typeface="ＭＳ Ｐゴシック" panose="020B0600070205080204" pitchFamily="34" charset="-128"/>
              </a:rPr>
              <a:t>a)	To the left.</a:t>
            </a:r>
          </a:p>
          <a:p>
            <a:pPr marL="541338" indent="-541338">
              <a:spcBef>
                <a:spcPts val="300"/>
              </a:spcBef>
              <a:buClr>
                <a:schemeClr val="tx1"/>
              </a:buClr>
            </a:pPr>
            <a:r>
              <a:rPr lang="en-US" altLang="en-US" sz="2400" dirty="0">
                <a:ea typeface="ＭＳ Ｐゴシック" panose="020B0600070205080204" pitchFamily="34" charset="-128"/>
              </a:rPr>
              <a:t>b)	To the right.</a:t>
            </a:r>
          </a:p>
          <a:p>
            <a:pPr marL="541338" indent="-541338">
              <a:spcBef>
                <a:spcPts val="300"/>
              </a:spcBef>
              <a:buClr>
                <a:schemeClr val="tx1"/>
              </a:buClr>
            </a:pPr>
            <a:r>
              <a:rPr lang="en-US" altLang="en-US" sz="2400" dirty="0">
                <a:ea typeface="ＭＳ Ｐゴシック" panose="020B0600070205080204" pitchFamily="34" charset="-128"/>
              </a:rPr>
              <a:t>c)	The forces cancel such that the total force is zero.</a:t>
            </a:r>
          </a:p>
          <a:p>
            <a:pPr marL="541338" indent="-541338">
              <a:spcBef>
                <a:spcPts val="300"/>
              </a:spcBef>
              <a:buClr>
                <a:schemeClr val="tx1"/>
              </a:buClr>
            </a:pPr>
            <a:r>
              <a:rPr lang="en-US" altLang="en-US" sz="2400" dirty="0">
                <a:ea typeface="ＭＳ Ｐゴシック" panose="020B0600070205080204" pitchFamily="34" charset="-128"/>
              </a:rPr>
              <a:t>d)	It is impossible to determine from the figure.</a:t>
            </a:r>
          </a:p>
        </p:txBody>
      </p:sp>
      <p:graphicFrame>
        <p:nvGraphicFramePr>
          <p:cNvPr id="14" name="Object 4">
            <a:extLst>
              <a:ext uri="{C183D7F6-B498-43B3-948B-1728B52AA6E4}">
                <adec:decorative xmlns:adec="http://schemas.microsoft.com/office/drawing/2017/decorative" val="1"/>
              </a:ext>
            </a:extLst>
          </p:cNvPr>
          <p:cNvGraphicFramePr>
            <a:graphicFrameLocks noGrp="1" noChangeAspect="1"/>
          </p:cNvGraphicFramePr>
          <p:nvPr>
            <p:ph sz="quarter" idx="13"/>
          </p:nvPr>
        </p:nvGraphicFramePr>
        <p:xfrm>
          <a:off x="5312862" y="5124450"/>
          <a:ext cx="1566279" cy="822960"/>
        </p:xfrm>
        <a:graphic>
          <a:graphicData uri="http://schemas.openxmlformats.org/presentationml/2006/ole">
            <mc:AlternateContent xmlns:mc="http://schemas.openxmlformats.org/markup-compatibility/2006">
              <mc:Choice xmlns:v="urn:schemas-microsoft-com:vml" Requires="v">
                <p:oleObj name="Equation" r:id="rId3" imgW="749160" imgH="393480" progId="Equation.DSMT4">
                  <p:embed/>
                </p:oleObj>
              </mc:Choice>
              <mc:Fallback>
                <p:oleObj name="Equation" r:id="rId3" imgW="749160" imgH="393480" progId="Equation.DSMT4">
                  <p:embed/>
                  <p:pic>
                    <p:nvPicPr>
                      <p:cNvPr id="14" name="Object 4">
                        <a:extLst>
                          <a:ext uri="{C183D7F6-B498-43B3-948B-1728B52AA6E4}">
                            <adec:decorative xmlns:adec="http://schemas.microsoft.com/office/drawing/2017/decorative" val="1"/>
                          </a:ext>
                        </a:extLst>
                      </p:cNvPr>
                      <p:cNvPicPr/>
                      <p:nvPr/>
                    </p:nvPicPr>
                    <p:blipFill>
                      <a:blip r:embed="rId4"/>
                      <a:stretch>
                        <a:fillRect/>
                      </a:stretch>
                    </p:blipFill>
                    <p:spPr>
                      <a:xfrm>
                        <a:off x="5312862" y="5124450"/>
                        <a:ext cx="1566279" cy="822960"/>
                      </a:xfrm>
                      <a:prstGeom prst="rect">
                        <a:avLst/>
                      </a:prstGeom>
                      <a:solidFill>
                        <a:srgbClr val="EFFF5D"/>
                      </a:solidFill>
                    </p:spPr>
                  </p:pic>
                </p:oleObj>
              </mc:Fallback>
            </mc:AlternateContent>
          </a:graphicData>
        </a:graphic>
      </p:graphicFrame>
      <p:sp>
        <p:nvSpPr>
          <p:cNvPr id="10" name="Text Placeholder 5" hidden="1"/>
          <p:cNvSpPr>
            <a:spLocks noGrp="1"/>
          </p:cNvSpPr>
          <p:nvPr>
            <p:ph type="body" sz="quarter" idx="18"/>
          </p:nvPr>
        </p:nvSpPr>
        <p:spPr/>
        <p:txBody>
          <a:bodyPr>
            <a:normAutofit fontScale="92500" lnSpcReduction="20000"/>
          </a:bodyPr>
          <a:lstStyle/>
          <a:p>
            <a:endParaRPr lang="en-US"/>
          </a:p>
        </p:txBody>
      </p:sp>
      <p:sp>
        <p:nvSpPr>
          <p:cNvPr id="11" name="Text Placeholder 6" hidden="1"/>
          <p:cNvSpPr>
            <a:spLocks noGrp="1"/>
          </p:cNvSpPr>
          <p:nvPr>
            <p:ph type="body" sz="quarter" idx="19"/>
          </p:nvPr>
        </p:nvSpPr>
        <p:spPr/>
        <p:txBody>
          <a:bodyPr/>
          <a:lstStyle/>
          <a:p>
            <a:endParaRPr lang="en-US"/>
          </a:p>
        </p:txBody>
      </p:sp>
      <p:sp>
        <p:nvSpPr>
          <p:cNvPr id="12" name="Slide Number Placeholder 7"/>
          <p:cNvSpPr>
            <a:spLocks noGrp="1"/>
          </p:cNvSpPr>
          <p:nvPr>
            <p:ph type="sldNum" sz="quarter" idx="10"/>
          </p:nvPr>
        </p:nvSpPr>
        <p:spPr/>
        <p:txBody>
          <a:bodyPr/>
          <a:lstStyle/>
          <a:p>
            <a:fld id="{68151E55-6873-49E2-B8D5-2F265E6F1973}" type="slidenum">
              <a:rPr lang="en-US" smtClean="0"/>
              <a:pPr/>
              <a:t>42</a:t>
            </a:fld>
            <a:endParaRPr lang="en-US" dirty="0"/>
          </a:p>
        </p:txBody>
      </p:sp>
    </p:spTree>
    <p:extLst>
      <p:ext uri="{BB962C8B-B14F-4D97-AF65-F5344CB8AC3E}">
        <p14:creationId xmlns:p14="http://schemas.microsoft.com/office/powerpoint/2010/main" val="324828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US" sz="3200" dirty="0"/>
              <a:t>Three equal masses are located as shown. What is the direction of the total force acting on m</a:t>
            </a:r>
            <a:r>
              <a:rPr lang="en-US" sz="3200" baseline="-25000" dirty="0"/>
              <a:t>2</a:t>
            </a:r>
            <a:r>
              <a:rPr lang="en-US" sz="3200" dirty="0"/>
              <a:t>?</a:t>
            </a:r>
            <a:r>
              <a:rPr lang="en-US" sz="1600" dirty="0"/>
              <a:t> 2</a:t>
            </a:r>
            <a:endParaRPr lang="en-US" sz="3200" dirty="0"/>
          </a:p>
        </p:txBody>
      </p:sp>
      <p:pic>
        <p:nvPicPr>
          <p:cNvPr id="31" name="Picture 2" descr="Three masses lie along a line, with m2 in between m1 and m3.  m1 is to the left of m2, and m3 is the right of m2.  The distance between m2 and m3 is greater than the distance between m1 and m2.  Two arrows are shown below m2, representing the forces.  The arrow to the right is much smaller than the arrow to the left."/>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981201" y="1481328"/>
            <a:ext cx="8230313" cy="1597290"/>
          </a:xfrm>
        </p:spPr>
      </p:pic>
      <p:sp>
        <p:nvSpPr>
          <p:cNvPr id="15" name="Content Placeholder 3"/>
          <p:cNvSpPr>
            <a:spLocks noGrp="1"/>
          </p:cNvSpPr>
          <p:nvPr>
            <p:ph sz="quarter" idx="12"/>
          </p:nvPr>
        </p:nvSpPr>
        <p:spPr>
          <a:xfrm>
            <a:off x="1866000" y="3523872"/>
            <a:ext cx="6245352" cy="457200"/>
          </a:xfrm>
        </p:spPr>
        <p:txBody>
          <a:bodyPr vert="horz" lIns="91440" tIns="45720" rIns="0" bIns="0" rtlCol="0" anchor="t">
            <a:normAutofit fontScale="92500"/>
          </a:bodyPr>
          <a:lstStyle/>
          <a:p>
            <a:pPr marL="501650" indent="-501650"/>
            <a:r>
              <a:rPr lang="en-US" altLang="en-US" sz="2400" dirty="0"/>
              <a:t>a)	To the left. There will be a net force acting on </a:t>
            </a:r>
            <a:endParaRPr lang="en-US" sz="2400" dirty="0"/>
          </a:p>
        </p:txBody>
      </p:sp>
      <p:graphicFrame>
        <p:nvGraphicFramePr>
          <p:cNvPr id="32" name="Object 4">
            <a:extLst>
              <a:ext uri="{C183D7F6-B498-43B3-948B-1728B52AA6E4}">
                <adec:decorative xmlns:adec="http://schemas.microsoft.com/office/drawing/2017/decorative" val="1"/>
              </a:ext>
            </a:extLst>
          </p:cNvPr>
          <p:cNvGraphicFramePr>
            <a:graphicFrameLocks noGrp="1" noChangeAspect="1"/>
          </p:cNvGraphicFramePr>
          <p:nvPr>
            <p:ph sz="quarter" idx="13"/>
          </p:nvPr>
        </p:nvGraphicFramePr>
        <p:xfrm>
          <a:off x="8080248" y="3557016"/>
          <a:ext cx="431390" cy="457200"/>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32" name="Object 4">
                        <a:extLst>
                          <a:ext uri="{C183D7F6-B498-43B3-948B-1728B52AA6E4}">
                            <adec:decorative xmlns:adec="http://schemas.microsoft.com/office/drawing/2017/decorative" val="1"/>
                          </a:ext>
                        </a:extLst>
                      </p:cNvPr>
                      <p:cNvPicPr/>
                      <p:nvPr/>
                    </p:nvPicPr>
                    <p:blipFill>
                      <a:blip r:embed="rId4"/>
                      <a:stretch>
                        <a:fillRect/>
                      </a:stretch>
                    </p:blipFill>
                    <p:spPr>
                      <a:xfrm>
                        <a:off x="8080248" y="3557016"/>
                        <a:ext cx="431390" cy="457200"/>
                      </a:xfrm>
                      <a:prstGeom prst="rect">
                        <a:avLst/>
                      </a:prstGeom>
                      <a:noFill/>
                    </p:spPr>
                  </p:pic>
                </p:oleObj>
              </mc:Fallback>
            </mc:AlternateContent>
          </a:graphicData>
        </a:graphic>
      </p:graphicFrame>
      <p:sp>
        <p:nvSpPr>
          <p:cNvPr id="17" name="Content Placeholder 5"/>
          <p:cNvSpPr>
            <a:spLocks noGrp="1"/>
          </p:cNvSpPr>
          <p:nvPr>
            <p:ph sz="quarter" idx="14"/>
          </p:nvPr>
        </p:nvSpPr>
        <p:spPr>
          <a:xfrm>
            <a:off x="8465851" y="3562332"/>
            <a:ext cx="1005840" cy="365760"/>
          </a:xfrm>
        </p:spPr>
        <p:txBody>
          <a:bodyPr vert="horz" lIns="0" tIns="0" rIns="0" bIns="0" rtlCol="0" anchor="t">
            <a:normAutofit/>
          </a:bodyPr>
          <a:lstStyle/>
          <a:p>
            <a:r>
              <a:rPr lang="en-US" sz="2400" dirty="0"/>
              <a:t> </a:t>
            </a:r>
            <a:r>
              <a:rPr lang="en-US" altLang="en-US" sz="2400" dirty="0"/>
              <a:t>toward</a:t>
            </a:r>
            <a:r>
              <a:rPr lang="en-US" sz="2400" dirty="0"/>
              <a:t> </a:t>
            </a:r>
          </a:p>
        </p:txBody>
      </p:sp>
      <p:graphicFrame>
        <p:nvGraphicFramePr>
          <p:cNvPr id="33" name="Object 6">
            <a:extLst>
              <a:ext uri="{C183D7F6-B498-43B3-948B-1728B52AA6E4}">
                <adec:decorative xmlns:adec="http://schemas.microsoft.com/office/drawing/2017/decorative" val="1"/>
              </a:ext>
            </a:extLst>
          </p:cNvPr>
          <p:cNvGraphicFramePr>
            <a:graphicFrameLocks noGrp="1" noChangeAspect="1"/>
          </p:cNvGraphicFramePr>
          <p:nvPr>
            <p:ph sz="quarter" idx="15"/>
          </p:nvPr>
        </p:nvGraphicFramePr>
        <p:xfrm>
          <a:off x="9415272" y="3557016"/>
          <a:ext cx="482010" cy="457200"/>
        </p:xfrm>
        <a:graphic>
          <a:graphicData uri="http://schemas.openxmlformats.org/presentationml/2006/ole">
            <mc:AlternateContent xmlns:mc="http://schemas.openxmlformats.org/markup-compatibility/2006">
              <mc:Choice xmlns:v="urn:schemas-microsoft-com:vml" Requires="v">
                <p:oleObj name="Equation" r:id="rId5" imgW="241200" imgH="228600" progId="Equation.DSMT4">
                  <p:embed/>
                </p:oleObj>
              </mc:Choice>
              <mc:Fallback>
                <p:oleObj name="Equation" r:id="rId5" imgW="241200" imgH="228600" progId="Equation.DSMT4">
                  <p:embed/>
                  <p:pic>
                    <p:nvPicPr>
                      <p:cNvPr id="33" name="Object 6">
                        <a:extLst>
                          <a:ext uri="{C183D7F6-B498-43B3-948B-1728B52AA6E4}">
                            <adec:decorative xmlns:adec="http://schemas.microsoft.com/office/drawing/2017/decorative" val="1"/>
                          </a:ext>
                        </a:extLst>
                      </p:cNvPr>
                      <p:cNvPicPr/>
                      <p:nvPr/>
                    </p:nvPicPr>
                    <p:blipFill>
                      <a:blip r:embed="rId6"/>
                      <a:stretch>
                        <a:fillRect/>
                      </a:stretch>
                    </p:blipFill>
                    <p:spPr>
                      <a:xfrm>
                        <a:off x="9415272" y="3557016"/>
                        <a:ext cx="482010" cy="457200"/>
                      </a:xfrm>
                      <a:prstGeom prst="rect">
                        <a:avLst/>
                      </a:prstGeom>
                      <a:noFill/>
                    </p:spPr>
                  </p:pic>
                </p:oleObj>
              </mc:Fallback>
            </mc:AlternateContent>
          </a:graphicData>
        </a:graphic>
      </p:graphicFrame>
      <p:sp>
        <p:nvSpPr>
          <p:cNvPr id="19" name="Content Placeholder 7"/>
          <p:cNvSpPr>
            <a:spLocks noGrp="1"/>
          </p:cNvSpPr>
          <p:nvPr>
            <p:ph sz="quarter" idx="16"/>
          </p:nvPr>
        </p:nvSpPr>
        <p:spPr>
          <a:xfrm>
            <a:off x="2392680" y="3931920"/>
            <a:ext cx="7863840" cy="365760"/>
          </a:xfrm>
        </p:spPr>
        <p:txBody>
          <a:bodyPr vert="horz" lIns="0" tIns="0" rIns="0" bIns="0" rtlCol="0" anchor="t">
            <a:noAutofit/>
          </a:bodyPr>
          <a:lstStyle/>
          <a:p>
            <a:r>
              <a:rPr lang="en-US" altLang="en-US" sz="2400" dirty="0"/>
              <a:t> The third mass exerts a force of attraction to the right, but since </a:t>
            </a:r>
            <a:endParaRPr lang="en-US" sz="2400" dirty="0"/>
          </a:p>
        </p:txBody>
      </p:sp>
      <p:sp>
        <p:nvSpPr>
          <p:cNvPr id="20" name="Content Placeholder 8"/>
          <p:cNvSpPr>
            <a:spLocks noGrp="1"/>
          </p:cNvSpPr>
          <p:nvPr>
            <p:ph sz="quarter" idx="17"/>
          </p:nvPr>
        </p:nvSpPr>
        <p:spPr>
          <a:xfrm>
            <a:off x="2465832" y="4306824"/>
            <a:ext cx="7315200" cy="365760"/>
          </a:xfrm>
        </p:spPr>
        <p:txBody>
          <a:bodyPr vert="horz" lIns="0" tIns="0" rIns="0" bIns="0" rtlCol="0" anchor="t">
            <a:noAutofit/>
          </a:bodyPr>
          <a:lstStyle/>
          <a:p>
            <a:r>
              <a:rPr lang="en-US" altLang="en-US" sz="2400" dirty="0"/>
              <a:t>it is farther away that force is less than the force exerted by </a:t>
            </a:r>
            <a:endParaRPr lang="en-US" sz="2400" dirty="0"/>
          </a:p>
        </p:txBody>
      </p:sp>
      <p:graphicFrame>
        <p:nvGraphicFramePr>
          <p:cNvPr id="34" name="Object 9">
            <a:extLst>
              <a:ext uri="{C183D7F6-B498-43B3-948B-1728B52AA6E4}">
                <adec:decorative xmlns:adec="http://schemas.microsoft.com/office/drawing/2017/decorative" val="1"/>
              </a:ext>
            </a:extLst>
          </p:cNvPr>
          <p:cNvGraphicFramePr>
            <a:graphicFrameLocks noGrp="1" noChangeAspect="1"/>
          </p:cNvGraphicFramePr>
          <p:nvPr>
            <p:ph sz="quarter" idx="20"/>
          </p:nvPr>
        </p:nvGraphicFramePr>
        <p:xfrm>
          <a:off x="9694082" y="4289165"/>
          <a:ext cx="406400" cy="457200"/>
        </p:xfrm>
        <a:graphic>
          <a:graphicData uri="http://schemas.openxmlformats.org/presentationml/2006/ole">
            <mc:AlternateContent xmlns:mc="http://schemas.openxmlformats.org/markup-compatibility/2006">
              <mc:Choice xmlns:v="urn:schemas-microsoft-com:vml" Requires="v">
                <p:oleObj name="Equation" r:id="rId7" imgW="203040" imgH="228600" progId="Equation.DSMT4">
                  <p:embed/>
                </p:oleObj>
              </mc:Choice>
              <mc:Fallback>
                <p:oleObj name="Equation" r:id="rId7" imgW="203040" imgH="228600" progId="Equation.DSMT4">
                  <p:embed/>
                  <p:pic>
                    <p:nvPicPr>
                      <p:cNvPr id="34" name="Object 9">
                        <a:extLst>
                          <a:ext uri="{C183D7F6-B498-43B3-948B-1728B52AA6E4}">
                            <adec:decorative xmlns:adec="http://schemas.microsoft.com/office/drawing/2017/decorative" val="1"/>
                          </a:ext>
                        </a:extLst>
                      </p:cNvPr>
                      <p:cNvPicPr/>
                      <p:nvPr/>
                    </p:nvPicPr>
                    <p:blipFill>
                      <a:blip r:embed="rId8"/>
                      <a:stretch>
                        <a:fillRect/>
                      </a:stretch>
                    </p:blipFill>
                    <p:spPr>
                      <a:xfrm>
                        <a:off x="9694082" y="4289165"/>
                        <a:ext cx="406400" cy="457200"/>
                      </a:xfrm>
                      <a:prstGeom prst="rect">
                        <a:avLst/>
                      </a:prstGeom>
                      <a:noFill/>
                    </p:spPr>
                  </p:pic>
                </p:oleObj>
              </mc:Fallback>
            </mc:AlternateContent>
          </a:graphicData>
        </a:graphic>
      </p:graphicFrame>
      <p:sp>
        <p:nvSpPr>
          <p:cNvPr id="24" name="Content Placeholder 10"/>
          <p:cNvSpPr>
            <a:spLocks noGrp="1"/>
          </p:cNvSpPr>
          <p:nvPr>
            <p:ph sz="quarter" idx="21"/>
          </p:nvPr>
        </p:nvSpPr>
        <p:spPr>
          <a:xfrm>
            <a:off x="2392680" y="4663440"/>
            <a:ext cx="1645920" cy="365760"/>
          </a:xfrm>
        </p:spPr>
        <p:txBody>
          <a:bodyPr vert="horz" lIns="0" tIns="0" rIns="0" bIns="0" rtlCol="0" anchor="t">
            <a:normAutofit/>
          </a:bodyPr>
          <a:lstStyle/>
          <a:p>
            <a:r>
              <a:rPr lang="en-US" altLang="en-US" sz="2400" dirty="0"/>
              <a:t> to the left.</a:t>
            </a:r>
            <a:endParaRPr lang="en-US" noProof="0" dirty="0"/>
          </a:p>
        </p:txBody>
      </p:sp>
      <p:graphicFrame>
        <p:nvGraphicFramePr>
          <p:cNvPr id="39" name="Object 11">
            <a:extLst>
              <a:ext uri="{C183D7F6-B498-43B3-948B-1728B52AA6E4}">
                <adec:decorative xmlns:adec="http://schemas.microsoft.com/office/drawing/2017/decorative" val="1"/>
              </a:ext>
            </a:extLst>
          </p:cNvPr>
          <p:cNvGraphicFramePr>
            <a:graphicFrameLocks noGrp="1" noChangeAspect="1"/>
          </p:cNvGraphicFramePr>
          <p:nvPr>
            <p:ph sz="quarter" idx="22"/>
          </p:nvPr>
        </p:nvGraphicFramePr>
        <p:xfrm>
          <a:off x="7728499" y="5092873"/>
          <a:ext cx="1566279" cy="822960"/>
        </p:xfrm>
        <a:graphic>
          <a:graphicData uri="http://schemas.openxmlformats.org/presentationml/2006/ole">
            <mc:AlternateContent xmlns:mc="http://schemas.openxmlformats.org/markup-compatibility/2006">
              <mc:Choice xmlns:v="urn:schemas-microsoft-com:vml" Requires="v">
                <p:oleObj name="Equation" r:id="rId9" imgW="749160" imgH="393480" progId="Equation.DSMT4">
                  <p:embed/>
                </p:oleObj>
              </mc:Choice>
              <mc:Fallback>
                <p:oleObj name="Equation" r:id="rId9" imgW="749160" imgH="393480" progId="Equation.DSMT4">
                  <p:embed/>
                  <p:pic>
                    <p:nvPicPr>
                      <p:cNvPr id="39" name="Object 11">
                        <a:extLst>
                          <a:ext uri="{C183D7F6-B498-43B3-948B-1728B52AA6E4}">
                            <adec:decorative xmlns:adec="http://schemas.microsoft.com/office/drawing/2017/decorative" val="1"/>
                          </a:ext>
                        </a:extLst>
                      </p:cNvPr>
                      <p:cNvPicPr/>
                      <p:nvPr/>
                    </p:nvPicPr>
                    <p:blipFill>
                      <a:blip r:embed="rId10"/>
                      <a:stretch>
                        <a:fillRect/>
                      </a:stretch>
                    </p:blipFill>
                    <p:spPr>
                      <a:xfrm>
                        <a:off x="7728499" y="5092873"/>
                        <a:ext cx="1566279" cy="822960"/>
                      </a:xfrm>
                      <a:prstGeom prst="rect">
                        <a:avLst/>
                      </a:prstGeom>
                      <a:solidFill>
                        <a:srgbClr val="EFFF5D"/>
                      </a:solidFill>
                    </p:spPr>
                  </p:pic>
                </p:oleObj>
              </mc:Fallback>
            </mc:AlternateContent>
          </a:graphicData>
        </a:graphic>
      </p:graphicFrame>
      <p:sp>
        <p:nvSpPr>
          <p:cNvPr id="26" name="Content Placeholder 12" hidden="1"/>
          <p:cNvSpPr>
            <a:spLocks noGrp="1"/>
          </p:cNvSpPr>
          <p:nvPr>
            <p:ph sz="quarter" idx="23"/>
          </p:nvPr>
        </p:nvSpPr>
        <p:spPr>
          <a:xfrm>
            <a:off x="1524000" y="6325269"/>
            <a:ext cx="1463040" cy="343351"/>
          </a:xfrm>
        </p:spPr>
        <p:txBody>
          <a:bodyPr>
            <a:normAutofit fontScale="62500" lnSpcReduction="20000"/>
          </a:bodyPr>
          <a:lstStyle/>
          <a:p>
            <a:endParaRPr lang="en-US" dirty="0"/>
          </a:p>
        </p:txBody>
      </p:sp>
      <p:sp>
        <p:nvSpPr>
          <p:cNvPr id="38" name="Content Placeholder 13" hidden="1"/>
          <p:cNvSpPr>
            <a:spLocks noGrp="1"/>
          </p:cNvSpPr>
          <p:nvPr>
            <p:ph sz="quarter" idx="24"/>
          </p:nvPr>
        </p:nvSpPr>
        <p:spPr>
          <a:xfrm>
            <a:off x="3035400" y="6327842"/>
            <a:ext cx="1554480" cy="323539"/>
          </a:xfrm>
        </p:spPr>
        <p:txBody>
          <a:bodyPr>
            <a:normAutofit fontScale="55000" lnSpcReduction="20000"/>
          </a:bodyPr>
          <a:lstStyle/>
          <a:p>
            <a:endParaRPr lang="en-US" dirty="0"/>
          </a:p>
        </p:txBody>
      </p:sp>
      <p:sp>
        <p:nvSpPr>
          <p:cNvPr id="21" name="Text Placeholder 14" hidden="1"/>
          <p:cNvSpPr>
            <a:spLocks noGrp="1"/>
          </p:cNvSpPr>
          <p:nvPr>
            <p:ph type="body" sz="quarter" idx="18"/>
          </p:nvPr>
        </p:nvSpPr>
        <p:spPr/>
        <p:txBody>
          <a:bodyPr>
            <a:normAutofit fontScale="92500" lnSpcReduction="20000"/>
          </a:bodyPr>
          <a:lstStyle/>
          <a:p>
            <a:endParaRPr lang="en-US"/>
          </a:p>
        </p:txBody>
      </p:sp>
      <p:sp>
        <p:nvSpPr>
          <p:cNvPr id="22" name="Text Placeholder 15" hidden="1"/>
          <p:cNvSpPr>
            <a:spLocks noGrp="1"/>
          </p:cNvSpPr>
          <p:nvPr>
            <p:ph type="body" sz="quarter" idx="19"/>
          </p:nvPr>
        </p:nvSpPr>
        <p:spPr/>
        <p:txBody>
          <a:bodyPr/>
          <a:lstStyle/>
          <a:p>
            <a:endParaRPr lang="en-US"/>
          </a:p>
        </p:txBody>
      </p:sp>
      <p:sp>
        <p:nvSpPr>
          <p:cNvPr id="12" name="Slide Number Placeholder 16"/>
          <p:cNvSpPr>
            <a:spLocks noGrp="1"/>
          </p:cNvSpPr>
          <p:nvPr>
            <p:ph type="sldNum" sz="quarter" idx="10"/>
          </p:nvPr>
        </p:nvSpPr>
        <p:spPr/>
        <p:txBody>
          <a:bodyPr/>
          <a:lstStyle/>
          <a:p>
            <a:fld id="{68151E55-6873-49E2-B8D5-2F265E6F1973}" type="slidenum">
              <a:rPr lang="en-US" smtClean="0"/>
              <a:pPr/>
              <a:t>43</a:t>
            </a:fld>
            <a:endParaRPr lang="en-US" dirty="0"/>
          </a:p>
        </p:txBody>
      </p:sp>
    </p:spTree>
    <p:extLst>
      <p:ext uri="{BB962C8B-B14F-4D97-AF65-F5344CB8AC3E}">
        <p14:creationId xmlns:p14="http://schemas.microsoft.com/office/powerpoint/2010/main" val="1925804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590" y="456786"/>
            <a:ext cx="8460000" cy="810000"/>
          </a:xfrm>
        </p:spPr>
        <p:txBody>
          <a:bodyPr/>
          <a:lstStyle/>
          <a:p>
            <a:r>
              <a:rPr lang="en-US" noProof="0" dirty="0"/>
              <a:t>The Moon and Other Satellites</a:t>
            </a:r>
          </a:p>
        </p:txBody>
      </p:sp>
      <p:pic>
        <p:nvPicPr>
          <p:cNvPr id="15" name="Picture 2">
            <a:extLst>
              <a:ext uri="{C183D7F6-B498-43B3-948B-1728B52AA6E4}">
                <adec:decorative xmlns:adec="http://schemas.microsoft.com/office/drawing/2017/decorative" val="1"/>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1554481" y="1470142"/>
            <a:ext cx="4160520" cy="2570600"/>
          </a:xfrm>
        </p:spPr>
      </p:pic>
      <p:sp>
        <p:nvSpPr>
          <p:cNvPr id="4" name="Content Placeholder 3"/>
          <p:cNvSpPr>
            <a:spLocks noGrp="1"/>
          </p:cNvSpPr>
          <p:nvPr>
            <p:ph sz="quarter" idx="12"/>
          </p:nvPr>
        </p:nvSpPr>
        <p:spPr>
          <a:xfrm>
            <a:off x="6477000" y="1331020"/>
            <a:ext cx="3945384" cy="2103120"/>
          </a:xfrm>
        </p:spPr>
        <p:txBody>
          <a:bodyPr>
            <a:normAutofit/>
          </a:bodyPr>
          <a:lstStyle/>
          <a:p>
            <a:r>
              <a:rPr lang="en-US" altLang="en-US" sz="2800" b="1" i="1" dirty="0">
                <a:solidFill>
                  <a:srgbClr val="0A5D00"/>
                </a:solidFill>
                <a:ea typeface="ＭＳ Ｐゴシック" panose="020B0600070205080204" pitchFamily="34" charset="-128"/>
              </a:rPr>
              <a:t>Phases of the moon</a:t>
            </a:r>
            <a:r>
              <a:rPr lang="en-US" altLang="en-US" sz="2800" dirty="0">
                <a:solidFill>
                  <a:srgbClr val="0A5D00"/>
                </a:solidFill>
                <a:ea typeface="ＭＳ Ｐゴシック" panose="020B0600070205080204" pitchFamily="34" charset="-128"/>
              </a:rPr>
              <a:t> </a:t>
            </a:r>
            <a:r>
              <a:rPr lang="en-US" altLang="en-US" sz="2800" dirty="0">
                <a:ea typeface="ＭＳ Ｐゴシック" panose="020B0600070205080204" pitchFamily="34" charset="-128"/>
              </a:rPr>
              <a:t>result from the changes in the positions of the moon, Earth, and sun.</a:t>
            </a:r>
            <a:endParaRPr lang="en-US" noProof="0" dirty="0"/>
          </a:p>
        </p:txBody>
      </p:sp>
      <p:pic>
        <p:nvPicPr>
          <p:cNvPr id="16" name="Picture 4" descr="This schematic shows the sun off to the right, then the Earth off to the left.  Around the Earth the moon is shown at 4 locations; 'above' the Earth (half-moon), closest to the sun (new moon), 'below' the Earth (half-moon), and on the side farthest from the sun (full moon)."/>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898275" y="3562609"/>
            <a:ext cx="4869796" cy="2560320"/>
          </a:xfrm>
        </p:spPr>
      </p:pic>
      <p:sp>
        <p:nvSpPr>
          <p:cNvPr id="10" name="Text Placeholder 5" hidden="1"/>
          <p:cNvSpPr>
            <a:spLocks noGrp="1"/>
          </p:cNvSpPr>
          <p:nvPr>
            <p:ph type="body" sz="quarter" idx="18"/>
          </p:nvPr>
        </p:nvSpPr>
        <p:spPr/>
        <p:txBody>
          <a:bodyPr>
            <a:normAutofit fontScale="92500" lnSpcReduction="20000"/>
          </a:bodyPr>
          <a:lstStyle/>
          <a:p>
            <a:endParaRPr lang="en-US"/>
          </a:p>
        </p:txBody>
      </p:sp>
      <p:sp>
        <p:nvSpPr>
          <p:cNvPr id="11" name="Text Placeholder 6"/>
          <p:cNvSpPr>
            <a:spLocks noGrp="1"/>
          </p:cNvSpPr>
          <p:nvPr>
            <p:ph type="body" sz="quarter" idx="19"/>
          </p:nvPr>
        </p:nvSpPr>
        <p:spPr/>
        <p:txBody>
          <a:bodyPr/>
          <a:lstStyle/>
          <a:p>
            <a:r>
              <a:rPr lang="en-US" noProof="0" dirty="0"/>
              <a:t>©</a:t>
            </a:r>
            <a:r>
              <a:rPr lang="en-US" noProof="0" dirty="0" err="1"/>
              <a:t>somchaisom</a:t>
            </a:r>
            <a:r>
              <a:rPr lang="en-US" noProof="0" dirty="0"/>
              <a:t>/Getty Images RF</a:t>
            </a:r>
          </a:p>
        </p:txBody>
      </p:sp>
      <p:sp>
        <p:nvSpPr>
          <p:cNvPr id="12" name="Slide Number Placeholder 7"/>
          <p:cNvSpPr>
            <a:spLocks noGrp="1"/>
          </p:cNvSpPr>
          <p:nvPr>
            <p:ph type="sldNum" sz="quarter" idx="10"/>
          </p:nvPr>
        </p:nvSpPr>
        <p:spPr/>
        <p:txBody>
          <a:bodyPr/>
          <a:lstStyle/>
          <a:p>
            <a:fld id="{68151E55-6873-49E2-B8D5-2F265E6F1973}" type="slidenum">
              <a:rPr lang="en-US" smtClean="0"/>
              <a:pPr/>
              <a:t>44</a:t>
            </a:fld>
            <a:endParaRPr lang="en-US" dirty="0"/>
          </a:p>
        </p:txBody>
      </p:sp>
    </p:spTree>
    <p:extLst>
      <p:ext uri="{BB962C8B-B14F-4D97-AF65-F5344CB8AC3E}">
        <p14:creationId xmlns:p14="http://schemas.microsoft.com/office/powerpoint/2010/main" val="2862744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814" y="802320"/>
            <a:ext cx="8460000" cy="810000"/>
          </a:xfrm>
        </p:spPr>
        <p:txBody>
          <a:bodyPr>
            <a:noAutofit/>
          </a:bodyPr>
          <a:lstStyle/>
          <a:p>
            <a:r>
              <a:rPr lang="en-US" sz="3200" dirty="0"/>
              <a:t>An artist depicts a portion of the night sky as shown. Is this view possible?</a:t>
            </a:r>
            <a:r>
              <a:rPr lang="en-US" sz="1600" dirty="0"/>
              <a:t> 1</a:t>
            </a:r>
            <a:endParaRPr lang="en-US" sz="3200" dirty="0"/>
          </a:p>
        </p:txBody>
      </p:sp>
      <p:sp>
        <p:nvSpPr>
          <p:cNvPr id="3" name="Content Placeholder 2"/>
          <p:cNvSpPr>
            <a:spLocks noGrp="1"/>
          </p:cNvSpPr>
          <p:nvPr>
            <p:ph sz="quarter" idx="11"/>
          </p:nvPr>
        </p:nvSpPr>
        <p:spPr>
          <a:xfrm>
            <a:off x="1794979" y="2406736"/>
            <a:ext cx="1828800" cy="914400"/>
          </a:xfrm>
        </p:spPr>
        <p:txBody>
          <a:bodyPr/>
          <a:lstStyle/>
          <a:p>
            <a:pPr marL="541338" indent="-541338">
              <a:lnSpc>
                <a:spcPct val="80000"/>
              </a:lnSpc>
              <a:buClr>
                <a:schemeClr val="tx1"/>
              </a:buClr>
            </a:pPr>
            <a:r>
              <a:rPr lang="en-US" altLang="en-US" sz="2400" dirty="0"/>
              <a:t>a)	Yes</a:t>
            </a:r>
          </a:p>
          <a:p>
            <a:pPr marL="541338" indent="-541338">
              <a:lnSpc>
                <a:spcPct val="80000"/>
              </a:lnSpc>
              <a:buClr>
                <a:schemeClr val="tx1"/>
              </a:buClr>
            </a:pPr>
            <a:r>
              <a:rPr lang="en-US" altLang="en-US" sz="2400" dirty="0"/>
              <a:t>b)	No</a:t>
            </a:r>
          </a:p>
        </p:txBody>
      </p:sp>
      <p:pic>
        <p:nvPicPr>
          <p:cNvPr id="13" name="Picture 3" descr="The image shows the moon as a crescent, and stars in the sky, one inside the curve formed by the crescent."/>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5364480" y="2011681"/>
            <a:ext cx="4937760" cy="3907313"/>
          </a:xfrm>
        </p:spPr>
      </p:pic>
      <p:sp>
        <p:nvSpPr>
          <p:cNvPr id="10" name="Text Placeholder 4" hidden="1"/>
          <p:cNvSpPr>
            <a:spLocks noGrp="1"/>
          </p:cNvSpPr>
          <p:nvPr>
            <p:ph type="body" sz="quarter" idx="18"/>
          </p:nvPr>
        </p:nvSpPr>
        <p:spPr/>
        <p:txBody>
          <a:bodyPr>
            <a:normAutofit fontScale="92500" lnSpcReduction="20000"/>
          </a:bodyPr>
          <a:lstStyle/>
          <a:p>
            <a:endParaRPr lang="en-US"/>
          </a:p>
        </p:txBody>
      </p:sp>
      <p:sp>
        <p:nvSpPr>
          <p:cNvPr id="11" name="Text Placeholder 5" hidden="1"/>
          <p:cNvSpPr>
            <a:spLocks noGrp="1"/>
          </p:cNvSpPr>
          <p:nvPr>
            <p:ph type="body" sz="quarter" idx="19"/>
          </p:nvPr>
        </p:nvSpPr>
        <p:spPr/>
        <p:txBody>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45</a:t>
            </a:fld>
            <a:endParaRPr lang="en-US" dirty="0"/>
          </a:p>
        </p:txBody>
      </p:sp>
    </p:spTree>
    <p:extLst>
      <p:ext uri="{BB962C8B-B14F-4D97-AF65-F5344CB8AC3E}">
        <p14:creationId xmlns:p14="http://schemas.microsoft.com/office/powerpoint/2010/main" val="685416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00" y="571500"/>
            <a:ext cx="11280000" cy="810000"/>
          </a:xfrm>
        </p:spPr>
        <p:txBody>
          <a:bodyPr>
            <a:noAutofit/>
          </a:bodyPr>
          <a:lstStyle/>
          <a:p>
            <a:r>
              <a:rPr lang="en-US" sz="3200" dirty="0"/>
              <a:t>An artist depicts a portion of the night sky as shown. Is this view possible?</a:t>
            </a:r>
            <a:r>
              <a:rPr lang="en-US" sz="1600" dirty="0"/>
              <a:t> 2</a:t>
            </a:r>
            <a:endParaRPr lang="en-US" sz="3200" dirty="0"/>
          </a:p>
        </p:txBody>
      </p:sp>
      <p:sp>
        <p:nvSpPr>
          <p:cNvPr id="3" name="Content Placeholder 2"/>
          <p:cNvSpPr>
            <a:spLocks noGrp="1"/>
          </p:cNvSpPr>
          <p:nvPr>
            <p:ph sz="quarter" idx="11"/>
          </p:nvPr>
        </p:nvSpPr>
        <p:spPr>
          <a:xfrm>
            <a:off x="978195" y="1554480"/>
            <a:ext cx="2350845" cy="822960"/>
          </a:xfrm>
        </p:spPr>
        <p:txBody>
          <a:bodyPr/>
          <a:lstStyle/>
          <a:p>
            <a:pPr marL="541338" indent="-541338">
              <a:lnSpc>
                <a:spcPct val="80000"/>
              </a:lnSpc>
              <a:buClr>
                <a:schemeClr val="tx1"/>
              </a:buClr>
            </a:pPr>
            <a:r>
              <a:rPr lang="en-US" altLang="en-US" sz="2400" dirty="0"/>
              <a:t>a)	Yes</a:t>
            </a:r>
          </a:p>
          <a:p>
            <a:pPr marL="541338" indent="-541338">
              <a:lnSpc>
                <a:spcPct val="80000"/>
              </a:lnSpc>
              <a:buClr>
                <a:schemeClr val="tx1"/>
              </a:buClr>
            </a:pPr>
            <a:r>
              <a:rPr lang="en-US" altLang="en-US" sz="2400" dirty="0"/>
              <a:t>b)	No</a:t>
            </a:r>
          </a:p>
        </p:txBody>
      </p:sp>
      <p:sp>
        <p:nvSpPr>
          <p:cNvPr id="4" name="Content Placeholder 3"/>
          <p:cNvSpPr>
            <a:spLocks noGrp="1"/>
          </p:cNvSpPr>
          <p:nvPr>
            <p:ph sz="quarter" idx="12"/>
          </p:nvPr>
        </p:nvSpPr>
        <p:spPr>
          <a:xfrm>
            <a:off x="1419432" y="3078834"/>
            <a:ext cx="3143689" cy="2377440"/>
          </a:xfrm>
        </p:spPr>
        <p:txBody>
          <a:bodyPr>
            <a:normAutofit/>
          </a:bodyPr>
          <a:lstStyle/>
          <a:p>
            <a:pPr marL="541338" indent="-541338"/>
            <a:r>
              <a:rPr lang="en-US" altLang="en-US" sz="2400" dirty="0"/>
              <a:t>b)	No. There are no stars between the Earth and the moon. (Maybe blinking lights of a passing jet?)</a:t>
            </a:r>
            <a:endParaRPr lang="en-US" sz="2400" dirty="0"/>
          </a:p>
        </p:txBody>
      </p:sp>
      <p:pic>
        <p:nvPicPr>
          <p:cNvPr id="6" name="Picture 4" descr="The image shows the moon as a crescent, and stars in the sky, one inside the curve formed by the crescent."/>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364480" y="2011681"/>
            <a:ext cx="4937760" cy="3907317"/>
          </a:xfrm>
        </p:spPr>
      </p:pic>
      <p:sp>
        <p:nvSpPr>
          <p:cNvPr id="10" name="Text Placeholder 5" hidden="1"/>
          <p:cNvSpPr>
            <a:spLocks noGrp="1"/>
          </p:cNvSpPr>
          <p:nvPr>
            <p:ph type="body" sz="quarter" idx="18"/>
          </p:nvPr>
        </p:nvSpPr>
        <p:spPr/>
        <p:txBody>
          <a:bodyPr>
            <a:normAutofit fontScale="92500" lnSpcReduction="20000"/>
          </a:bodyPr>
          <a:lstStyle/>
          <a:p>
            <a:endParaRPr lang="en-US"/>
          </a:p>
        </p:txBody>
      </p:sp>
      <p:sp>
        <p:nvSpPr>
          <p:cNvPr id="11" name="Text Placeholder 6" hidden="1"/>
          <p:cNvSpPr>
            <a:spLocks noGrp="1"/>
          </p:cNvSpPr>
          <p:nvPr>
            <p:ph type="body" sz="quarter" idx="19"/>
          </p:nvPr>
        </p:nvSpPr>
        <p:spPr/>
        <p:txBody>
          <a:bodyPr/>
          <a:lstStyle/>
          <a:p>
            <a:endParaRPr lang="en-US"/>
          </a:p>
        </p:txBody>
      </p:sp>
      <p:sp>
        <p:nvSpPr>
          <p:cNvPr id="12" name="Slide Number Placeholder 7"/>
          <p:cNvSpPr>
            <a:spLocks noGrp="1"/>
          </p:cNvSpPr>
          <p:nvPr>
            <p:ph type="sldNum" sz="quarter" idx="10"/>
          </p:nvPr>
        </p:nvSpPr>
        <p:spPr/>
        <p:txBody>
          <a:bodyPr/>
          <a:lstStyle/>
          <a:p>
            <a:fld id="{68151E55-6873-49E2-B8D5-2F265E6F1973}" type="slidenum">
              <a:rPr lang="en-US" smtClean="0"/>
              <a:pPr/>
              <a:t>46</a:t>
            </a:fld>
            <a:endParaRPr lang="en-US" dirty="0"/>
          </a:p>
        </p:txBody>
      </p:sp>
    </p:spTree>
    <p:extLst>
      <p:ext uri="{BB962C8B-B14F-4D97-AF65-F5344CB8AC3E}">
        <p14:creationId xmlns:p14="http://schemas.microsoft.com/office/powerpoint/2010/main" val="1547277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Question 5.17</a:t>
            </a:r>
          </a:p>
        </p:txBody>
      </p:sp>
      <p:sp>
        <p:nvSpPr>
          <p:cNvPr id="3" name="Content Placeholder 2"/>
          <p:cNvSpPr>
            <a:spLocks noGrp="1"/>
          </p:cNvSpPr>
          <p:nvPr>
            <p:ph idx="1"/>
          </p:nvPr>
        </p:nvSpPr>
        <p:spPr>
          <a:xfrm>
            <a:off x="1217720" y="1447800"/>
            <a:ext cx="8229600" cy="914400"/>
          </a:xfrm>
        </p:spPr>
        <p:txBody>
          <a:bodyPr>
            <a:normAutofit lnSpcReduction="10000"/>
          </a:bodyPr>
          <a:lstStyle/>
          <a:p>
            <a:r>
              <a:rPr lang="en-US" altLang="en-US" sz="2800" dirty="0"/>
              <a:t>Which is stronger, the earth's pull on the moon, or the moon's pull on the earth?</a:t>
            </a:r>
            <a:endParaRPr lang="en-IN" sz="2800" dirty="0"/>
          </a:p>
        </p:txBody>
      </p:sp>
      <p:pic>
        <p:nvPicPr>
          <p:cNvPr id="8" name="Picture 3"/>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2161708" y="2391169"/>
            <a:ext cx="7028033" cy="21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4"/>
          </p:nvPr>
        </p:nvSpPr>
        <p:spPr>
          <a:xfrm>
            <a:off x="609600" y="4524770"/>
            <a:ext cx="10972800" cy="2028430"/>
          </a:xfrm>
        </p:spPr>
        <p:txBody>
          <a:bodyPr/>
          <a:lstStyle/>
          <a:p>
            <a:pPr marL="914400" indent="-547200">
              <a:spcBef>
                <a:spcPts val="600"/>
              </a:spcBef>
              <a:buFont typeface="+mj-lt"/>
              <a:buAutoNum type="alphaUcPeriod"/>
              <a:defRPr/>
            </a:pPr>
            <a:r>
              <a:rPr lang="en-US" altLang="en-US" sz="2400" dirty="0"/>
              <a:t>the earth's pull </a:t>
            </a:r>
          </a:p>
          <a:p>
            <a:pPr marL="914400" indent="-547200">
              <a:spcBef>
                <a:spcPts val="600"/>
              </a:spcBef>
              <a:buFont typeface="+mj-lt"/>
              <a:buAutoNum type="alphaUcPeriod"/>
              <a:defRPr/>
            </a:pPr>
            <a:r>
              <a:rPr lang="en-US" altLang="en-US" sz="2400" dirty="0"/>
              <a:t>the moon's pull </a:t>
            </a:r>
          </a:p>
          <a:p>
            <a:pPr marL="914400" indent="-547200">
              <a:spcBef>
                <a:spcPts val="600"/>
              </a:spcBef>
              <a:buFont typeface="+mj-lt"/>
              <a:buAutoNum type="alphaUcPeriod"/>
              <a:defRPr/>
            </a:pPr>
            <a:r>
              <a:rPr lang="en-US" altLang="en-US" sz="2400" dirty="0"/>
              <a:t>they're the same</a:t>
            </a:r>
            <a:endParaRPr lang="en-IN" sz="2400" dirty="0"/>
          </a:p>
        </p:txBody>
      </p:sp>
    </p:spTree>
    <p:extLst>
      <p:ext uri="{BB962C8B-B14F-4D97-AF65-F5344CB8AC3E}">
        <p14:creationId xmlns:p14="http://schemas.microsoft.com/office/powerpoint/2010/main" val="2111257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Answer 5.17</a:t>
            </a:r>
          </a:p>
        </p:txBody>
      </p:sp>
      <p:sp>
        <p:nvSpPr>
          <p:cNvPr id="3" name="Content Placeholder 2"/>
          <p:cNvSpPr>
            <a:spLocks noGrp="1"/>
          </p:cNvSpPr>
          <p:nvPr>
            <p:ph idx="1"/>
          </p:nvPr>
        </p:nvSpPr>
        <p:spPr>
          <a:xfrm>
            <a:off x="1981200" y="1676400"/>
            <a:ext cx="8229600" cy="914400"/>
          </a:xfrm>
        </p:spPr>
        <p:txBody>
          <a:bodyPr>
            <a:normAutofit lnSpcReduction="10000"/>
          </a:bodyPr>
          <a:lstStyle/>
          <a:p>
            <a:r>
              <a:rPr lang="en-US" altLang="en-US" sz="2800" dirty="0"/>
              <a:t>Which is stronger, the earth's pull on the moon, or the moon's pull on the earth?</a:t>
            </a:r>
            <a:endParaRPr lang="en-IN" sz="2800" dirty="0"/>
          </a:p>
        </p:txBody>
      </p:sp>
      <p:pic>
        <p:nvPicPr>
          <p:cNvPr id="8" name="Picture 3" descr="The Earth and the moon are shown.  A vector labeled FEM starts on the Earth and points towards the moon (The EM stands for 'moon on Earth'). A vector labeled FME starts on the moon and points towards the Earth (the label ME stands for 'Earth on moon').  These two vectors are equal in length and oppositie in direction."/>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2561203" y="2772168"/>
            <a:ext cx="7028033" cy="21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4"/>
          </p:nvPr>
        </p:nvSpPr>
        <p:spPr>
          <a:xfrm>
            <a:off x="609600" y="4381500"/>
            <a:ext cx="10972800" cy="1600200"/>
          </a:xfrm>
        </p:spPr>
        <p:txBody>
          <a:bodyPr/>
          <a:lstStyle/>
          <a:p>
            <a:pPr marL="367200">
              <a:spcBef>
                <a:spcPts val="600"/>
              </a:spcBef>
              <a:defRPr/>
            </a:pPr>
            <a:endParaRPr lang="en-IN" altLang="en-US" sz="2400" dirty="0"/>
          </a:p>
          <a:p>
            <a:pPr marL="367200">
              <a:spcBef>
                <a:spcPts val="600"/>
              </a:spcBef>
              <a:defRPr/>
            </a:pPr>
            <a:endParaRPr lang="en-IN" altLang="en-US" sz="2400" dirty="0"/>
          </a:p>
          <a:p>
            <a:pPr marL="914400" indent="-547200">
              <a:spcBef>
                <a:spcPts val="600"/>
              </a:spcBef>
              <a:buFont typeface="+mj-lt"/>
              <a:buAutoNum type="alphaUcPeriod" startAt="3"/>
              <a:defRPr/>
            </a:pPr>
            <a:r>
              <a:rPr lang="en-IN" altLang="en-US" sz="2400" dirty="0"/>
              <a:t>they're the same (Newton’s 3rd law)</a:t>
            </a:r>
          </a:p>
        </p:txBody>
      </p:sp>
    </p:spTree>
    <p:extLst>
      <p:ext uri="{BB962C8B-B14F-4D97-AF65-F5344CB8AC3E}">
        <p14:creationId xmlns:p14="http://schemas.microsoft.com/office/powerpoint/2010/main" val="199837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65" y="702056"/>
            <a:ext cx="10816083" cy="594017"/>
          </a:xfrm>
        </p:spPr>
        <p:txBody>
          <a:bodyPr>
            <a:normAutofit fontScale="90000"/>
          </a:bodyPr>
          <a:lstStyle/>
          <a:p>
            <a:r>
              <a:rPr lang="en-US" sz="2800" dirty="0"/>
              <a:t>Two blocks with the same mass are connected by a string and are pulled across a frictionless surface by a constant force. Will the two blocks move with constant velocity?</a:t>
            </a:r>
            <a:r>
              <a:rPr lang="en-US" altLang="en-US" sz="1600" dirty="0"/>
              <a:t> </a:t>
            </a:r>
            <a:r>
              <a:rPr lang="en-US" sz="1700" dirty="0"/>
              <a:t>2</a:t>
            </a:r>
          </a:p>
        </p:txBody>
      </p:sp>
      <p:sp>
        <p:nvSpPr>
          <p:cNvPr id="4" name="Content Placeholder 3"/>
          <p:cNvSpPr>
            <a:spLocks noGrp="1"/>
          </p:cNvSpPr>
          <p:nvPr>
            <p:ph type="body" sz="quarter" idx="11"/>
          </p:nvPr>
        </p:nvSpPr>
        <p:spPr>
          <a:xfrm>
            <a:off x="1905000" y="1274578"/>
            <a:ext cx="4038600" cy="3223634"/>
          </a:xfrm>
        </p:spPr>
        <p:txBody>
          <a:bodyPr/>
          <a:lstStyle/>
          <a:p>
            <a:pPr marL="536575" indent="-536575" algn="l">
              <a:spcBef>
                <a:spcPts val="600"/>
              </a:spcBef>
              <a:buClr>
                <a:schemeClr val="tx1"/>
              </a:buClr>
            </a:pPr>
            <a:r>
              <a:rPr lang="en-US" altLang="en-US" sz="2000" dirty="0"/>
              <a:t>a)	Yes, both blocks move with constant velocity.</a:t>
            </a:r>
          </a:p>
          <a:p>
            <a:pPr marL="536575" indent="-536575" algn="l">
              <a:spcBef>
                <a:spcPts val="600"/>
              </a:spcBef>
              <a:buClr>
                <a:schemeClr val="tx1"/>
              </a:buClr>
            </a:pPr>
            <a:r>
              <a:rPr lang="en-US" altLang="en-US" sz="2000" dirty="0"/>
              <a:t>b)	No, both blocks move with constant acceleration.</a:t>
            </a:r>
          </a:p>
          <a:p>
            <a:pPr marL="536575" indent="-536575" algn="l">
              <a:spcBef>
                <a:spcPts val="600"/>
              </a:spcBef>
              <a:buClr>
                <a:schemeClr val="tx1"/>
              </a:buClr>
            </a:pPr>
            <a:r>
              <a:rPr lang="en-US" altLang="en-US" sz="2000" dirty="0"/>
              <a:t>c)	The two blocks will have  different velocities and/or accelerations.</a:t>
            </a:r>
          </a:p>
        </p:txBody>
      </p:sp>
      <p:sp>
        <p:nvSpPr>
          <p:cNvPr id="3" name="Content Placeholder 2"/>
          <p:cNvSpPr>
            <a:spLocks noGrp="1"/>
          </p:cNvSpPr>
          <p:nvPr>
            <p:ph sz="quarter" idx="12"/>
          </p:nvPr>
        </p:nvSpPr>
        <p:spPr>
          <a:xfrm>
            <a:off x="6415824" y="1664667"/>
            <a:ext cx="4495800" cy="3022839"/>
          </a:xfrm>
        </p:spPr>
        <p:txBody>
          <a:bodyPr/>
          <a:lstStyle/>
          <a:p>
            <a:pPr marL="536575" indent="-536575">
              <a:spcBef>
                <a:spcPts val="600"/>
              </a:spcBef>
              <a:buClr>
                <a:schemeClr val="tx1"/>
              </a:buClr>
            </a:pPr>
            <a:r>
              <a:rPr lang="en-US" altLang="en-US" sz="2000" dirty="0"/>
              <a:t>b)	No. The front block will accelerate due to the constant force F. The rear block is also pulled by a constant force due to the connecting string, so it will accelerate with the same acceleration as the front block. The constant force implies a constant acceleration. Constant acceleration results in constantly changing velocity.</a:t>
            </a:r>
          </a:p>
        </p:txBody>
      </p:sp>
      <p:sp>
        <p:nvSpPr>
          <p:cNvPr id="9" name="Slide Number Placeholder 8">
            <a:extLst>
              <a:ext uri="{FF2B5EF4-FFF2-40B4-BE49-F238E27FC236}">
                <a16:creationId xmlns:a16="http://schemas.microsoft.com/office/drawing/2014/main" id="{EEABECDD-66E0-4D9A-ABD9-446B4AA0655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4" descr="Two objects, joined by a string, are pulled to the right along a horizontal surface by a force F.">
            <a:extLst>
              <a:ext uri="{C183D7F6-B498-43B3-948B-1728B52AA6E4}">
                <adec:decorative xmlns:adec="http://schemas.microsoft.com/office/drawing/2017/decorative" val="0"/>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8225"/>
          <a:stretch/>
        </p:blipFill>
        <p:spPr bwMode="auto">
          <a:xfrm>
            <a:off x="2097939" y="4687506"/>
            <a:ext cx="735647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39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88347"/>
            <a:ext cx="10419418" cy="783311"/>
          </a:xfrm>
        </p:spPr>
        <p:txBody>
          <a:bodyPr/>
          <a:lstStyle/>
          <a:p>
            <a:r>
              <a:rPr lang="en-US" sz="2400" dirty="0"/>
              <a:t>Two blocks tied together by a string are being pulled across the table by a horizontal force. The blocks have frictional forces exerted on them by the table as shown. What is the net force acting on the entire two-block system?</a:t>
            </a:r>
            <a:r>
              <a:rPr lang="en-US" altLang="en-US" sz="1600" dirty="0"/>
              <a:t> </a:t>
            </a:r>
            <a:r>
              <a:rPr lang="en-US" sz="1500" dirty="0"/>
              <a:t>1</a:t>
            </a:r>
          </a:p>
        </p:txBody>
      </p:sp>
      <p:sp>
        <p:nvSpPr>
          <p:cNvPr id="3" name="Content Placeholder 2"/>
          <p:cNvSpPr>
            <a:spLocks noGrp="1"/>
          </p:cNvSpPr>
          <p:nvPr>
            <p:ph sz="quarter" idx="12"/>
          </p:nvPr>
        </p:nvSpPr>
        <p:spPr>
          <a:xfrm>
            <a:off x="1359176" y="1981200"/>
            <a:ext cx="8214430" cy="3124200"/>
          </a:xfrm>
        </p:spPr>
        <p:txBody>
          <a:bodyPr/>
          <a:lstStyle/>
          <a:p>
            <a:pPr marL="536575" lvl="1" indent="-536575">
              <a:spcBef>
                <a:spcPts val="600"/>
              </a:spcBef>
              <a:buClr>
                <a:schemeClr val="tx1"/>
              </a:buClr>
              <a:buNone/>
            </a:pPr>
            <a:r>
              <a:rPr lang="pt-BR" altLang="en-US" sz="2400" dirty="0">
                <a:latin typeface="Times New Roman" panose="02020603050405020304" pitchFamily="18" charset="0"/>
                <a:cs typeface="Times New Roman" panose="02020603050405020304" pitchFamily="18" charset="0"/>
              </a:rPr>
              <a:t>a)	16 N</a:t>
            </a:r>
          </a:p>
          <a:p>
            <a:pPr marL="536575" lvl="1" indent="-536575">
              <a:spcBef>
                <a:spcPts val="600"/>
              </a:spcBef>
              <a:buClr>
                <a:schemeClr val="tx1"/>
              </a:buClr>
              <a:buNone/>
            </a:pPr>
            <a:r>
              <a:rPr lang="pt-BR" altLang="en-US" sz="2400" dirty="0">
                <a:latin typeface="Times New Roman" panose="02020603050405020304" pitchFamily="18" charset="0"/>
                <a:cs typeface="Times New Roman" panose="02020603050405020304" pitchFamily="18" charset="0"/>
              </a:rPr>
              <a:t>b)	36 N</a:t>
            </a:r>
          </a:p>
          <a:p>
            <a:pPr marL="536575" lvl="1" indent="-536575">
              <a:spcBef>
                <a:spcPts val="600"/>
              </a:spcBef>
              <a:buClr>
                <a:schemeClr val="tx1"/>
              </a:buClr>
              <a:buNone/>
            </a:pPr>
            <a:r>
              <a:rPr lang="pt-BR" altLang="en-US" sz="2400" dirty="0">
                <a:latin typeface="Times New Roman" panose="02020603050405020304" pitchFamily="18" charset="0"/>
                <a:cs typeface="Times New Roman" panose="02020603050405020304" pitchFamily="18" charset="0"/>
              </a:rPr>
              <a:t>c)	38 N</a:t>
            </a:r>
          </a:p>
          <a:p>
            <a:pPr marL="536575" lvl="1" indent="-536575">
              <a:spcBef>
                <a:spcPts val="600"/>
              </a:spcBef>
              <a:buClr>
                <a:schemeClr val="tx1"/>
              </a:buClr>
              <a:buNone/>
            </a:pPr>
            <a:r>
              <a:rPr lang="pt-BR" altLang="en-US" sz="2400" dirty="0">
                <a:latin typeface="Times New Roman" panose="02020603050405020304" pitchFamily="18" charset="0"/>
                <a:cs typeface="Times New Roman" panose="02020603050405020304" pitchFamily="18" charset="0"/>
              </a:rPr>
              <a:t>d)	44 N</a:t>
            </a:r>
          </a:p>
          <a:p>
            <a:pPr marL="536575" lvl="1" indent="-536575">
              <a:spcBef>
                <a:spcPts val="600"/>
              </a:spcBef>
              <a:buClr>
                <a:schemeClr val="tx1"/>
              </a:buClr>
              <a:buNone/>
            </a:pPr>
            <a:r>
              <a:rPr lang="pt-BR" altLang="en-US" sz="2400" dirty="0">
                <a:latin typeface="Times New Roman" panose="02020603050405020304" pitchFamily="18" charset="0"/>
                <a:cs typeface="Times New Roman" panose="02020603050405020304" pitchFamily="18" charset="0"/>
              </a:rPr>
              <a:t>e)	46 N</a:t>
            </a:r>
          </a:p>
        </p:txBody>
      </p:sp>
      <p:sp>
        <p:nvSpPr>
          <p:cNvPr id="9" name="Slide Number Placeholder 8">
            <a:extLst>
              <a:ext uri="{FF2B5EF4-FFF2-40B4-BE49-F238E27FC236}">
                <a16:creationId xmlns:a16="http://schemas.microsoft.com/office/drawing/2014/main" id="{91DD97B6-B04C-468B-9A60-5F8375F1925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4" descr="Two blocks are shown connected by a string. A 30 N force is pulling on the right hand block, which has a 8 N force due to friction pointing to the left.  The second block shows a 6 N frictional force on it pointing towards the lef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3657600" y="4433887"/>
            <a:ext cx="52816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94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858" y="807964"/>
            <a:ext cx="10892283" cy="783311"/>
          </a:xfrm>
        </p:spPr>
        <p:txBody>
          <a:bodyPr/>
          <a:lstStyle/>
          <a:p>
            <a:r>
              <a:rPr lang="en-US" sz="2400" dirty="0"/>
              <a:t>Two blocks tied together by a string are being pulled across the table by a horizontal force. The blocks have frictional forces exerted on them by the table as shown. What is the net force acting on the entire two-block system?</a:t>
            </a:r>
            <a:r>
              <a:rPr lang="en-US" altLang="en-US" sz="1600" dirty="0"/>
              <a:t> </a:t>
            </a:r>
            <a:r>
              <a:rPr lang="en-US" sz="1500" dirty="0"/>
              <a:t>2</a:t>
            </a:r>
          </a:p>
        </p:txBody>
      </p:sp>
      <p:sp>
        <p:nvSpPr>
          <p:cNvPr id="4" name="Content Placeholder 3"/>
          <p:cNvSpPr>
            <a:spLocks noGrp="1"/>
          </p:cNvSpPr>
          <p:nvPr>
            <p:ph type="body" sz="quarter" idx="11"/>
          </p:nvPr>
        </p:nvSpPr>
        <p:spPr>
          <a:xfrm>
            <a:off x="1600200" y="2362200"/>
            <a:ext cx="3429000" cy="2428523"/>
          </a:xfrm>
        </p:spPr>
        <p:txBody>
          <a:bodyPr/>
          <a:lstStyle/>
          <a:p>
            <a:pPr marL="536575" lvl="1" indent="-536575">
              <a:spcBef>
                <a:spcPts val="600"/>
              </a:spcBef>
              <a:buClr>
                <a:schemeClr val="tx1"/>
              </a:buClr>
              <a:buNone/>
            </a:pPr>
            <a:r>
              <a:rPr lang="pt-BR" altLang="en-US" sz="2400" dirty="0">
                <a:latin typeface="Times New Roman" panose="02020603050405020304" pitchFamily="18" charset="0"/>
                <a:cs typeface="Times New Roman" panose="02020603050405020304" pitchFamily="18" charset="0"/>
              </a:rPr>
              <a:t>a)	16 N</a:t>
            </a:r>
          </a:p>
          <a:p>
            <a:pPr marL="536575" lvl="1" indent="-536575">
              <a:spcBef>
                <a:spcPts val="600"/>
              </a:spcBef>
              <a:buClr>
                <a:schemeClr val="tx1"/>
              </a:buClr>
              <a:buNone/>
            </a:pPr>
            <a:r>
              <a:rPr lang="pt-BR" altLang="en-US" sz="2400" dirty="0">
                <a:latin typeface="Times New Roman" panose="02020603050405020304" pitchFamily="18" charset="0"/>
                <a:cs typeface="Times New Roman" panose="02020603050405020304" pitchFamily="18" charset="0"/>
              </a:rPr>
              <a:t>b)	36 N</a:t>
            </a:r>
          </a:p>
          <a:p>
            <a:pPr marL="536575" lvl="1" indent="-536575">
              <a:spcBef>
                <a:spcPts val="600"/>
              </a:spcBef>
              <a:buClr>
                <a:schemeClr val="tx1"/>
              </a:buClr>
              <a:buNone/>
            </a:pPr>
            <a:r>
              <a:rPr lang="pt-BR" altLang="en-US" sz="2400" dirty="0">
                <a:latin typeface="Times New Roman" panose="02020603050405020304" pitchFamily="18" charset="0"/>
                <a:cs typeface="Times New Roman" panose="02020603050405020304" pitchFamily="18" charset="0"/>
              </a:rPr>
              <a:t>c)	38 N</a:t>
            </a:r>
          </a:p>
          <a:p>
            <a:pPr marL="536575" lvl="1" indent="-536575">
              <a:spcBef>
                <a:spcPts val="600"/>
              </a:spcBef>
              <a:buClr>
                <a:schemeClr val="tx1"/>
              </a:buClr>
              <a:buNone/>
            </a:pPr>
            <a:r>
              <a:rPr lang="pt-BR" altLang="en-US" sz="2400" dirty="0">
                <a:latin typeface="Times New Roman" panose="02020603050405020304" pitchFamily="18" charset="0"/>
                <a:cs typeface="Times New Roman" panose="02020603050405020304" pitchFamily="18" charset="0"/>
              </a:rPr>
              <a:t>d)	44 N</a:t>
            </a:r>
          </a:p>
          <a:p>
            <a:pPr marL="536575" lvl="1" indent="-536575">
              <a:spcBef>
                <a:spcPts val="600"/>
              </a:spcBef>
              <a:buClr>
                <a:schemeClr val="tx1"/>
              </a:buClr>
              <a:buNone/>
            </a:pPr>
            <a:r>
              <a:rPr lang="pt-BR" altLang="en-US" sz="2400" dirty="0">
                <a:latin typeface="Times New Roman" panose="02020603050405020304" pitchFamily="18" charset="0"/>
                <a:cs typeface="Times New Roman" panose="02020603050405020304" pitchFamily="18" charset="0"/>
              </a:rPr>
              <a:t>e)	46 N</a:t>
            </a:r>
          </a:p>
        </p:txBody>
      </p:sp>
      <p:sp>
        <p:nvSpPr>
          <p:cNvPr id="3" name="Content Placeholder 2"/>
          <p:cNvSpPr>
            <a:spLocks noGrp="1"/>
          </p:cNvSpPr>
          <p:nvPr>
            <p:ph sz="quarter" idx="12"/>
          </p:nvPr>
        </p:nvSpPr>
        <p:spPr>
          <a:xfrm>
            <a:off x="5867400" y="2162433"/>
            <a:ext cx="4495801" cy="2628290"/>
          </a:xfrm>
        </p:spPr>
        <p:txBody>
          <a:bodyPr/>
          <a:lstStyle/>
          <a:p>
            <a:pPr marL="623888" indent="-623888">
              <a:spcBef>
                <a:spcPts val="600"/>
              </a:spcBef>
              <a:buClr>
                <a:schemeClr val="tx1"/>
              </a:buClr>
            </a:pPr>
            <a:r>
              <a:rPr lang="en-US" altLang="en-US" sz="2400" dirty="0"/>
              <a:t>a)	The net horizontal force is: </a:t>
            </a:r>
          </a:p>
          <a:p>
            <a:pPr marL="628650">
              <a:spcBef>
                <a:spcPts val="600"/>
              </a:spcBef>
              <a:buClr>
                <a:schemeClr val="tx1"/>
              </a:buClr>
            </a:pPr>
            <a:r>
              <a:rPr lang="en-US" altLang="en-US" sz="2400" dirty="0">
                <a:solidFill>
                  <a:srgbClr val="CC4D00"/>
                </a:solidFill>
              </a:rPr>
              <a:t>30 N - 6 N - 8 N = </a:t>
            </a:r>
            <a:r>
              <a:rPr lang="en-US" altLang="en-US" sz="2400" u="sng" dirty="0">
                <a:solidFill>
                  <a:srgbClr val="CC4D00"/>
                </a:solidFill>
              </a:rPr>
              <a:t>16 N</a:t>
            </a:r>
            <a:r>
              <a:rPr lang="en-US" altLang="en-US" sz="2400" dirty="0"/>
              <a:t> directed to the right.</a:t>
            </a:r>
          </a:p>
        </p:txBody>
      </p:sp>
      <p:sp>
        <p:nvSpPr>
          <p:cNvPr id="9" name="Slide Number Placeholder 8">
            <a:extLst>
              <a:ext uri="{FF2B5EF4-FFF2-40B4-BE49-F238E27FC236}">
                <a16:creationId xmlns:a16="http://schemas.microsoft.com/office/drawing/2014/main" id="{09D7F8DC-9B70-4C66-BAEE-EF7184A295B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4" descr="Two blocks are shown connected by a string. A 30 N force is pulling on the right hand block, which has a 8 N force due to friction pointing to the left.  The second block shows a 6 N frictional force on it pointing towards the lef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4521996" y="4287828"/>
            <a:ext cx="52816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94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64489"/>
            <a:ext cx="12192000" cy="783311"/>
          </a:xfrm>
        </p:spPr>
        <p:txBody>
          <a:bodyPr/>
          <a:lstStyle/>
          <a:p>
            <a:r>
              <a:rPr lang="en-US" sz="4000" dirty="0"/>
              <a:t>What is the acceleration of this system?</a:t>
            </a:r>
            <a:r>
              <a:rPr lang="en-US" sz="1600" dirty="0"/>
              <a:t>1</a:t>
            </a:r>
          </a:p>
        </p:txBody>
      </p:sp>
      <p:graphicFrame>
        <p:nvGraphicFramePr>
          <p:cNvPr id="10" name="Object 2">
            <a:extLst>
              <a:ext uri="{FF2B5EF4-FFF2-40B4-BE49-F238E27FC236}">
                <a16:creationId xmlns:a16="http://schemas.microsoft.com/office/drawing/2014/main" id="{EF8A1A7D-7DC1-496A-996B-E9AE962D4CF5}"/>
              </a:ext>
              <a:ext uri="{C183D7F6-B498-43B3-948B-1728B52AA6E4}">
                <adec:decorative xmlns:adec="http://schemas.microsoft.com/office/drawing/2017/decorative" val="1"/>
              </a:ext>
            </a:extLst>
          </p:cNvPr>
          <p:cNvGraphicFramePr>
            <a:graphicFrameLocks noGrp="1" noChangeAspect="1"/>
          </p:cNvGraphicFramePr>
          <p:nvPr>
            <p:ph sz="quarter" idx="12"/>
          </p:nvPr>
        </p:nvGraphicFramePr>
        <p:xfrm>
          <a:off x="1752600" y="1711325"/>
          <a:ext cx="2214562" cy="2368550"/>
        </p:xfrm>
        <a:graphic>
          <a:graphicData uri="http://schemas.openxmlformats.org/presentationml/2006/ole">
            <mc:AlternateContent xmlns:mc="http://schemas.openxmlformats.org/markup-compatibility/2006">
              <mc:Choice xmlns:v="urn:schemas-microsoft-com:vml" Requires="v">
                <p:oleObj name="Equation" r:id="rId2" imgW="914400" imgH="977760" progId="Equation.DSMT4">
                  <p:embed/>
                </p:oleObj>
              </mc:Choice>
              <mc:Fallback>
                <p:oleObj name="Equation" r:id="rId2" imgW="914400" imgH="977760" progId="Equation.DSMT4">
                  <p:embed/>
                  <p:pic>
                    <p:nvPicPr>
                      <p:cNvPr id="10" name="Object 2">
                        <a:extLst>
                          <a:ext uri="{FF2B5EF4-FFF2-40B4-BE49-F238E27FC236}">
                            <a16:creationId xmlns:a16="http://schemas.microsoft.com/office/drawing/2014/main" id="{EF8A1A7D-7DC1-496A-996B-E9AE962D4CF5}"/>
                          </a:ext>
                          <a:ext uri="{C183D7F6-B498-43B3-948B-1728B52AA6E4}">
                            <adec:decorative xmlns:adec="http://schemas.microsoft.com/office/drawing/2017/decorative" val="1"/>
                          </a:ext>
                        </a:extLst>
                      </p:cNvPr>
                      <p:cNvPicPr/>
                      <p:nvPr/>
                    </p:nvPicPr>
                    <p:blipFill>
                      <a:blip r:embed="rId3"/>
                      <a:stretch>
                        <a:fillRect/>
                      </a:stretch>
                    </p:blipFill>
                    <p:spPr>
                      <a:xfrm>
                        <a:off x="1752600" y="1711325"/>
                        <a:ext cx="2214562" cy="2368550"/>
                      </a:xfrm>
                      <a:prstGeom prst="rect">
                        <a:avLst/>
                      </a:prstGeom>
                    </p:spPr>
                  </p:pic>
                </p:oleObj>
              </mc:Fallback>
            </mc:AlternateContent>
          </a:graphicData>
        </a:graphic>
      </p:graphicFrame>
      <p:sp>
        <p:nvSpPr>
          <p:cNvPr id="8" name="Slide Number Placeholder 4">
            <a:extLst>
              <a:ext uri="{FF2B5EF4-FFF2-40B4-BE49-F238E27FC236}">
                <a16:creationId xmlns:a16="http://schemas.microsoft.com/office/drawing/2014/main" id="{5BCD995B-4B1D-4D79-B9CE-14517546B47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3" descr="Two blocks are connected by a string.  The rightmost block is 4kg, and a 30 N force is pulling on it to the right.  It has a 8 N frictional force on it to the left.  The second block (to the left of the 4 kg block) is 2 kg, and has a 6 N force on it to the left."/>
          <p:cNvPicPr>
            <a:picLocks noGrp="1" noChangeAspect="1" noChangeArrowheads="1"/>
          </p:cNvPicPr>
          <p:nvPr>
            <p:ph idx="4294967295"/>
          </p:nvPr>
        </p:nvPicPr>
        <p:blipFill>
          <a:blip r:embed="rId4" cstate="print">
            <a:extLst>
              <a:ext uri="{28A0092B-C50C-407E-A947-70E740481C1C}">
                <a14:useLocalDpi xmlns:a14="http://schemas.microsoft.com/office/drawing/2010/main" val="0"/>
              </a:ext>
            </a:extLst>
          </a:blip>
          <a:stretch>
            <a:fillRect/>
          </a:stretch>
        </p:blipFill>
        <p:spPr bwMode="auto">
          <a:xfrm>
            <a:off x="3967162" y="4038600"/>
            <a:ext cx="52816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042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is the acceleration of this system?</a:t>
            </a:r>
            <a:r>
              <a:rPr lang="en-US" sz="1600" dirty="0"/>
              <a:t>2</a:t>
            </a:r>
          </a:p>
        </p:txBody>
      </p:sp>
      <p:graphicFrame>
        <p:nvGraphicFramePr>
          <p:cNvPr id="10" name="Object 2">
            <a:extLst>
              <a:ext uri="{FF2B5EF4-FFF2-40B4-BE49-F238E27FC236}">
                <a16:creationId xmlns:a16="http://schemas.microsoft.com/office/drawing/2014/main" id="{202FB9F6-4040-40AA-B0C8-0F31A7D08813}"/>
              </a:ext>
              <a:ext uri="{C183D7F6-B498-43B3-948B-1728B52AA6E4}">
                <adec:decorative xmlns:adec="http://schemas.microsoft.com/office/drawing/2017/decorative" val="1"/>
              </a:ext>
            </a:extLst>
          </p:cNvPr>
          <p:cNvGraphicFramePr>
            <a:graphicFrameLocks noGrp="1" noChangeAspect="1"/>
          </p:cNvGraphicFramePr>
          <p:nvPr>
            <p:ph sz="quarter" idx="12"/>
          </p:nvPr>
        </p:nvGraphicFramePr>
        <p:xfrm>
          <a:off x="2355850" y="1524000"/>
          <a:ext cx="2216150" cy="2370138"/>
        </p:xfrm>
        <a:graphic>
          <a:graphicData uri="http://schemas.openxmlformats.org/presentationml/2006/ole">
            <mc:AlternateContent xmlns:mc="http://schemas.openxmlformats.org/markup-compatibility/2006">
              <mc:Choice xmlns:v="urn:schemas-microsoft-com:vml" Requires="v">
                <p:oleObj name="Equation" r:id="rId2" imgW="914400" imgH="977760" progId="Equation.DSMT4">
                  <p:embed/>
                </p:oleObj>
              </mc:Choice>
              <mc:Fallback>
                <p:oleObj name="Equation" r:id="rId2" imgW="914400" imgH="977760" progId="Equation.DSMT4">
                  <p:embed/>
                  <p:pic>
                    <p:nvPicPr>
                      <p:cNvPr id="10" name="Object 2">
                        <a:extLst>
                          <a:ext uri="{FF2B5EF4-FFF2-40B4-BE49-F238E27FC236}">
                            <a16:creationId xmlns:a16="http://schemas.microsoft.com/office/drawing/2014/main" id="{202FB9F6-4040-40AA-B0C8-0F31A7D08813}"/>
                          </a:ext>
                          <a:ext uri="{C183D7F6-B498-43B3-948B-1728B52AA6E4}">
                            <adec:decorative xmlns:adec="http://schemas.microsoft.com/office/drawing/2017/decorative" val="1"/>
                          </a:ext>
                        </a:extLst>
                      </p:cNvPr>
                      <p:cNvPicPr/>
                      <p:nvPr/>
                    </p:nvPicPr>
                    <p:blipFill>
                      <a:blip r:embed="rId3"/>
                      <a:stretch>
                        <a:fillRect/>
                      </a:stretch>
                    </p:blipFill>
                    <p:spPr>
                      <a:xfrm>
                        <a:off x="2355850" y="1524000"/>
                        <a:ext cx="2216150" cy="2370138"/>
                      </a:xfrm>
                      <a:prstGeom prst="rect">
                        <a:avLst/>
                      </a:prstGeom>
                    </p:spPr>
                  </p:pic>
                </p:oleObj>
              </mc:Fallback>
            </mc:AlternateContent>
          </a:graphicData>
        </a:graphic>
      </p:graphicFrame>
      <p:sp>
        <p:nvSpPr>
          <p:cNvPr id="9" name="Slide Number Placeholder 8">
            <a:extLst>
              <a:ext uri="{FF2B5EF4-FFF2-40B4-BE49-F238E27FC236}">
                <a16:creationId xmlns:a16="http://schemas.microsoft.com/office/drawing/2014/main" id="{9ACB50AF-D485-4815-8221-0969DC0DA25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6" descr="Two blocks are connected by a string.  The rightmost block is 4kg, and a 30 N force is pulling on it to the right.  It has a 8 N frictional force on it to the left.  The second block (to the left of the 4 kg block) is 2 kg, and has a 6 N force on it to the left."/>
          <p:cNvPicPr>
            <a:picLocks noGrp="1" noChangeAspect="1" noChangeArrowheads="1"/>
          </p:cNvPicPr>
          <p:nvPr>
            <p:ph idx="4294967295"/>
          </p:nvPr>
        </p:nvPicPr>
        <p:blipFill>
          <a:blip r:embed="rId4" cstate="print">
            <a:extLst>
              <a:ext uri="{28A0092B-C50C-407E-A947-70E740481C1C}">
                <a14:useLocalDpi xmlns:a14="http://schemas.microsoft.com/office/drawing/2010/main" val="0"/>
              </a:ext>
            </a:extLst>
          </a:blip>
          <a:stretch>
            <a:fillRect/>
          </a:stretch>
        </p:blipFill>
        <p:spPr bwMode="auto">
          <a:xfrm>
            <a:off x="3200400" y="4510087"/>
            <a:ext cx="52816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11">
            <a:extLst>
              <a:ext uri="{FF2B5EF4-FFF2-40B4-BE49-F238E27FC236}">
                <a16:creationId xmlns:a16="http://schemas.microsoft.com/office/drawing/2014/main" id="{175040C9-44BA-455D-B09A-67AD7576D8D5}"/>
              </a:ext>
              <a:ext uri="{C183D7F6-B498-43B3-948B-1728B52AA6E4}">
                <adec:decorative xmlns:adec="http://schemas.microsoft.com/office/drawing/2017/decorative" val="1"/>
              </a:ext>
            </a:extLst>
          </p:cNvPr>
          <p:cNvGraphicFramePr>
            <a:graphicFrameLocks noChangeAspect="1"/>
          </p:cNvGraphicFramePr>
          <p:nvPr/>
        </p:nvGraphicFramePr>
        <p:xfrm>
          <a:off x="5675243" y="1520560"/>
          <a:ext cx="3049118" cy="2518041"/>
        </p:xfrm>
        <a:graphic>
          <a:graphicData uri="http://schemas.openxmlformats.org/presentationml/2006/ole">
            <mc:AlternateContent xmlns:mc="http://schemas.openxmlformats.org/markup-compatibility/2006">
              <mc:Choice xmlns:v="urn:schemas-microsoft-com:vml" Requires="v">
                <p:oleObj name="Equation" r:id="rId5" imgW="1384200" imgH="1143000" progId="Equation.DSMT4">
                  <p:embed/>
                </p:oleObj>
              </mc:Choice>
              <mc:Fallback>
                <p:oleObj name="Equation" r:id="rId5" imgW="1384200" imgH="1143000" progId="Equation.DSMT4">
                  <p:embed/>
                  <p:pic>
                    <p:nvPicPr>
                      <p:cNvPr id="12" name="Object 11">
                        <a:extLst>
                          <a:ext uri="{FF2B5EF4-FFF2-40B4-BE49-F238E27FC236}">
                            <a16:creationId xmlns:a16="http://schemas.microsoft.com/office/drawing/2014/main" id="{175040C9-44BA-455D-B09A-67AD7576D8D5}"/>
                          </a:ext>
                          <a:ext uri="{C183D7F6-B498-43B3-948B-1728B52AA6E4}">
                            <adec:decorative xmlns:adec="http://schemas.microsoft.com/office/drawing/2017/decorative" val="1"/>
                          </a:ext>
                        </a:extLst>
                      </p:cNvPr>
                      <p:cNvPicPr/>
                      <p:nvPr/>
                    </p:nvPicPr>
                    <p:blipFill>
                      <a:blip r:embed="rId6"/>
                      <a:stretch>
                        <a:fillRect/>
                      </a:stretch>
                    </p:blipFill>
                    <p:spPr>
                      <a:xfrm>
                        <a:off x="5675243" y="1520560"/>
                        <a:ext cx="3049118" cy="2518041"/>
                      </a:xfrm>
                      <a:prstGeom prst="rect">
                        <a:avLst/>
                      </a:prstGeom>
                    </p:spPr>
                  </p:pic>
                </p:oleObj>
              </mc:Fallback>
            </mc:AlternateContent>
          </a:graphicData>
        </a:graphic>
      </p:graphicFrame>
    </p:spTree>
    <p:extLst>
      <p:ext uri="{BB962C8B-B14F-4D97-AF65-F5344CB8AC3E}">
        <p14:creationId xmlns:p14="http://schemas.microsoft.com/office/powerpoint/2010/main" val="12760048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TotalTime>
  <Words>2538</Words>
  <Application>Microsoft Office PowerPoint</Application>
  <PresentationFormat>Widescreen</PresentationFormat>
  <Paragraphs>242</Paragraphs>
  <Slides>48</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6" baseType="lpstr">
      <vt:lpstr>ＭＳ Ｐゴシック</vt:lpstr>
      <vt:lpstr>Arial</vt:lpstr>
      <vt:lpstr>Calibri</vt:lpstr>
      <vt:lpstr>Calibri (Body)</vt:lpstr>
      <vt:lpstr>Garamond</vt:lpstr>
      <vt:lpstr>Times New Roman</vt:lpstr>
      <vt:lpstr>Organic</vt:lpstr>
      <vt:lpstr>Equation</vt:lpstr>
      <vt:lpstr>Chapter 5</vt:lpstr>
      <vt:lpstr>What happens when objects are connected? 1</vt:lpstr>
      <vt:lpstr>What happens when objects are connected? 2</vt:lpstr>
      <vt:lpstr>Two blocks with the same mass are connected by a string and are pulled across a frictionless surface by a constant force. Will the two blocks move with constant velocity? 1</vt:lpstr>
      <vt:lpstr>Two blocks with the same mass are connected by a string and are pulled across a frictionless surface by a constant force. Will the two blocks move with constant velocity? 2</vt:lpstr>
      <vt:lpstr>Two blocks tied together by a string are being pulled across the table by a horizontal force. The blocks have frictional forces exerted on them by the table as shown. What is the net force acting on the entire two-block system? 1</vt:lpstr>
      <vt:lpstr>Two blocks tied together by a string are being pulled across the table by a horizontal force. The blocks have frictional forces exerted on them by the table as shown. What is the net force acting on the entire two-block system? 2</vt:lpstr>
      <vt:lpstr>What is the acceleration of this system?1</vt:lpstr>
      <vt:lpstr>What is the acceleration of this system?2</vt:lpstr>
      <vt:lpstr>What is the acceleration of this system?3</vt:lpstr>
      <vt:lpstr>What force is exerted on the 2-kg block by the connecting string? 1</vt:lpstr>
      <vt:lpstr>What force is exerted on the 2-kg block by the connecting string? 2</vt:lpstr>
      <vt:lpstr>Circular Motion</vt:lpstr>
      <vt:lpstr>A ball is whirled on the end of a string with constant speed when the string breaks. Which path will the ball take? 1</vt:lpstr>
      <vt:lpstr>A ball is whirled on the end of a string with constant speed when the string breaks. Which path will the ball take? 2</vt:lpstr>
      <vt:lpstr>If the string breaks, the ball flies off in a straight-line path in the direction it was traveling at the instant the string broke.</vt:lpstr>
      <vt:lpstr>Question 5.1</vt:lpstr>
      <vt:lpstr>Answer 5.1</vt:lpstr>
      <vt:lpstr>Centripetal Acceleration 1</vt:lpstr>
      <vt:lpstr>Centripetal Acceleration 2</vt:lpstr>
      <vt:lpstr>Question 5.3</vt:lpstr>
      <vt:lpstr>Answer 5.3</vt:lpstr>
      <vt:lpstr>Question 5.4</vt:lpstr>
      <vt:lpstr>Answer 5.4</vt:lpstr>
      <vt:lpstr>Force</vt:lpstr>
      <vt:lpstr>Centripetal Forces 1</vt:lpstr>
      <vt:lpstr>Question 5.7</vt:lpstr>
      <vt:lpstr>Answer 5.7</vt:lpstr>
      <vt:lpstr>PowerPoint Presentation</vt:lpstr>
      <vt:lpstr>PowerPoint Presentation</vt:lpstr>
      <vt:lpstr>Centripetal Forces 2</vt:lpstr>
      <vt:lpstr>Planetary Motion 1</vt:lpstr>
      <vt:lpstr>To explain the apparent retrograde motion of the planets, Ptolemy invented the idea of epicycles.</vt:lpstr>
      <vt:lpstr>Planetary Motion 2</vt:lpstr>
      <vt:lpstr>Copernicus developed a model of the universe in which the planets (including Earth!) orbit the sun.</vt:lpstr>
      <vt:lpstr>Kepler’s First Law of Planetary Motion</vt:lpstr>
      <vt:lpstr>Kepler’s Second Law of Planetary Motion</vt:lpstr>
      <vt:lpstr>Kepler’s Third Law of Planetary Motion</vt:lpstr>
      <vt:lpstr>Orbital Motion</vt:lpstr>
      <vt:lpstr>Newton’s Law of Universal Gravitation</vt:lpstr>
      <vt:lpstr>The gravitational force is attractive and acts along the line joining the center of the two masses. It obeys Newton’s third law of motion.</vt:lpstr>
      <vt:lpstr>Three equal masses are located as shown. What is the direction of the total force acting on m2? 1</vt:lpstr>
      <vt:lpstr>Three equal masses are located as shown. What is the direction of the total force acting on m2? 2</vt:lpstr>
      <vt:lpstr>The Moon and Other Satellites</vt:lpstr>
      <vt:lpstr>An artist depicts a portion of the night sky as shown. Is this view possible? 1</vt:lpstr>
      <vt:lpstr>An artist depicts a portion of the night sky as shown. Is this view possible? 2</vt:lpstr>
      <vt:lpstr>Question 5.17</vt:lpstr>
      <vt:lpstr>Answer 5.17</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Amir, Fatima Zohra</dc:creator>
  <cp:lastModifiedBy>Amir, Fatima Zohra</cp:lastModifiedBy>
  <cp:revision>17</cp:revision>
  <cp:lastPrinted>2025-04-01T14:42:26Z</cp:lastPrinted>
  <dcterms:created xsi:type="dcterms:W3CDTF">2025-03-27T19:20:21Z</dcterms:created>
  <dcterms:modified xsi:type="dcterms:W3CDTF">2025-04-01T17:56:25Z</dcterms:modified>
</cp:coreProperties>
</file>