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73" r:id="rId2"/>
    <p:sldId id="473" r:id="rId3"/>
    <p:sldId id="510" r:id="rId4"/>
    <p:sldId id="317" r:id="rId5"/>
    <p:sldId id="346" r:id="rId6"/>
    <p:sldId id="319" r:id="rId7"/>
    <p:sldId id="347" r:id="rId8"/>
    <p:sldId id="349" r:id="rId9"/>
    <p:sldId id="350" r:id="rId10"/>
    <p:sldId id="445" r:id="rId11"/>
    <p:sldId id="511" r:id="rId12"/>
    <p:sldId id="474" r:id="rId13"/>
    <p:sldId id="523" r:id="rId14"/>
    <p:sldId id="512" r:id="rId15"/>
    <p:sldId id="513" r:id="rId16"/>
    <p:sldId id="475" r:id="rId17"/>
    <p:sldId id="528" r:id="rId18"/>
    <p:sldId id="524" r:id="rId19"/>
    <p:sldId id="481" r:id="rId20"/>
    <p:sldId id="477" r:id="rId21"/>
    <p:sldId id="478" r:id="rId22"/>
    <p:sldId id="479" r:id="rId23"/>
    <p:sldId id="480" r:id="rId24"/>
    <p:sldId id="482" r:id="rId25"/>
    <p:sldId id="514" r:id="rId26"/>
    <p:sldId id="483" r:id="rId27"/>
    <p:sldId id="515" r:id="rId28"/>
    <p:sldId id="484" r:id="rId29"/>
    <p:sldId id="485" r:id="rId30"/>
    <p:sldId id="486" r:id="rId31"/>
    <p:sldId id="487" r:id="rId32"/>
    <p:sldId id="489" r:id="rId33"/>
    <p:sldId id="488" r:id="rId34"/>
    <p:sldId id="490" r:id="rId35"/>
    <p:sldId id="456" r:id="rId36"/>
    <p:sldId id="491" r:id="rId37"/>
    <p:sldId id="492" r:id="rId38"/>
    <p:sldId id="493" r:id="rId39"/>
    <p:sldId id="494" r:id="rId40"/>
    <p:sldId id="516" r:id="rId41"/>
    <p:sldId id="495" r:id="rId42"/>
    <p:sldId id="496" r:id="rId43"/>
    <p:sldId id="497" r:id="rId44"/>
    <p:sldId id="4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17BED-3887-4DA4-820C-9067D481211D}"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B784A-DFD2-4D56-9224-C5B95ECD1449}" type="slidenum">
              <a:rPr lang="en-US" smtClean="0"/>
              <a:t>‹#›</a:t>
            </a:fld>
            <a:endParaRPr lang="en-US"/>
          </a:p>
        </p:txBody>
      </p:sp>
    </p:spTree>
    <p:extLst>
      <p:ext uri="{BB962C8B-B14F-4D97-AF65-F5344CB8AC3E}">
        <p14:creationId xmlns:p14="http://schemas.microsoft.com/office/powerpoint/2010/main" val="162418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50334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61D8292-7A5A-44EB-ADEC-AA767D00200F}" type="datetimeFigureOut">
              <a:rPr lang="en-US" smtClean="0"/>
              <a:t>3/27/2025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2937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516DA-9D86-4E1E-A623-C11F9F74EB59}" type="datetimeFigureOut">
              <a:rPr lang="en-US" smtClean="0"/>
              <a:t>3/27/2025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2712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1623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07659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65509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2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516DA-9D86-4E1E-A623-C11F9F74EB59}"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7728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91132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95791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W/Cover">
    <p:spTree>
      <p:nvGrpSpPr>
        <p:cNvPr id="1" name=""/>
        <p:cNvGrpSpPr/>
        <p:nvPr/>
      </p:nvGrpSpPr>
      <p:grpSpPr>
        <a:xfrm>
          <a:off x="0" y="0"/>
          <a:ext cx="0" cy="0"/>
          <a:chOff x="0" y="0"/>
          <a:chExt cx="0" cy="0"/>
        </a:xfrm>
      </p:grpSpPr>
      <p:sp>
        <p:nvSpPr>
          <p:cNvPr id="7" name="Title"/>
          <p:cNvSpPr>
            <a:spLocks noGrp="1"/>
          </p:cNvSpPr>
          <p:nvPr>
            <p:ph type="ctrTitle" hasCustomPrompt="1"/>
          </p:nvPr>
        </p:nvSpPr>
        <p:spPr>
          <a:xfrm>
            <a:off x="577589" y="2608290"/>
            <a:ext cx="4897771" cy="457200"/>
          </a:xfrm>
          <a:prstGeom prst="rect">
            <a:avLst/>
          </a:prstGeom>
        </p:spPr>
        <p:txBody>
          <a:bodyPr anchor="b">
            <a:noAutofit/>
          </a:bodyPr>
          <a:lstStyle>
            <a:lvl1pPr algn="l">
              <a:lnSpc>
                <a:spcPct val="100000"/>
              </a:lnSpc>
              <a:defRPr sz="2600" b="1">
                <a:solidFill>
                  <a:schemeClr val="tx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577589" y="3117247"/>
            <a:ext cx="4897771" cy="1405586"/>
          </a:xfrm>
          <a:prstGeom prst="rect">
            <a:avLst/>
          </a:prstGeom>
        </p:spPr>
        <p:txBody>
          <a:bodyPr anchor="b"/>
          <a:lstStyle>
            <a:lvl1pPr marL="0" indent="0" algn="l">
              <a:buNone/>
              <a:defRPr sz="2000" b="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23" name="Text Placeholder"/>
          <p:cNvSpPr>
            <a:spLocks noGrp="1"/>
          </p:cNvSpPr>
          <p:nvPr>
            <p:ph type="body" sz="quarter" idx="10" hasCustomPrompt="1"/>
          </p:nvPr>
        </p:nvSpPr>
        <p:spPr>
          <a:xfrm>
            <a:off x="576539" y="4609280"/>
            <a:ext cx="4909861" cy="1188720"/>
          </a:xfrm>
          <a:prstGeom prst="rect">
            <a:avLst/>
          </a:prstGeom>
        </p:spPr>
        <p:txBody>
          <a:bodyPr/>
          <a:lstStyle>
            <a:lvl1pPr>
              <a:spcBef>
                <a:spcPts val="0"/>
              </a:spcBef>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endParaRPr lang="en-IN"/>
          </a:p>
        </p:txBody>
      </p:sp>
    </p:spTree>
    <p:extLst>
      <p:ext uri="{BB962C8B-B14F-4D97-AF65-F5344CB8AC3E}">
        <p14:creationId xmlns:p14="http://schemas.microsoft.com/office/powerpoint/2010/main" val="19008271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0" y="304801"/>
            <a:ext cx="12192000" cy="783311"/>
          </a:xfrm>
          <a:prstGeom prst="rect">
            <a:avLst/>
          </a:prstGeom>
        </p:spPr>
        <p:txBody>
          <a:bodyPr anchor="ctr">
            <a:noAutofit/>
          </a:bodyPr>
          <a:lstStyle>
            <a:lvl1pPr algn="ctr" defTabSz="914400" rtl="0" eaLnBrk="1" latinLnBrk="0" hangingPunct="1">
              <a:spcBef>
                <a:spcPct val="0"/>
              </a:spcBef>
              <a:buNone/>
              <a:defRPr lang="en-US" sz="44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0" y="1195967"/>
            <a:ext cx="121920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619714" y="1637882"/>
            <a:ext cx="10952573" cy="1034546"/>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Place Appendix Content Here…</a:t>
            </a:r>
          </a:p>
        </p:txBody>
      </p:sp>
      <p:sp>
        <p:nvSpPr>
          <p:cNvPr id="14" name="Text Placeholder 13">
            <a:extLst>
              <a:ext uri="{FF2B5EF4-FFF2-40B4-BE49-F238E27FC236}">
                <a16:creationId xmlns:a16="http://schemas.microsoft.com/office/drawing/2014/main" id="{D4623636-CC3D-4987-978F-65AFF7EB77ED}"/>
              </a:ext>
            </a:extLst>
          </p:cNvPr>
          <p:cNvSpPr>
            <a:spLocks noGrp="1"/>
          </p:cNvSpPr>
          <p:nvPr>
            <p:ph type="body" sz="quarter" idx="13" hasCustomPrompt="1"/>
          </p:nvPr>
        </p:nvSpPr>
        <p:spPr>
          <a:xfrm>
            <a:off x="0" y="6229977"/>
            <a:ext cx="12192000" cy="251227"/>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592016661"/>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DEACD-722F-4835-8C36-350D1156C46F}"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631470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566583892"/>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649855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65200" y="106680"/>
            <a:ext cx="103124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7068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217920" y="17068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25603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217920" y="25603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34137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217920" y="34137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609600" y="42672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6217920" y="42672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609600" y="51206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6217920" y="51206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609600" y="59740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6217920" y="59740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8631936" y="6705600"/>
            <a:ext cx="3560064"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grpSp>
        <p:nvGrpSpPr>
          <p:cNvPr id="21" name="Group 20"/>
          <p:cNvGrpSpPr/>
          <p:nvPr userDrawn="1"/>
        </p:nvGrpSpPr>
        <p:grpSpPr>
          <a:xfrm>
            <a:off x="0" y="165100"/>
            <a:ext cx="11582400" cy="1358900"/>
            <a:chOff x="0" y="269875"/>
            <a:chExt cx="8686800" cy="1358900"/>
          </a:xfrm>
        </p:grpSpPr>
        <p:sp>
          <p:nvSpPr>
            <p:cNvPr id="22"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3"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4"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5"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22858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3/27/2025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818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3/27/2025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96753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3/27/2025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7767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3/27/2025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9157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3/27/2025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88587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43E8C-8E71-4ACB-A6F3-3C86F80AFB02}" type="datetimeFigureOut">
              <a:rPr lang="en-US" smtClean="0"/>
              <a:t>3/27/2025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0720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3/27/2025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529600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spcBef>
                <a:spcPct val="20000"/>
              </a:spcBef>
              <a:defRPr/>
            </a:pP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466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352800" y="1929507"/>
            <a:ext cx="4897771" cy="457200"/>
          </a:xfrm>
        </p:spPr>
        <p:txBody>
          <a:bodyPr/>
          <a:lstStyle/>
          <a:p>
            <a:r>
              <a:rPr lang="en-US" altLang="en-US" sz="3200" dirty="0">
                <a:solidFill>
                  <a:srgbClr val="1E3482"/>
                </a:solidFill>
              </a:rPr>
              <a:t>Chapter 4-Class2</a:t>
            </a:r>
            <a:endParaRPr lang="en-US" sz="3200" dirty="0">
              <a:solidFill>
                <a:srgbClr val="1E3482"/>
              </a:solidFill>
            </a:endParaRPr>
          </a:p>
        </p:txBody>
      </p:sp>
      <p:sp>
        <p:nvSpPr>
          <p:cNvPr id="2" name="Subtitle 2"/>
          <p:cNvSpPr>
            <a:spLocks noGrp="1"/>
          </p:cNvSpPr>
          <p:nvPr>
            <p:ph type="subTitle" idx="1"/>
          </p:nvPr>
        </p:nvSpPr>
        <p:spPr>
          <a:xfrm>
            <a:off x="3021992" y="2726207"/>
            <a:ext cx="4897771" cy="1405586"/>
          </a:xfrm>
        </p:spPr>
        <p:txBody>
          <a:bodyPr anchor="ctr">
            <a:normAutofit/>
          </a:bodyPr>
          <a:lstStyle/>
          <a:p>
            <a:pPr>
              <a:spcBef>
                <a:spcPct val="0"/>
              </a:spcBef>
              <a:spcAft>
                <a:spcPts val="600"/>
              </a:spcAft>
              <a:buClrTx/>
              <a:defRPr/>
            </a:pPr>
            <a:r>
              <a:rPr lang="en-US" altLang="en-US" sz="2400" b="1" dirty="0">
                <a:solidFill>
                  <a:srgbClr val="B40000"/>
                </a:solidFill>
              </a:rPr>
              <a:t>Newton’s Laws: Explaining Motion</a:t>
            </a:r>
          </a:p>
        </p:txBody>
      </p:sp>
      <p:sp>
        <p:nvSpPr>
          <p:cNvPr id="13" name="Text Placeholder 3">
            <a:extLst>
              <a:ext uri="{FF2B5EF4-FFF2-40B4-BE49-F238E27FC236}">
                <a16:creationId xmlns:a16="http://schemas.microsoft.com/office/drawing/2014/main" id="{E3D816F3-1012-4244-A968-6CD1BD154006}"/>
              </a:ext>
            </a:extLst>
          </p:cNvPr>
          <p:cNvSpPr>
            <a:spLocks noGrp="1"/>
          </p:cNvSpPr>
          <p:nvPr>
            <p:ph type="body" sz="quarter" idx="10"/>
          </p:nvPr>
        </p:nvSpPr>
        <p:spPr>
          <a:xfrm>
            <a:off x="3200400" y="4471293"/>
            <a:ext cx="4909861" cy="1188720"/>
          </a:xfrm>
        </p:spPr>
        <p:txBody>
          <a:bodyPr/>
          <a:lstStyle/>
          <a:p>
            <a:pPr>
              <a:spcBef>
                <a:spcPts val="600"/>
              </a:spcBef>
            </a:pPr>
            <a:r>
              <a:rPr lang="en-US" sz="1400" dirty="0">
                <a:solidFill>
                  <a:srgbClr val="1E3482"/>
                </a:solidFill>
                <a:latin typeface="+mj-lt"/>
              </a:rPr>
              <a:t>The Physics of Everyday Phenomena</a:t>
            </a:r>
          </a:p>
        </p:txBody>
      </p:sp>
      <p:sp>
        <p:nvSpPr>
          <p:cNvPr id="7" name="Footer Placeholder 17">
            <a:extLst>
              <a:ext uri="{FF2B5EF4-FFF2-40B4-BE49-F238E27FC236}">
                <a16:creationId xmlns:a16="http://schemas.microsoft.com/office/drawing/2014/main" id="{3C390481-383F-459D-A7D1-88191E4E7419}"/>
              </a:ext>
            </a:extLst>
          </p:cNvPr>
          <p:cNvSpPr txBox="1">
            <a:spLocks/>
          </p:cNvSpPr>
          <p:nvPr/>
        </p:nvSpPr>
        <p:spPr>
          <a:xfrm>
            <a:off x="1524000" y="6477000"/>
            <a:ext cx="9131300" cy="38100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9753600" cy="783311"/>
          </a:xfrm>
        </p:spPr>
        <p:txBody>
          <a:bodyPr>
            <a:normAutofit fontScale="90000"/>
          </a:bodyPr>
          <a:lstStyle/>
          <a:p>
            <a:r>
              <a:rPr lang="en-US" sz="2800" dirty="0"/>
              <a:t>Two equal forces act on an object in the directions shown.  If these are the only forces involved, will the object be accelerated?</a:t>
            </a:r>
            <a:r>
              <a:rPr lang="en-US" altLang="en-US" sz="1800" dirty="0"/>
              <a:t> </a:t>
            </a:r>
            <a:r>
              <a:rPr lang="en-US" sz="1700" dirty="0"/>
              <a:t>1</a:t>
            </a:r>
          </a:p>
        </p:txBody>
      </p:sp>
      <p:sp>
        <p:nvSpPr>
          <p:cNvPr id="3" name="Content Placeholder 2"/>
          <p:cNvSpPr>
            <a:spLocks noGrp="1"/>
          </p:cNvSpPr>
          <p:nvPr>
            <p:ph sz="quarter" idx="12"/>
          </p:nvPr>
        </p:nvSpPr>
        <p:spPr>
          <a:xfrm>
            <a:off x="1524000" y="2411087"/>
            <a:ext cx="8214430" cy="1600200"/>
          </a:xfrm>
        </p:spPr>
        <p:txBody>
          <a:bodyPr/>
          <a:lstStyle/>
          <a:p>
            <a:pPr marL="536575" indent="-536575">
              <a:lnSpc>
                <a:spcPct val="80000"/>
              </a:lnSpc>
              <a:buClr>
                <a:schemeClr val="tx1"/>
              </a:buClr>
            </a:pPr>
            <a:r>
              <a:rPr lang="en-US" altLang="en-US" dirty="0">
                <a:latin typeface="Times New Roman" panose="02020603050405020304" pitchFamily="18" charset="0"/>
                <a:cs typeface="Times New Roman" panose="02020603050405020304" pitchFamily="18" charset="0"/>
              </a:rPr>
              <a:t>a)	Yes.</a:t>
            </a:r>
          </a:p>
          <a:p>
            <a:pPr marL="536575" indent="-536575">
              <a:lnSpc>
                <a:spcPct val="80000"/>
              </a:lnSpc>
              <a:buClr>
                <a:schemeClr val="tx1"/>
              </a:buClr>
            </a:pPr>
            <a:r>
              <a:rPr lang="en-US" altLang="en-US" dirty="0">
                <a:latin typeface="Times New Roman" panose="02020603050405020304" pitchFamily="18" charset="0"/>
                <a:cs typeface="Times New Roman" panose="02020603050405020304" pitchFamily="18" charset="0"/>
              </a:rPr>
              <a:t>b)	No.</a:t>
            </a:r>
          </a:p>
          <a:p>
            <a:pPr marL="536575" indent="-536575">
              <a:lnSpc>
                <a:spcPct val="80000"/>
              </a:lnSpc>
              <a:buClr>
                <a:schemeClr val="tx1"/>
              </a:buClr>
            </a:pPr>
            <a:r>
              <a:rPr lang="en-US" altLang="en-US" dirty="0">
                <a:latin typeface="Times New Roman" panose="02020603050405020304" pitchFamily="18" charset="0"/>
                <a:cs typeface="Times New Roman" panose="02020603050405020304" pitchFamily="18" charset="0"/>
              </a:rPr>
              <a:t>c)	It is impossible to determine from this figure.</a:t>
            </a:r>
          </a:p>
        </p:txBody>
      </p:sp>
      <p:sp>
        <p:nvSpPr>
          <p:cNvPr id="9" name="Slide Number Placeholder 8">
            <a:extLst>
              <a:ext uri="{FF2B5EF4-FFF2-40B4-BE49-F238E27FC236}">
                <a16:creationId xmlns:a16="http://schemas.microsoft.com/office/drawing/2014/main" id="{F3AC5FEC-2E0E-456F-9E16-D83615F412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lock is shown on a horizontal surface.  In the upper right hand corner two force vectors are shown, equal in magnitude.  One is pointing straight up, and the other is at  a right angle to it, pointing towards the right."/>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t="2118"/>
          <a:stretch/>
        </p:blipFill>
        <p:spPr bwMode="auto">
          <a:xfrm>
            <a:off x="7924800" y="4049855"/>
            <a:ext cx="29384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65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45877"/>
            <a:ext cx="9220200" cy="783311"/>
          </a:xfrm>
        </p:spPr>
        <p:txBody>
          <a:bodyPr>
            <a:normAutofit fontScale="90000"/>
          </a:bodyPr>
          <a:lstStyle/>
          <a:p>
            <a:r>
              <a:rPr lang="en-US" sz="2800" dirty="0"/>
              <a:t>Two equal forces act on an object in the directions shown.  If these are the only forces involved, will the object be accelerated?</a:t>
            </a:r>
            <a:r>
              <a:rPr lang="en-US" altLang="en-US" sz="1800" dirty="0"/>
              <a:t> </a:t>
            </a:r>
            <a:r>
              <a:rPr lang="en-US" sz="1700" dirty="0"/>
              <a:t>2</a:t>
            </a:r>
          </a:p>
        </p:txBody>
      </p:sp>
      <p:sp>
        <p:nvSpPr>
          <p:cNvPr id="4" name="Content Placeholder 3"/>
          <p:cNvSpPr>
            <a:spLocks noGrp="1"/>
          </p:cNvSpPr>
          <p:nvPr>
            <p:ph type="body" sz="quarter" idx="11"/>
          </p:nvPr>
        </p:nvSpPr>
        <p:spPr>
          <a:xfrm>
            <a:off x="1295400" y="1608342"/>
            <a:ext cx="4191000" cy="1852034"/>
          </a:xfrm>
        </p:spPr>
        <p:txBody>
          <a:bodyPr anchor="t"/>
          <a:lstStyle/>
          <a:p>
            <a:pPr marL="536575" indent="-536575" algn="l">
              <a:lnSpc>
                <a:spcPct val="80000"/>
              </a:lnSpc>
              <a:buClr>
                <a:schemeClr val="tx1"/>
              </a:buClr>
            </a:pPr>
            <a:r>
              <a:rPr lang="en-US" altLang="en-US" sz="2400" dirty="0"/>
              <a:t>a)	Yes.</a:t>
            </a:r>
          </a:p>
          <a:p>
            <a:pPr marL="536575" indent="-536575" algn="l">
              <a:lnSpc>
                <a:spcPct val="80000"/>
              </a:lnSpc>
              <a:buClr>
                <a:schemeClr val="tx1"/>
              </a:buClr>
            </a:pPr>
            <a:r>
              <a:rPr lang="en-US" altLang="en-US" sz="2400" dirty="0"/>
              <a:t>b)	No.</a:t>
            </a:r>
          </a:p>
          <a:p>
            <a:pPr marL="536575" indent="-536575" algn="l">
              <a:lnSpc>
                <a:spcPct val="80000"/>
              </a:lnSpc>
              <a:buClr>
                <a:schemeClr val="tx1"/>
              </a:buClr>
            </a:pPr>
            <a:r>
              <a:rPr lang="en-US" altLang="en-US" sz="2400" dirty="0"/>
              <a:t>c)	It is impossible to determine from this figure.</a:t>
            </a:r>
          </a:p>
        </p:txBody>
      </p:sp>
      <p:sp>
        <p:nvSpPr>
          <p:cNvPr id="3" name="Content Placeholder 2"/>
          <p:cNvSpPr>
            <a:spLocks noGrp="1"/>
          </p:cNvSpPr>
          <p:nvPr>
            <p:ph sz="quarter" idx="12"/>
          </p:nvPr>
        </p:nvSpPr>
        <p:spPr>
          <a:xfrm>
            <a:off x="2141185" y="3429000"/>
            <a:ext cx="3954815" cy="2685424"/>
          </a:xfrm>
        </p:spPr>
        <p:txBody>
          <a:bodyPr/>
          <a:lstStyle/>
          <a:p>
            <a:pPr marL="536575" indent="-536575">
              <a:buClr>
                <a:schemeClr val="tx1"/>
              </a:buClr>
            </a:pPr>
            <a:r>
              <a:rPr lang="en-US" altLang="en-US" sz="2400" dirty="0"/>
              <a:t>a)	Yes. The vector sum of the two forces results in a force directed toward the upper right corner. The object will be accelerated toward the upper right corner.</a:t>
            </a:r>
          </a:p>
        </p:txBody>
      </p:sp>
      <p:sp>
        <p:nvSpPr>
          <p:cNvPr id="9" name="Slide Number Placeholder 8">
            <a:extLst>
              <a:ext uri="{FF2B5EF4-FFF2-40B4-BE49-F238E27FC236}">
                <a16:creationId xmlns:a16="http://schemas.microsoft.com/office/drawing/2014/main" id="{3E262641-0FF5-49A9-AB30-74EC53A9316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lock is shown on a horizontal surface.  In the upper right hand corner two force vectors are shown, equal in magnitude.  One is pointing straight up, and the other is at  a right angle to it, pointing towards the right."/>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833"/>
          <a:stretch/>
        </p:blipFill>
        <p:spPr bwMode="auto">
          <a:xfrm>
            <a:off x="7467600" y="2438400"/>
            <a:ext cx="431482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04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 y="610259"/>
            <a:ext cx="12192000" cy="783311"/>
          </a:xfrm>
        </p:spPr>
        <p:txBody>
          <a:bodyPr>
            <a:normAutofit fontScale="90000"/>
          </a:bodyPr>
          <a:lstStyle/>
          <a:p>
            <a:pPr>
              <a:lnSpc>
                <a:spcPct val="100000"/>
              </a:lnSpc>
            </a:pPr>
            <a:r>
              <a:rPr lang="en-US" sz="2800" dirty="0"/>
              <a:t>Two forces act in opposite directions on a box. What is the mass of the box if its acceleration is 4.0 m/s</a:t>
            </a:r>
            <a:r>
              <a:rPr lang="en-US" sz="2800" baseline="30000" dirty="0"/>
              <a:t>2</a:t>
            </a:r>
            <a:r>
              <a:rPr lang="en-US" sz="2800" dirty="0"/>
              <a:t> ?</a:t>
            </a:r>
            <a:endParaRPr lang="en-US" sz="2800" baseline="30000" dirty="0"/>
          </a:p>
        </p:txBody>
      </p:sp>
      <p:sp>
        <p:nvSpPr>
          <p:cNvPr id="3" name="Content Placeholder 2"/>
          <p:cNvSpPr>
            <a:spLocks noGrp="1"/>
          </p:cNvSpPr>
          <p:nvPr>
            <p:ph sz="quarter" idx="12"/>
          </p:nvPr>
        </p:nvSpPr>
        <p:spPr>
          <a:xfrm>
            <a:off x="1988785" y="1637882"/>
            <a:ext cx="8214430" cy="3410205"/>
          </a:xfrm>
        </p:spPr>
        <p:txBody>
          <a:bodyPr/>
          <a:lstStyle/>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a)	5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b)	7.5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c)	12.5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d)	80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e)	120 kg</a:t>
            </a:r>
          </a:p>
        </p:txBody>
      </p:sp>
      <p:sp>
        <p:nvSpPr>
          <p:cNvPr id="9" name="Slide Number Placeholder 8">
            <a:extLst>
              <a:ext uri="{FF2B5EF4-FFF2-40B4-BE49-F238E27FC236}">
                <a16:creationId xmlns:a16="http://schemas.microsoft.com/office/drawing/2014/main" id="{A3D773D4-E0E1-4A44-898C-C6DBB3CC629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lock is shown with a 50 N force applied to the right and a 30 N force applied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343400" y="3810000"/>
            <a:ext cx="64071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02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55524"/>
            <a:ext cx="11734800" cy="783311"/>
          </a:xfrm>
        </p:spPr>
        <p:txBody>
          <a:bodyPr>
            <a:normAutofit fontScale="90000"/>
          </a:bodyPr>
          <a:lstStyle/>
          <a:p>
            <a:pPr>
              <a:lnSpc>
                <a:spcPct val="100000"/>
              </a:lnSpc>
            </a:pPr>
            <a:r>
              <a:rPr lang="en-US" sz="2800" dirty="0"/>
              <a:t>Two forces act in opposite directions on a box.  What is the mass of the box if its acceleration is 4.0 m/s</a:t>
            </a:r>
            <a:r>
              <a:rPr lang="en-US" sz="2800" baseline="30000" dirty="0"/>
              <a:t>2</a:t>
            </a:r>
            <a:r>
              <a:rPr lang="en-US" sz="2800" dirty="0"/>
              <a:t>?</a:t>
            </a:r>
            <a:r>
              <a:rPr lang="en-US" altLang="en-US" sz="1800" dirty="0"/>
              <a:t> </a:t>
            </a:r>
            <a:r>
              <a:rPr lang="en-US" sz="1700" dirty="0"/>
              <a:t>1</a:t>
            </a:r>
          </a:p>
        </p:txBody>
      </p:sp>
      <p:sp>
        <p:nvSpPr>
          <p:cNvPr id="3" name="Content Placeholder 2"/>
          <p:cNvSpPr>
            <a:spLocks noGrp="1"/>
          </p:cNvSpPr>
          <p:nvPr>
            <p:ph sz="quarter" idx="12"/>
          </p:nvPr>
        </p:nvSpPr>
        <p:spPr>
          <a:xfrm>
            <a:off x="1988786" y="1676400"/>
            <a:ext cx="3802415" cy="3010318"/>
          </a:xfrm>
        </p:spPr>
        <p:txBody>
          <a:bodyPr/>
          <a:lstStyle/>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a)	5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b)	7.5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c)	12.5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d)	80 kg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e)	120 kg</a:t>
            </a:r>
          </a:p>
        </p:txBody>
      </p:sp>
      <p:sp>
        <p:nvSpPr>
          <p:cNvPr id="10" name="Slide Number Placeholder 9">
            <a:extLst>
              <a:ext uri="{FF2B5EF4-FFF2-40B4-BE49-F238E27FC236}">
                <a16:creationId xmlns:a16="http://schemas.microsoft.com/office/drawing/2014/main" id="{2D559EED-ABAE-4DC0-B594-3A77895E918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lock is shown with a 50 N force applied to the right and a 30 N force applied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57200" y="4913312"/>
            <a:ext cx="64071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88490C5E-A41B-4C93-9A2B-5E9AA485A150}"/>
              </a:ext>
              <a:ext uri="{C183D7F6-B498-43B3-948B-1728B52AA6E4}">
                <adec:decorative xmlns:adec="http://schemas.microsoft.com/office/drawing/2017/decorative" val="1"/>
              </a:ext>
            </a:extLst>
          </p:cNvPr>
          <p:cNvGraphicFramePr>
            <a:graphicFrameLocks noChangeAspect="1"/>
          </p:cNvGraphicFramePr>
          <p:nvPr/>
        </p:nvGraphicFramePr>
        <p:xfrm>
          <a:off x="7010400" y="1676400"/>
          <a:ext cx="3505200" cy="3391642"/>
        </p:xfrm>
        <a:graphic>
          <a:graphicData uri="http://schemas.openxmlformats.org/presentationml/2006/ole">
            <mc:AlternateContent xmlns:mc="http://schemas.openxmlformats.org/markup-compatibility/2006">
              <mc:Choice xmlns:v="urn:schemas-microsoft-com:vml" Requires="v">
                <p:oleObj name="Equation" r:id="rId3" imgW="1384200" imgH="1168200" progId="Equation.DSMT4">
                  <p:embed/>
                </p:oleObj>
              </mc:Choice>
              <mc:Fallback>
                <p:oleObj name="Equation" r:id="rId3" imgW="1384200" imgH="1168200" progId="Equation.DSMT4">
                  <p:embed/>
                  <p:pic>
                    <p:nvPicPr>
                      <p:cNvPr id="5" name="Object 4">
                        <a:extLst>
                          <a:ext uri="{FF2B5EF4-FFF2-40B4-BE49-F238E27FC236}">
                            <a16:creationId xmlns:a16="http://schemas.microsoft.com/office/drawing/2014/main" id="{88490C5E-A41B-4C93-9A2B-5E9AA485A150}"/>
                          </a:ext>
                          <a:ext uri="{C183D7F6-B498-43B3-948B-1728B52AA6E4}">
                            <adec:decorative xmlns:adec="http://schemas.microsoft.com/office/drawing/2017/decorative" val="1"/>
                          </a:ext>
                        </a:extLst>
                      </p:cNvPr>
                      <p:cNvPicPr/>
                      <p:nvPr/>
                    </p:nvPicPr>
                    <p:blipFill>
                      <a:blip r:embed="rId4"/>
                      <a:stretch>
                        <a:fillRect/>
                      </a:stretch>
                    </p:blipFill>
                    <p:spPr>
                      <a:xfrm>
                        <a:off x="7010400" y="1676400"/>
                        <a:ext cx="3505200" cy="3391642"/>
                      </a:xfrm>
                      <a:prstGeom prst="rect">
                        <a:avLst/>
                      </a:prstGeom>
                    </p:spPr>
                  </p:pic>
                </p:oleObj>
              </mc:Fallback>
            </mc:AlternateContent>
          </a:graphicData>
        </a:graphic>
      </p:graphicFrame>
    </p:spTree>
    <p:extLst>
      <p:ext uri="{BB962C8B-B14F-4D97-AF65-F5344CB8AC3E}">
        <p14:creationId xmlns:p14="http://schemas.microsoft.com/office/powerpoint/2010/main" val="254937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571"/>
            <a:ext cx="11044683" cy="783311"/>
          </a:xfrm>
        </p:spPr>
        <p:txBody>
          <a:bodyPr>
            <a:normAutofit fontScale="90000"/>
          </a:bodyPr>
          <a:lstStyle/>
          <a:p>
            <a:r>
              <a:rPr lang="en-US" sz="2800" dirty="0"/>
              <a:t>Two forces act in opposite directions on a box.  What is the mass of the box if its acceleration is 4.0 m/s</a:t>
            </a:r>
            <a:r>
              <a:rPr lang="en-US" sz="2800" baseline="30000" dirty="0"/>
              <a:t>2</a:t>
            </a:r>
            <a:r>
              <a:rPr lang="en-US" sz="2800" dirty="0"/>
              <a:t>?</a:t>
            </a:r>
            <a:r>
              <a:rPr lang="en-US" altLang="en-US" sz="1600" dirty="0"/>
              <a:t> </a:t>
            </a:r>
            <a:r>
              <a:rPr lang="en-US" sz="1700" dirty="0"/>
              <a:t>2</a:t>
            </a:r>
          </a:p>
        </p:txBody>
      </p:sp>
      <p:sp>
        <p:nvSpPr>
          <p:cNvPr id="4" name="Content Placeholder 3"/>
          <p:cNvSpPr>
            <a:spLocks noGrp="1"/>
          </p:cNvSpPr>
          <p:nvPr>
            <p:ph type="body" sz="quarter" idx="11"/>
          </p:nvPr>
        </p:nvSpPr>
        <p:spPr>
          <a:xfrm>
            <a:off x="1219200" y="1503402"/>
            <a:ext cx="2689993" cy="3071234"/>
          </a:xfrm>
        </p:spPr>
        <p:txBody>
          <a:bodyPr/>
          <a:lstStyle/>
          <a:p>
            <a:pPr marL="536575" indent="-536575" algn="l">
              <a:spcBef>
                <a:spcPts val="600"/>
              </a:spcBef>
              <a:buClr>
                <a:schemeClr val="tx1"/>
              </a:buClr>
            </a:pPr>
            <a:r>
              <a:rPr lang="en-US" altLang="en-US" sz="2800" dirty="0"/>
              <a:t>a)	5 kg</a:t>
            </a:r>
          </a:p>
          <a:p>
            <a:pPr marL="536575" indent="-536575" algn="l">
              <a:spcBef>
                <a:spcPts val="600"/>
              </a:spcBef>
              <a:buClr>
                <a:schemeClr val="tx1"/>
              </a:buClr>
            </a:pPr>
            <a:r>
              <a:rPr lang="en-US" altLang="en-US" sz="2800" dirty="0"/>
              <a:t>b)	7.5 kg</a:t>
            </a:r>
          </a:p>
          <a:p>
            <a:pPr marL="536575" indent="-536575" algn="l">
              <a:spcBef>
                <a:spcPts val="600"/>
              </a:spcBef>
              <a:buClr>
                <a:schemeClr val="tx1"/>
              </a:buClr>
            </a:pPr>
            <a:r>
              <a:rPr lang="en-US" altLang="en-US" sz="2800" dirty="0"/>
              <a:t>c)	12.5 kg</a:t>
            </a:r>
          </a:p>
          <a:p>
            <a:pPr marL="536575" indent="-536575" algn="l">
              <a:spcBef>
                <a:spcPts val="600"/>
              </a:spcBef>
              <a:buClr>
                <a:schemeClr val="tx1"/>
              </a:buClr>
            </a:pPr>
            <a:r>
              <a:rPr lang="en-US" altLang="en-US" sz="2800" dirty="0"/>
              <a:t>d)	80 kg</a:t>
            </a:r>
          </a:p>
          <a:p>
            <a:pPr marL="536575" indent="-536575" algn="l">
              <a:spcBef>
                <a:spcPts val="600"/>
              </a:spcBef>
              <a:buClr>
                <a:schemeClr val="tx1"/>
              </a:buClr>
            </a:pPr>
            <a:r>
              <a:rPr lang="en-US" altLang="en-US" sz="2800" dirty="0"/>
              <a:t>e)	120 kg</a:t>
            </a:r>
          </a:p>
        </p:txBody>
      </p:sp>
      <p:sp>
        <p:nvSpPr>
          <p:cNvPr id="3" name="Content Placeholder 2"/>
          <p:cNvSpPr>
            <a:spLocks noGrp="1"/>
          </p:cNvSpPr>
          <p:nvPr>
            <p:ph sz="quarter" idx="12"/>
          </p:nvPr>
        </p:nvSpPr>
        <p:spPr>
          <a:xfrm>
            <a:off x="4876800" y="1465729"/>
            <a:ext cx="6248400" cy="3570112"/>
          </a:xfrm>
        </p:spPr>
        <p:txBody>
          <a:bodyPr/>
          <a:lstStyle/>
          <a:p>
            <a:pPr marL="538163" indent="-538163">
              <a:lnSpc>
                <a:spcPct val="80000"/>
              </a:lnSpc>
              <a:spcBef>
                <a:spcPts val="600"/>
              </a:spcBef>
              <a:buClr>
                <a:schemeClr val="tx1"/>
              </a:buClr>
            </a:pPr>
            <a:r>
              <a:rPr lang="en-US" altLang="en-US" dirty="0">
                <a:latin typeface="Times New Roman" panose="02020603050405020304" pitchFamily="18" charset="0"/>
                <a:cs typeface="Times New Roman" panose="02020603050405020304" pitchFamily="18" charset="0"/>
              </a:rPr>
              <a:t>a)	The net force is </a:t>
            </a:r>
            <a:r>
              <a:rPr lang="en-US" altLang="en-US" dirty="0">
                <a:solidFill>
                  <a:srgbClr val="CC4D00"/>
                </a:solidFill>
                <a:latin typeface="Times New Roman" panose="02020603050405020304" pitchFamily="18" charset="0"/>
                <a:cs typeface="Times New Roman" panose="02020603050405020304" pitchFamily="18" charset="0"/>
              </a:rPr>
              <a:t>50 N - 30 N = 20 N</a:t>
            </a:r>
            <a:r>
              <a:rPr lang="en-US" altLang="en-US" dirty="0">
                <a:latin typeface="Times New Roman" panose="02020603050405020304" pitchFamily="18" charset="0"/>
                <a:cs typeface="Times New Roman" panose="02020603050405020304" pitchFamily="18" charset="0"/>
              </a:rPr>
              <a:t>, directed to the right. From F=ma, the mass is given by:</a:t>
            </a:r>
          </a:p>
          <a:p>
            <a:pPr marL="609600" indent="-609600">
              <a:lnSpc>
                <a:spcPct val="80000"/>
              </a:lnSpc>
              <a:spcBef>
                <a:spcPts val="600"/>
              </a:spcBef>
              <a:buClr>
                <a:schemeClr val="tx1"/>
              </a:buClr>
              <a:buFont typeface="Arial" panose="020B0604020202020204" pitchFamily="34" charset="0"/>
              <a:buAutoNum type="alphaLcParenR"/>
            </a:pPr>
            <a:endParaRPr lang="en-US" altLang="en-US" dirty="0">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D7A4D9B5-9C93-46CB-8ADB-B92E4C4D93A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lock is shown with a 50 N force applied to the right and a 30 N force applied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67097" y="4730710"/>
            <a:ext cx="8051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5">
            <a:extLst>
              <a:ext uri="{C183D7F6-B498-43B3-948B-1728B52AA6E4}">
                <adec:decorative xmlns:adec="http://schemas.microsoft.com/office/drawing/2017/decorative" val="1"/>
              </a:ext>
            </a:extLst>
          </p:cNvPr>
          <p:cNvGraphicFramePr>
            <a:graphicFrameLocks noChangeAspect="1"/>
          </p:cNvGraphicFramePr>
          <p:nvPr/>
        </p:nvGraphicFramePr>
        <p:xfrm>
          <a:off x="7414393" y="3064466"/>
          <a:ext cx="2743200" cy="1447200"/>
        </p:xfrm>
        <a:graphic>
          <a:graphicData uri="http://schemas.openxmlformats.org/presentationml/2006/ole">
            <mc:AlternateContent xmlns:mc="http://schemas.openxmlformats.org/markup-compatibility/2006">
              <mc:Choice xmlns:v="urn:schemas-microsoft-com:vml" Requires="v">
                <p:oleObj name="Equation" r:id="rId3" imgW="1371600" imgH="723600" progId="Equation.DSMT4">
                  <p:embed/>
                </p:oleObj>
              </mc:Choice>
              <mc:Fallback>
                <p:oleObj name="Equation" r:id="rId3" imgW="1371600" imgH="723600" progId="Equation.DSMT4">
                  <p:embed/>
                  <p:pic>
                    <p:nvPicPr>
                      <p:cNvPr id="5" name="Object 5">
                        <a:extLst>
                          <a:ext uri="{C183D7F6-B498-43B3-948B-1728B52AA6E4}">
                            <adec:decorative xmlns:adec="http://schemas.microsoft.com/office/drawing/2017/decorative" val="1"/>
                          </a:ext>
                        </a:extLst>
                      </p:cNvPr>
                      <p:cNvPicPr/>
                      <p:nvPr/>
                    </p:nvPicPr>
                    <p:blipFill>
                      <a:blip r:embed="rId4"/>
                      <a:stretch>
                        <a:fillRect/>
                      </a:stretch>
                    </p:blipFill>
                    <p:spPr>
                      <a:xfrm>
                        <a:off x="7414393" y="3064466"/>
                        <a:ext cx="2743200" cy="1447200"/>
                      </a:xfrm>
                      <a:prstGeom prst="rect">
                        <a:avLst/>
                      </a:prstGeom>
                    </p:spPr>
                  </p:pic>
                </p:oleObj>
              </mc:Fallback>
            </mc:AlternateContent>
          </a:graphicData>
        </a:graphic>
      </p:graphicFrame>
    </p:spTree>
    <p:extLst>
      <p:ext uri="{BB962C8B-B14F-4D97-AF65-F5344CB8AC3E}">
        <p14:creationId xmlns:p14="http://schemas.microsoft.com/office/powerpoint/2010/main" val="295392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64489"/>
            <a:ext cx="10134600" cy="783311"/>
          </a:xfrm>
        </p:spPr>
        <p:txBody>
          <a:bodyPr/>
          <a:lstStyle/>
          <a:p>
            <a:r>
              <a:rPr lang="en-US" sz="2800" dirty="0"/>
              <a:t>A 4-kg block is acted on by three horizontal forces. What is the net horizontal force acting on the block?</a:t>
            </a:r>
            <a:r>
              <a:rPr lang="en-US" altLang="en-US" sz="1600" dirty="0"/>
              <a:t> </a:t>
            </a:r>
            <a:r>
              <a:rPr lang="en-US" sz="1500" dirty="0"/>
              <a:t>1</a:t>
            </a:r>
          </a:p>
        </p:txBody>
      </p:sp>
      <p:sp>
        <p:nvSpPr>
          <p:cNvPr id="3" name="Content Placeholder 2"/>
          <p:cNvSpPr>
            <a:spLocks noGrp="1"/>
          </p:cNvSpPr>
          <p:nvPr>
            <p:ph sz="quarter" idx="12"/>
          </p:nvPr>
        </p:nvSpPr>
        <p:spPr>
          <a:xfrm>
            <a:off x="1905000" y="2076241"/>
            <a:ext cx="8214430" cy="2705518"/>
          </a:xfrm>
        </p:spPr>
        <p:txBody>
          <a:bodyPr/>
          <a:lstStyle/>
          <a:p>
            <a:pPr marL="536575" indent="-536575">
              <a:spcBef>
                <a:spcPts val="600"/>
              </a:spcBef>
              <a:buClr>
                <a:schemeClr val="tx1"/>
              </a:buClr>
            </a:pPr>
            <a:r>
              <a:rPr lang="pt-BR" altLang="en-US" dirty="0">
                <a:latin typeface="Times New Roman" panose="02020603050405020304" pitchFamily="18" charset="0"/>
                <a:cs typeface="Times New Roman" panose="02020603050405020304" pitchFamily="18" charset="0"/>
              </a:rPr>
              <a:t>a)	10 N</a:t>
            </a:r>
          </a:p>
          <a:p>
            <a:pPr marL="536575" indent="-536575">
              <a:spcBef>
                <a:spcPts val="600"/>
              </a:spcBef>
              <a:buClr>
                <a:schemeClr val="tx1"/>
              </a:buClr>
            </a:pPr>
            <a:r>
              <a:rPr lang="pt-BR" altLang="en-US" dirty="0">
                <a:latin typeface="Times New Roman" panose="02020603050405020304" pitchFamily="18" charset="0"/>
                <a:cs typeface="Times New Roman" panose="02020603050405020304" pitchFamily="18" charset="0"/>
              </a:rPr>
              <a:t>b)	20 N</a:t>
            </a:r>
          </a:p>
          <a:p>
            <a:pPr marL="536575" indent="-536575">
              <a:spcBef>
                <a:spcPts val="600"/>
              </a:spcBef>
              <a:buClr>
                <a:schemeClr val="tx1"/>
              </a:buClr>
            </a:pPr>
            <a:r>
              <a:rPr lang="pt-BR" altLang="en-US" dirty="0">
                <a:latin typeface="Times New Roman" panose="02020603050405020304" pitchFamily="18" charset="0"/>
                <a:cs typeface="Times New Roman" panose="02020603050405020304" pitchFamily="18" charset="0"/>
              </a:rPr>
              <a:t>c)	25 N</a:t>
            </a:r>
          </a:p>
          <a:p>
            <a:pPr marL="536575" indent="-536575">
              <a:spcBef>
                <a:spcPts val="600"/>
              </a:spcBef>
              <a:buClr>
                <a:schemeClr val="tx1"/>
              </a:buClr>
            </a:pPr>
            <a:r>
              <a:rPr lang="pt-BR" altLang="en-US" dirty="0">
                <a:latin typeface="Times New Roman" panose="02020603050405020304" pitchFamily="18" charset="0"/>
                <a:cs typeface="Times New Roman" panose="02020603050405020304" pitchFamily="18" charset="0"/>
              </a:rPr>
              <a:t>d)	30 N</a:t>
            </a:r>
          </a:p>
          <a:p>
            <a:pPr marL="536575" indent="-536575">
              <a:spcBef>
                <a:spcPts val="600"/>
              </a:spcBef>
              <a:buClr>
                <a:schemeClr val="tx1"/>
              </a:buClr>
            </a:pPr>
            <a:r>
              <a:rPr lang="pt-BR" altLang="en-US" dirty="0">
                <a:latin typeface="Times New Roman" panose="02020603050405020304" pitchFamily="18" charset="0"/>
                <a:cs typeface="Times New Roman" panose="02020603050405020304" pitchFamily="18" charset="0"/>
              </a:rPr>
              <a:t>e)	40 N</a:t>
            </a:r>
          </a:p>
        </p:txBody>
      </p:sp>
      <p:sp>
        <p:nvSpPr>
          <p:cNvPr id="8" name="Slide Number Placeholder 7">
            <a:extLst>
              <a:ext uri="{FF2B5EF4-FFF2-40B4-BE49-F238E27FC236}">
                <a16:creationId xmlns:a16="http://schemas.microsoft.com/office/drawing/2014/main" id="{6488E82F-50E0-49BC-8CE2-2708DA9952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6" descr="A block is shown with 3 forces on it.  Two forces (one 5 N and one 25 N) are to the right.  A 10 N force is applied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5105400" y="3581400"/>
            <a:ext cx="588236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64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30003"/>
            <a:ext cx="10134600" cy="783311"/>
          </a:xfrm>
        </p:spPr>
        <p:txBody>
          <a:bodyPr/>
          <a:lstStyle/>
          <a:p>
            <a:r>
              <a:rPr lang="en-US" sz="2800" dirty="0"/>
              <a:t>A 4-kg block is acted on by three horizontal forces. What is the net horizontal force acting on the block?</a:t>
            </a:r>
            <a:r>
              <a:rPr lang="en-US" altLang="en-US" sz="1600" dirty="0"/>
              <a:t> </a:t>
            </a:r>
            <a:r>
              <a:rPr lang="en-US" sz="1500" dirty="0"/>
              <a:t>2</a:t>
            </a:r>
          </a:p>
        </p:txBody>
      </p:sp>
      <p:sp>
        <p:nvSpPr>
          <p:cNvPr id="4" name="Content Placeholder 3"/>
          <p:cNvSpPr>
            <a:spLocks noGrp="1"/>
          </p:cNvSpPr>
          <p:nvPr>
            <p:ph type="body" sz="quarter" idx="11"/>
          </p:nvPr>
        </p:nvSpPr>
        <p:spPr>
          <a:xfrm>
            <a:off x="2092268" y="1386420"/>
            <a:ext cx="3048000" cy="3577151"/>
          </a:xfrm>
        </p:spPr>
        <p:txBody>
          <a:bodyPr/>
          <a:lstStyle/>
          <a:p>
            <a:pPr marL="536575" indent="-536575" algn="l">
              <a:spcBef>
                <a:spcPts val="600"/>
              </a:spcBef>
              <a:buClr>
                <a:schemeClr val="tx1"/>
              </a:buClr>
            </a:pPr>
            <a:r>
              <a:rPr lang="pt-BR" altLang="en-US" sz="2800" dirty="0"/>
              <a:t>a)	10 N</a:t>
            </a:r>
          </a:p>
          <a:p>
            <a:pPr marL="536575" indent="-536575" algn="l">
              <a:spcBef>
                <a:spcPts val="600"/>
              </a:spcBef>
              <a:buClr>
                <a:schemeClr val="tx1"/>
              </a:buClr>
            </a:pPr>
            <a:r>
              <a:rPr lang="pt-BR" altLang="en-US" sz="2800" dirty="0"/>
              <a:t>b)	20 N</a:t>
            </a:r>
          </a:p>
          <a:p>
            <a:pPr marL="536575" indent="-536575" algn="l">
              <a:spcBef>
                <a:spcPts val="600"/>
              </a:spcBef>
              <a:buClr>
                <a:schemeClr val="tx1"/>
              </a:buClr>
            </a:pPr>
            <a:r>
              <a:rPr lang="pt-BR" altLang="en-US" sz="2800" dirty="0"/>
              <a:t>c)	25 N</a:t>
            </a:r>
          </a:p>
          <a:p>
            <a:pPr marL="536575" indent="-536575" algn="l">
              <a:spcBef>
                <a:spcPts val="600"/>
              </a:spcBef>
              <a:buClr>
                <a:schemeClr val="tx1"/>
              </a:buClr>
            </a:pPr>
            <a:r>
              <a:rPr lang="pt-BR" altLang="en-US" sz="2800" dirty="0"/>
              <a:t>d)	30 N</a:t>
            </a:r>
          </a:p>
          <a:p>
            <a:pPr marL="536575" indent="-536575" algn="l">
              <a:spcBef>
                <a:spcPts val="600"/>
              </a:spcBef>
              <a:buClr>
                <a:schemeClr val="tx1"/>
              </a:buClr>
            </a:pPr>
            <a:r>
              <a:rPr lang="pt-BR" altLang="en-US" sz="2800" dirty="0"/>
              <a:t>e)	40 N</a:t>
            </a:r>
          </a:p>
        </p:txBody>
      </p:sp>
      <p:sp>
        <p:nvSpPr>
          <p:cNvPr id="3" name="Content Placeholder 2"/>
          <p:cNvSpPr>
            <a:spLocks noGrp="1"/>
          </p:cNvSpPr>
          <p:nvPr>
            <p:ph sz="quarter" idx="12"/>
          </p:nvPr>
        </p:nvSpPr>
        <p:spPr>
          <a:xfrm>
            <a:off x="5486400" y="1842914"/>
            <a:ext cx="5029200" cy="2728972"/>
          </a:xfrm>
        </p:spPr>
        <p:txBody>
          <a:bodyPr/>
          <a:lstStyle/>
          <a:p>
            <a:pPr marL="536575" indent="-536575">
              <a:spcBef>
                <a:spcPct val="0"/>
              </a:spcBef>
              <a:buClr>
                <a:schemeClr val="tx1"/>
              </a:buClr>
            </a:pPr>
            <a:r>
              <a:rPr lang="en-US" altLang="en-US" dirty="0">
                <a:latin typeface="Times New Roman" panose="02020603050405020304" pitchFamily="18" charset="0"/>
                <a:cs typeface="Times New Roman" panose="02020603050405020304" pitchFamily="18" charset="0"/>
              </a:rPr>
              <a:t>b)	The net horizontal force is: 5 N + 25 N – 10 N = </a:t>
            </a:r>
            <a:r>
              <a:rPr lang="en-US" altLang="en-US" dirty="0"/>
              <a:t>20N</a:t>
            </a:r>
            <a:endParaRPr lang="en-US" altLang="en-US" dirty="0">
              <a:latin typeface="Times New Roman" panose="02020603050405020304" pitchFamily="18" charset="0"/>
              <a:cs typeface="Times New Roman" panose="02020603050405020304" pitchFamily="18" charset="0"/>
            </a:endParaRPr>
          </a:p>
        </p:txBody>
      </p:sp>
      <p:sp>
        <p:nvSpPr>
          <p:cNvPr id="9" name="Content Placeholder 5"/>
          <p:cNvSpPr>
            <a:spLocks noGrp="1"/>
          </p:cNvSpPr>
          <p:nvPr>
            <p:ph type="body" sz="quarter" idx="13"/>
          </p:nvPr>
        </p:nvSpPr>
        <p:spPr>
          <a:xfrm>
            <a:off x="5539693" y="2813939"/>
            <a:ext cx="5029200" cy="508010"/>
          </a:xfrm>
        </p:spPr>
        <p:txBody>
          <a:bodyPr/>
          <a:lstStyle/>
          <a:p>
            <a:r>
              <a:rPr lang="en-US" altLang="en-US" sz="2800" dirty="0"/>
              <a:t>directed to the right.</a:t>
            </a:r>
            <a:endParaRPr lang="en-US" sz="2800" dirty="0"/>
          </a:p>
        </p:txBody>
      </p:sp>
      <p:sp>
        <p:nvSpPr>
          <p:cNvPr id="6" name="Slide Number Placeholder 5">
            <a:extLst>
              <a:ext uri="{FF2B5EF4-FFF2-40B4-BE49-F238E27FC236}">
                <a16:creationId xmlns:a16="http://schemas.microsoft.com/office/drawing/2014/main" id="{2C5D00A5-B8F8-4B1C-AD75-826EACE84B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6" descr="A block is shown with 3 forces on it.  Two forces (one 5 N and one 25 N) are to the right.  A 10 N force is applied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810000" y="3429000"/>
            <a:ext cx="78105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33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B66D-5CBF-4095-945F-2EDF4D4935A0}"/>
              </a:ext>
            </a:extLst>
          </p:cNvPr>
          <p:cNvSpPr>
            <a:spLocks noGrp="1"/>
          </p:cNvSpPr>
          <p:nvPr>
            <p:ph type="title"/>
          </p:nvPr>
        </p:nvSpPr>
        <p:spPr>
          <a:xfrm>
            <a:off x="558800" y="664489"/>
            <a:ext cx="10795000" cy="783311"/>
          </a:xfrm>
        </p:spPr>
        <p:txBody>
          <a:bodyPr/>
          <a:lstStyle/>
          <a:p>
            <a:r>
              <a:rPr lang="en-US" sz="2500" dirty="0"/>
              <a:t>A 4-kg block is acted on by the three horizontal forces shown. What is the horizontal acceleration of the block?</a:t>
            </a:r>
            <a:endParaRPr lang="en-US" dirty="0"/>
          </a:p>
        </p:txBody>
      </p:sp>
      <p:sp>
        <p:nvSpPr>
          <p:cNvPr id="5" name="Text Placeholder 4">
            <a:extLst>
              <a:ext uri="{FF2B5EF4-FFF2-40B4-BE49-F238E27FC236}">
                <a16:creationId xmlns:a16="http://schemas.microsoft.com/office/drawing/2014/main" id="{9EF8997F-D625-4018-93C0-F20E79CF4A88}"/>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2D214D60-647E-46F0-9A5B-C8B98D0FD0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76D87409-1D15-4983-BEEC-7038B2986060}"/>
              </a:ext>
              <a:ext uri="{C183D7F6-B498-43B3-948B-1728B52AA6E4}">
                <adec:decorative xmlns:adec="http://schemas.microsoft.com/office/drawing/2017/decorative" val="1"/>
              </a:ext>
            </a:extLst>
          </p:cNvPr>
          <p:cNvGraphicFramePr>
            <a:graphicFrameLocks noChangeAspect="1"/>
          </p:cNvGraphicFramePr>
          <p:nvPr/>
        </p:nvGraphicFramePr>
        <p:xfrm>
          <a:off x="1905000" y="1981200"/>
          <a:ext cx="2036324" cy="2635245"/>
        </p:xfrm>
        <a:graphic>
          <a:graphicData uri="http://schemas.openxmlformats.org/presentationml/2006/ole">
            <mc:AlternateContent xmlns:mc="http://schemas.openxmlformats.org/markup-compatibility/2006">
              <mc:Choice xmlns:v="urn:schemas-microsoft-com:vml" Requires="v">
                <p:oleObj name="Equation" r:id="rId2" imgW="863280" imgH="1117440" progId="Equation.DSMT4">
                  <p:embed/>
                </p:oleObj>
              </mc:Choice>
              <mc:Fallback>
                <p:oleObj name="Equation" r:id="rId2" imgW="863280" imgH="1117440" progId="Equation.DSMT4">
                  <p:embed/>
                  <p:pic>
                    <p:nvPicPr>
                      <p:cNvPr id="9" name="Object 8">
                        <a:extLst>
                          <a:ext uri="{FF2B5EF4-FFF2-40B4-BE49-F238E27FC236}">
                            <a16:creationId xmlns:a16="http://schemas.microsoft.com/office/drawing/2014/main" id="{76D87409-1D15-4983-BEEC-7038B2986060}"/>
                          </a:ext>
                          <a:ext uri="{C183D7F6-B498-43B3-948B-1728B52AA6E4}">
                            <adec:decorative xmlns:adec="http://schemas.microsoft.com/office/drawing/2017/decorative" val="1"/>
                          </a:ext>
                        </a:extLst>
                      </p:cNvPr>
                      <p:cNvPicPr/>
                      <p:nvPr/>
                    </p:nvPicPr>
                    <p:blipFill>
                      <a:blip r:embed="rId3"/>
                      <a:stretch>
                        <a:fillRect/>
                      </a:stretch>
                    </p:blipFill>
                    <p:spPr>
                      <a:xfrm>
                        <a:off x="1905000" y="1981200"/>
                        <a:ext cx="2036324" cy="2635245"/>
                      </a:xfrm>
                      <a:prstGeom prst="rect">
                        <a:avLst/>
                      </a:prstGeom>
                    </p:spPr>
                  </p:pic>
                </p:oleObj>
              </mc:Fallback>
            </mc:AlternateContent>
          </a:graphicData>
        </a:graphic>
      </p:graphicFrame>
      <p:pic>
        <p:nvPicPr>
          <p:cNvPr id="10" name="Picture 6" descr="A block is shown with 3 forces on it.  Two forces (one 5 N and one 25 N) are to the right.  A 10 N force is applied to the left.">
            <a:extLst>
              <a:ext uri="{FF2B5EF4-FFF2-40B4-BE49-F238E27FC236}">
                <a16:creationId xmlns:a16="http://schemas.microsoft.com/office/drawing/2014/main" id="{A5ECE481-5D70-449C-8D9A-15EF8800ED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43400" y="3429000"/>
            <a:ext cx="5562600" cy="129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67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524"/>
            <a:ext cx="10515600" cy="783311"/>
          </a:xfrm>
        </p:spPr>
        <p:txBody>
          <a:bodyPr>
            <a:normAutofit fontScale="90000"/>
          </a:bodyPr>
          <a:lstStyle/>
          <a:p>
            <a:r>
              <a:rPr lang="en-US" sz="2800" dirty="0"/>
              <a:t>A 4-kg block is acted on by the three horizontal forces shown. What is the horizontal acceleration of the block?</a:t>
            </a:r>
            <a:r>
              <a:rPr lang="en-US" altLang="en-US" sz="1600" dirty="0"/>
              <a:t> </a:t>
            </a:r>
            <a:r>
              <a:rPr lang="en-US" sz="1700" dirty="0"/>
              <a:t>2</a:t>
            </a:r>
          </a:p>
        </p:txBody>
      </p:sp>
      <p:sp>
        <p:nvSpPr>
          <p:cNvPr id="3" name="Content Placeholder 2"/>
          <p:cNvSpPr>
            <a:spLocks noGrp="1"/>
          </p:cNvSpPr>
          <p:nvPr>
            <p:ph sz="quarter" idx="12"/>
          </p:nvPr>
        </p:nvSpPr>
        <p:spPr>
          <a:xfrm>
            <a:off x="5410201" y="1570642"/>
            <a:ext cx="4575175" cy="2899893"/>
          </a:xfrm>
        </p:spPr>
        <p:txBody>
          <a:bodyPr/>
          <a:lstStyle/>
          <a:p>
            <a:pPr>
              <a:spcBef>
                <a:spcPct val="0"/>
              </a:spcBef>
              <a:buClr>
                <a:schemeClr val="tx1"/>
              </a:buClr>
            </a:pPr>
            <a:r>
              <a:rPr lang="en-US" altLang="en-US" dirty="0">
                <a:latin typeface="Times New Roman" panose="02020603050405020304" pitchFamily="18" charset="0"/>
                <a:cs typeface="Times New Roman" panose="02020603050405020304" pitchFamily="18" charset="0"/>
              </a:rPr>
              <a:t>Define your variables: </a:t>
            </a:r>
          </a:p>
          <a:p>
            <a:pPr>
              <a:spcBef>
                <a:spcPct val="0"/>
              </a:spcBef>
              <a:buClr>
                <a:schemeClr val="tx1"/>
              </a:buClr>
            </a:pPr>
            <a:r>
              <a:rPr lang="en-US" altLang="en-US" dirty="0" err="1">
                <a:latin typeface="Times New Roman" panose="02020603050405020304" pitchFamily="18" charset="0"/>
                <a:cs typeface="Times New Roman" panose="02020603050405020304" pitchFamily="18" charset="0"/>
              </a:rPr>
              <a:t>F</a:t>
            </a:r>
            <a:r>
              <a:rPr lang="en-US" altLang="en-US" baseline="-25000" dirty="0" err="1">
                <a:latin typeface="Times New Roman" panose="02020603050405020304" pitchFamily="18" charset="0"/>
                <a:cs typeface="Times New Roman" panose="02020603050405020304" pitchFamily="18" charset="0"/>
              </a:rPr>
              <a:t>net</a:t>
            </a:r>
            <a:r>
              <a:rPr lang="en-US" altLang="en-US" dirty="0">
                <a:latin typeface="Times New Roman" panose="02020603050405020304" pitchFamily="18" charset="0"/>
                <a:cs typeface="Times New Roman" panose="02020603050405020304" pitchFamily="18" charset="0"/>
              </a:rPr>
              <a:t> = 20 N</a:t>
            </a:r>
          </a:p>
          <a:p>
            <a:pPr>
              <a:spcBef>
                <a:spcPct val="0"/>
              </a:spcBef>
              <a:buClr>
                <a:schemeClr val="tx1"/>
              </a:buClr>
            </a:pPr>
            <a:r>
              <a:rPr lang="en-US" altLang="en-US" dirty="0">
                <a:latin typeface="Times New Roman" panose="02020603050405020304" pitchFamily="18" charset="0"/>
                <a:cs typeface="Times New Roman" panose="02020603050405020304" pitchFamily="18" charset="0"/>
              </a:rPr>
              <a:t>m = 4 kg</a:t>
            </a:r>
          </a:p>
          <a:p>
            <a:pPr>
              <a:spcBef>
                <a:spcPct val="0"/>
              </a:spcBef>
              <a:buClr>
                <a:schemeClr val="tx1"/>
              </a:buClr>
            </a:pPr>
            <a:r>
              <a:rPr lang="en-US" altLang="en-US" dirty="0">
                <a:latin typeface="Times New Roman" panose="02020603050405020304" pitchFamily="18" charset="0"/>
                <a:cs typeface="Times New Roman" panose="02020603050405020304" pitchFamily="18" charset="0"/>
              </a:rPr>
              <a:t>a = ? </a:t>
            </a:r>
          </a:p>
          <a:p>
            <a:pPr>
              <a:spcBef>
                <a:spcPct val="0"/>
              </a:spcBef>
              <a:buClr>
                <a:schemeClr val="tx1"/>
              </a:buClr>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a:t>
            </a:r>
            <a:r>
              <a:rPr lang="en-US" altLang="en-US" baseline="-25000" dirty="0" err="1">
                <a:latin typeface="Times New Roman" panose="02020603050405020304" pitchFamily="18" charset="0"/>
                <a:cs typeface="Times New Roman" panose="02020603050405020304" pitchFamily="18" charset="0"/>
              </a:rPr>
              <a:t>net</a:t>
            </a:r>
            <a:r>
              <a:rPr lang="en-US" altLang="en-US" dirty="0">
                <a:latin typeface="Times New Roman" panose="02020603050405020304" pitchFamily="18" charset="0"/>
                <a:cs typeface="Times New Roman" panose="02020603050405020304" pitchFamily="18" charset="0"/>
              </a:rPr>
              <a:t> = ma</a:t>
            </a:r>
            <a:endParaRPr lang="en-US" altLang="en-US" baseline="30000" dirty="0">
              <a:solidFill>
                <a:srgbClr val="CC4D00"/>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0D62D41F-1C8C-4C90-ABCC-F17BBC8512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6" descr="A block is shown with 3 forces on it.  Two forces (one 5 N and one 25 N) are to the right.  A 10 N force is applied to the lef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514600" y="4349691"/>
            <a:ext cx="5562600" cy="129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a:extLst>
              <a:ext uri="{FF2B5EF4-FFF2-40B4-BE49-F238E27FC236}">
                <a16:creationId xmlns:a16="http://schemas.microsoft.com/office/drawing/2014/main" id="{72ACC2BB-AC7B-4D1B-AC79-C4B3494AE449}"/>
              </a:ext>
              <a:ext uri="{C183D7F6-B498-43B3-948B-1728B52AA6E4}">
                <adec:decorative xmlns:adec="http://schemas.microsoft.com/office/drawing/2017/decorative" val="1"/>
              </a:ext>
            </a:extLst>
          </p:cNvPr>
          <p:cNvGraphicFramePr>
            <a:graphicFrameLocks noChangeAspect="1"/>
          </p:cNvGraphicFramePr>
          <p:nvPr/>
        </p:nvGraphicFramePr>
        <p:xfrm>
          <a:off x="1926076" y="1555756"/>
          <a:ext cx="2036324" cy="2635245"/>
        </p:xfrm>
        <a:graphic>
          <a:graphicData uri="http://schemas.openxmlformats.org/presentationml/2006/ole">
            <mc:AlternateContent xmlns:mc="http://schemas.openxmlformats.org/markup-compatibility/2006">
              <mc:Choice xmlns:v="urn:schemas-microsoft-com:vml" Requires="v">
                <p:oleObj name="Equation" r:id="rId3" imgW="863280" imgH="1117440" progId="Equation.DSMT4">
                  <p:embed/>
                </p:oleObj>
              </mc:Choice>
              <mc:Fallback>
                <p:oleObj name="Equation" r:id="rId3" imgW="863280" imgH="1117440" progId="Equation.DSMT4">
                  <p:embed/>
                  <p:pic>
                    <p:nvPicPr>
                      <p:cNvPr id="7" name="Object 6">
                        <a:extLst>
                          <a:ext uri="{FF2B5EF4-FFF2-40B4-BE49-F238E27FC236}">
                            <a16:creationId xmlns:a16="http://schemas.microsoft.com/office/drawing/2014/main" id="{72ACC2BB-AC7B-4D1B-AC79-C4B3494AE449}"/>
                          </a:ext>
                          <a:ext uri="{C183D7F6-B498-43B3-948B-1728B52AA6E4}">
                            <adec:decorative xmlns:adec="http://schemas.microsoft.com/office/drawing/2017/decorative" val="1"/>
                          </a:ext>
                        </a:extLst>
                      </p:cNvPr>
                      <p:cNvPicPr/>
                      <p:nvPr/>
                    </p:nvPicPr>
                    <p:blipFill>
                      <a:blip r:embed="rId4"/>
                      <a:stretch>
                        <a:fillRect/>
                      </a:stretch>
                    </p:blipFill>
                    <p:spPr>
                      <a:xfrm>
                        <a:off x="1926076" y="1555756"/>
                        <a:ext cx="2036324" cy="2635245"/>
                      </a:xfrm>
                      <a:prstGeom prst="rect">
                        <a:avLst/>
                      </a:prstGeom>
                    </p:spPr>
                  </p:pic>
                </p:oleObj>
              </mc:Fallback>
            </mc:AlternateContent>
          </a:graphicData>
        </a:graphic>
      </p:graphicFrame>
    </p:spTree>
    <p:extLst>
      <p:ext uri="{BB962C8B-B14F-4D97-AF65-F5344CB8AC3E}">
        <p14:creationId xmlns:p14="http://schemas.microsoft.com/office/powerpoint/2010/main" val="121664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
            <a:ext cx="10058400" cy="783311"/>
          </a:xfrm>
        </p:spPr>
        <p:txBody>
          <a:bodyPr>
            <a:normAutofit fontScale="90000"/>
          </a:bodyPr>
          <a:lstStyle/>
          <a:p>
            <a:r>
              <a:rPr lang="en-US" sz="2800" dirty="0"/>
              <a:t>A 4-kg </a:t>
            </a:r>
            <a:r>
              <a:rPr lang="en-US" sz="2800" dirty="0">
                <a:solidFill>
                  <a:srgbClr val="CC4D00"/>
                </a:solidFill>
              </a:rPr>
              <a:t>block</a:t>
            </a:r>
            <a:r>
              <a:rPr lang="en-US" sz="2800" dirty="0"/>
              <a:t> is acted on by the three horizontal forces shown. What is the horizontal acceleration of the block?</a:t>
            </a:r>
            <a:r>
              <a:rPr lang="en-US" altLang="en-US" sz="1600" dirty="0"/>
              <a:t> </a:t>
            </a:r>
            <a:r>
              <a:rPr lang="en-US" sz="1700" dirty="0"/>
              <a:t>1</a:t>
            </a:r>
          </a:p>
        </p:txBody>
      </p:sp>
      <p:sp>
        <p:nvSpPr>
          <p:cNvPr id="13" name="Text Placeholder 12" hidden="1">
            <a:extLst>
              <a:ext uri="{FF2B5EF4-FFF2-40B4-BE49-F238E27FC236}">
                <a16:creationId xmlns:a16="http://schemas.microsoft.com/office/drawing/2014/main" id="{2CE101EB-94D1-4BEF-AA64-7999E2BF44CD}"/>
              </a:ext>
            </a:extLst>
          </p:cNvPr>
          <p:cNvSpPr>
            <a:spLocks noGrp="1"/>
          </p:cNvSpPr>
          <p:nvPr>
            <p:ph type="body" sz="quarter" idx="11"/>
          </p:nvPr>
        </p:nvSpPr>
        <p:spPr/>
        <p:txBody>
          <a:bodyPr/>
          <a:lstStyle/>
          <a:p>
            <a:endParaRPr lang="en-IN" dirty="0"/>
          </a:p>
        </p:txBody>
      </p:sp>
      <p:sp>
        <p:nvSpPr>
          <p:cNvPr id="3" name="Content Placeholder 2"/>
          <p:cNvSpPr>
            <a:spLocks noGrp="1"/>
          </p:cNvSpPr>
          <p:nvPr>
            <p:ph sz="quarter" idx="12"/>
          </p:nvPr>
        </p:nvSpPr>
        <p:spPr>
          <a:xfrm>
            <a:off x="4665191" y="1562447"/>
            <a:ext cx="5143500" cy="1034546"/>
          </a:xfrm>
        </p:spPr>
        <p:txBody>
          <a:bodyPr/>
          <a:lstStyle/>
          <a:p>
            <a:pPr marL="609600" indent="-609600">
              <a:spcBef>
                <a:spcPts val="600"/>
              </a:spcBef>
              <a:buClr>
                <a:prstClr val="black"/>
              </a:buClr>
              <a:buFont typeface="+mj-lt"/>
              <a:buAutoNum type="alphaLcParenR" startAt="4"/>
            </a:pPr>
            <a:r>
              <a:rPr lang="en-US" altLang="en-US" dirty="0">
                <a:solidFill>
                  <a:prstClr val="black"/>
                </a:solidFill>
                <a:latin typeface="Times New Roman" panose="02020603050405020304" pitchFamily="18" charset="0"/>
                <a:cs typeface="Times New Roman" panose="02020603050405020304" pitchFamily="18" charset="0"/>
              </a:rPr>
              <a:t>From F=ma, the acceleration is given by:</a:t>
            </a:r>
            <a:endParaRPr lang="en-US" altLang="en-US" baseline="30000" dirty="0">
              <a:solidFill>
                <a:srgbClr val="CC4D00"/>
              </a:solidFill>
              <a:latin typeface="Times New Roman" panose="02020603050405020304" pitchFamily="18" charset="0"/>
              <a:cs typeface="Times New Roman" panose="02020603050405020304" pitchFamily="18" charset="0"/>
            </a:endParaRPr>
          </a:p>
        </p:txBody>
      </p:sp>
      <p:sp>
        <p:nvSpPr>
          <p:cNvPr id="9" name="Content Placeholder 5"/>
          <p:cNvSpPr>
            <a:spLocks noGrp="1"/>
          </p:cNvSpPr>
          <p:nvPr>
            <p:ph type="body" sz="quarter" idx="13"/>
          </p:nvPr>
        </p:nvSpPr>
        <p:spPr>
          <a:xfrm>
            <a:off x="3657600" y="3679816"/>
            <a:ext cx="5867400" cy="737989"/>
          </a:xfrm>
        </p:spPr>
        <p:txBody>
          <a:bodyPr/>
          <a:lstStyle/>
          <a:p>
            <a:pPr marL="457200">
              <a:spcBef>
                <a:spcPct val="0"/>
              </a:spcBef>
              <a:buClr>
                <a:prstClr val="black"/>
              </a:buClr>
            </a:pPr>
            <a:r>
              <a:rPr lang="en-US" altLang="en-US" sz="2800" dirty="0">
                <a:solidFill>
                  <a:prstClr val="black"/>
                </a:solidFill>
              </a:rPr>
              <a:t>directed to the right.</a:t>
            </a:r>
          </a:p>
        </p:txBody>
      </p:sp>
      <p:sp>
        <p:nvSpPr>
          <p:cNvPr id="7" name="Slide Number Placeholder 6">
            <a:extLst>
              <a:ext uri="{FF2B5EF4-FFF2-40B4-BE49-F238E27FC236}">
                <a16:creationId xmlns:a16="http://schemas.microsoft.com/office/drawing/2014/main" id="{36D07193-65B4-4CED-A7ED-CF7B1958B1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6">
            <a:extLst>
              <a:ext uri="{C183D7F6-B498-43B3-948B-1728B52AA6E4}">
                <adec:decorative xmlns:adec="http://schemas.microsoft.com/office/drawing/2017/decorative" val="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714500" y="4278266"/>
            <a:ext cx="78105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13">
            <a:extLst>
              <a:ext uri="{FF2B5EF4-FFF2-40B4-BE49-F238E27FC236}">
                <a16:creationId xmlns:a16="http://schemas.microsoft.com/office/drawing/2014/main" id="{A982371A-3FC4-44DF-81C5-2068781E8AD9}"/>
              </a:ext>
              <a:ext uri="{C183D7F6-B498-43B3-948B-1728B52AA6E4}">
                <adec:decorative xmlns:adec="http://schemas.microsoft.com/office/drawing/2017/decorative" val="1"/>
              </a:ext>
            </a:extLst>
          </p:cNvPr>
          <p:cNvGraphicFramePr>
            <a:graphicFrameLocks noChangeAspect="1"/>
          </p:cNvGraphicFramePr>
          <p:nvPr/>
        </p:nvGraphicFramePr>
        <p:xfrm>
          <a:off x="1926076" y="1555756"/>
          <a:ext cx="2036324" cy="2635245"/>
        </p:xfrm>
        <a:graphic>
          <a:graphicData uri="http://schemas.openxmlformats.org/presentationml/2006/ole">
            <mc:AlternateContent xmlns:mc="http://schemas.openxmlformats.org/markup-compatibility/2006">
              <mc:Choice xmlns:v="urn:schemas-microsoft-com:vml" Requires="v">
                <p:oleObj name="Equation" r:id="rId3" imgW="863280" imgH="1117440" progId="Equation.DSMT4">
                  <p:embed/>
                </p:oleObj>
              </mc:Choice>
              <mc:Fallback>
                <p:oleObj name="Equation" r:id="rId3" imgW="863280" imgH="1117440" progId="Equation.DSMT4">
                  <p:embed/>
                  <p:pic>
                    <p:nvPicPr>
                      <p:cNvPr id="14" name="Object 13">
                        <a:extLst>
                          <a:ext uri="{FF2B5EF4-FFF2-40B4-BE49-F238E27FC236}">
                            <a16:creationId xmlns:a16="http://schemas.microsoft.com/office/drawing/2014/main" id="{A982371A-3FC4-44DF-81C5-2068781E8AD9}"/>
                          </a:ext>
                          <a:ext uri="{C183D7F6-B498-43B3-948B-1728B52AA6E4}">
                            <adec:decorative xmlns:adec="http://schemas.microsoft.com/office/drawing/2017/decorative" val="1"/>
                          </a:ext>
                        </a:extLst>
                      </p:cNvPr>
                      <p:cNvPicPr/>
                      <p:nvPr/>
                    </p:nvPicPr>
                    <p:blipFill>
                      <a:blip r:embed="rId4"/>
                      <a:stretch>
                        <a:fillRect/>
                      </a:stretch>
                    </p:blipFill>
                    <p:spPr>
                      <a:xfrm>
                        <a:off x="1926076" y="1555756"/>
                        <a:ext cx="2036324" cy="2635245"/>
                      </a:xfrm>
                      <a:prstGeom prst="rect">
                        <a:avLst/>
                      </a:prstGeom>
                    </p:spPr>
                  </p:pic>
                </p:oleObj>
              </mc:Fallback>
            </mc:AlternateContent>
          </a:graphicData>
        </a:graphic>
      </p:graphicFrame>
      <p:graphicFrame>
        <p:nvGraphicFramePr>
          <p:cNvPr id="5" name="Object 4">
            <a:extLst>
              <a:ext uri="{C183D7F6-B498-43B3-948B-1728B52AA6E4}">
                <adec:decorative xmlns:adec="http://schemas.microsoft.com/office/drawing/2017/decorative" val="1"/>
              </a:ext>
            </a:extLst>
          </p:cNvPr>
          <p:cNvGraphicFramePr>
            <a:graphicFrameLocks noChangeAspect="1"/>
          </p:cNvGraphicFramePr>
          <p:nvPr/>
        </p:nvGraphicFramePr>
        <p:xfrm>
          <a:off x="5397540" y="2482098"/>
          <a:ext cx="2387520" cy="1345680"/>
        </p:xfrm>
        <a:graphic>
          <a:graphicData uri="http://schemas.openxmlformats.org/presentationml/2006/ole">
            <mc:AlternateContent xmlns:mc="http://schemas.openxmlformats.org/markup-compatibility/2006">
              <mc:Choice xmlns:v="urn:schemas-microsoft-com:vml" Requires="v">
                <p:oleObj name="Equation" r:id="rId5" imgW="1193760" imgH="672840" progId="Equation.DSMT4">
                  <p:embed/>
                </p:oleObj>
              </mc:Choice>
              <mc:Fallback>
                <p:oleObj name="Equation" r:id="rId5" imgW="1193760" imgH="672840" progId="Equation.DSMT4">
                  <p:embed/>
                  <p:pic>
                    <p:nvPicPr>
                      <p:cNvPr id="5" name="Object 4">
                        <a:extLst>
                          <a:ext uri="{C183D7F6-B498-43B3-948B-1728B52AA6E4}">
                            <adec:decorative xmlns:adec="http://schemas.microsoft.com/office/drawing/2017/decorative" val="1"/>
                          </a:ext>
                        </a:extLst>
                      </p:cNvPr>
                      <p:cNvPicPr/>
                      <p:nvPr/>
                    </p:nvPicPr>
                    <p:blipFill>
                      <a:blip r:embed="rId6"/>
                      <a:stretch>
                        <a:fillRect/>
                      </a:stretch>
                    </p:blipFill>
                    <p:spPr>
                      <a:xfrm>
                        <a:off x="5397540" y="2482098"/>
                        <a:ext cx="2387520" cy="1345680"/>
                      </a:xfrm>
                      <a:prstGeom prst="rect">
                        <a:avLst/>
                      </a:prstGeom>
                    </p:spPr>
                  </p:pic>
                </p:oleObj>
              </mc:Fallback>
            </mc:AlternateContent>
          </a:graphicData>
        </a:graphic>
      </p:graphicFrame>
    </p:spTree>
    <p:extLst>
      <p:ext uri="{BB962C8B-B14F-4D97-AF65-F5344CB8AC3E}">
        <p14:creationId xmlns:p14="http://schemas.microsoft.com/office/powerpoint/2010/main" val="301955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64489"/>
            <a:ext cx="10210800" cy="783311"/>
          </a:xfrm>
        </p:spPr>
        <p:txBody>
          <a:bodyPr/>
          <a:lstStyle/>
          <a:p>
            <a:r>
              <a:rPr lang="en-US" sz="3200" dirty="0"/>
              <a:t>Is it possible that the box is moving, since the forces are equal in size but opposite in direction?</a:t>
            </a:r>
            <a:r>
              <a:rPr lang="en-US" altLang="en-US" sz="1600" dirty="0"/>
              <a:t> </a:t>
            </a:r>
            <a:r>
              <a:rPr lang="en-US" sz="1600" dirty="0"/>
              <a:t>1</a:t>
            </a:r>
          </a:p>
        </p:txBody>
      </p:sp>
      <p:sp>
        <p:nvSpPr>
          <p:cNvPr id="3" name="Content Placeholder 2"/>
          <p:cNvSpPr>
            <a:spLocks noGrp="1"/>
          </p:cNvSpPr>
          <p:nvPr>
            <p:ph sz="quarter" idx="12"/>
          </p:nvPr>
        </p:nvSpPr>
        <p:spPr/>
        <p:txBody>
          <a:bodyPr/>
          <a:lstStyle/>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a)	Yes, it is possible for the object to be moving.</a:t>
            </a:r>
          </a:p>
          <a:p>
            <a:pPr marL="536575" indent="-536575">
              <a:spcBef>
                <a:spcPts val="600"/>
              </a:spcBef>
              <a:buClr>
                <a:schemeClr val="tx1"/>
              </a:buClr>
            </a:pPr>
            <a:r>
              <a:rPr lang="en-US" altLang="en-US" dirty="0">
                <a:latin typeface="Times New Roman" panose="02020603050405020304" pitchFamily="18" charset="0"/>
                <a:cs typeface="Times New Roman" panose="02020603050405020304" pitchFamily="18" charset="0"/>
              </a:rPr>
              <a:t>b)	No, it is impossible for the object to be moving.</a:t>
            </a:r>
          </a:p>
        </p:txBody>
      </p:sp>
      <p:sp>
        <p:nvSpPr>
          <p:cNvPr id="9" name="Slide Number Placeholder 8">
            <a:extLst>
              <a:ext uri="{FF2B5EF4-FFF2-40B4-BE49-F238E27FC236}">
                <a16:creationId xmlns:a16="http://schemas.microsoft.com/office/drawing/2014/main" id="{3F19F511-3859-456B-962E-D93DC2098D8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lock is shown on a horizontal surface.  Two vectors are shown, of equal magnitude but opposite in direction, representing forces acting on the block."/>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5064"/>
          <a:stretch/>
        </p:blipFill>
        <p:spPr bwMode="auto">
          <a:xfrm>
            <a:off x="1828800" y="3484691"/>
            <a:ext cx="66548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42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664489"/>
            <a:ext cx="12192000" cy="783311"/>
          </a:xfrm>
        </p:spPr>
        <p:txBody>
          <a:bodyPr/>
          <a:lstStyle/>
          <a:p>
            <a:r>
              <a:rPr lang="en-US" altLang="en-US" sz="4000" dirty="0"/>
              <a:t>Mass and Weight</a:t>
            </a:r>
            <a:endParaRPr lang="en-US" sz="4000" dirty="0"/>
          </a:p>
        </p:txBody>
      </p:sp>
      <p:sp>
        <p:nvSpPr>
          <p:cNvPr id="5" name="Content Placeholder 2"/>
          <p:cNvSpPr>
            <a:spLocks noGrp="1"/>
          </p:cNvSpPr>
          <p:nvPr>
            <p:ph sz="quarter" idx="12"/>
          </p:nvPr>
        </p:nvSpPr>
        <p:spPr>
          <a:xfrm>
            <a:off x="1988785" y="1637882"/>
            <a:ext cx="8214430" cy="2400718"/>
          </a:xfrm>
        </p:spPr>
        <p:txBody>
          <a:bodyPr/>
          <a:lstStyle/>
          <a:p>
            <a:r>
              <a:rPr lang="en-US" altLang="en-US" dirty="0">
                <a:latin typeface="Times New Roman" panose="02020603050405020304" pitchFamily="18" charset="0"/>
                <a:cs typeface="Times New Roman" panose="02020603050405020304" pitchFamily="18" charset="0"/>
              </a:rPr>
              <a:t>What exactly </a:t>
            </a:r>
            <a:r>
              <a:rPr lang="en-US" altLang="en-US" b="1" i="1" dirty="0">
                <a:latin typeface="Times New Roman" panose="02020603050405020304" pitchFamily="18" charset="0"/>
                <a:cs typeface="Times New Roman" panose="02020603050405020304" pitchFamily="18" charset="0"/>
              </a:rPr>
              <a:t>is</a:t>
            </a:r>
            <a:r>
              <a:rPr lang="en-US" altLang="en-US" dirty="0">
                <a:latin typeface="Times New Roman" panose="02020603050405020304" pitchFamily="18" charset="0"/>
                <a:cs typeface="Times New Roman" panose="02020603050405020304" pitchFamily="18" charset="0"/>
              </a:rPr>
              <a:t> mass?</a:t>
            </a:r>
          </a:p>
          <a:p>
            <a:r>
              <a:rPr lang="en-US" altLang="en-US" dirty="0">
                <a:latin typeface="Times New Roman" panose="02020603050405020304" pitchFamily="18" charset="0"/>
                <a:cs typeface="Times New Roman" panose="02020603050405020304" pitchFamily="18" charset="0"/>
              </a:rPr>
              <a:t>Is there a difference between mass and weight?</a:t>
            </a:r>
          </a:p>
          <a:p>
            <a:r>
              <a:rPr lang="en-US" altLang="en-US" dirty="0">
                <a:latin typeface="Times New Roman" panose="02020603050405020304" pitchFamily="18" charset="0"/>
                <a:cs typeface="Times New Roman" panose="02020603050405020304" pitchFamily="18" charset="0"/>
              </a:rPr>
              <a:t>If something is weightless in space, does it still have mass?</a:t>
            </a:r>
          </a:p>
        </p:txBody>
      </p:sp>
      <p:sp>
        <p:nvSpPr>
          <p:cNvPr id="9" name="Slide Number Placeholder 8">
            <a:extLst>
              <a:ext uri="{FF2B5EF4-FFF2-40B4-BE49-F238E27FC236}">
                <a16:creationId xmlns:a16="http://schemas.microsoft.com/office/drawing/2014/main" id="{5417B55F-7FC8-4978-B892-39EB4666C6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7980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47" y="571500"/>
            <a:ext cx="12192000" cy="783311"/>
          </a:xfrm>
        </p:spPr>
        <p:txBody>
          <a:bodyPr/>
          <a:lstStyle/>
          <a:p>
            <a:r>
              <a:rPr lang="en-US" altLang="en-US" sz="4000" dirty="0"/>
              <a:t>Mass, Weight, and Inertia</a:t>
            </a:r>
            <a:r>
              <a:rPr lang="en-US" altLang="en-US" sz="1400" dirty="0"/>
              <a:t> 1</a:t>
            </a:r>
          </a:p>
        </p:txBody>
      </p:sp>
      <p:sp>
        <p:nvSpPr>
          <p:cNvPr id="5" name="Content Placeholder 2"/>
          <p:cNvSpPr>
            <a:spLocks noGrp="1"/>
          </p:cNvSpPr>
          <p:nvPr>
            <p:ph sz="quarter" idx="12"/>
          </p:nvPr>
        </p:nvSpPr>
        <p:spPr>
          <a:xfrm>
            <a:off x="1295400" y="1371600"/>
            <a:ext cx="5562600" cy="4343400"/>
          </a:xfrm>
        </p:spPr>
        <p:txBody>
          <a:bodyPr/>
          <a:lstStyle/>
          <a:p>
            <a:pPr>
              <a:spcBef>
                <a:spcPct val="0"/>
              </a:spcBef>
            </a:pPr>
            <a:r>
              <a:rPr lang="en-US" altLang="en-US" dirty="0"/>
              <a:t>A much larger force is required to produce the same acceleration for the larger mass.</a:t>
            </a:r>
          </a:p>
          <a:p>
            <a:pPr>
              <a:spcBef>
                <a:spcPct val="0"/>
              </a:spcBef>
            </a:pPr>
            <a:r>
              <a:rPr lang="en-US" altLang="en-US" b="1" i="1" dirty="0">
                <a:solidFill>
                  <a:srgbClr val="0A5D00"/>
                </a:solidFill>
              </a:rPr>
              <a:t>Inertia</a:t>
            </a:r>
            <a:r>
              <a:rPr lang="en-US" altLang="en-US" dirty="0"/>
              <a:t> is an object’s resistance to a change in its motion.</a:t>
            </a:r>
          </a:p>
          <a:p>
            <a:pPr>
              <a:spcBef>
                <a:spcPct val="0"/>
              </a:spcBef>
            </a:pPr>
            <a:r>
              <a:rPr lang="en-US" altLang="en-US" b="1" i="1" dirty="0">
                <a:solidFill>
                  <a:srgbClr val="0A5D00"/>
                </a:solidFill>
              </a:rPr>
              <a:t>Mass</a:t>
            </a:r>
            <a:r>
              <a:rPr lang="en-US" altLang="en-US" dirty="0"/>
              <a:t> is a measure of an object’s inertia.</a:t>
            </a:r>
          </a:p>
          <a:p>
            <a:pPr>
              <a:spcBef>
                <a:spcPct val="0"/>
              </a:spcBef>
            </a:pPr>
            <a:r>
              <a:rPr lang="en-US" altLang="en-US" dirty="0"/>
              <a:t>The unit of </a:t>
            </a:r>
            <a:r>
              <a:rPr lang="en-US" altLang="en-US" b="1" dirty="0">
                <a:solidFill>
                  <a:srgbClr val="7030A0"/>
                </a:solidFill>
              </a:rPr>
              <a:t>mass is kilograms </a:t>
            </a:r>
            <a:r>
              <a:rPr lang="en-US" altLang="en-US" dirty="0"/>
              <a:t>(</a:t>
            </a:r>
            <a:r>
              <a:rPr lang="en-US" altLang="en-US" b="1" dirty="0">
                <a:solidFill>
                  <a:srgbClr val="CC4D00"/>
                </a:solidFill>
              </a:rPr>
              <a:t>kg</a:t>
            </a:r>
            <a:r>
              <a:rPr lang="en-US" altLang="en-US" dirty="0"/>
              <a:t>).</a:t>
            </a:r>
          </a:p>
        </p:txBody>
      </p:sp>
      <p:sp>
        <p:nvSpPr>
          <p:cNvPr id="9" name="Slide Number Placeholder 8">
            <a:extLst>
              <a:ext uri="{FF2B5EF4-FFF2-40B4-BE49-F238E27FC236}">
                <a16:creationId xmlns:a16="http://schemas.microsoft.com/office/drawing/2014/main" id="{C6A49FB1-E457-49ED-8348-A078D9888A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The diagram shows two balls, a small one with mass m1 and a very large one with mass m2.  Both have identical vectors pointing to the right indicating the velocities.  Both have identical vectors pointing to the left indicating equal accelerations.  The vectors representing the forces are very different.  The force on m2 (the larger mass) is much greater than the force on m1 (the smaller mass)."/>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526"/>
          <a:stretch/>
        </p:blipFill>
        <p:spPr bwMode="auto">
          <a:xfrm>
            <a:off x="6705600" y="1752600"/>
            <a:ext cx="44227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63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664" y="571500"/>
            <a:ext cx="12192000" cy="783311"/>
          </a:xfrm>
        </p:spPr>
        <p:txBody>
          <a:bodyPr/>
          <a:lstStyle/>
          <a:p>
            <a:r>
              <a:rPr lang="en-US" altLang="en-US" sz="4000" dirty="0"/>
              <a:t>Mass, Weight, and Inertia</a:t>
            </a:r>
            <a:r>
              <a:rPr lang="en-US" altLang="en-US" sz="1400" dirty="0"/>
              <a:t> 2</a:t>
            </a:r>
          </a:p>
        </p:txBody>
      </p:sp>
      <p:sp>
        <p:nvSpPr>
          <p:cNvPr id="5" name="Content Placeholder 2"/>
          <p:cNvSpPr>
            <a:spLocks noGrp="1"/>
          </p:cNvSpPr>
          <p:nvPr>
            <p:ph sz="quarter" idx="12"/>
          </p:nvPr>
        </p:nvSpPr>
        <p:spPr>
          <a:xfrm>
            <a:off x="1295400" y="1637882"/>
            <a:ext cx="4800601" cy="4762918"/>
          </a:xfrm>
        </p:spPr>
        <p:txBody>
          <a:bodyPr/>
          <a:lstStyle/>
          <a:p>
            <a:pPr>
              <a:spcBef>
                <a:spcPct val="0"/>
              </a:spcBef>
            </a:pPr>
            <a:r>
              <a:rPr lang="en-US" altLang="en-US" dirty="0"/>
              <a:t>An object’s </a:t>
            </a:r>
            <a:r>
              <a:rPr lang="en-US" altLang="en-US" b="1" i="1" dirty="0">
                <a:solidFill>
                  <a:srgbClr val="0A5D00"/>
                </a:solidFill>
              </a:rPr>
              <a:t>weight</a:t>
            </a:r>
            <a:r>
              <a:rPr lang="en-US" altLang="en-US" dirty="0"/>
              <a:t> is the </a:t>
            </a:r>
            <a:r>
              <a:rPr lang="en-US" altLang="en-US" dirty="0">
                <a:solidFill>
                  <a:srgbClr val="0A5D00"/>
                </a:solidFill>
              </a:rPr>
              <a:t>gravitational force </a:t>
            </a:r>
            <a:r>
              <a:rPr lang="en-US" altLang="en-US" dirty="0"/>
              <a:t>acting on the object.</a:t>
            </a:r>
          </a:p>
          <a:p>
            <a:pPr>
              <a:spcBef>
                <a:spcPct val="0"/>
              </a:spcBef>
            </a:pPr>
            <a:r>
              <a:rPr lang="en-US" altLang="en-US" b="1" i="1" dirty="0">
                <a:solidFill>
                  <a:srgbClr val="0A5D00"/>
                </a:solidFill>
              </a:rPr>
              <a:t>Weight</a:t>
            </a:r>
            <a:r>
              <a:rPr lang="en-US" altLang="en-US" dirty="0"/>
              <a:t> is a force, measured in units of </a:t>
            </a:r>
            <a:r>
              <a:rPr lang="en-US" altLang="en-US" dirty="0" err="1"/>
              <a:t>newtons</a:t>
            </a:r>
            <a:r>
              <a:rPr lang="en-US" altLang="en-US" dirty="0"/>
              <a:t> (</a:t>
            </a:r>
            <a:r>
              <a:rPr lang="en-US" altLang="en-US" dirty="0">
                <a:solidFill>
                  <a:srgbClr val="CC4D00"/>
                </a:solidFill>
              </a:rPr>
              <a:t>N</a:t>
            </a:r>
            <a:r>
              <a:rPr lang="en-US" altLang="en-US" dirty="0"/>
              <a:t>).</a:t>
            </a:r>
          </a:p>
          <a:p>
            <a:pPr>
              <a:spcBef>
                <a:spcPct val="0"/>
              </a:spcBef>
            </a:pPr>
            <a:r>
              <a:rPr lang="en-US" altLang="en-US" b="1" dirty="0"/>
              <a:t>In the absence of gravity, an object has no </a:t>
            </a:r>
            <a:r>
              <a:rPr lang="en-US" altLang="en-US" b="1" dirty="0">
                <a:solidFill>
                  <a:srgbClr val="0A5D00"/>
                </a:solidFill>
              </a:rPr>
              <a:t>weight</a:t>
            </a:r>
            <a:r>
              <a:rPr lang="en-US" altLang="en-US" b="1" dirty="0"/>
              <a:t> but still has the same </a:t>
            </a:r>
            <a:r>
              <a:rPr lang="en-US" altLang="en-US" b="1" dirty="0">
                <a:solidFill>
                  <a:srgbClr val="0A5D00"/>
                </a:solidFill>
              </a:rPr>
              <a:t>mass</a:t>
            </a:r>
            <a:r>
              <a:rPr lang="en-US" altLang="en-US" b="1" dirty="0"/>
              <a:t>.</a:t>
            </a:r>
          </a:p>
        </p:txBody>
      </p:sp>
      <p:sp>
        <p:nvSpPr>
          <p:cNvPr id="9" name="Slide Number Placeholder 8">
            <a:extLst>
              <a:ext uri="{FF2B5EF4-FFF2-40B4-BE49-F238E27FC236}">
                <a16:creationId xmlns:a16="http://schemas.microsoft.com/office/drawing/2014/main" id="{FA7BB01C-96D4-4E4C-9BEB-13B595155F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The gravitational force on an unknown weight is compared to a known gravitational force on standard weights.">
            <a:extLs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949"/>
          <a:stretch/>
        </p:blipFill>
        <p:spPr bwMode="auto">
          <a:xfrm>
            <a:off x="6400800" y="1820862"/>
            <a:ext cx="44227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434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7B3564E4-FE39-4897-B5FE-3114FB19F808}"/>
              </a:ext>
            </a:extLst>
          </p:cNvPr>
          <p:cNvSpPr>
            <a:spLocks noGrp="1"/>
          </p:cNvSpPr>
          <p:nvPr>
            <p:ph type="title"/>
          </p:nvPr>
        </p:nvSpPr>
        <p:spPr>
          <a:xfrm>
            <a:off x="221883" y="430304"/>
            <a:ext cx="11280000" cy="810000"/>
          </a:xfrm>
        </p:spPr>
        <p:txBody>
          <a:bodyPr/>
          <a:lstStyle/>
          <a:p>
            <a:r>
              <a:rPr lang="en-US" altLang="en-US" dirty="0"/>
              <a:t>Mass, Weight, and Inertia</a:t>
            </a:r>
            <a:r>
              <a:rPr lang="en-US" altLang="en-US" sz="1400" dirty="0"/>
              <a:t> 3</a:t>
            </a:r>
            <a:endParaRPr lang="en-IN" dirty="0"/>
          </a:p>
        </p:txBody>
      </p:sp>
      <p:sp>
        <p:nvSpPr>
          <p:cNvPr id="23" name="Content Placeholder 2">
            <a:extLst>
              <a:ext uri="{FF2B5EF4-FFF2-40B4-BE49-F238E27FC236}">
                <a16:creationId xmlns:a16="http://schemas.microsoft.com/office/drawing/2014/main" id="{D00218C7-12E5-4156-90C5-42E1C7FDA88D}"/>
              </a:ext>
            </a:extLst>
          </p:cNvPr>
          <p:cNvSpPr>
            <a:spLocks noGrp="1"/>
          </p:cNvSpPr>
          <p:nvPr>
            <p:ph sz="quarter" idx="11"/>
          </p:nvPr>
        </p:nvSpPr>
        <p:spPr>
          <a:xfrm>
            <a:off x="1066799" y="1219200"/>
            <a:ext cx="9479873" cy="990600"/>
          </a:xfrm>
        </p:spPr>
        <p:txBody>
          <a:bodyPr/>
          <a:lstStyle/>
          <a:p>
            <a:r>
              <a:rPr lang="en-US" altLang="en-US" sz="2800" dirty="0"/>
              <a:t>Objects of different mass experience the same gravitational acceleration on Earth:</a:t>
            </a:r>
            <a:endParaRPr lang="en-IN" sz="2800" dirty="0"/>
          </a:p>
        </p:txBody>
      </p:sp>
      <p:graphicFrame>
        <p:nvGraphicFramePr>
          <p:cNvPr id="32" name="Object 3">
            <a:extLst>
              <a:ext uri="{FF2B5EF4-FFF2-40B4-BE49-F238E27FC236}">
                <a16:creationId xmlns:a16="http://schemas.microsoft.com/office/drawing/2014/main" id="{89EAA58A-9F1C-4657-A386-FEBC58FB02F0}"/>
              </a:ex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2514600" y="2022196"/>
          <a:ext cx="1936750" cy="571500"/>
        </p:xfrm>
        <a:graphic>
          <a:graphicData uri="http://schemas.openxmlformats.org/presentationml/2006/ole">
            <mc:AlternateContent xmlns:mc="http://schemas.openxmlformats.org/markup-compatibility/2006">
              <mc:Choice xmlns:v="urn:schemas-microsoft-com:vml" Requires="v">
                <p:oleObj name="Equation" r:id="rId3" imgW="774360" imgH="228600" progId="Equation.DSMT4">
                  <p:embed/>
                </p:oleObj>
              </mc:Choice>
              <mc:Fallback>
                <p:oleObj name="Equation" r:id="rId3" imgW="774360" imgH="228600" progId="Equation.DSMT4">
                  <p:embed/>
                  <p:pic>
                    <p:nvPicPr>
                      <p:cNvPr id="32" name="Object 3">
                        <a:extLst>
                          <a:ext uri="{FF2B5EF4-FFF2-40B4-BE49-F238E27FC236}">
                            <a16:creationId xmlns:a16="http://schemas.microsoft.com/office/drawing/2014/main" id="{89EAA58A-9F1C-4657-A386-FEBC58FB02F0}"/>
                          </a:ext>
                          <a:ext uri="{C183D7F6-B498-43B3-948B-1728B52AA6E4}">
                            <adec:decorative xmlns:adec="http://schemas.microsoft.com/office/drawing/2017/decorative" val="1"/>
                          </a:ext>
                        </a:extLst>
                      </p:cNvPr>
                      <p:cNvPicPr/>
                      <p:nvPr/>
                    </p:nvPicPr>
                    <p:blipFill>
                      <a:blip r:embed="rId4"/>
                      <a:stretch>
                        <a:fillRect/>
                      </a:stretch>
                    </p:blipFill>
                    <p:spPr>
                      <a:xfrm>
                        <a:off x="2514600" y="2022196"/>
                        <a:ext cx="1936750" cy="571500"/>
                      </a:xfrm>
                      <a:prstGeom prst="rect">
                        <a:avLst/>
                      </a:prstGeom>
                    </p:spPr>
                  </p:pic>
                </p:oleObj>
              </mc:Fallback>
            </mc:AlternateContent>
          </a:graphicData>
        </a:graphic>
      </p:graphicFrame>
      <p:sp>
        <p:nvSpPr>
          <p:cNvPr id="25" name="Content Placeholder 4">
            <a:extLst>
              <a:ext uri="{FF2B5EF4-FFF2-40B4-BE49-F238E27FC236}">
                <a16:creationId xmlns:a16="http://schemas.microsoft.com/office/drawing/2014/main" id="{34184BF0-DF76-4D29-98FE-892378D4CF62}"/>
              </a:ext>
            </a:extLst>
          </p:cNvPr>
          <p:cNvSpPr>
            <a:spLocks noGrp="1"/>
          </p:cNvSpPr>
          <p:nvPr>
            <p:ph sz="quarter" idx="13"/>
          </p:nvPr>
        </p:nvSpPr>
        <p:spPr>
          <a:xfrm>
            <a:off x="5486400" y="2389624"/>
            <a:ext cx="5754000" cy="3631302"/>
          </a:xfrm>
        </p:spPr>
        <p:txBody>
          <a:bodyPr>
            <a:noAutofit/>
          </a:bodyPr>
          <a:lstStyle/>
          <a:p>
            <a:pPr>
              <a:spcBef>
                <a:spcPct val="0"/>
              </a:spcBef>
            </a:pPr>
            <a:r>
              <a:rPr lang="en-US" altLang="en-US" sz="2800" dirty="0"/>
              <a:t>By Newton’s 2</a:t>
            </a:r>
            <a:r>
              <a:rPr lang="en-US" altLang="en-US" sz="2800" baseline="30000" dirty="0"/>
              <a:t>nd</a:t>
            </a:r>
            <a:r>
              <a:rPr lang="en-US" altLang="en-US" sz="2800" dirty="0"/>
              <a:t> Law,</a:t>
            </a:r>
            <a:br>
              <a:rPr lang="en-US" altLang="en-US" sz="2800" dirty="0"/>
            </a:br>
            <a:r>
              <a:rPr lang="en-US" altLang="en-US" sz="2800" b="1" dirty="0"/>
              <a:t>F = ma</a:t>
            </a:r>
            <a:r>
              <a:rPr lang="en-US" altLang="en-US" sz="2800" dirty="0"/>
              <a:t>, the weight is</a:t>
            </a:r>
            <a:br>
              <a:rPr lang="en-US" altLang="en-US" sz="2800" dirty="0"/>
            </a:br>
            <a:r>
              <a:rPr lang="en-US" altLang="en-US" sz="2800" b="1" dirty="0">
                <a:solidFill>
                  <a:srgbClr val="D40555"/>
                </a:solidFill>
              </a:rPr>
              <a:t>W = mg</a:t>
            </a:r>
            <a:r>
              <a:rPr lang="en-US" altLang="en-US" sz="2800" dirty="0"/>
              <a:t>.</a:t>
            </a:r>
          </a:p>
          <a:p>
            <a:pPr>
              <a:spcBef>
                <a:spcPct val="0"/>
              </a:spcBef>
            </a:pPr>
            <a:r>
              <a:rPr lang="en-US" altLang="en-US" sz="2800" u="sng" dirty="0"/>
              <a:t>Different</a:t>
            </a:r>
            <a:r>
              <a:rPr lang="en-US" altLang="en-US" sz="2800" dirty="0"/>
              <a:t> gravitational forces (weights) act on falling objects of different masses, but the objects have the </a:t>
            </a:r>
            <a:r>
              <a:rPr lang="en-US" altLang="en-US" sz="2800" b="1" dirty="0">
                <a:solidFill>
                  <a:srgbClr val="FF0000"/>
                </a:solidFill>
              </a:rPr>
              <a:t>SAME acceleration</a:t>
            </a:r>
            <a:r>
              <a:rPr lang="en-US" altLang="en-US" sz="2800" dirty="0"/>
              <a:t>.</a:t>
            </a:r>
          </a:p>
        </p:txBody>
      </p:sp>
      <p:pic>
        <p:nvPicPr>
          <p:cNvPr id="33" name="Picture 5" descr="This sketch shows two masses (represented as circles).  Mass m1 is smaller than mass m2.  They each have identical vectors pointing downward that represent the acceleration due to gravity.  The forces on them are very different and are represented by vectors (also downward).  The large mass (m2) has a much larger force on it than the smaller mass.">
            <a:extLst>
              <a:ext uri="{FF2B5EF4-FFF2-40B4-BE49-F238E27FC236}">
                <a16:creationId xmlns:a16="http://schemas.microsoft.com/office/drawing/2014/main" id="{E7816C83-74BD-49AC-8321-1EB6EB25932F}"/>
              </a:ext>
            </a:extLst>
          </p:cNvPr>
          <p:cNvPicPr>
            <a:picLocks noGrp="1" noChangeAspect="1" noChangeArrowheads="1"/>
          </p:cNvPicPr>
          <p:nvPr>
            <p:ph sz="quarter" idx="14"/>
          </p:nvPr>
        </p:nvPicPr>
        <p:blipFill rotWithShape="1">
          <a:blip r:embed="rId5" cstate="hqprint">
            <a:extLst>
              <a:ext uri="{28A0092B-C50C-407E-A947-70E740481C1C}">
                <a14:useLocalDpi xmlns:a14="http://schemas.microsoft.com/office/drawing/2010/main" val="0"/>
              </a:ext>
            </a:extLst>
          </a:blip>
          <a:stretch/>
        </p:blipFill>
        <p:spPr bwMode="auto">
          <a:xfrm>
            <a:off x="1447800" y="3057298"/>
            <a:ext cx="32004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6" hidden="1">
            <a:extLst>
              <a:ext uri="{FF2B5EF4-FFF2-40B4-BE49-F238E27FC236}">
                <a16:creationId xmlns:a16="http://schemas.microsoft.com/office/drawing/2014/main" id="{37D26CF2-8EDF-4500-9B5F-491B6CBBA612}"/>
              </a:ext>
            </a:extLst>
          </p:cNvPr>
          <p:cNvSpPr>
            <a:spLocks noGrp="1"/>
          </p:cNvSpPr>
          <p:nvPr>
            <p:ph sz="quarter" idx="15"/>
          </p:nvPr>
        </p:nvSpPr>
        <p:spPr>
          <a:xfrm>
            <a:off x="7022320" y="5319341"/>
            <a:ext cx="2834560" cy="461819"/>
          </a:xfrm>
        </p:spPr>
        <p:txBody>
          <a:bodyPr>
            <a:normAutofit fontScale="92500" lnSpcReduction="20000"/>
          </a:bodyPr>
          <a:lstStyle/>
          <a:p>
            <a:endParaRPr lang="en-IN" dirty="0"/>
          </a:p>
        </p:txBody>
      </p:sp>
      <p:sp>
        <p:nvSpPr>
          <p:cNvPr id="28" name="Content Placeholder 7" hidden="1">
            <a:extLst>
              <a:ext uri="{FF2B5EF4-FFF2-40B4-BE49-F238E27FC236}">
                <a16:creationId xmlns:a16="http://schemas.microsoft.com/office/drawing/2014/main" id="{BD93BA39-F133-41EE-9646-F5DBE25DE6D6}"/>
              </a:ext>
            </a:extLst>
          </p:cNvPr>
          <p:cNvSpPr>
            <a:spLocks noGrp="1"/>
          </p:cNvSpPr>
          <p:nvPr>
            <p:ph sz="quarter" idx="16"/>
          </p:nvPr>
        </p:nvSpPr>
        <p:spPr>
          <a:xfrm>
            <a:off x="7022320" y="5966691"/>
            <a:ext cx="2834560" cy="461819"/>
          </a:xfrm>
        </p:spPr>
        <p:txBody>
          <a:bodyPr/>
          <a:lstStyle/>
          <a:p>
            <a:endParaRPr lang="en-IN"/>
          </a:p>
        </p:txBody>
      </p:sp>
      <p:sp>
        <p:nvSpPr>
          <p:cNvPr id="30" name="Text Placeholder 8" hidden="1">
            <a:extLst>
              <a:ext uri="{FF2B5EF4-FFF2-40B4-BE49-F238E27FC236}">
                <a16:creationId xmlns:a16="http://schemas.microsoft.com/office/drawing/2014/main" id="{F020FE84-759B-49D8-9488-FF30C4BF3152}"/>
              </a:ext>
            </a:extLst>
          </p:cNvPr>
          <p:cNvSpPr>
            <a:spLocks noGrp="1"/>
          </p:cNvSpPr>
          <p:nvPr>
            <p:ph type="body" sz="quarter" idx="18"/>
          </p:nvPr>
        </p:nvSpPr>
        <p:spPr/>
        <p:txBody>
          <a:bodyPr>
            <a:normAutofit fontScale="92500" lnSpcReduction="20000"/>
          </a:bodyPr>
          <a:lstStyle/>
          <a:p>
            <a:endParaRPr lang="en-IN"/>
          </a:p>
        </p:txBody>
      </p:sp>
      <p:sp>
        <p:nvSpPr>
          <p:cNvPr id="31" name="Text Placeholder 9" hidden="1">
            <a:extLst>
              <a:ext uri="{FF2B5EF4-FFF2-40B4-BE49-F238E27FC236}">
                <a16:creationId xmlns:a16="http://schemas.microsoft.com/office/drawing/2014/main" id="{E48698A5-DA95-4252-B7AC-452AE4E052B5}"/>
              </a:ext>
            </a:extLst>
          </p:cNvPr>
          <p:cNvSpPr>
            <a:spLocks noGrp="1"/>
          </p:cNvSpPr>
          <p:nvPr>
            <p:ph type="body" sz="quarter" idx="19"/>
          </p:nvPr>
        </p:nvSpPr>
        <p:spPr/>
        <p:txBody>
          <a:bodyPr/>
          <a:lstStyle/>
          <a:p>
            <a:endParaRPr lang="en-IN"/>
          </a:p>
        </p:txBody>
      </p:sp>
      <p:sp>
        <p:nvSpPr>
          <p:cNvPr id="34" name="Slide Number Placeholder 10">
            <a:extLst>
              <a:ext uri="{FF2B5EF4-FFF2-40B4-BE49-F238E27FC236}">
                <a16:creationId xmlns:a16="http://schemas.microsoft.com/office/drawing/2014/main" id="{D8E0FFF2-1A3E-4AFE-87DC-17B902BEB34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219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62000"/>
            <a:ext cx="10782300" cy="783311"/>
          </a:xfrm>
        </p:spPr>
        <p:txBody>
          <a:bodyPr/>
          <a:lstStyle/>
          <a:p>
            <a:r>
              <a:rPr lang="en-US" sz="3000" dirty="0"/>
              <a:t>A ball hangs from a string attached to the ceiling.  What is the net force acting on the ball?</a:t>
            </a:r>
            <a:r>
              <a:rPr lang="en-US" altLang="en-US" sz="1600" dirty="0"/>
              <a:t> </a:t>
            </a:r>
            <a:r>
              <a:rPr lang="en-US" sz="1500" dirty="0"/>
              <a:t>1</a:t>
            </a:r>
          </a:p>
        </p:txBody>
      </p:sp>
      <p:sp>
        <p:nvSpPr>
          <p:cNvPr id="3" name="Content Placeholder 2"/>
          <p:cNvSpPr>
            <a:spLocks noGrp="1"/>
          </p:cNvSpPr>
          <p:nvPr>
            <p:ph sz="quarter" idx="12"/>
          </p:nvPr>
        </p:nvSpPr>
        <p:spPr>
          <a:xfrm>
            <a:off x="1379185" y="2209800"/>
            <a:ext cx="5478815" cy="2781718"/>
          </a:xfrm>
        </p:spPr>
        <p:txBody>
          <a:bodyPr/>
          <a:lstStyle/>
          <a:p>
            <a:pPr marL="536575" indent="-536575">
              <a:buClr>
                <a:schemeClr val="tx1"/>
              </a:buClr>
            </a:pPr>
            <a:r>
              <a:rPr lang="en-US" altLang="en-US" dirty="0">
                <a:latin typeface="Times New Roman" panose="02020603050405020304" pitchFamily="18" charset="0"/>
                <a:cs typeface="Times New Roman" panose="02020603050405020304" pitchFamily="18" charset="0"/>
              </a:rPr>
              <a:t>a)	The net force is downward. </a:t>
            </a:r>
          </a:p>
          <a:p>
            <a:pPr marL="536575" indent="-536575">
              <a:buClr>
                <a:schemeClr val="tx1"/>
              </a:buClr>
            </a:pPr>
            <a:r>
              <a:rPr lang="en-US" altLang="en-US" dirty="0">
                <a:latin typeface="Times New Roman" panose="02020603050405020304" pitchFamily="18" charset="0"/>
                <a:cs typeface="Times New Roman" panose="02020603050405020304" pitchFamily="18" charset="0"/>
              </a:rPr>
              <a:t>b)	The net force is upward. </a:t>
            </a:r>
          </a:p>
          <a:p>
            <a:pPr marL="536575" indent="-536575">
              <a:buClr>
                <a:schemeClr val="tx1"/>
              </a:buClr>
            </a:pPr>
            <a:r>
              <a:rPr lang="en-US" altLang="en-US" dirty="0">
                <a:latin typeface="Times New Roman" panose="02020603050405020304" pitchFamily="18" charset="0"/>
                <a:cs typeface="Times New Roman" panose="02020603050405020304" pitchFamily="18" charset="0"/>
              </a:rPr>
              <a:t>c)	The net force is zero.</a:t>
            </a:r>
          </a:p>
        </p:txBody>
      </p:sp>
      <p:sp>
        <p:nvSpPr>
          <p:cNvPr id="9" name="Slide Number Placeholder 8">
            <a:extLst>
              <a:ext uri="{FF2B5EF4-FFF2-40B4-BE49-F238E27FC236}">
                <a16:creationId xmlns:a16="http://schemas.microsoft.com/office/drawing/2014/main" id="{17D21ACA-BC10-4812-9664-53443A0F701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all of mass m hangs motionless from a string attached to the ceiling.">
            <a:extLs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107"/>
          <a:stretch/>
        </p:blipFill>
        <p:spPr bwMode="auto">
          <a:xfrm>
            <a:off x="6934200" y="2971800"/>
            <a:ext cx="392271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15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2248"/>
            <a:ext cx="11125200" cy="783311"/>
          </a:xfrm>
        </p:spPr>
        <p:txBody>
          <a:bodyPr/>
          <a:lstStyle/>
          <a:p>
            <a:r>
              <a:rPr lang="en-US" sz="3000" dirty="0"/>
              <a:t>A ball hangs from a string attached to the ceiling.  What is the net force acting on the ball?</a:t>
            </a:r>
            <a:r>
              <a:rPr lang="en-US" altLang="en-US" sz="1600" dirty="0"/>
              <a:t> </a:t>
            </a:r>
            <a:r>
              <a:rPr lang="en-US" sz="1500" dirty="0"/>
              <a:t>2</a:t>
            </a:r>
          </a:p>
        </p:txBody>
      </p:sp>
      <p:sp>
        <p:nvSpPr>
          <p:cNvPr id="4" name="Content Placeholder 3"/>
          <p:cNvSpPr>
            <a:spLocks noGrp="1"/>
          </p:cNvSpPr>
          <p:nvPr>
            <p:ph type="body" sz="quarter" idx="11"/>
          </p:nvPr>
        </p:nvSpPr>
        <p:spPr>
          <a:xfrm>
            <a:off x="1066800" y="1195967"/>
            <a:ext cx="5410200" cy="2233034"/>
          </a:xfrm>
        </p:spPr>
        <p:txBody>
          <a:bodyPr>
            <a:noAutofit/>
          </a:bodyPr>
          <a:lstStyle/>
          <a:p>
            <a:pPr marL="536575" indent="-536575" algn="l">
              <a:buClr>
                <a:schemeClr val="tx1"/>
              </a:buClr>
            </a:pPr>
            <a:r>
              <a:rPr lang="en-US" altLang="en-US" sz="2400" dirty="0"/>
              <a:t>a)	The net force is downward. </a:t>
            </a:r>
          </a:p>
          <a:p>
            <a:pPr marL="536575" indent="-536575" algn="l">
              <a:buClr>
                <a:schemeClr val="tx1"/>
              </a:buClr>
            </a:pPr>
            <a:r>
              <a:rPr lang="en-US" altLang="en-US" sz="2400" dirty="0"/>
              <a:t>b)	The net force is upward. </a:t>
            </a:r>
          </a:p>
          <a:p>
            <a:pPr marL="536575" indent="-536575" algn="l">
              <a:buClr>
                <a:schemeClr val="tx1"/>
              </a:buClr>
            </a:pPr>
            <a:r>
              <a:rPr lang="en-US" altLang="en-US" sz="2400" dirty="0"/>
              <a:t>c)	The net force is zero.</a:t>
            </a:r>
          </a:p>
        </p:txBody>
      </p:sp>
      <p:sp>
        <p:nvSpPr>
          <p:cNvPr id="3" name="Content Placeholder 2"/>
          <p:cNvSpPr>
            <a:spLocks noGrp="1"/>
          </p:cNvSpPr>
          <p:nvPr>
            <p:ph sz="quarter" idx="12"/>
          </p:nvPr>
        </p:nvSpPr>
        <p:spPr>
          <a:xfrm>
            <a:off x="990600" y="3429000"/>
            <a:ext cx="5562601" cy="3125962"/>
          </a:xfrm>
        </p:spPr>
        <p:txBody>
          <a:bodyPr/>
          <a:lstStyle/>
          <a:p>
            <a:pPr marL="536575" indent="-536575"/>
            <a:r>
              <a:rPr lang="en-US" altLang="en-US" sz="2400" dirty="0"/>
              <a:t>c)	Zero. Since the ball is hanging from the ceiling at rest, it is not accelerating so the net force is zero. There are two forces acting on the ball: tension from the string and force due to gravitation.  They cancel each other.</a:t>
            </a:r>
          </a:p>
        </p:txBody>
      </p:sp>
      <p:sp>
        <p:nvSpPr>
          <p:cNvPr id="9" name="Slide Number Placeholder 8">
            <a:extLst>
              <a:ext uri="{FF2B5EF4-FFF2-40B4-BE49-F238E27FC236}">
                <a16:creationId xmlns:a16="http://schemas.microsoft.com/office/drawing/2014/main" id="{A7CC019F-41E7-4A5E-A49A-881B0BEBD1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all of mass m hangs motionless from a string attached to the ceiling.">
            <a:extLs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760" b="-1"/>
          <a:stretch/>
        </p:blipFill>
        <p:spPr bwMode="auto">
          <a:xfrm>
            <a:off x="7463118" y="2792413"/>
            <a:ext cx="3922712"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104" y="838200"/>
            <a:ext cx="10744200" cy="1066800"/>
          </a:xfrm>
        </p:spPr>
        <p:txBody>
          <a:bodyPr>
            <a:noAutofit/>
          </a:bodyPr>
          <a:lstStyle/>
          <a:p>
            <a:r>
              <a:rPr lang="en-US" sz="2800" dirty="0"/>
              <a:t>Two masses connected by a string are placed on a fixed frictionless pulley. If m</a:t>
            </a:r>
            <a:r>
              <a:rPr lang="en-US" sz="2800" baseline="-25000" dirty="0"/>
              <a:t>2</a:t>
            </a:r>
            <a:r>
              <a:rPr lang="en-US" sz="2800" dirty="0"/>
              <a:t> is larger than m</a:t>
            </a:r>
            <a:r>
              <a:rPr lang="en-US" sz="2800" baseline="-25000" dirty="0"/>
              <a:t>1</a:t>
            </a:r>
            <a:r>
              <a:rPr lang="en-US" sz="2800" dirty="0"/>
              <a:t>, will the two masses accelerate?</a:t>
            </a:r>
            <a:r>
              <a:rPr lang="en-US" altLang="en-US" sz="1600" dirty="0"/>
              <a:t> </a:t>
            </a:r>
            <a:r>
              <a:rPr lang="en-US" sz="1500" dirty="0"/>
              <a:t>1</a:t>
            </a:r>
          </a:p>
        </p:txBody>
      </p:sp>
      <p:sp>
        <p:nvSpPr>
          <p:cNvPr id="3" name="Content Placeholder 2"/>
          <p:cNvSpPr>
            <a:spLocks noGrp="1"/>
          </p:cNvSpPr>
          <p:nvPr>
            <p:ph sz="quarter" idx="12"/>
          </p:nvPr>
        </p:nvSpPr>
        <p:spPr>
          <a:xfrm>
            <a:off x="1295400" y="2362200"/>
            <a:ext cx="8214430" cy="1600200"/>
          </a:xfrm>
        </p:spPr>
        <p:txBody>
          <a:bodyPr/>
          <a:lstStyle/>
          <a:p>
            <a:pPr marL="536575" indent="-536575">
              <a:buClr>
                <a:schemeClr val="tx1"/>
              </a:buClr>
            </a:pPr>
            <a:r>
              <a:rPr lang="en-US" altLang="en-US" dirty="0">
                <a:latin typeface="Times New Roman" panose="02020603050405020304" pitchFamily="18" charset="0"/>
                <a:cs typeface="Times New Roman" panose="02020603050405020304" pitchFamily="18" charset="0"/>
              </a:rPr>
              <a:t>a)	Yes. </a:t>
            </a:r>
          </a:p>
          <a:p>
            <a:pPr marL="536575" indent="-536575">
              <a:buClr>
                <a:schemeClr val="tx1"/>
              </a:buClr>
            </a:pPr>
            <a:r>
              <a:rPr lang="en-US" altLang="en-US" dirty="0">
                <a:latin typeface="Times New Roman" panose="02020603050405020304" pitchFamily="18" charset="0"/>
                <a:cs typeface="Times New Roman" panose="02020603050405020304" pitchFamily="18" charset="0"/>
              </a:rPr>
              <a:t>b)	No. </a:t>
            </a:r>
          </a:p>
          <a:p>
            <a:pPr marL="536575" indent="-536575">
              <a:buClr>
                <a:schemeClr val="tx1"/>
              </a:buClr>
            </a:pPr>
            <a:r>
              <a:rPr lang="en-US" altLang="en-US" dirty="0">
                <a:latin typeface="Times New Roman" panose="02020603050405020304" pitchFamily="18" charset="0"/>
                <a:cs typeface="Times New Roman" panose="02020603050405020304" pitchFamily="18" charset="0"/>
              </a:rPr>
              <a:t>c)	You can’t tell from this diagram.</a:t>
            </a:r>
          </a:p>
        </p:txBody>
      </p:sp>
      <p:sp>
        <p:nvSpPr>
          <p:cNvPr id="9" name="Slide Number Placeholder 8">
            <a:extLst>
              <a:ext uri="{FF2B5EF4-FFF2-40B4-BE49-F238E27FC236}">
                <a16:creationId xmlns:a16="http://schemas.microsoft.com/office/drawing/2014/main" id="{23F6C47A-B754-437A-AE02-C0A6BA0AAD0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pulley is shown with two masses hanging from it.  Mass m1 is hanging on the left side and mass m2 is hanging on the right side.  They are connected by a string which goes through the pulley."/>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t="1541" b="-1"/>
          <a:stretch/>
        </p:blipFill>
        <p:spPr bwMode="auto">
          <a:xfrm>
            <a:off x="8534400" y="3628884"/>
            <a:ext cx="28479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840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826"/>
            <a:ext cx="10591800" cy="783311"/>
          </a:xfrm>
        </p:spPr>
        <p:txBody>
          <a:bodyPr>
            <a:noAutofit/>
          </a:bodyPr>
          <a:lstStyle/>
          <a:p>
            <a:r>
              <a:rPr lang="en-US" sz="2800" dirty="0"/>
              <a:t>Two masses connected by a string are placed on a fixed frictionless pulley. If m</a:t>
            </a:r>
            <a:r>
              <a:rPr lang="en-US" sz="2800" baseline="-25000" dirty="0"/>
              <a:t>2</a:t>
            </a:r>
            <a:r>
              <a:rPr lang="en-US" sz="2800" dirty="0"/>
              <a:t> is larger than m</a:t>
            </a:r>
            <a:r>
              <a:rPr lang="en-US" sz="2800" baseline="-25000" dirty="0"/>
              <a:t>1</a:t>
            </a:r>
            <a:r>
              <a:rPr lang="en-US" sz="2800" dirty="0"/>
              <a:t>, will the two masses accelerate?</a:t>
            </a:r>
            <a:r>
              <a:rPr lang="en-US" sz="1500" dirty="0"/>
              <a:t> 2 </a:t>
            </a:r>
          </a:p>
        </p:txBody>
      </p:sp>
      <p:sp>
        <p:nvSpPr>
          <p:cNvPr id="4" name="Content Placeholder 3"/>
          <p:cNvSpPr>
            <a:spLocks noGrp="1"/>
          </p:cNvSpPr>
          <p:nvPr>
            <p:ph type="body" sz="quarter" idx="11"/>
          </p:nvPr>
        </p:nvSpPr>
        <p:spPr>
          <a:xfrm>
            <a:off x="1371600" y="1302698"/>
            <a:ext cx="5210414" cy="2498116"/>
          </a:xfrm>
        </p:spPr>
        <p:txBody>
          <a:bodyPr/>
          <a:lstStyle/>
          <a:p>
            <a:pPr marL="536575" indent="-536575" algn="l">
              <a:buClr>
                <a:schemeClr val="tx1"/>
              </a:buClr>
            </a:pPr>
            <a:r>
              <a:rPr lang="en-US" altLang="en-US" sz="2400" dirty="0"/>
              <a:t>a)	Yes. </a:t>
            </a:r>
          </a:p>
          <a:p>
            <a:pPr marL="536575" indent="-536575" algn="l">
              <a:buClr>
                <a:schemeClr val="tx1"/>
              </a:buClr>
            </a:pPr>
            <a:r>
              <a:rPr lang="en-US" altLang="en-US" sz="2400" dirty="0"/>
              <a:t>b)	No. </a:t>
            </a:r>
          </a:p>
          <a:p>
            <a:pPr marL="536575" indent="-536575" algn="l">
              <a:buClr>
                <a:schemeClr val="tx1"/>
              </a:buClr>
            </a:pPr>
            <a:r>
              <a:rPr lang="en-US" altLang="en-US" sz="2400" dirty="0"/>
              <a:t>c)	You can’t tell from this diagram.</a:t>
            </a:r>
          </a:p>
        </p:txBody>
      </p:sp>
      <p:sp>
        <p:nvSpPr>
          <p:cNvPr id="3" name="Content Placeholder 2"/>
          <p:cNvSpPr>
            <a:spLocks noGrp="1"/>
          </p:cNvSpPr>
          <p:nvPr>
            <p:ph sz="quarter" idx="12"/>
          </p:nvPr>
        </p:nvSpPr>
        <p:spPr>
          <a:xfrm>
            <a:off x="2180986" y="3573338"/>
            <a:ext cx="4286118" cy="2751263"/>
          </a:xfrm>
        </p:spPr>
        <p:txBody>
          <a:bodyPr/>
          <a:lstStyle/>
          <a:p>
            <a:pPr marL="536575" indent="-536575">
              <a:buClr>
                <a:schemeClr val="tx1"/>
              </a:buClr>
            </a:pPr>
            <a:r>
              <a:rPr lang="en-US" altLang="en-US" sz="2400" dirty="0"/>
              <a:t>a)	Yes. Mass m</a:t>
            </a:r>
            <a:r>
              <a:rPr lang="en-US" altLang="en-US" sz="2400" baseline="-25000" dirty="0"/>
              <a:t>2</a:t>
            </a:r>
            <a:r>
              <a:rPr lang="en-US" altLang="en-US" sz="2400" dirty="0"/>
              <a:t>, being heavier, will fall and mass m</a:t>
            </a:r>
            <a:r>
              <a:rPr lang="en-US" altLang="en-US" sz="2400" baseline="-25000" dirty="0"/>
              <a:t>1</a:t>
            </a:r>
            <a:r>
              <a:rPr lang="en-US" altLang="en-US" sz="2400" dirty="0"/>
              <a:t>, tied to mass m</a:t>
            </a:r>
            <a:r>
              <a:rPr lang="en-US" altLang="en-US" sz="2400" baseline="-25000" dirty="0"/>
              <a:t>2</a:t>
            </a:r>
            <a:r>
              <a:rPr lang="en-US" altLang="en-US" sz="2400" dirty="0"/>
              <a:t> with a string, will rise. Both will increase speed with time and have the same magnitude of acceleration.</a:t>
            </a:r>
          </a:p>
        </p:txBody>
      </p:sp>
      <p:sp>
        <p:nvSpPr>
          <p:cNvPr id="9" name="Slide Number Placeholder 8">
            <a:extLst>
              <a:ext uri="{FF2B5EF4-FFF2-40B4-BE49-F238E27FC236}">
                <a16:creationId xmlns:a16="http://schemas.microsoft.com/office/drawing/2014/main" id="{DD065179-6C8E-4F49-A4D0-0D153564BA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pulley is shown with two masses hanging from it.  Mass m1 is hanging on the left side and mass m2 is hanging on the right side.  They are connected by a string which goes through the pulley."/>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954"/>
          <a:stretch/>
        </p:blipFill>
        <p:spPr bwMode="auto">
          <a:xfrm>
            <a:off x="7301706" y="2835556"/>
            <a:ext cx="3684587"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830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71500"/>
            <a:ext cx="12192000" cy="783311"/>
          </a:xfrm>
        </p:spPr>
        <p:txBody>
          <a:bodyPr/>
          <a:lstStyle/>
          <a:p>
            <a:r>
              <a:rPr lang="en-US" altLang="en-US" sz="4000" dirty="0"/>
              <a:t>Newton’s Third Law</a:t>
            </a:r>
            <a:endParaRPr lang="en-US" sz="4000" dirty="0"/>
          </a:p>
        </p:txBody>
      </p:sp>
      <p:sp>
        <p:nvSpPr>
          <p:cNvPr id="5" name="Content Placeholder 2"/>
          <p:cNvSpPr>
            <a:spLocks noGrp="1"/>
          </p:cNvSpPr>
          <p:nvPr>
            <p:ph sz="quarter" idx="12"/>
          </p:nvPr>
        </p:nvSpPr>
        <p:spPr>
          <a:xfrm>
            <a:off x="1447800" y="1637882"/>
            <a:ext cx="8755415" cy="3772318"/>
          </a:xfrm>
        </p:spPr>
        <p:txBody>
          <a:bodyPr/>
          <a:lstStyle/>
          <a:p>
            <a:pPr>
              <a:lnSpc>
                <a:spcPct val="80000"/>
              </a:lnSpc>
            </a:pPr>
            <a:r>
              <a:rPr lang="en-US" altLang="en-US" dirty="0">
                <a:latin typeface="Times New Roman" panose="02020603050405020304" pitchFamily="18" charset="0"/>
                <a:cs typeface="Times New Roman" panose="02020603050405020304" pitchFamily="18" charset="0"/>
              </a:rPr>
              <a:t>Where do forces come from?</a:t>
            </a:r>
          </a:p>
          <a:p>
            <a:pPr>
              <a:lnSpc>
                <a:spcPct val="80000"/>
              </a:lnSpc>
            </a:pPr>
            <a:r>
              <a:rPr lang="en-US" altLang="en-US" dirty="0">
                <a:latin typeface="Times New Roman" panose="02020603050405020304" pitchFamily="18" charset="0"/>
                <a:cs typeface="Times New Roman" panose="02020603050405020304" pitchFamily="18" charset="0"/>
              </a:rPr>
              <a:t>If we push on an object like a chair, does the chair also push back on us?</a:t>
            </a:r>
          </a:p>
          <a:p>
            <a:pPr>
              <a:lnSpc>
                <a:spcPct val="80000"/>
              </a:lnSpc>
            </a:pPr>
            <a:r>
              <a:rPr lang="en-US" altLang="en-US" dirty="0">
                <a:latin typeface="Times New Roman" panose="02020603050405020304" pitchFamily="18" charset="0"/>
                <a:cs typeface="Times New Roman" panose="02020603050405020304" pitchFamily="18" charset="0"/>
              </a:rPr>
              <a:t>If objects do push back, who experiences the greater push, us or the chair?</a:t>
            </a:r>
          </a:p>
          <a:p>
            <a:pPr>
              <a:lnSpc>
                <a:spcPct val="80000"/>
              </a:lnSpc>
            </a:pPr>
            <a:r>
              <a:rPr lang="en-US" altLang="en-US" dirty="0">
                <a:latin typeface="Times New Roman" panose="02020603050405020304" pitchFamily="18" charset="0"/>
                <a:cs typeface="Times New Roman" panose="02020603050405020304" pitchFamily="18" charset="0"/>
              </a:rPr>
              <a:t>Does our answer change if we are pushing against a wall?</a:t>
            </a:r>
          </a:p>
          <a:p>
            <a:pPr>
              <a:lnSpc>
                <a:spcPct val="80000"/>
              </a:lnSpc>
            </a:pPr>
            <a:r>
              <a:rPr lang="en-US" altLang="en-US" dirty="0">
                <a:latin typeface="Times New Roman" panose="02020603050405020304" pitchFamily="18" charset="0"/>
                <a:cs typeface="Times New Roman" panose="02020603050405020304" pitchFamily="18" charset="0"/>
              </a:rPr>
              <a:t>How does Newton’s third law of motion help us to define force, and how is it applied?</a:t>
            </a:r>
          </a:p>
        </p:txBody>
      </p:sp>
      <p:sp>
        <p:nvSpPr>
          <p:cNvPr id="9" name="Slide Number Placeholder 8">
            <a:extLst>
              <a:ext uri="{FF2B5EF4-FFF2-40B4-BE49-F238E27FC236}">
                <a16:creationId xmlns:a16="http://schemas.microsoft.com/office/drawing/2014/main" id="{39E67484-A068-441C-B9C1-D53CC3C32B6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4110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4269" y="848954"/>
            <a:ext cx="13370859" cy="783311"/>
          </a:xfrm>
        </p:spPr>
        <p:txBody>
          <a:bodyPr/>
          <a:lstStyle/>
          <a:p>
            <a:r>
              <a:rPr lang="en-US" altLang="en-US" sz="4000" dirty="0"/>
              <a:t>Newton’s Third Law</a:t>
            </a:r>
            <a:br>
              <a:rPr lang="en-US" altLang="en-US" sz="4000" dirty="0"/>
            </a:br>
            <a:r>
              <a:rPr lang="en-US" altLang="en-US" sz="4000" dirty="0"/>
              <a:t>(“action/reaction”)</a:t>
            </a:r>
          </a:p>
        </p:txBody>
      </p:sp>
      <p:sp>
        <p:nvSpPr>
          <p:cNvPr id="5" name="Content Placeholder 2"/>
          <p:cNvSpPr>
            <a:spLocks noGrp="1"/>
          </p:cNvSpPr>
          <p:nvPr>
            <p:ph sz="quarter" idx="12"/>
          </p:nvPr>
        </p:nvSpPr>
        <p:spPr>
          <a:xfrm>
            <a:off x="685800" y="2118904"/>
            <a:ext cx="7086600" cy="4563094"/>
          </a:xfrm>
        </p:spPr>
        <p:txBody>
          <a:bodyPr/>
          <a:lstStyle/>
          <a:p>
            <a:pPr marL="0" indent="0" algn="r">
              <a:spcBef>
                <a:spcPct val="0"/>
              </a:spcBef>
              <a:buNone/>
            </a:pPr>
            <a:r>
              <a:rPr lang="en-US" altLang="en-US" b="1" dirty="0"/>
              <a:t>For </a:t>
            </a:r>
            <a:r>
              <a:rPr lang="en-US" altLang="en-US" b="1" dirty="0">
                <a:solidFill>
                  <a:srgbClr val="FF0000"/>
                </a:solidFill>
              </a:rPr>
              <a:t>every action </a:t>
            </a:r>
            <a:r>
              <a:rPr lang="en-US" altLang="en-US" b="1" i="1" dirty="0">
                <a:solidFill>
                  <a:srgbClr val="CC4D00"/>
                </a:solidFill>
              </a:rPr>
              <a:t>(force),</a:t>
            </a:r>
            <a:r>
              <a:rPr lang="en-US" altLang="en-US" b="1" dirty="0">
                <a:solidFill>
                  <a:srgbClr val="CC4D00"/>
                </a:solidFill>
              </a:rPr>
              <a:t> </a:t>
            </a:r>
            <a:r>
              <a:rPr lang="en-US" altLang="en-US" b="1" dirty="0">
                <a:solidFill>
                  <a:srgbClr val="FF0000"/>
                </a:solidFill>
              </a:rPr>
              <a:t>there is an equal but opposite reaction </a:t>
            </a:r>
            <a:r>
              <a:rPr lang="en-US" altLang="en-US" b="1" i="1" dirty="0">
                <a:solidFill>
                  <a:srgbClr val="CC4D00"/>
                </a:solidFill>
              </a:rPr>
              <a:t>(force).</a:t>
            </a:r>
          </a:p>
          <a:p>
            <a:pPr marL="0" indent="0">
              <a:spcBef>
                <a:spcPct val="0"/>
              </a:spcBef>
              <a:buNone/>
            </a:pPr>
            <a:r>
              <a:rPr lang="en-US" b="1" dirty="0">
                <a:latin typeface="Times New Roman" panose="02020603050405020304" pitchFamily="18" charset="0"/>
                <a:cs typeface="Times New Roman" panose="02020603050405020304" pitchFamily="18" charset="0"/>
              </a:rPr>
              <a:t>OR: </a:t>
            </a:r>
            <a:r>
              <a:rPr lang="en-US" b="1" u="sng" dirty="0">
                <a:latin typeface="Times New Roman" panose="02020603050405020304" pitchFamily="18" charset="0"/>
                <a:cs typeface="Times New Roman" panose="02020603050405020304" pitchFamily="18" charset="0"/>
              </a:rPr>
              <a:t>If body A exerts a force on body B, body B exerts an equal and opposite force on body A. </a:t>
            </a:r>
            <a:endParaRPr lang="en-US" altLang="en-US" b="1" i="1" u="sng" dirty="0">
              <a:solidFill>
                <a:srgbClr val="CC4D00"/>
              </a:solidFill>
            </a:endParaRPr>
          </a:p>
        </p:txBody>
      </p:sp>
      <p:sp>
        <p:nvSpPr>
          <p:cNvPr id="10" name="Slide Number Placeholder 9">
            <a:extLst>
              <a:ext uri="{FF2B5EF4-FFF2-40B4-BE49-F238E27FC236}">
                <a16:creationId xmlns:a16="http://schemas.microsoft.com/office/drawing/2014/main" id="{0A888EC3-EC80-4684-9758-14C84B3BE37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A hand pushes on a chair. The force vector on the chair from the hand is the same size but in the opposite direction of the force vector on the hand by the chair.">
            <a:extLs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793"/>
          <a:stretch/>
        </p:blipFill>
        <p:spPr bwMode="auto">
          <a:xfrm>
            <a:off x="7772400" y="1879207"/>
            <a:ext cx="4743990" cy="352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 y="688575"/>
            <a:ext cx="12192000" cy="783311"/>
          </a:xfrm>
        </p:spPr>
        <p:txBody>
          <a:bodyPr/>
          <a:lstStyle/>
          <a:p>
            <a:r>
              <a:rPr lang="en-US" sz="2800" dirty="0"/>
              <a:t>Is it possible that the box is moving, since the forces are equal in size but opposite in direction?</a:t>
            </a:r>
            <a:r>
              <a:rPr lang="en-US" altLang="en-US" sz="1600" dirty="0"/>
              <a:t> </a:t>
            </a:r>
            <a:r>
              <a:rPr lang="en-US" sz="1500" dirty="0"/>
              <a:t>2</a:t>
            </a:r>
          </a:p>
        </p:txBody>
      </p:sp>
      <p:sp>
        <p:nvSpPr>
          <p:cNvPr id="4" name="Content Placeholder 3"/>
          <p:cNvSpPr>
            <a:spLocks noGrp="1"/>
          </p:cNvSpPr>
          <p:nvPr>
            <p:ph type="body" sz="quarter" idx="11"/>
          </p:nvPr>
        </p:nvSpPr>
        <p:spPr>
          <a:xfrm>
            <a:off x="1066800" y="1656186"/>
            <a:ext cx="3962400" cy="1954597"/>
          </a:xfrm>
        </p:spPr>
        <p:txBody>
          <a:bodyPr/>
          <a:lstStyle/>
          <a:p>
            <a:pPr marL="536575" indent="-536575" algn="l">
              <a:spcBef>
                <a:spcPts val="600"/>
              </a:spcBef>
              <a:buClr>
                <a:schemeClr val="tx1"/>
              </a:buClr>
            </a:pPr>
            <a:r>
              <a:rPr lang="en-US" altLang="en-US" sz="2400" dirty="0"/>
              <a:t>a)	Yes, it is possible for the object to be moving.</a:t>
            </a:r>
          </a:p>
          <a:p>
            <a:pPr marL="536575" indent="-536575" algn="l">
              <a:spcBef>
                <a:spcPts val="600"/>
              </a:spcBef>
              <a:buClr>
                <a:schemeClr val="tx1"/>
              </a:buClr>
            </a:pPr>
            <a:r>
              <a:rPr lang="en-US" altLang="en-US" sz="2400" dirty="0"/>
              <a:t>b)	No, it is impossible for the object to be moving.</a:t>
            </a:r>
          </a:p>
        </p:txBody>
      </p:sp>
      <p:sp>
        <p:nvSpPr>
          <p:cNvPr id="3" name="Content Placeholder 2"/>
          <p:cNvSpPr>
            <a:spLocks noGrp="1"/>
          </p:cNvSpPr>
          <p:nvPr>
            <p:ph sz="quarter" idx="12"/>
          </p:nvPr>
        </p:nvSpPr>
        <p:spPr>
          <a:xfrm>
            <a:off x="6096000" y="1625952"/>
            <a:ext cx="4953000" cy="2717448"/>
          </a:xfrm>
        </p:spPr>
        <p:txBody>
          <a:bodyPr/>
          <a:lstStyle/>
          <a:p>
            <a:pPr marL="536575" indent="-536575">
              <a:spcBef>
                <a:spcPts val="600"/>
              </a:spcBef>
              <a:buClr>
                <a:schemeClr val="tx1"/>
              </a:buClr>
            </a:pPr>
            <a:r>
              <a:rPr lang="en-US" altLang="en-US" sz="2400" dirty="0"/>
              <a:t>a)	Yes. Even though there is no acceleration, it is possible (but not guaranteed) that the object is moving with a constant speed. (Newton’s 1st Law)</a:t>
            </a:r>
          </a:p>
        </p:txBody>
      </p:sp>
      <p:sp>
        <p:nvSpPr>
          <p:cNvPr id="9" name="Slide Number Placeholder 8">
            <a:extLst>
              <a:ext uri="{FF2B5EF4-FFF2-40B4-BE49-F238E27FC236}">
                <a16:creationId xmlns:a16="http://schemas.microsoft.com/office/drawing/2014/main" id="{09299B91-5BA8-4919-9157-FBA2484B735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4" descr="A block is shown on a horizontal surface.  Two vectors are shown, of equal magnitude but opposite in direction, representing forces acting on the block."/>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5634"/>
          <a:stretch/>
        </p:blipFill>
        <p:spPr bwMode="auto">
          <a:xfrm>
            <a:off x="2362200" y="4379259"/>
            <a:ext cx="66548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330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2434" y="713542"/>
            <a:ext cx="10287000" cy="783311"/>
          </a:xfrm>
        </p:spPr>
        <p:txBody>
          <a:bodyPr/>
          <a:lstStyle/>
          <a:p>
            <a:r>
              <a:rPr lang="en-US" altLang="en-US" sz="3200" dirty="0"/>
              <a:t>It is important to identify the forces acting ON an object (as opposed to BY an object).</a:t>
            </a:r>
          </a:p>
        </p:txBody>
      </p:sp>
      <p:sp>
        <p:nvSpPr>
          <p:cNvPr id="5" name="Content Placeholder 2"/>
          <p:cNvSpPr>
            <a:spLocks noGrp="1"/>
          </p:cNvSpPr>
          <p:nvPr>
            <p:ph sz="quarter" idx="12"/>
          </p:nvPr>
        </p:nvSpPr>
        <p:spPr>
          <a:xfrm>
            <a:off x="1194046" y="2161664"/>
            <a:ext cx="5410200" cy="4762918"/>
          </a:xfrm>
        </p:spPr>
        <p:txBody>
          <a:bodyPr/>
          <a:lstStyle/>
          <a:p>
            <a:pPr>
              <a:spcBef>
                <a:spcPct val="0"/>
              </a:spcBef>
            </a:pPr>
            <a:r>
              <a:rPr lang="en-US" altLang="en-US" dirty="0"/>
              <a:t>The forces acting ON the book are </a:t>
            </a:r>
            <a:r>
              <a:rPr lang="en-US" altLang="en-US" b="1" dirty="0">
                <a:solidFill>
                  <a:srgbClr val="CC4D00"/>
                </a:solidFill>
              </a:rPr>
              <a:t>W</a:t>
            </a:r>
            <a:r>
              <a:rPr lang="en-US" altLang="en-US" dirty="0"/>
              <a:t> (gravitational force from Earth) and </a:t>
            </a:r>
            <a:r>
              <a:rPr lang="en-US" altLang="en-US" b="1" dirty="0">
                <a:solidFill>
                  <a:srgbClr val="CC4D00"/>
                </a:solidFill>
              </a:rPr>
              <a:t>N</a:t>
            </a:r>
            <a:r>
              <a:rPr lang="en-US" altLang="en-US" dirty="0"/>
              <a:t> (normal force from table).</a:t>
            </a:r>
          </a:p>
          <a:p>
            <a:pPr>
              <a:spcBef>
                <a:spcPct val="0"/>
              </a:spcBef>
            </a:pPr>
            <a:r>
              <a:rPr lang="en-US" altLang="en-US" b="1" i="1" dirty="0">
                <a:solidFill>
                  <a:srgbClr val="0A5D00"/>
                </a:solidFill>
              </a:rPr>
              <a:t>Normal force</a:t>
            </a:r>
            <a:r>
              <a:rPr lang="en-US" altLang="en-US" dirty="0">
                <a:solidFill>
                  <a:srgbClr val="0A5D00"/>
                </a:solidFill>
              </a:rPr>
              <a:t> </a:t>
            </a:r>
            <a:r>
              <a:rPr lang="en-US" altLang="en-US" dirty="0"/>
              <a:t>refers to the perpendicular force a surface exerts on an object.</a:t>
            </a:r>
          </a:p>
        </p:txBody>
      </p:sp>
      <p:sp>
        <p:nvSpPr>
          <p:cNvPr id="9" name="Slide Number Placeholder 8">
            <a:extLst>
              <a:ext uri="{FF2B5EF4-FFF2-40B4-BE49-F238E27FC236}">
                <a16:creationId xmlns:a16="http://schemas.microsoft.com/office/drawing/2014/main" id="{E3EF3B98-8CF9-40D2-A5BC-7C42ED27E97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A book is shown resting on a table.  The weight is represented by a vector pointing downward, labeled W.  The normal force is represented by a vector (of equal length) pointing upward, labeled 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6973434" y="2057400"/>
            <a:ext cx="476567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95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685800"/>
            <a:ext cx="10744200" cy="762000"/>
          </a:xfrm>
        </p:spPr>
        <p:txBody>
          <a:bodyPr>
            <a:normAutofit fontScale="90000"/>
          </a:bodyPr>
          <a:lstStyle/>
          <a:p>
            <a:r>
              <a:rPr lang="en-US" altLang="en-US" sz="2800" dirty="0"/>
              <a:t>It is important to identify the forces acting on an object. It is also important to identify the action-reaction pairs.</a:t>
            </a:r>
            <a:r>
              <a:rPr lang="en-US" altLang="en-US" sz="1500" dirty="0"/>
              <a:t> 1</a:t>
            </a:r>
          </a:p>
        </p:txBody>
      </p:sp>
      <p:sp>
        <p:nvSpPr>
          <p:cNvPr id="5" name="Content Placeholder 2"/>
          <p:cNvSpPr>
            <a:spLocks noGrp="1"/>
          </p:cNvSpPr>
          <p:nvPr>
            <p:ph sz="quarter" idx="12"/>
          </p:nvPr>
        </p:nvSpPr>
        <p:spPr>
          <a:xfrm>
            <a:off x="1066800" y="1905000"/>
            <a:ext cx="4835525" cy="4391299"/>
          </a:xfrm>
        </p:spPr>
        <p:txBody>
          <a:bodyPr/>
          <a:lstStyle/>
          <a:p>
            <a:pPr>
              <a:spcBef>
                <a:spcPct val="0"/>
              </a:spcBef>
            </a:pPr>
            <a:r>
              <a:rPr lang="en-US" altLang="en-US" dirty="0"/>
              <a:t>The reaction force to the Earth’s attractive force </a:t>
            </a:r>
            <a:r>
              <a:rPr lang="en-US" altLang="en-US" b="1" dirty="0">
                <a:solidFill>
                  <a:srgbClr val="CC4D00"/>
                </a:solidFill>
              </a:rPr>
              <a:t>W</a:t>
            </a:r>
            <a:r>
              <a:rPr lang="en-US" altLang="en-US" dirty="0"/>
              <a:t> on the book, is an equal attractive force </a:t>
            </a:r>
            <a:r>
              <a:rPr lang="en-US" altLang="en-US" b="1" dirty="0">
                <a:solidFill>
                  <a:srgbClr val="CC4D00"/>
                </a:solidFill>
              </a:rPr>
              <a:t>-W</a:t>
            </a:r>
            <a:r>
              <a:rPr lang="en-US" altLang="en-US" dirty="0">
                <a:solidFill>
                  <a:srgbClr val="CC4D00"/>
                </a:solidFill>
              </a:rPr>
              <a:t> </a:t>
            </a:r>
            <a:r>
              <a:rPr lang="en-US" altLang="en-US" dirty="0"/>
              <a:t>the book exerts on the Earth.</a:t>
            </a:r>
          </a:p>
        </p:txBody>
      </p:sp>
      <p:sp>
        <p:nvSpPr>
          <p:cNvPr id="9" name="Slide Number Placeholder 8">
            <a:extLst>
              <a:ext uri="{FF2B5EF4-FFF2-40B4-BE49-F238E27FC236}">
                <a16:creationId xmlns:a16="http://schemas.microsoft.com/office/drawing/2014/main" id="{D56140BE-D214-4CE0-8D92-2563819ED2B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A book is shown sitting on a table.  The weight of the book is shown as a vector pointing downward and labeled W.  The Earth is shown below the table, and a vector labeled minus W is shown pointing upwards on the Earth, towards the book."/>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6477000" y="2438400"/>
            <a:ext cx="47656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430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571500"/>
            <a:ext cx="10663683" cy="783311"/>
          </a:xfrm>
        </p:spPr>
        <p:txBody>
          <a:bodyPr>
            <a:normAutofit fontScale="90000"/>
          </a:bodyPr>
          <a:lstStyle/>
          <a:p>
            <a:r>
              <a:rPr lang="en-US" altLang="en-US" sz="2800" dirty="0"/>
              <a:t>It is important to identify the forces acting on an object. It is also important to identify the action-reaction pairs.</a:t>
            </a:r>
            <a:r>
              <a:rPr lang="en-US" altLang="en-US" sz="1500" dirty="0"/>
              <a:t> 2</a:t>
            </a:r>
          </a:p>
        </p:txBody>
      </p:sp>
      <p:sp>
        <p:nvSpPr>
          <p:cNvPr id="5" name="Content Placeholder 2"/>
          <p:cNvSpPr>
            <a:spLocks noGrp="1"/>
          </p:cNvSpPr>
          <p:nvPr>
            <p:ph sz="quarter" idx="12"/>
          </p:nvPr>
        </p:nvSpPr>
        <p:spPr>
          <a:xfrm>
            <a:off x="1447800" y="1637882"/>
            <a:ext cx="4267201" cy="4229518"/>
          </a:xfrm>
        </p:spPr>
        <p:txBody>
          <a:bodyPr/>
          <a:lstStyle/>
          <a:p>
            <a:pPr>
              <a:spcBef>
                <a:spcPct val="0"/>
              </a:spcBef>
            </a:pPr>
            <a:r>
              <a:rPr lang="en-US" altLang="en-US" dirty="0"/>
              <a:t>The reaction force to the table’s normal force </a:t>
            </a:r>
            <a:r>
              <a:rPr lang="en-US" altLang="en-US" b="1" dirty="0">
                <a:solidFill>
                  <a:srgbClr val="CC4D00"/>
                </a:solidFill>
              </a:rPr>
              <a:t>N</a:t>
            </a:r>
            <a:r>
              <a:rPr lang="en-US" altLang="en-US" dirty="0"/>
              <a:t> exerted upward on the book, is an equal force </a:t>
            </a:r>
            <a:r>
              <a:rPr lang="en-US" altLang="en-US" b="1" dirty="0">
                <a:solidFill>
                  <a:srgbClr val="CC4D00"/>
                </a:solidFill>
              </a:rPr>
              <a:t>-N</a:t>
            </a:r>
            <a:r>
              <a:rPr lang="en-US" altLang="en-US" dirty="0"/>
              <a:t> the book exerts downward on the table.</a:t>
            </a:r>
          </a:p>
        </p:txBody>
      </p:sp>
      <p:sp>
        <p:nvSpPr>
          <p:cNvPr id="9" name="Slide Number Placeholder 8">
            <a:extLst>
              <a:ext uri="{FF2B5EF4-FFF2-40B4-BE49-F238E27FC236}">
                <a16:creationId xmlns:a16="http://schemas.microsoft.com/office/drawing/2014/main" id="{2A072DE1-CC0D-4BB9-80DF-CBEC9E6A0C8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A book is shown sitting on a table.  The normal force of the table on the book is shown as a vector pointing upward and labeled N.  A vector labeled minus N is shown pointing downwards representing the force of the book on the tabl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6324600" y="2161709"/>
            <a:ext cx="484346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556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628024"/>
            <a:ext cx="10058400" cy="783311"/>
          </a:xfrm>
        </p:spPr>
        <p:txBody>
          <a:bodyPr>
            <a:normAutofit fontScale="90000"/>
          </a:bodyPr>
          <a:lstStyle/>
          <a:p>
            <a:r>
              <a:rPr lang="en-US" altLang="en-US" sz="2800" dirty="0"/>
              <a:t>It is important to identify the forces acting on an object. It is also important to identify the action-reaction pairs.</a:t>
            </a:r>
            <a:r>
              <a:rPr lang="en-US" altLang="en-US" sz="1500" dirty="0"/>
              <a:t> 3</a:t>
            </a:r>
          </a:p>
        </p:txBody>
      </p:sp>
      <p:sp>
        <p:nvSpPr>
          <p:cNvPr id="5" name="Content Placeholder 2"/>
          <p:cNvSpPr>
            <a:spLocks noGrp="1"/>
          </p:cNvSpPr>
          <p:nvPr>
            <p:ph sz="quarter" idx="12"/>
          </p:nvPr>
        </p:nvSpPr>
        <p:spPr>
          <a:xfrm>
            <a:off x="1143000" y="1637882"/>
            <a:ext cx="5410200" cy="4592094"/>
          </a:xfrm>
        </p:spPr>
        <p:txBody>
          <a:bodyPr/>
          <a:lstStyle/>
          <a:p>
            <a:pPr>
              <a:spcBef>
                <a:spcPct val="0"/>
              </a:spcBef>
            </a:pPr>
            <a:r>
              <a:rPr lang="en-US" altLang="en-US" dirty="0"/>
              <a:t>Notice that the table’s normal force </a:t>
            </a:r>
            <a:r>
              <a:rPr lang="en-US" altLang="en-US" b="1" dirty="0">
                <a:solidFill>
                  <a:srgbClr val="CC4D00"/>
                </a:solidFill>
              </a:rPr>
              <a:t>N</a:t>
            </a:r>
            <a:r>
              <a:rPr lang="en-US" altLang="en-US" dirty="0"/>
              <a:t> exerted upward on the book and the Earth’s attractive force </a:t>
            </a:r>
            <a:r>
              <a:rPr lang="en-US" altLang="en-US" b="1" dirty="0">
                <a:solidFill>
                  <a:srgbClr val="CC4D00"/>
                </a:solidFill>
              </a:rPr>
              <a:t>W</a:t>
            </a:r>
            <a:r>
              <a:rPr lang="en-US" altLang="en-US" dirty="0"/>
              <a:t> on the book, </a:t>
            </a:r>
            <a:r>
              <a:rPr lang="en-US" altLang="en-US" b="1" u="sng" dirty="0">
                <a:solidFill>
                  <a:srgbClr val="FF0000"/>
                </a:solidFill>
              </a:rPr>
              <a:t>are equal and opposite forces but are NOT action-reaction forces</a:t>
            </a:r>
            <a:r>
              <a:rPr lang="en-US" altLang="en-US" dirty="0"/>
              <a:t>, since they act on the same object (the book).</a:t>
            </a:r>
          </a:p>
        </p:txBody>
      </p:sp>
      <p:sp>
        <p:nvSpPr>
          <p:cNvPr id="9" name="Slide Number Placeholder 8">
            <a:extLst>
              <a:ext uri="{FF2B5EF4-FFF2-40B4-BE49-F238E27FC236}">
                <a16:creationId xmlns:a16="http://schemas.microsoft.com/office/drawing/2014/main" id="{CF739513-6E44-4DF9-A806-AA57E2C576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A book is shown sitting on a table.  Four forces are shown.  The weight of the book is shown as a vector pointing downward and labeled W.  The Earth is shown below the table, and a vector labeled minus W is shown pointing upwards on the Earth, towards the book. The normal force of the table on the book is shown as a vector pointing upward and labeled N.  A vector labeled minus N is shown pointing downwards representing the force of the book on the tabl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7512050" y="2573338"/>
            <a:ext cx="4679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48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92151" y="670629"/>
            <a:ext cx="10591800" cy="783311"/>
          </a:xfrm>
        </p:spPr>
        <p:txBody>
          <a:bodyPr>
            <a:normAutofit fontScale="90000"/>
          </a:bodyPr>
          <a:lstStyle/>
          <a:p>
            <a:r>
              <a:rPr lang="en-US" altLang="en-US" sz="2800" dirty="0"/>
              <a:t>It is important to identify the forces acting on an object. It is also important to identify the action-reaction pairs.</a:t>
            </a:r>
            <a:r>
              <a:rPr lang="en-US" altLang="en-US" sz="1500" dirty="0"/>
              <a:t> 4</a:t>
            </a:r>
          </a:p>
        </p:txBody>
      </p:sp>
      <p:sp>
        <p:nvSpPr>
          <p:cNvPr id="5" name="Content Placeholder 2"/>
          <p:cNvSpPr>
            <a:spLocks noGrp="1"/>
          </p:cNvSpPr>
          <p:nvPr>
            <p:ph sz="quarter" idx="12"/>
          </p:nvPr>
        </p:nvSpPr>
        <p:spPr>
          <a:xfrm>
            <a:off x="1219200" y="1637882"/>
            <a:ext cx="4768851" cy="4686718"/>
          </a:xfrm>
        </p:spPr>
        <p:txBody>
          <a:bodyPr/>
          <a:lstStyle/>
          <a:p>
            <a:pPr>
              <a:spcBef>
                <a:spcPct val="0"/>
              </a:spcBef>
            </a:pPr>
            <a:r>
              <a:rPr lang="en-US" altLang="en-US" b="1" u="sng" dirty="0"/>
              <a:t>Action-reaction forces (or 3</a:t>
            </a:r>
            <a:r>
              <a:rPr lang="en-US" altLang="en-US" b="1" u="sng" baseline="30000" dirty="0"/>
              <a:t>rd</a:t>
            </a:r>
            <a:r>
              <a:rPr lang="en-US" altLang="en-US" b="1" u="sng" dirty="0"/>
              <a:t> law pairs) ALWAYS act on different bodies</a:t>
            </a:r>
            <a:r>
              <a:rPr lang="en-US" altLang="en-US" dirty="0"/>
              <a:t>. Think “If action force is body A acting on body B, then reaction force is body B acting on body A.”</a:t>
            </a:r>
          </a:p>
        </p:txBody>
      </p:sp>
      <p:sp>
        <p:nvSpPr>
          <p:cNvPr id="9" name="Slide Number Placeholder 8">
            <a:extLst>
              <a:ext uri="{FF2B5EF4-FFF2-40B4-BE49-F238E27FC236}">
                <a16:creationId xmlns:a16="http://schemas.microsoft.com/office/drawing/2014/main" id="{97D277F5-6937-42BF-8344-ED71540CEE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3" descr="A book is shown sitting on a table.  Four forces are shown.  The weight of the book is shown as a vector pointing downward and labeled W.  The Earth is shown below the table, and a vector labeled minus W is shown pointing upwards on the Earth, towards the book. The normal force of the table on the book is shown as a vector pointing upward and labeled N.  A vector labeled minus N is shown pointing downwards representing the force of the book on the tabl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7512050" y="2573338"/>
            <a:ext cx="4679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543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664" y="682418"/>
            <a:ext cx="12192000" cy="783311"/>
          </a:xfrm>
        </p:spPr>
        <p:txBody>
          <a:bodyPr/>
          <a:lstStyle/>
          <a:p>
            <a:r>
              <a:rPr lang="en-US" altLang="en-US" sz="4000" dirty="0"/>
              <a:t>Third-Law Action/Reaction Pair</a:t>
            </a:r>
            <a:r>
              <a:rPr lang="en-US" altLang="en-US" sz="1400" dirty="0"/>
              <a:t> 1</a:t>
            </a:r>
            <a:endParaRPr lang="en-US" sz="1400" dirty="0"/>
          </a:p>
        </p:txBody>
      </p:sp>
      <p:sp>
        <p:nvSpPr>
          <p:cNvPr id="5" name="Content Placeholder 2"/>
          <p:cNvSpPr>
            <a:spLocks noGrp="1"/>
          </p:cNvSpPr>
          <p:nvPr>
            <p:ph sz="quarter" idx="12"/>
          </p:nvPr>
        </p:nvSpPr>
        <p:spPr>
          <a:xfrm>
            <a:off x="1988784" y="1637882"/>
            <a:ext cx="9060215" cy="1333918"/>
          </a:xfrm>
        </p:spPr>
        <p:txBody>
          <a:bodyPr/>
          <a:lstStyle/>
          <a:p>
            <a:r>
              <a:rPr lang="en-US" altLang="en-US" dirty="0">
                <a:latin typeface="Times New Roman" panose="02020603050405020304" pitchFamily="18" charset="0"/>
                <a:cs typeface="Times New Roman" panose="02020603050405020304" pitchFamily="18" charset="0"/>
              </a:rPr>
              <a:t>If the cart pulls back on the mule equal and opposite to the mule’s pull on the cart, how does the cart ever move?</a:t>
            </a:r>
          </a:p>
        </p:txBody>
      </p:sp>
      <p:sp>
        <p:nvSpPr>
          <p:cNvPr id="9" name="Slide Number Placeholder 8">
            <a:extLst>
              <a:ext uri="{FF2B5EF4-FFF2-40B4-BE49-F238E27FC236}">
                <a16:creationId xmlns:a16="http://schemas.microsoft.com/office/drawing/2014/main" id="{BA7EC0D6-D3D4-4F71-A5AA-7F9CC00E837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A cartoon of a mule pulling a cart.  The force of the mule on the cart is shown as a vector F1 on the cart.  The force of the cart on the mule is shown as a vector -F1 pointed in the oppositie direction and acting on the mule."/>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542"/>
          <a:stretch/>
        </p:blipFill>
        <p:spPr bwMode="auto">
          <a:xfrm>
            <a:off x="3657600" y="3543982"/>
            <a:ext cx="45529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405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894" y="755650"/>
            <a:ext cx="12192000" cy="783311"/>
          </a:xfrm>
        </p:spPr>
        <p:txBody>
          <a:bodyPr/>
          <a:lstStyle/>
          <a:p>
            <a:pPr>
              <a:lnSpc>
                <a:spcPct val="100000"/>
              </a:lnSpc>
            </a:pPr>
            <a:r>
              <a:rPr lang="en-US" altLang="en-US" sz="4000" dirty="0"/>
              <a:t>Third-Law Action/Reaction Pair</a:t>
            </a:r>
            <a:r>
              <a:rPr lang="en-US" altLang="en-US" sz="1400" dirty="0"/>
              <a:t> 2</a:t>
            </a:r>
            <a:endParaRPr lang="en-US" sz="1400" dirty="0"/>
          </a:p>
        </p:txBody>
      </p:sp>
      <p:sp>
        <p:nvSpPr>
          <p:cNvPr id="5" name="Content Placeholder 2"/>
          <p:cNvSpPr>
            <a:spLocks noGrp="1"/>
          </p:cNvSpPr>
          <p:nvPr>
            <p:ph sz="quarter" idx="12"/>
          </p:nvPr>
        </p:nvSpPr>
        <p:spPr>
          <a:xfrm>
            <a:off x="1676400" y="1550156"/>
            <a:ext cx="9144000" cy="1714918"/>
          </a:xfrm>
        </p:spPr>
        <p:txBody>
          <a:bodyPr>
            <a:noAutofit/>
          </a:bodyPr>
          <a:lstStyle/>
          <a:p>
            <a:r>
              <a:rPr lang="en-US" altLang="en-US" sz="2400" dirty="0"/>
              <a:t>If the cart pulls back on the mule equal and opposite to the mule’s pull on the cart, how does the cart ever move? </a:t>
            </a:r>
            <a:r>
              <a:rPr lang="en-US" altLang="en-US" sz="2400" i="1" dirty="0"/>
              <a:t>You need to look at the NET force ON the cart. </a:t>
            </a:r>
            <a:r>
              <a:rPr lang="en-US" altLang="en-US" sz="2400" b="1" i="1" dirty="0"/>
              <a:t>If the force of the mule </a:t>
            </a:r>
            <a:r>
              <a:rPr lang="en-US" altLang="en-US" sz="2400" b="1" i="1" u="sng" dirty="0"/>
              <a:t>on the cart </a:t>
            </a:r>
            <a:r>
              <a:rPr lang="en-US" altLang="en-US" sz="2400" b="1" i="1" dirty="0"/>
              <a:t>is greater than the frictional force of the ground </a:t>
            </a:r>
            <a:r>
              <a:rPr lang="en-US" altLang="en-US" sz="2400" b="1" i="1" u="sng" dirty="0"/>
              <a:t>on the cart</a:t>
            </a:r>
            <a:r>
              <a:rPr lang="en-US" altLang="en-US" sz="2400" b="1" i="1" dirty="0"/>
              <a:t>, the cart will have a net force on it, and thus an acceleration</a:t>
            </a:r>
            <a:r>
              <a:rPr lang="en-US" altLang="en-US" sz="2400" i="1" dirty="0"/>
              <a:t>. </a:t>
            </a:r>
            <a:endParaRPr lang="en-US" altLang="en-US" sz="2400" dirty="0"/>
          </a:p>
        </p:txBody>
      </p:sp>
      <p:sp>
        <p:nvSpPr>
          <p:cNvPr id="9" name="Slide Number Placeholder 8">
            <a:extLst>
              <a:ext uri="{FF2B5EF4-FFF2-40B4-BE49-F238E27FC236}">
                <a16:creationId xmlns:a16="http://schemas.microsoft.com/office/drawing/2014/main" id="{1539DC1E-EC55-49D4-B88E-61C2B7571C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A cartoon of a mule pulling a cart to the right.  The force of the mule on the cart is shown as a vector F1 on the cart (to the right).  The force of the cart on the mule is shown as a vector -F1 pointed in the oppositie direction and acting on the mule.  In addition the frictional force of the ground on the cart is shown as a vector labeled f and pointing towards the left."/>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933"/>
          <a:stretch/>
        </p:blipFill>
        <p:spPr bwMode="auto">
          <a:xfrm>
            <a:off x="2895600" y="3810000"/>
            <a:ext cx="48323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14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664489"/>
            <a:ext cx="12192000" cy="783311"/>
          </a:xfrm>
        </p:spPr>
        <p:txBody>
          <a:bodyPr/>
          <a:lstStyle/>
          <a:p>
            <a:r>
              <a:rPr lang="en-US" altLang="en-US" sz="4000" dirty="0"/>
              <a:t>Applications of Newton’s Laws</a:t>
            </a:r>
            <a:endParaRPr lang="en-US" sz="1400" dirty="0"/>
          </a:p>
        </p:txBody>
      </p:sp>
      <p:sp>
        <p:nvSpPr>
          <p:cNvPr id="5" name="Content Placeholder 2"/>
          <p:cNvSpPr>
            <a:spLocks noGrp="1"/>
          </p:cNvSpPr>
          <p:nvPr>
            <p:ph sz="quarter" idx="12"/>
          </p:nvPr>
        </p:nvSpPr>
        <p:spPr/>
        <p:txBody>
          <a:bodyPr/>
          <a:lstStyle/>
          <a:p>
            <a:r>
              <a:rPr lang="en-US" altLang="en-US" dirty="0">
                <a:latin typeface="Times New Roman" panose="02020603050405020304" pitchFamily="18" charset="0"/>
                <a:cs typeface="Times New Roman" panose="02020603050405020304" pitchFamily="18" charset="0"/>
              </a:rPr>
              <a:t>How can Newton’s laws be applied in different situations such as pushing a chair, sky diving, throwing a ball, and pulling two connected carts across the floor?</a:t>
            </a:r>
          </a:p>
        </p:txBody>
      </p:sp>
      <p:sp>
        <p:nvSpPr>
          <p:cNvPr id="9" name="Slide Number Placeholder 8">
            <a:extLst>
              <a:ext uri="{FF2B5EF4-FFF2-40B4-BE49-F238E27FC236}">
                <a16:creationId xmlns:a16="http://schemas.microsoft.com/office/drawing/2014/main" id="{BEB91F6B-9628-4EF9-896F-FC83A1A580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5363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647282"/>
            <a:ext cx="9144000" cy="1034546"/>
          </a:xfrm>
        </p:spPr>
        <p:txBody>
          <a:bodyPr/>
          <a:lstStyle/>
          <a:p>
            <a:r>
              <a:rPr lang="en-US" altLang="en-US" sz="4000" dirty="0"/>
              <a:t>What forces are involved in moving a chair?</a:t>
            </a:r>
            <a:r>
              <a:rPr lang="en-US" altLang="en-US" sz="1400" dirty="0"/>
              <a:t> 1</a:t>
            </a:r>
          </a:p>
        </p:txBody>
      </p:sp>
      <p:sp>
        <p:nvSpPr>
          <p:cNvPr id="5" name="Content Placeholder 2"/>
          <p:cNvSpPr>
            <a:spLocks noGrp="1"/>
          </p:cNvSpPr>
          <p:nvPr>
            <p:ph sz="quarter" idx="12"/>
          </p:nvPr>
        </p:nvSpPr>
        <p:spPr>
          <a:xfrm>
            <a:off x="1143000" y="1752600"/>
            <a:ext cx="5343877" cy="4458118"/>
          </a:xfrm>
        </p:spPr>
        <p:txBody>
          <a:bodyPr/>
          <a:lstStyle/>
          <a:p>
            <a:pPr>
              <a:spcBef>
                <a:spcPct val="0"/>
              </a:spcBef>
            </a:pPr>
            <a:r>
              <a:rPr lang="en-US" altLang="en-US" dirty="0"/>
              <a:t>The weight </a:t>
            </a:r>
            <a:r>
              <a:rPr lang="en-US" altLang="en-US" b="1" dirty="0">
                <a:solidFill>
                  <a:srgbClr val="CC4D00"/>
                </a:solidFill>
              </a:rPr>
              <a:t>W</a:t>
            </a:r>
            <a:r>
              <a:rPr lang="en-US" altLang="en-US" dirty="0"/>
              <a:t> (gravitational force from Earth)</a:t>
            </a:r>
          </a:p>
          <a:p>
            <a:pPr>
              <a:spcBef>
                <a:spcPct val="0"/>
              </a:spcBef>
            </a:pPr>
            <a:r>
              <a:rPr lang="en-US" altLang="en-US" dirty="0"/>
              <a:t>The upward force </a:t>
            </a:r>
            <a:r>
              <a:rPr lang="en-US" altLang="en-US" b="1" dirty="0">
                <a:solidFill>
                  <a:srgbClr val="CC4D00"/>
                </a:solidFill>
              </a:rPr>
              <a:t>N</a:t>
            </a:r>
            <a:r>
              <a:rPr lang="en-US" altLang="en-US" dirty="0"/>
              <a:t> (normal force from floor).</a:t>
            </a:r>
          </a:p>
          <a:p>
            <a:pPr>
              <a:spcBef>
                <a:spcPct val="0"/>
              </a:spcBef>
            </a:pPr>
            <a:r>
              <a:rPr lang="en-US" altLang="en-US" dirty="0"/>
              <a:t>The push </a:t>
            </a:r>
            <a:r>
              <a:rPr lang="en-US" altLang="en-US" b="1" dirty="0">
                <a:solidFill>
                  <a:srgbClr val="CC4D00"/>
                </a:solidFill>
              </a:rPr>
              <a:t>P</a:t>
            </a:r>
            <a:r>
              <a:rPr lang="en-US" altLang="en-US" dirty="0"/>
              <a:t> (normal force from hand of person)</a:t>
            </a:r>
          </a:p>
          <a:p>
            <a:pPr>
              <a:spcBef>
                <a:spcPct val="0"/>
              </a:spcBef>
            </a:pPr>
            <a:r>
              <a:rPr lang="en-US" altLang="en-US" dirty="0"/>
              <a:t>The frictional force </a:t>
            </a:r>
            <a:r>
              <a:rPr lang="en-US" altLang="en-US" b="1" dirty="0">
                <a:solidFill>
                  <a:srgbClr val="CC4D00"/>
                </a:solidFill>
              </a:rPr>
              <a:t>f</a:t>
            </a:r>
            <a:r>
              <a:rPr lang="en-US" altLang="en-US" dirty="0">
                <a:solidFill>
                  <a:srgbClr val="CC4D00"/>
                </a:solidFill>
              </a:rPr>
              <a:t> </a:t>
            </a:r>
            <a:r>
              <a:rPr lang="en-US" altLang="en-US" dirty="0"/>
              <a:t>exerted by the floor</a:t>
            </a:r>
          </a:p>
        </p:txBody>
      </p:sp>
      <p:sp>
        <p:nvSpPr>
          <p:cNvPr id="9" name="Slide Number Placeholder 8">
            <a:extLst>
              <a:ext uri="{FF2B5EF4-FFF2-40B4-BE49-F238E27FC236}">
                <a16:creationId xmlns:a16="http://schemas.microsoft.com/office/drawing/2014/main" id="{2E5E786C-AC42-449C-A5A6-1D2C1AE169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A chair is shown with four vectors on it, each representing a force acting on the chair.  There is a vector labeled W pointing straight down, and a vector labeled N pointing straight up. These two are equal in magnitude.  There is a vector labeled P to the right and a smaller vector f to the left."/>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t="1687"/>
          <a:stretch/>
        </p:blipFill>
        <p:spPr bwMode="auto">
          <a:xfrm>
            <a:off x="6714331" y="2133600"/>
            <a:ext cx="48593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760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664489"/>
            <a:ext cx="12192000" cy="783311"/>
          </a:xfrm>
        </p:spPr>
        <p:txBody>
          <a:bodyPr/>
          <a:lstStyle/>
          <a:p>
            <a:r>
              <a:rPr lang="en-US" altLang="en-US" sz="4000" dirty="0"/>
              <a:t>What forces are involved in moving a chair?</a:t>
            </a:r>
            <a:r>
              <a:rPr lang="en-US" altLang="en-US" sz="1400" dirty="0"/>
              <a:t> 2</a:t>
            </a:r>
          </a:p>
        </p:txBody>
      </p:sp>
      <p:sp>
        <p:nvSpPr>
          <p:cNvPr id="5" name="Content Placeholder 2"/>
          <p:cNvSpPr>
            <a:spLocks noGrp="1"/>
          </p:cNvSpPr>
          <p:nvPr>
            <p:ph sz="quarter" idx="12"/>
          </p:nvPr>
        </p:nvSpPr>
        <p:spPr>
          <a:xfrm>
            <a:off x="1447800" y="2114341"/>
            <a:ext cx="5257800" cy="2629318"/>
          </a:xfrm>
        </p:spPr>
        <p:txBody>
          <a:bodyPr/>
          <a:lstStyle/>
          <a:p>
            <a:pPr>
              <a:spcBef>
                <a:spcPct val="0"/>
              </a:spcBef>
            </a:pPr>
            <a:r>
              <a:rPr lang="en-US" altLang="en-US" dirty="0"/>
              <a:t>What is the NET force on the chair? Which direction is the net force?</a:t>
            </a:r>
          </a:p>
        </p:txBody>
      </p:sp>
      <p:sp>
        <p:nvSpPr>
          <p:cNvPr id="9" name="Slide Number Placeholder 8">
            <a:extLst>
              <a:ext uri="{FF2B5EF4-FFF2-40B4-BE49-F238E27FC236}">
                <a16:creationId xmlns:a16="http://schemas.microsoft.com/office/drawing/2014/main" id="{FE840403-6913-48D6-891A-2EC275193B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A chair is shown with four vectors on it, each representing a force acting on the chair.  There is a vector labeled W pointing straight down, and a vector labeled N pointing straight up. These two are equal in magnitude.  There is a vector labeled P to the right and a smaller vector f to the left."/>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t="2329"/>
          <a:stretch/>
        </p:blipFill>
        <p:spPr bwMode="auto">
          <a:xfrm>
            <a:off x="6714331" y="1854200"/>
            <a:ext cx="485933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46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Question 4.1</a:t>
            </a:r>
            <a:endParaRPr lang="en-US" sz="1500" b="1"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1981200" y="1676400"/>
            <a:ext cx="8321040" cy="4754880"/>
          </a:xfrm>
        </p:spPr>
        <p:txBody>
          <a:bodyPr/>
          <a:lstStyle/>
          <a:p>
            <a:pPr>
              <a:defRPr/>
            </a:pPr>
            <a:r>
              <a:rPr lang="en-US" altLang="en-US" dirty="0">
                <a:latin typeface="Times New Roman" panose="02020603050405020304" pitchFamily="18" charset="0"/>
                <a:cs typeface="Times New Roman" panose="02020603050405020304" pitchFamily="18" charset="0"/>
              </a:rPr>
              <a:t>If no force is acting on an object, the object is </a:t>
            </a:r>
          </a:p>
          <a:p>
            <a:pPr marL="914400" indent="-548640">
              <a:buFont typeface="+mj-lt"/>
              <a:buAutoNum type="alphaUcPeriod"/>
              <a:defRPr/>
            </a:pPr>
            <a:r>
              <a:rPr lang="en-US" altLang="en-US" sz="2800" dirty="0">
                <a:latin typeface="Times New Roman" panose="02020603050405020304" pitchFamily="18" charset="0"/>
                <a:cs typeface="Times New Roman" panose="02020603050405020304" pitchFamily="18" charset="0"/>
              </a:rPr>
              <a:t>at rest. </a:t>
            </a:r>
          </a:p>
          <a:p>
            <a:pPr marL="914400" indent="-548640">
              <a:buFont typeface="+mj-lt"/>
              <a:buAutoNum type="alphaUcPeriod"/>
              <a:defRPr/>
            </a:pPr>
            <a:r>
              <a:rPr lang="en-US" altLang="en-US" sz="2800" dirty="0">
                <a:latin typeface="Times New Roman" panose="02020603050405020304" pitchFamily="18" charset="0"/>
                <a:cs typeface="Times New Roman" panose="02020603050405020304" pitchFamily="18" charset="0"/>
              </a:rPr>
              <a:t>slowing down. </a:t>
            </a:r>
          </a:p>
          <a:p>
            <a:pPr marL="914400" indent="-548640">
              <a:buFont typeface="+mj-lt"/>
              <a:buAutoNum type="alphaUcPeriod"/>
              <a:defRPr/>
            </a:pPr>
            <a:r>
              <a:rPr lang="en-US" altLang="en-US" sz="2800" dirty="0">
                <a:latin typeface="Times New Roman" panose="02020603050405020304" pitchFamily="18" charset="0"/>
                <a:cs typeface="Times New Roman" panose="02020603050405020304" pitchFamily="18" charset="0"/>
              </a:rPr>
              <a:t>moving with a constant velocity. </a:t>
            </a:r>
          </a:p>
          <a:p>
            <a:pPr marL="914400" indent="-548640">
              <a:buFont typeface="+mj-lt"/>
              <a:buAutoNum type="alphaUcPeriod"/>
              <a:defRPr/>
            </a:pPr>
            <a:r>
              <a:rPr lang="en-US" altLang="en-US" sz="2800" dirty="0">
                <a:latin typeface="Times New Roman" panose="02020603050405020304" pitchFamily="18" charset="0"/>
                <a:cs typeface="Times New Roman" panose="02020603050405020304" pitchFamily="18" charset="0"/>
              </a:rPr>
              <a:t>at rest or moving with a constant velocity. </a:t>
            </a:r>
          </a:p>
        </p:txBody>
      </p:sp>
    </p:spTree>
    <p:extLst>
      <p:ext uri="{BB962C8B-B14F-4D97-AF65-F5344CB8AC3E}">
        <p14:creationId xmlns:p14="http://schemas.microsoft.com/office/powerpoint/2010/main" val="36045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65" y="690535"/>
            <a:ext cx="12192000" cy="783311"/>
          </a:xfrm>
        </p:spPr>
        <p:txBody>
          <a:bodyPr/>
          <a:lstStyle/>
          <a:p>
            <a:r>
              <a:rPr lang="en-US" altLang="en-US" sz="4000" dirty="0"/>
              <a:t>What forces are involved in moving a chair?</a:t>
            </a:r>
            <a:r>
              <a:rPr lang="en-US" altLang="en-US" sz="1400" dirty="0"/>
              <a:t> 3</a:t>
            </a:r>
          </a:p>
        </p:txBody>
      </p:sp>
      <p:sp>
        <p:nvSpPr>
          <p:cNvPr id="9" name="Text Placeholder 8">
            <a:extLst>
              <a:ext uri="{FF2B5EF4-FFF2-40B4-BE49-F238E27FC236}">
                <a16:creationId xmlns:a16="http://schemas.microsoft.com/office/drawing/2014/main" id="{6001609A-D9C6-4279-965E-93BFA814D22D}"/>
              </a:ext>
            </a:extLst>
          </p:cNvPr>
          <p:cNvSpPr>
            <a:spLocks noGrp="1"/>
          </p:cNvSpPr>
          <p:nvPr>
            <p:ph type="body" sz="quarter" idx="11"/>
          </p:nvPr>
        </p:nvSpPr>
        <p:spPr>
          <a:xfrm>
            <a:off x="875930" y="5547776"/>
            <a:ext cx="7231415" cy="486525"/>
          </a:xfrm>
        </p:spPr>
        <p:txBody>
          <a:bodyPr/>
          <a:lstStyle/>
          <a:p>
            <a:pPr algn="l"/>
            <a:r>
              <a:rPr lang="en-US" altLang="en-US" sz="2800" dirty="0"/>
              <a:t>The net force is horizontal and is equal to P – f.</a:t>
            </a:r>
            <a:endParaRPr lang="en-US" sz="2800" dirty="0"/>
          </a:p>
        </p:txBody>
      </p:sp>
      <p:sp>
        <p:nvSpPr>
          <p:cNvPr id="5" name="Content Placeholder 2"/>
          <p:cNvSpPr>
            <a:spLocks noGrp="1"/>
          </p:cNvSpPr>
          <p:nvPr>
            <p:ph sz="quarter" idx="12"/>
          </p:nvPr>
        </p:nvSpPr>
        <p:spPr>
          <a:xfrm>
            <a:off x="1031290" y="1533288"/>
            <a:ext cx="6060489" cy="3955046"/>
          </a:xfrm>
        </p:spPr>
        <p:txBody>
          <a:bodyPr/>
          <a:lstStyle/>
          <a:p>
            <a:pPr>
              <a:spcBef>
                <a:spcPct val="0"/>
              </a:spcBef>
            </a:pPr>
            <a:r>
              <a:rPr lang="en-US" altLang="en-US" dirty="0"/>
              <a:t>What is the NET force on the chair? Which direction is the net force?</a:t>
            </a:r>
          </a:p>
          <a:p>
            <a:pPr>
              <a:spcBef>
                <a:spcPts val="1200"/>
              </a:spcBef>
            </a:pPr>
            <a:r>
              <a:rPr lang="en-US" altLang="en-US" dirty="0"/>
              <a:t>The two vertical forces cancel each other (</a:t>
            </a:r>
            <a:r>
              <a:rPr lang="en-US" altLang="en-US" u="sng" dirty="0"/>
              <a:t>no motion on the vertical direction</a:t>
            </a:r>
            <a:r>
              <a:rPr lang="en-US" altLang="en-US" dirty="0"/>
              <a:t>)</a:t>
            </a:r>
          </a:p>
          <a:p>
            <a:pPr marL="0" indent="0">
              <a:spcBef>
                <a:spcPts val="1200"/>
              </a:spcBef>
              <a:buNone/>
            </a:pPr>
            <a:r>
              <a:rPr lang="en-US" altLang="en-US" dirty="0"/>
              <a:t>  (Note that they are NOT an   action/reaction pair). </a:t>
            </a:r>
          </a:p>
        </p:txBody>
      </p:sp>
      <p:sp>
        <p:nvSpPr>
          <p:cNvPr id="10" name="Slide Number Placeholder 9">
            <a:extLst>
              <a:ext uri="{FF2B5EF4-FFF2-40B4-BE49-F238E27FC236}">
                <a16:creationId xmlns:a16="http://schemas.microsoft.com/office/drawing/2014/main" id="{379D7B28-EEBE-459A-9706-6F840F4F4B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A chair is shown with four vectors on it, each representing a force acting on the chair.  There is a vector labeled W pointing straight down, and a vector labeled N pointing straight up. These two are equal in magnitude.  There is a vector labeled P to the right and a smaller vector f to the left."/>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t="1687"/>
          <a:stretch/>
        </p:blipFill>
        <p:spPr bwMode="auto">
          <a:xfrm>
            <a:off x="7134721" y="1533288"/>
            <a:ext cx="4295280" cy="343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283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764758"/>
            <a:ext cx="12192000" cy="783311"/>
          </a:xfrm>
        </p:spPr>
        <p:txBody>
          <a:bodyPr/>
          <a:lstStyle/>
          <a:p>
            <a:pPr>
              <a:lnSpc>
                <a:spcPct val="100000"/>
              </a:lnSpc>
            </a:pPr>
            <a:r>
              <a:rPr lang="en-US" altLang="en-US" sz="4000" dirty="0"/>
              <a:t>Does a sky diver continue to accelerate?</a:t>
            </a:r>
          </a:p>
        </p:txBody>
      </p:sp>
      <p:sp>
        <p:nvSpPr>
          <p:cNvPr id="5" name="Content Placeholder 2"/>
          <p:cNvSpPr>
            <a:spLocks noGrp="1"/>
          </p:cNvSpPr>
          <p:nvPr>
            <p:ph sz="quarter" idx="12"/>
          </p:nvPr>
        </p:nvSpPr>
        <p:spPr>
          <a:xfrm>
            <a:off x="1066800" y="1692395"/>
            <a:ext cx="7010400" cy="4783138"/>
          </a:xfrm>
        </p:spPr>
        <p:txBody>
          <a:bodyPr/>
          <a:lstStyle/>
          <a:p>
            <a:pPr>
              <a:spcBef>
                <a:spcPct val="0"/>
              </a:spcBef>
            </a:pPr>
            <a:r>
              <a:rPr lang="en-US" altLang="en-US" sz="2400" dirty="0"/>
              <a:t>Air resistance </a:t>
            </a:r>
            <a:r>
              <a:rPr lang="en-US" altLang="en-US" sz="2400" b="1" dirty="0">
                <a:solidFill>
                  <a:srgbClr val="CC4D00"/>
                </a:solidFill>
              </a:rPr>
              <a:t>R</a:t>
            </a:r>
            <a:r>
              <a:rPr lang="en-US" altLang="en-US" sz="2400" dirty="0"/>
              <a:t> is a force directed upward, that opposes the gravitational force </a:t>
            </a:r>
            <a:r>
              <a:rPr lang="en-US" altLang="en-US" sz="2400" b="1" dirty="0">
                <a:solidFill>
                  <a:srgbClr val="CC4D00"/>
                </a:solidFill>
              </a:rPr>
              <a:t>W</a:t>
            </a:r>
            <a:r>
              <a:rPr lang="en-US" altLang="en-US" sz="2400" dirty="0"/>
              <a:t> </a:t>
            </a:r>
          </a:p>
          <a:p>
            <a:pPr>
              <a:spcBef>
                <a:spcPct val="0"/>
              </a:spcBef>
            </a:pPr>
            <a:r>
              <a:rPr lang="en-US" altLang="en-US" sz="2400" b="1" dirty="0">
                <a:solidFill>
                  <a:srgbClr val="CC4D00"/>
                </a:solidFill>
              </a:rPr>
              <a:t>R</a:t>
            </a:r>
            <a:r>
              <a:rPr lang="en-US" altLang="en-US" sz="2400" dirty="0"/>
              <a:t> increases as the sky diver’s velocity increases</a:t>
            </a:r>
          </a:p>
          <a:p>
            <a:pPr>
              <a:spcBef>
                <a:spcPct val="0"/>
              </a:spcBef>
            </a:pPr>
            <a:r>
              <a:rPr lang="en-US" altLang="en-US" sz="2400" dirty="0"/>
              <a:t>When </a:t>
            </a:r>
            <a:r>
              <a:rPr lang="en-US" altLang="en-US" sz="2400" b="1" dirty="0">
                <a:solidFill>
                  <a:srgbClr val="CC4D00"/>
                </a:solidFill>
              </a:rPr>
              <a:t>R</a:t>
            </a:r>
            <a:r>
              <a:rPr lang="en-US" altLang="en-US" sz="2400" dirty="0"/>
              <a:t> has increased to the magnitude of </a:t>
            </a:r>
            <a:r>
              <a:rPr lang="en-US" altLang="en-US" sz="2400" b="1" dirty="0">
                <a:solidFill>
                  <a:srgbClr val="CC4D00"/>
                </a:solidFill>
              </a:rPr>
              <a:t>W</a:t>
            </a:r>
            <a:r>
              <a:rPr lang="en-US" altLang="en-US" sz="2400" dirty="0"/>
              <a:t>, the net force is zero so the acceleration is zero (and thus the velocity is constant)</a:t>
            </a:r>
          </a:p>
          <a:p>
            <a:pPr>
              <a:spcBef>
                <a:spcPct val="0"/>
              </a:spcBef>
            </a:pPr>
            <a:r>
              <a:rPr lang="en-US" altLang="en-US" sz="2400" dirty="0"/>
              <a:t>The velocity is then at its maximum value, the </a:t>
            </a:r>
            <a:r>
              <a:rPr lang="en-US" altLang="en-US" sz="2400" b="1" i="1" dirty="0">
                <a:solidFill>
                  <a:srgbClr val="0A5D00"/>
                </a:solidFill>
              </a:rPr>
              <a:t>terminal velocity</a:t>
            </a:r>
          </a:p>
        </p:txBody>
      </p:sp>
      <p:sp>
        <p:nvSpPr>
          <p:cNvPr id="9" name="Slide Number Placeholder 8">
            <a:extLst>
              <a:ext uri="{FF2B5EF4-FFF2-40B4-BE49-F238E27FC236}">
                <a16:creationId xmlns:a16="http://schemas.microsoft.com/office/drawing/2014/main" id="{67D8BD88-438B-4800-9035-BF10687A16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This shows a skydiver splayed out horizontally in the air at three different times.  On each image there are two vectors, a vector labeled R pointing up and a vector labeled W pointing down.  In the first image at the top the R vector is much smaller than the W vector.  In the next image the vector W has stayed the same length and the vector R is larger than it was, but still smaller than the W vector.  In the 3rd image the two vectors are equal in magnitude."/>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593"/>
          <a:stretch/>
        </p:blipFill>
        <p:spPr bwMode="auto">
          <a:xfrm>
            <a:off x="8153400" y="1295400"/>
            <a:ext cx="37084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280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3252" y="525590"/>
            <a:ext cx="12192000" cy="783311"/>
          </a:xfrm>
        </p:spPr>
        <p:txBody>
          <a:bodyPr/>
          <a:lstStyle/>
          <a:p>
            <a:r>
              <a:rPr lang="en-US" altLang="en-US" sz="4000" dirty="0"/>
              <a:t>How does a sky diver slow down?</a:t>
            </a:r>
          </a:p>
        </p:txBody>
      </p:sp>
      <p:sp>
        <p:nvSpPr>
          <p:cNvPr id="6" name="Text Placeholder 4"/>
          <p:cNvSpPr>
            <a:spLocks noGrp="1"/>
          </p:cNvSpPr>
          <p:nvPr>
            <p:ph type="body" sz="quarter" idx="11"/>
          </p:nvPr>
        </p:nvSpPr>
        <p:spPr>
          <a:xfrm>
            <a:off x="1752600" y="1308901"/>
            <a:ext cx="4953000" cy="4366634"/>
          </a:xfrm>
        </p:spPr>
        <p:txBody>
          <a:bodyPr>
            <a:noAutofit/>
          </a:bodyPr>
          <a:lstStyle/>
          <a:p>
            <a:pPr algn="l">
              <a:spcAft>
                <a:spcPts val="1200"/>
              </a:spcAft>
            </a:pPr>
            <a:r>
              <a:rPr lang="en-US" altLang="en-US" sz="2400" dirty="0"/>
              <a:t>When the diver opens the parachute this increases air resistance (Since </a:t>
            </a:r>
            <a:r>
              <a:rPr lang="en-US" altLang="en-US" sz="2400" b="1" dirty="0">
                <a:solidFill>
                  <a:srgbClr val="CC4D00"/>
                </a:solidFill>
              </a:rPr>
              <a:t>R</a:t>
            </a:r>
            <a:r>
              <a:rPr lang="en-US" altLang="en-US" sz="2400" dirty="0"/>
              <a:t> is also  proportional to surface area)</a:t>
            </a:r>
          </a:p>
          <a:p>
            <a:pPr algn="l">
              <a:spcAft>
                <a:spcPts val="1200"/>
              </a:spcAft>
            </a:pPr>
            <a:r>
              <a:rPr lang="en-US" altLang="en-US" sz="2400" dirty="0"/>
              <a:t>Since </a:t>
            </a:r>
            <a:r>
              <a:rPr lang="en-US" altLang="en-US" sz="2400" b="1" dirty="0">
                <a:solidFill>
                  <a:srgbClr val="CC4D00"/>
                </a:solidFill>
              </a:rPr>
              <a:t>R</a:t>
            </a:r>
            <a:r>
              <a:rPr lang="en-US" altLang="en-US" sz="2400" dirty="0"/>
              <a:t> is now greater than </a:t>
            </a:r>
            <a:r>
              <a:rPr lang="en-US" altLang="en-US" sz="2400" b="1" dirty="0">
                <a:solidFill>
                  <a:srgbClr val="CC4D00"/>
                </a:solidFill>
              </a:rPr>
              <a:t>W</a:t>
            </a:r>
            <a:r>
              <a:rPr lang="en-US" altLang="en-US" sz="2400" dirty="0"/>
              <a:t>, the net force is upward so the acceleration is upward</a:t>
            </a:r>
          </a:p>
          <a:p>
            <a:pPr algn="l">
              <a:spcAft>
                <a:spcPts val="1200"/>
              </a:spcAft>
            </a:pPr>
            <a:r>
              <a:rPr lang="en-US" altLang="en-US" sz="2400" dirty="0"/>
              <a:t>Since the upward acceleration is opposite in direction to the downward velocity, the skydiver slows down (but is still moving downward)</a:t>
            </a:r>
            <a:endParaRPr lang="en-US" sz="2400" dirty="0"/>
          </a:p>
        </p:txBody>
      </p:sp>
      <p:pic>
        <p:nvPicPr>
          <p:cNvPr id="7" name="Picture 3" descr="A skydiver is shown with their parachute open.  Four vectors are shown.  The two vectors representing forces are R, the air resistance, pointing upward, and W, the weight, pointing downward.  The vector R is longer than the vector W.  A vector labeled a, representing acceleration, is shown pointing upward. A vector labeled v, pointing downward, represents the velocity."/>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746193" y="1206582"/>
            <a:ext cx="3150407" cy="45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F4C6582B-BF83-4A2F-A32E-B353169CCC11}"/>
              </a:ext>
            </a:extLst>
          </p:cNvPr>
          <p:cNvSpPr>
            <a:spLocks noGrp="1"/>
          </p:cNvSpPr>
          <p:nvPr>
            <p:ph type="body" sz="quarter" idx="13"/>
          </p:nvPr>
        </p:nvSpPr>
        <p:spPr>
          <a:xfrm>
            <a:off x="1939636" y="6617369"/>
            <a:ext cx="8312728" cy="251227"/>
          </a:xfrm>
        </p:spPr>
        <p:txBody>
          <a:bodyPr/>
          <a:lstStyle/>
          <a:p>
            <a:pPr algn="r">
              <a:spcAft>
                <a:spcPts val="1200"/>
              </a:spcAft>
            </a:pPr>
            <a:r>
              <a:rPr lang="en-US" sz="800" dirty="0"/>
              <a:t>©Jocelyn Michel/</a:t>
            </a:r>
            <a:r>
              <a:rPr lang="en-US" sz="800" dirty="0" err="1"/>
              <a:t>fstop</a:t>
            </a:r>
            <a:r>
              <a:rPr lang="en-US" sz="800" dirty="0"/>
              <a:t>/Corbis</a:t>
            </a:r>
          </a:p>
        </p:txBody>
      </p:sp>
      <p:sp>
        <p:nvSpPr>
          <p:cNvPr id="8" name="Slide Number Placeholder 7">
            <a:extLst>
              <a:ext uri="{FF2B5EF4-FFF2-40B4-BE49-F238E27FC236}">
                <a16:creationId xmlns:a16="http://schemas.microsoft.com/office/drawing/2014/main" id="{BB44D413-4116-4A16-AD86-49BD2EBA5E4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30077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9785" y="465057"/>
            <a:ext cx="12192000" cy="783311"/>
          </a:xfrm>
        </p:spPr>
        <p:txBody>
          <a:bodyPr/>
          <a:lstStyle/>
          <a:p>
            <a:r>
              <a:rPr lang="en-US" altLang="en-US" sz="4000" dirty="0"/>
              <a:t>What happens when a ball is thrown?</a:t>
            </a:r>
          </a:p>
        </p:txBody>
      </p:sp>
      <p:sp>
        <p:nvSpPr>
          <p:cNvPr id="5" name="Content Placeholder 2"/>
          <p:cNvSpPr>
            <a:spLocks noGrp="1"/>
          </p:cNvSpPr>
          <p:nvPr>
            <p:ph sz="quarter" idx="12"/>
          </p:nvPr>
        </p:nvSpPr>
        <p:spPr>
          <a:xfrm>
            <a:off x="1104900" y="1083777"/>
            <a:ext cx="9982200" cy="3849664"/>
          </a:xfrm>
        </p:spPr>
        <p:txBody>
          <a:bodyPr/>
          <a:lstStyle/>
          <a:p>
            <a:pPr>
              <a:spcBef>
                <a:spcPct val="0"/>
              </a:spcBef>
            </a:pPr>
            <a:r>
              <a:rPr lang="en-US" altLang="en-US" dirty="0"/>
              <a:t>Three forces act on a thrown ball:</a:t>
            </a:r>
          </a:p>
          <a:p>
            <a:pPr marL="342900" indent="-342900">
              <a:spcBef>
                <a:spcPct val="0"/>
              </a:spcBef>
              <a:buClr>
                <a:srgbClr val="9B3700"/>
              </a:buClr>
              <a:buFont typeface="Arial" panose="020B0604020202020204" pitchFamily="34" charset="0"/>
              <a:buChar char="•"/>
            </a:pPr>
            <a:r>
              <a:rPr lang="en-US" altLang="en-US" sz="2400" dirty="0"/>
              <a:t>The initial push </a:t>
            </a:r>
            <a:r>
              <a:rPr lang="en-US" altLang="en-US" sz="2400" b="1" dirty="0">
                <a:solidFill>
                  <a:srgbClr val="CC4D00"/>
                </a:solidFill>
              </a:rPr>
              <a:t>P</a:t>
            </a:r>
          </a:p>
          <a:p>
            <a:pPr marL="708660" lvl="2">
              <a:spcBef>
                <a:spcPct val="0"/>
              </a:spcBef>
            </a:pPr>
            <a:r>
              <a:rPr lang="en-US" altLang="en-US" sz="2000" dirty="0">
                <a:latin typeface="Times New Roman" panose="02020603050405020304" pitchFamily="18" charset="0"/>
                <a:cs typeface="Times New Roman" panose="02020603050405020304" pitchFamily="18" charset="0"/>
              </a:rPr>
              <a:t>Only acts at the beginning; once the ball leaves the hand, P is no longer acting on the ball.</a:t>
            </a:r>
          </a:p>
          <a:p>
            <a:pPr marL="342900" indent="-342900">
              <a:spcBef>
                <a:spcPct val="0"/>
              </a:spcBef>
              <a:buClr>
                <a:srgbClr val="9B3700"/>
              </a:buClr>
              <a:buFont typeface="Arial" panose="020B0604020202020204" pitchFamily="34" charset="0"/>
              <a:buChar char="•"/>
            </a:pPr>
            <a:r>
              <a:rPr lang="en-US" altLang="en-US" sz="2400" dirty="0"/>
              <a:t>The weight </a:t>
            </a:r>
            <a:r>
              <a:rPr lang="en-US" altLang="en-US" sz="2400" b="1" dirty="0">
                <a:solidFill>
                  <a:srgbClr val="CC4D00"/>
                </a:solidFill>
              </a:rPr>
              <a:t>W</a:t>
            </a:r>
            <a:endParaRPr lang="en-US" altLang="en-US" sz="2400" dirty="0">
              <a:solidFill>
                <a:srgbClr val="CC4D00"/>
              </a:solidFill>
            </a:endParaRPr>
          </a:p>
          <a:p>
            <a:pPr marL="708660" lvl="2">
              <a:spcBef>
                <a:spcPct val="0"/>
              </a:spcBef>
            </a:pPr>
            <a:r>
              <a:rPr lang="en-US" altLang="en-US" sz="2000" dirty="0">
                <a:latin typeface="Times New Roman" panose="02020603050405020304" pitchFamily="18" charset="0"/>
                <a:cs typeface="Times New Roman" panose="02020603050405020304" pitchFamily="18" charset="0"/>
              </a:rPr>
              <a:t>Is a constant (does not change) throughout the trajectory</a:t>
            </a:r>
          </a:p>
          <a:p>
            <a:pPr marL="342900" indent="-342900">
              <a:spcBef>
                <a:spcPct val="0"/>
              </a:spcBef>
              <a:buClr>
                <a:srgbClr val="9B3700"/>
              </a:buClr>
              <a:buFont typeface="Arial" panose="020B0604020202020204" pitchFamily="34" charset="0"/>
              <a:buChar char="•"/>
            </a:pPr>
            <a:r>
              <a:rPr lang="en-US" altLang="en-US" sz="2400" dirty="0"/>
              <a:t>The air resistance </a:t>
            </a:r>
            <a:r>
              <a:rPr lang="en-US" altLang="en-US" sz="2400" b="1" dirty="0">
                <a:solidFill>
                  <a:srgbClr val="CC4D00"/>
                </a:solidFill>
              </a:rPr>
              <a:t>R</a:t>
            </a:r>
          </a:p>
          <a:p>
            <a:pPr marL="708660" lvl="2">
              <a:spcBef>
                <a:spcPct val="0"/>
              </a:spcBef>
            </a:pPr>
            <a:r>
              <a:rPr lang="en-US" altLang="en-US" sz="2000" b="1" u="sng" dirty="0">
                <a:latin typeface="Times New Roman" panose="02020603050405020304" pitchFamily="18" charset="0"/>
                <a:cs typeface="Times New Roman" panose="02020603050405020304" pitchFamily="18" charset="0"/>
              </a:rPr>
              <a:t>Is always directed against the motion</a:t>
            </a:r>
          </a:p>
          <a:p>
            <a:pPr marL="708660" lvl="2">
              <a:spcBef>
                <a:spcPct val="0"/>
              </a:spcBef>
            </a:pPr>
            <a:r>
              <a:rPr lang="en-US" altLang="en-US" sz="2000" u="sng" dirty="0">
                <a:latin typeface="Times New Roman" panose="02020603050405020304" pitchFamily="18" charset="0"/>
                <a:cs typeface="Times New Roman" panose="02020603050405020304" pitchFamily="18" charset="0"/>
              </a:rPr>
              <a:t>Is proportional to the speed</a:t>
            </a:r>
          </a:p>
        </p:txBody>
      </p:sp>
      <p:sp>
        <p:nvSpPr>
          <p:cNvPr id="9" name="Slide Number Placeholder 8">
            <a:extLst>
              <a:ext uri="{FF2B5EF4-FFF2-40B4-BE49-F238E27FC236}">
                <a16:creationId xmlns:a16="http://schemas.microsoft.com/office/drawing/2014/main" id="{F4A504B9-030B-4677-8AF8-8CB87550EA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The trajectory of a thrown ball is shown, with vectors on the ball at 3 points showing the forces on the ball.  At the throwing point there are 2 vectors: P (the initial push) along the trajectory and W (weight) downward.  At the high point of the trajectory there are 2 vectors: W (weight) downward, and R (air resistance) along the trajectory but pointing in the opposite direction of the motion.  At the 3rd point the same two vectors are thrown; W straight down and R backwards along the trajectory."/>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t="8554"/>
          <a:stretch/>
        </p:blipFill>
        <p:spPr bwMode="auto">
          <a:xfrm>
            <a:off x="2133600" y="4768850"/>
            <a:ext cx="807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901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664" y="617928"/>
            <a:ext cx="12192000" cy="783311"/>
          </a:xfrm>
        </p:spPr>
        <p:txBody>
          <a:bodyPr/>
          <a:lstStyle/>
          <a:p>
            <a:r>
              <a:rPr lang="en-US" altLang="en-US" sz="3600" dirty="0"/>
              <a:t>What happens when objects are connected?</a:t>
            </a:r>
            <a:r>
              <a:rPr lang="en-US" altLang="en-US" sz="1600" dirty="0"/>
              <a:t> 1</a:t>
            </a:r>
          </a:p>
        </p:txBody>
      </p:sp>
      <p:sp>
        <p:nvSpPr>
          <p:cNvPr id="5" name="Content Placeholder 2"/>
          <p:cNvSpPr>
            <a:spLocks noGrp="1"/>
          </p:cNvSpPr>
          <p:nvPr>
            <p:ph sz="quarter" idx="12"/>
          </p:nvPr>
        </p:nvSpPr>
        <p:spPr>
          <a:xfrm>
            <a:off x="1219200" y="1637882"/>
            <a:ext cx="8984015" cy="2665620"/>
          </a:xfrm>
        </p:spPr>
        <p:txBody>
          <a:bodyPr>
            <a:noAutofit/>
          </a:bodyPr>
          <a:lstStyle/>
          <a:p>
            <a:pPr>
              <a:spcBef>
                <a:spcPct val="0"/>
              </a:spcBef>
            </a:pPr>
            <a:r>
              <a:rPr lang="en-US" altLang="en-US" sz="2400" dirty="0"/>
              <a:t>Two connected carts being accelerated by a force </a:t>
            </a:r>
            <a:r>
              <a:rPr lang="en-US" altLang="en-US" sz="2400" b="1" dirty="0">
                <a:solidFill>
                  <a:srgbClr val="CC4D00"/>
                </a:solidFill>
              </a:rPr>
              <a:t>F</a:t>
            </a:r>
            <a:r>
              <a:rPr lang="en-US" altLang="en-US" sz="2400" dirty="0"/>
              <a:t> applied by a string:</a:t>
            </a:r>
          </a:p>
          <a:p>
            <a:pPr marL="342000" lvl="1" indent="-342000">
              <a:spcBef>
                <a:spcPct val="0"/>
              </a:spcBef>
            </a:pPr>
            <a:r>
              <a:rPr lang="en-US" altLang="en-US" sz="2400" dirty="0">
                <a:latin typeface="Times New Roman" panose="02020603050405020304" pitchFamily="18" charset="0"/>
                <a:cs typeface="Times New Roman" panose="02020603050405020304" pitchFamily="18" charset="0"/>
              </a:rPr>
              <a:t>Both carts must have the same acceleration </a:t>
            </a:r>
            <a:r>
              <a:rPr lang="en-US" altLang="en-US" sz="2400" b="1" dirty="0">
                <a:solidFill>
                  <a:srgbClr val="CC4D00"/>
                </a:solidFill>
                <a:latin typeface="Times New Roman" panose="02020603050405020304" pitchFamily="18" charset="0"/>
                <a:cs typeface="Times New Roman" panose="02020603050405020304" pitchFamily="18" charset="0"/>
              </a:rPr>
              <a:t>a</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which is equal to the net horizontal force divided by the total mass</a:t>
            </a:r>
            <a:endParaRPr lang="en-US" altLang="en-US" sz="2400" dirty="0">
              <a:solidFill>
                <a:srgbClr val="FAA368"/>
              </a:solidFill>
              <a:latin typeface="Times New Roman" panose="02020603050405020304" pitchFamily="18" charset="0"/>
              <a:cs typeface="Times New Roman" panose="02020603050405020304" pitchFamily="18" charset="0"/>
            </a:endParaRPr>
          </a:p>
          <a:p>
            <a:pPr marL="342000" lvl="1" indent="-342000">
              <a:spcBef>
                <a:spcPct val="0"/>
              </a:spcBef>
            </a:pPr>
            <a:r>
              <a:rPr lang="en-US" altLang="en-US" sz="2400" dirty="0">
                <a:latin typeface="Times New Roman" panose="02020603050405020304" pitchFamily="18" charset="0"/>
                <a:cs typeface="Times New Roman" panose="02020603050405020304" pitchFamily="18" charset="0"/>
              </a:rPr>
              <a:t>Each cart will have a net force equal to its mass times the acceleration</a:t>
            </a:r>
          </a:p>
        </p:txBody>
      </p:sp>
      <p:sp>
        <p:nvSpPr>
          <p:cNvPr id="9" name="Slide Number Placeholder 8">
            <a:extLst>
              <a:ext uri="{FF2B5EF4-FFF2-40B4-BE49-F238E27FC236}">
                <a16:creationId xmlns:a16="http://schemas.microsoft.com/office/drawing/2014/main" id="{9AF83917-26F3-4FFD-8CE1-6F2DC491C4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3" descr="Two carts are connected and being pulled by a string."/>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4845"/>
          <a:stretch/>
        </p:blipFill>
        <p:spPr bwMode="auto">
          <a:xfrm>
            <a:off x="2438400" y="4038600"/>
            <a:ext cx="75279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45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Answer 4.1</a:t>
            </a:r>
            <a:endParaRPr lang="en-US" sz="1500" b="1"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1981200" y="1676400"/>
            <a:ext cx="8321040" cy="4754880"/>
          </a:xfrm>
        </p:spPr>
        <p:txBody>
          <a:bodyPr/>
          <a:lstStyle/>
          <a:p>
            <a:pPr>
              <a:defRPr/>
            </a:pPr>
            <a:r>
              <a:rPr lang="en-US" altLang="en-US" dirty="0">
                <a:latin typeface="Times New Roman" panose="02020603050405020304" pitchFamily="18" charset="0"/>
                <a:cs typeface="Times New Roman" panose="02020603050405020304" pitchFamily="18" charset="0"/>
              </a:rPr>
              <a:t>If no force is acting on an object, the object is </a:t>
            </a:r>
          </a:p>
          <a:p>
            <a:pPr marL="365760">
              <a:defRPr/>
            </a:pPr>
            <a:endParaRPr lang="en-US" altLang="en-US" sz="2800" dirty="0">
              <a:latin typeface="Times New Roman" panose="02020603050405020304" pitchFamily="18" charset="0"/>
              <a:cs typeface="Times New Roman" panose="02020603050405020304" pitchFamily="18" charset="0"/>
            </a:endParaRPr>
          </a:p>
          <a:p>
            <a:pPr marL="365760">
              <a:defRPr/>
            </a:pPr>
            <a:endParaRPr lang="en-US" altLang="en-US" sz="2800" dirty="0">
              <a:latin typeface="Times New Roman" panose="02020603050405020304" pitchFamily="18" charset="0"/>
              <a:cs typeface="Times New Roman" panose="02020603050405020304" pitchFamily="18" charset="0"/>
            </a:endParaRPr>
          </a:p>
          <a:p>
            <a:pPr marL="365760">
              <a:defRPr/>
            </a:pPr>
            <a:endParaRPr lang="en-US" altLang="en-US" sz="2800" dirty="0">
              <a:latin typeface="Times New Roman" panose="02020603050405020304" pitchFamily="18" charset="0"/>
              <a:cs typeface="Times New Roman" panose="02020603050405020304" pitchFamily="18" charset="0"/>
            </a:endParaRPr>
          </a:p>
          <a:p>
            <a:pPr marL="914400" indent="-548640">
              <a:buFont typeface="+mj-lt"/>
              <a:buAutoNum type="alphaUcPeriod" startAt="4"/>
              <a:defRPr/>
            </a:pPr>
            <a:r>
              <a:rPr lang="en-US" altLang="en-US" sz="2800" dirty="0">
                <a:latin typeface="Times New Roman" panose="02020603050405020304" pitchFamily="18" charset="0"/>
                <a:cs typeface="Times New Roman" panose="02020603050405020304" pitchFamily="18" charset="0"/>
              </a:rPr>
              <a:t>at rest or moving with a constant velocity. </a:t>
            </a:r>
          </a:p>
        </p:txBody>
      </p:sp>
    </p:spTree>
    <p:extLst>
      <p:ext uri="{BB962C8B-B14F-4D97-AF65-F5344CB8AC3E}">
        <p14:creationId xmlns:p14="http://schemas.microsoft.com/office/powerpoint/2010/main" val="278223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Question 4.2</a:t>
            </a:r>
            <a:endParaRPr lang="en-US" sz="1500" b="1"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1295400" y="1447800"/>
            <a:ext cx="9220200" cy="4754880"/>
          </a:xfrm>
        </p:spPr>
        <p:txBody>
          <a:bodyPr/>
          <a:lstStyle/>
          <a:p>
            <a:pPr>
              <a:spcBef>
                <a:spcPts val="600"/>
              </a:spcBef>
              <a:defRPr/>
            </a:pPr>
            <a:r>
              <a:rPr lang="en-US" altLang="en-US" sz="3000" dirty="0">
                <a:latin typeface="Times New Roman" panose="02020603050405020304" pitchFamily="18" charset="0"/>
                <a:cs typeface="Times New Roman" panose="02020603050405020304" pitchFamily="18" charset="0"/>
              </a:rPr>
              <a:t>According to Newton’s 2nd Law</a:t>
            </a:r>
          </a:p>
          <a:p>
            <a:pPr marL="914400" indent="-548640">
              <a:spcBef>
                <a:spcPts val="600"/>
              </a:spcBef>
              <a:buFont typeface="+mj-lt"/>
              <a:buAutoNum type="alphaUcPeriod"/>
              <a:defRPr/>
            </a:pPr>
            <a:r>
              <a:rPr lang="en-US" altLang="en-US" sz="2600" dirty="0">
                <a:latin typeface="Times New Roman" panose="02020603050405020304" pitchFamily="18" charset="0"/>
                <a:cs typeface="Times New Roman" panose="02020603050405020304" pitchFamily="18" charset="0"/>
              </a:rPr>
              <a:t>If the force is doubled and the mass remains the same the acceleration will halve.</a:t>
            </a:r>
          </a:p>
          <a:p>
            <a:pPr marL="914400" indent="-548640">
              <a:spcBef>
                <a:spcPts val="600"/>
              </a:spcBef>
              <a:buFont typeface="+mj-lt"/>
              <a:buAutoNum type="alphaUcPeriod"/>
              <a:defRPr/>
            </a:pPr>
            <a:r>
              <a:rPr lang="en-US" altLang="en-US" sz="2600" dirty="0">
                <a:latin typeface="Times New Roman" panose="02020603050405020304" pitchFamily="18" charset="0"/>
                <a:cs typeface="Times New Roman" panose="02020603050405020304" pitchFamily="18" charset="0"/>
              </a:rPr>
              <a:t>If the force is doubled and the mass remains the same the acceleration will double.</a:t>
            </a:r>
          </a:p>
          <a:p>
            <a:pPr marL="914400" indent="-548640">
              <a:spcBef>
                <a:spcPts val="600"/>
              </a:spcBef>
              <a:buFont typeface="+mj-lt"/>
              <a:buAutoNum type="alphaUcPeriod"/>
              <a:defRPr/>
            </a:pPr>
            <a:r>
              <a:rPr lang="en-US" altLang="en-US" sz="2600" dirty="0">
                <a:latin typeface="Times New Roman" panose="02020603050405020304" pitchFamily="18" charset="0"/>
                <a:cs typeface="Times New Roman" panose="02020603050405020304" pitchFamily="18" charset="0"/>
              </a:rPr>
              <a:t>If the force is doubled and the mass remains the same the acceleration will increase by a factor of 4.</a:t>
            </a:r>
          </a:p>
          <a:p>
            <a:pPr marL="914400" indent="-548640">
              <a:spcBef>
                <a:spcPts val="600"/>
              </a:spcBef>
              <a:buFont typeface="+mj-lt"/>
              <a:buAutoNum type="alphaUcPeriod"/>
              <a:defRPr/>
            </a:pPr>
            <a:r>
              <a:rPr lang="en-US" altLang="en-US" sz="2600" dirty="0">
                <a:latin typeface="Times New Roman" panose="02020603050405020304" pitchFamily="18" charset="0"/>
                <a:cs typeface="Times New Roman" panose="02020603050405020304" pitchFamily="18" charset="0"/>
              </a:rPr>
              <a:t>If the force is doubled and the mass remains the same the acceleration will decrease by one-fourth</a:t>
            </a:r>
            <a:r>
              <a:rPr lang="en-US" altLang="en-US" sz="2600" dirty="0"/>
              <a:t>.</a:t>
            </a:r>
          </a:p>
        </p:txBody>
      </p:sp>
    </p:spTree>
    <p:extLst>
      <p:ext uri="{BB962C8B-B14F-4D97-AF65-F5344CB8AC3E}">
        <p14:creationId xmlns:p14="http://schemas.microsoft.com/office/powerpoint/2010/main" val="340237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4.2</a:t>
            </a:r>
            <a:endParaRPr lang="en-US" sz="1500" b="1" dirty="0"/>
          </a:p>
        </p:txBody>
      </p:sp>
      <p:sp>
        <p:nvSpPr>
          <p:cNvPr id="5" name="Content Placeholder 2"/>
          <p:cNvSpPr>
            <a:spLocks noGrp="1"/>
          </p:cNvSpPr>
          <p:nvPr>
            <p:ph idx="1"/>
          </p:nvPr>
        </p:nvSpPr>
        <p:spPr>
          <a:xfrm>
            <a:off x="1981200" y="1676400"/>
            <a:ext cx="8534400" cy="4754880"/>
          </a:xfrm>
        </p:spPr>
        <p:txBody>
          <a:bodyPr/>
          <a:lstStyle/>
          <a:p>
            <a:pPr>
              <a:spcBef>
                <a:spcPts val="600"/>
              </a:spcBef>
              <a:defRPr/>
            </a:pPr>
            <a:r>
              <a:rPr lang="en-US" altLang="en-US" sz="3000" dirty="0"/>
              <a:t>According to Newton’s 2nd Law</a:t>
            </a:r>
          </a:p>
          <a:p>
            <a:pPr marL="365760">
              <a:spcBef>
                <a:spcPts val="600"/>
              </a:spcBef>
              <a:defRPr/>
            </a:pPr>
            <a:endParaRPr lang="en-US" altLang="en-US" sz="2600" dirty="0"/>
          </a:p>
          <a:p>
            <a:pPr marL="914400" indent="-548640">
              <a:spcBef>
                <a:spcPts val="600"/>
              </a:spcBef>
              <a:buFont typeface="+mj-lt"/>
              <a:buAutoNum type="alphaUcPeriod" startAt="2"/>
              <a:defRPr/>
            </a:pPr>
            <a:r>
              <a:rPr lang="en-US" altLang="en-US" sz="2600" dirty="0"/>
              <a:t>If the force is doubled and the mass remains the same the acceleration will double. (a = F/m)</a:t>
            </a:r>
          </a:p>
        </p:txBody>
      </p:sp>
    </p:spTree>
    <p:extLst>
      <p:ext uri="{BB962C8B-B14F-4D97-AF65-F5344CB8AC3E}">
        <p14:creationId xmlns:p14="http://schemas.microsoft.com/office/powerpoint/2010/main" val="316125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b"/>
          <a:lstStyle/>
          <a:p>
            <a:pPr algn="l"/>
            <a:r>
              <a:rPr lang="en-US" altLang="en-US" sz="4400" b="0" dirty="0">
                <a:solidFill>
                  <a:schemeClr val="tx1"/>
                </a:solidFill>
                <a:latin typeface="Times New Roman" panose="02020603050405020304" pitchFamily="18" charset="0"/>
                <a:cs typeface="Times New Roman" panose="02020603050405020304" pitchFamily="18" charset="0"/>
              </a:rPr>
              <a:t>Question 4.4</a:t>
            </a:r>
            <a:endParaRPr lang="en-US" sz="4400" b="0" dirty="0">
              <a:solidFill>
                <a:schemeClr val="tx1"/>
              </a:solidFill>
              <a:latin typeface="Times New Roman" panose="02020603050405020304" pitchFamily="18" charset="0"/>
              <a:cs typeface="Times New Roman" panose="02020603050405020304" pitchFamily="18" charset="0"/>
            </a:endParaRPr>
          </a:p>
        </p:txBody>
      </p:sp>
      <p:sp>
        <p:nvSpPr>
          <p:cNvPr id="2" name="Content Placeholder 2"/>
          <p:cNvSpPr>
            <a:spLocks noGrp="1"/>
          </p:cNvSpPr>
          <p:nvPr>
            <p:ph idx="1"/>
          </p:nvPr>
        </p:nvSpPr>
        <p:spPr>
          <a:xfrm>
            <a:off x="1981200" y="1706880"/>
            <a:ext cx="8503920" cy="1417320"/>
          </a:xfrm>
        </p:spPr>
        <p:txBody>
          <a:bodyPr>
            <a:normAutofit lnSpcReduction="10000"/>
          </a:bodyPr>
          <a:lstStyle/>
          <a:p>
            <a:r>
              <a:rPr lang="en-US" sz="3000" dirty="0">
                <a:latin typeface="Times New Roman" panose="02020603050405020304" pitchFamily="18" charset="0"/>
                <a:cs typeface="Times New Roman" panose="02020603050405020304" pitchFamily="18" charset="0"/>
              </a:rPr>
              <a:t>A constant force is acting on an object. Which of these graphs best represents the </a:t>
            </a:r>
            <a:r>
              <a:rPr lang="en-US" sz="3000" dirty="0">
                <a:solidFill>
                  <a:srgbClr val="B60000"/>
                </a:solidFill>
                <a:latin typeface="Times New Roman" panose="02020603050405020304" pitchFamily="18" charset="0"/>
                <a:cs typeface="Times New Roman" panose="02020603050405020304" pitchFamily="18" charset="0"/>
              </a:rPr>
              <a:t>acceleration</a:t>
            </a:r>
            <a:r>
              <a:rPr lang="en-US" sz="3000" dirty="0">
                <a:latin typeface="Times New Roman" panose="02020603050405020304" pitchFamily="18" charset="0"/>
                <a:cs typeface="Times New Roman" panose="02020603050405020304" pitchFamily="18" charset="0"/>
              </a:rPr>
              <a:t> of the object?</a:t>
            </a:r>
          </a:p>
        </p:txBody>
      </p:sp>
      <p:sp>
        <p:nvSpPr>
          <p:cNvPr id="3" name="Content Placeholder 3"/>
          <p:cNvSpPr>
            <a:spLocks noGrp="1"/>
          </p:cNvSpPr>
          <p:nvPr>
            <p:ph idx="13"/>
          </p:nvPr>
        </p:nvSpPr>
        <p:spPr>
          <a:xfrm>
            <a:off x="1981200" y="3765302"/>
            <a:ext cx="746760" cy="457200"/>
          </a:xfrm>
        </p:spPr>
        <p:txBody>
          <a:bodyPr>
            <a:normAutofit fontScale="92500" lnSpcReduction="10000"/>
          </a:bodyPr>
          <a:lstStyle/>
          <a:p>
            <a:pPr marL="514350" indent="-514350">
              <a:buFont typeface="+mj-lt"/>
              <a:buAutoNum type="alphaUcPeriod"/>
            </a:pPr>
            <a:r>
              <a:rPr lang="en-US" sz="2800" dirty="0"/>
              <a:t> </a:t>
            </a:r>
          </a:p>
        </p:txBody>
      </p:sp>
      <p:pic>
        <p:nvPicPr>
          <p:cNvPr id="11" name="Picture 4" descr="Graph A is a graph of acceleration versus time which shows a horizontal line above the x axis."/>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2591966" y="3765303"/>
            <a:ext cx="2066544" cy="190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5"/>
          </p:nvPr>
        </p:nvSpPr>
        <p:spPr>
          <a:xfrm>
            <a:off x="4876800" y="3765302"/>
            <a:ext cx="746760" cy="457200"/>
          </a:xfrm>
        </p:spPr>
        <p:txBody>
          <a:bodyPr>
            <a:normAutofit fontScale="92500" lnSpcReduction="10000"/>
          </a:bodyPr>
          <a:lstStyle/>
          <a:p>
            <a:pPr marL="514350" indent="-514350">
              <a:buFont typeface="+mj-lt"/>
              <a:buAutoNum type="alphaUcPeriod" startAt="2"/>
            </a:pPr>
            <a:r>
              <a:rPr lang="en-US" sz="2800" dirty="0"/>
              <a:t> </a:t>
            </a:r>
          </a:p>
        </p:txBody>
      </p:sp>
      <p:pic>
        <p:nvPicPr>
          <p:cNvPr id="13" name="Picture 6" descr="Graph B is a graph of acceleration versus time which shows a straight line with a positive slope."/>
          <p:cNvPicPr>
            <a:picLocks noGrp="1" noChangeAspect="1" noChangeArrowheads="1"/>
          </p:cNvPicPr>
          <p:nvPr>
            <p:ph idx="16"/>
          </p:nvPr>
        </p:nvPicPr>
        <p:blipFill>
          <a:blip r:embed="rId3">
            <a:extLst>
              <a:ext uri="{28A0092B-C50C-407E-A947-70E740481C1C}">
                <a14:useLocalDpi xmlns:a14="http://schemas.microsoft.com/office/drawing/2010/main" val="0"/>
              </a:ext>
            </a:extLst>
          </a:blip>
          <a:srcRect/>
          <a:stretch>
            <a:fillRect/>
          </a:stretch>
        </p:blipFill>
        <p:spPr bwMode="auto">
          <a:xfrm>
            <a:off x="5494020" y="3782259"/>
            <a:ext cx="2054500" cy="189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7"/>
          </p:nvPr>
        </p:nvSpPr>
        <p:spPr>
          <a:xfrm>
            <a:off x="7772400" y="3765302"/>
            <a:ext cx="746760" cy="457200"/>
          </a:xfrm>
        </p:spPr>
        <p:txBody>
          <a:bodyPr>
            <a:normAutofit fontScale="92500" lnSpcReduction="10000"/>
          </a:bodyPr>
          <a:lstStyle/>
          <a:p>
            <a:pPr marL="514350" indent="-514350">
              <a:buFont typeface="+mj-lt"/>
              <a:buAutoNum type="alphaUcPeriod" startAt="3"/>
            </a:pPr>
            <a:r>
              <a:rPr lang="en-US" sz="2800" dirty="0"/>
              <a:t> </a:t>
            </a:r>
          </a:p>
        </p:txBody>
      </p:sp>
      <p:pic>
        <p:nvPicPr>
          <p:cNvPr id="15" name="Picture 8" descr="Graph C is a graph of acceleration versus time which shows a curved line with a positive slope starting at the origin. It is curving upward."/>
          <p:cNvPicPr>
            <a:picLocks noGrp="1" noChangeAspect="1" noChangeArrowheads="1"/>
          </p:cNvPicPr>
          <p:nvPr>
            <p:ph idx="20"/>
          </p:nvPr>
        </p:nvPicPr>
        <p:blipFill>
          <a:blip r:embed="rId4">
            <a:extLst>
              <a:ext uri="{28A0092B-C50C-407E-A947-70E740481C1C}">
                <a14:useLocalDpi xmlns:a14="http://schemas.microsoft.com/office/drawing/2010/main" val="0"/>
              </a:ext>
            </a:extLst>
          </a:blip>
          <a:srcRect/>
          <a:stretch>
            <a:fillRect/>
          </a:stretch>
        </p:blipFill>
        <p:spPr bwMode="auto">
          <a:xfrm>
            <a:off x="8384030" y="3770247"/>
            <a:ext cx="2061189" cy="190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41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b"/>
          <a:lstStyle/>
          <a:p>
            <a:pPr algn="l"/>
            <a:r>
              <a:rPr lang="en-US" altLang="en-US" sz="4400" b="0" dirty="0">
                <a:solidFill>
                  <a:schemeClr val="tx1"/>
                </a:solidFill>
                <a:latin typeface="Times New Roman" panose="02020603050405020304" pitchFamily="18" charset="0"/>
                <a:cs typeface="Times New Roman" panose="02020603050405020304" pitchFamily="18" charset="0"/>
              </a:rPr>
              <a:t>Answer 4.4</a:t>
            </a:r>
            <a:endParaRPr lang="en-US" sz="4400" b="0" dirty="0">
              <a:solidFill>
                <a:schemeClr val="tx1"/>
              </a:solidFill>
              <a:latin typeface="Times New Roman" panose="02020603050405020304" pitchFamily="18" charset="0"/>
              <a:cs typeface="Times New Roman" panose="02020603050405020304" pitchFamily="18" charset="0"/>
            </a:endParaRPr>
          </a:p>
        </p:txBody>
      </p:sp>
      <p:sp>
        <p:nvSpPr>
          <p:cNvPr id="2" name="Content Placeholder 2"/>
          <p:cNvSpPr>
            <a:spLocks noGrp="1"/>
          </p:cNvSpPr>
          <p:nvPr>
            <p:ph idx="1"/>
          </p:nvPr>
        </p:nvSpPr>
        <p:spPr>
          <a:xfrm>
            <a:off x="1981200" y="1706880"/>
            <a:ext cx="8503920" cy="1417320"/>
          </a:xfrm>
        </p:spPr>
        <p:txBody>
          <a:bodyPr>
            <a:normAutofit lnSpcReduction="10000"/>
          </a:bodyPr>
          <a:lstStyle/>
          <a:p>
            <a:r>
              <a:rPr lang="en-US" sz="3000" dirty="0">
                <a:latin typeface="Times New Roman" panose="02020603050405020304" pitchFamily="18" charset="0"/>
                <a:cs typeface="Times New Roman" panose="02020603050405020304" pitchFamily="18" charset="0"/>
              </a:rPr>
              <a:t>A constant force is acting on an object. Which of these graphs best represents the </a:t>
            </a:r>
            <a:r>
              <a:rPr lang="en-US" sz="3000" dirty="0">
                <a:solidFill>
                  <a:srgbClr val="B60000"/>
                </a:solidFill>
                <a:latin typeface="Times New Roman" panose="02020603050405020304" pitchFamily="18" charset="0"/>
                <a:cs typeface="Times New Roman" panose="02020603050405020304" pitchFamily="18" charset="0"/>
              </a:rPr>
              <a:t>acceleration</a:t>
            </a:r>
            <a:r>
              <a:rPr lang="en-US" sz="3000" dirty="0">
                <a:latin typeface="Times New Roman" panose="02020603050405020304" pitchFamily="18" charset="0"/>
                <a:cs typeface="Times New Roman" panose="02020603050405020304" pitchFamily="18" charset="0"/>
              </a:rPr>
              <a:t> of the object?</a:t>
            </a:r>
          </a:p>
        </p:txBody>
      </p:sp>
      <p:sp>
        <p:nvSpPr>
          <p:cNvPr id="3" name="Content Placeholder 3"/>
          <p:cNvSpPr>
            <a:spLocks noGrp="1"/>
          </p:cNvSpPr>
          <p:nvPr>
            <p:ph idx="13"/>
          </p:nvPr>
        </p:nvSpPr>
        <p:spPr>
          <a:xfrm>
            <a:off x="1981200" y="3765302"/>
            <a:ext cx="746760" cy="457200"/>
          </a:xfrm>
        </p:spPr>
        <p:txBody>
          <a:bodyPr>
            <a:normAutofit fontScale="92500" lnSpcReduction="10000"/>
          </a:bodyPr>
          <a:lstStyle/>
          <a:p>
            <a:pPr marL="514350" indent="-514350">
              <a:buFont typeface="+mj-lt"/>
              <a:buAutoNum type="alphaUcPeriod"/>
            </a:pPr>
            <a:r>
              <a:rPr lang="en-US" sz="2800" dirty="0"/>
              <a:t> </a:t>
            </a:r>
          </a:p>
        </p:txBody>
      </p:sp>
      <p:pic>
        <p:nvPicPr>
          <p:cNvPr id="11" name="Picture 4" descr="Graph A is a graph of acceleration versus time which shows a horizontal line above the x axis."/>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3048000" y="3136920"/>
            <a:ext cx="2066544" cy="190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5"/>
          <p:cNvSpPr>
            <a:spLocks noGrp="1"/>
          </p:cNvSpPr>
          <p:nvPr>
            <p:ph idx="15"/>
          </p:nvPr>
        </p:nvSpPr>
        <p:spPr>
          <a:xfrm>
            <a:off x="1752600" y="5334000"/>
            <a:ext cx="8153400" cy="447035"/>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Recall that a = F/m. If F is constant then a is constant.</a:t>
            </a:r>
          </a:p>
        </p:txBody>
      </p:sp>
    </p:spTree>
    <p:extLst>
      <p:ext uri="{BB962C8B-B14F-4D97-AF65-F5344CB8AC3E}">
        <p14:creationId xmlns:p14="http://schemas.microsoft.com/office/powerpoint/2010/main" val="31747279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100</TotalTime>
  <Words>2442</Words>
  <Application>Microsoft Office PowerPoint</Application>
  <PresentationFormat>Widescreen</PresentationFormat>
  <Paragraphs>227</Paragraphs>
  <Slides>44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Aptos</vt:lpstr>
      <vt:lpstr>Arial</vt:lpstr>
      <vt:lpstr>Calibri (Body)</vt:lpstr>
      <vt:lpstr>Garamond</vt:lpstr>
      <vt:lpstr>Times New Roman</vt:lpstr>
      <vt:lpstr>Organic</vt:lpstr>
      <vt:lpstr>Equation</vt:lpstr>
      <vt:lpstr>Chapter 4-Class2</vt:lpstr>
      <vt:lpstr>Is it possible that the box is moving, since the forces are equal in size but opposite in direction? 1</vt:lpstr>
      <vt:lpstr>Is it possible that the box is moving, since the forces are equal in size but opposite in direction? 2</vt:lpstr>
      <vt:lpstr>Question 4.1</vt:lpstr>
      <vt:lpstr>Answer 4.1</vt:lpstr>
      <vt:lpstr>Question 4.2</vt:lpstr>
      <vt:lpstr>Answer 4.2</vt:lpstr>
      <vt:lpstr>Question 4.4</vt:lpstr>
      <vt:lpstr>Answer 4.4</vt:lpstr>
      <vt:lpstr>Two equal forces act on an object in the directions shown.  If these are the only forces involved, will the object be accelerated? 1</vt:lpstr>
      <vt:lpstr>Two equal forces act on an object in the directions shown.  If these are the only forces involved, will the object be accelerated? 2</vt:lpstr>
      <vt:lpstr>Two forces act in opposite directions on a box. What is the mass of the box if its acceleration is 4.0 m/s2 ?</vt:lpstr>
      <vt:lpstr>Two forces act in opposite directions on a box.  What is the mass of the box if its acceleration is 4.0 m/s2? 1</vt:lpstr>
      <vt:lpstr>Two forces act in opposite directions on a box.  What is the mass of the box if its acceleration is 4.0 m/s2? 2</vt:lpstr>
      <vt:lpstr>A 4-kg block is acted on by three horizontal forces. What is the net horizontal force acting on the block? 1</vt:lpstr>
      <vt:lpstr>A 4-kg block is acted on by three horizontal forces. What is the net horizontal force acting on the block? 2</vt:lpstr>
      <vt:lpstr>A 4-kg block is acted on by the three horizontal forces shown. What is the horizontal acceleration of the block?</vt:lpstr>
      <vt:lpstr>A 4-kg block is acted on by the three horizontal forces shown. What is the horizontal acceleration of the block? 2</vt:lpstr>
      <vt:lpstr>A 4-kg block is acted on by the three horizontal forces shown. What is the horizontal acceleration of the block? 1</vt:lpstr>
      <vt:lpstr>Mass and Weight</vt:lpstr>
      <vt:lpstr>Mass, Weight, and Inertia 1</vt:lpstr>
      <vt:lpstr>Mass, Weight, and Inertia 2</vt:lpstr>
      <vt:lpstr>Mass, Weight, and Inertia 3</vt:lpstr>
      <vt:lpstr>A ball hangs from a string attached to the ceiling.  What is the net force acting on the ball? 1</vt:lpstr>
      <vt:lpstr>A ball hangs from a string attached to the ceiling.  What is the net force acting on the ball? 2</vt:lpstr>
      <vt:lpstr>Two masses connected by a string are placed on a fixed frictionless pulley. If m2 is larger than m1, will the two masses accelerate? 1</vt:lpstr>
      <vt:lpstr>Two masses connected by a string are placed on a fixed frictionless pulley. If m2 is larger than m1, will the two masses accelerate? 2 </vt:lpstr>
      <vt:lpstr>Newton’s Third Law</vt:lpstr>
      <vt:lpstr>Newton’s Third Law (“action/reaction”)</vt:lpstr>
      <vt:lpstr>It is important to identify the forces acting ON an object (as opposed to BY an object).</vt:lpstr>
      <vt:lpstr>It is important to identify the forces acting on an object. It is also important to identify the action-reaction pairs. 1</vt:lpstr>
      <vt:lpstr>It is important to identify the forces acting on an object. It is also important to identify the action-reaction pairs. 2</vt:lpstr>
      <vt:lpstr>It is important to identify the forces acting on an object. It is also important to identify the action-reaction pairs. 3</vt:lpstr>
      <vt:lpstr>It is important to identify the forces acting on an object. It is also important to identify the action-reaction pairs. 4</vt:lpstr>
      <vt:lpstr>Third-Law Action/Reaction Pair 1</vt:lpstr>
      <vt:lpstr>Third-Law Action/Reaction Pair 2</vt:lpstr>
      <vt:lpstr>Applications of Newton’s Laws</vt:lpstr>
      <vt:lpstr>What forces are involved in moving a chair? 1</vt:lpstr>
      <vt:lpstr>What forces are involved in moving a chair? 2</vt:lpstr>
      <vt:lpstr>What forces are involved in moving a chair? 3</vt:lpstr>
      <vt:lpstr>Does a sky diver continue to accelerate?</vt:lpstr>
      <vt:lpstr>How does a sky diver slow down?</vt:lpstr>
      <vt:lpstr>What happens when a ball is thrown?</vt:lpstr>
      <vt:lpstr>What happens when objects are connected? 1</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4-Class2</dc:title>
  <dc:creator>Amir, Fatima Zohra</dc:creator>
  <cp:lastModifiedBy>Amir, Fatima Zohra</cp:lastModifiedBy>
  <cp:revision>9</cp:revision>
  <dcterms:created xsi:type="dcterms:W3CDTF">2025-03-13T19:22:30Z</dcterms:created>
  <dcterms:modified xsi:type="dcterms:W3CDTF">2025-03-27T19:20:46Z</dcterms:modified>
</cp:coreProperties>
</file>