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482" r:id="rId2"/>
    <p:sldId id="443" r:id="rId3"/>
    <p:sldId id="444" r:id="rId4"/>
    <p:sldId id="445" r:id="rId5"/>
    <p:sldId id="473" r:id="rId6"/>
    <p:sldId id="317" r:id="rId7"/>
    <p:sldId id="446" r:id="rId8"/>
    <p:sldId id="447" r:id="rId9"/>
    <p:sldId id="448" r:id="rId10"/>
    <p:sldId id="474" r:id="rId11"/>
    <p:sldId id="449" r:id="rId12"/>
    <p:sldId id="384" r:id="rId13"/>
    <p:sldId id="450" r:id="rId14"/>
    <p:sldId id="475" r:id="rId15"/>
    <p:sldId id="451" r:id="rId16"/>
    <p:sldId id="452" r:id="rId17"/>
    <p:sldId id="481" r:id="rId18"/>
    <p:sldId id="453" r:id="rId19"/>
    <p:sldId id="454" r:id="rId20"/>
    <p:sldId id="403" r:id="rId21"/>
    <p:sldId id="378" r:id="rId22"/>
    <p:sldId id="381" r:id="rId23"/>
    <p:sldId id="382" r:id="rId24"/>
    <p:sldId id="455" r:id="rId25"/>
    <p:sldId id="457" r:id="rId26"/>
    <p:sldId id="458" r:id="rId27"/>
    <p:sldId id="459" r:id="rId28"/>
    <p:sldId id="460" r:id="rId29"/>
    <p:sldId id="461" r:id="rId30"/>
    <p:sldId id="462" r:id="rId31"/>
    <p:sldId id="477" r:id="rId32"/>
    <p:sldId id="464" r:id="rId33"/>
    <p:sldId id="389" r:id="rId34"/>
    <p:sldId id="390" r:id="rId35"/>
    <p:sldId id="393" r:id="rId36"/>
    <p:sldId id="394" r:id="rId3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29.wmf"/><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DFBDD35-6CC0-4010-BAE6-2DE52F7ED00A}" type="datetimeFigureOut">
              <a:rPr lang="en-US" smtClean="0"/>
              <a:t>3/13/2025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8223A90-4882-4517-922E-EF6C60F7F391}" type="slidenum">
              <a:rPr lang="en-US" smtClean="0"/>
              <a:t>‹#›</a:t>
            </a:fld>
            <a:endParaRPr lang="en-US"/>
          </a:p>
        </p:txBody>
      </p:sp>
    </p:spTree>
    <p:extLst>
      <p:ext uri="{BB962C8B-B14F-4D97-AF65-F5344CB8AC3E}">
        <p14:creationId xmlns:p14="http://schemas.microsoft.com/office/powerpoint/2010/main" val="111857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2313" y="1165225"/>
            <a:ext cx="5599112" cy="31496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21205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2313" y="1165225"/>
            <a:ext cx="5599112" cy="31496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62728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2313" y="1165225"/>
            <a:ext cx="5599112" cy="31496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60032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smtClean="0"/>
              <a:t>3/13/2025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305945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F351F-53B1-3B4C-8CD4-15B0457E8E3F}" type="datetimeFigureOut">
              <a:rPr lang="en-US" smtClean="0"/>
              <a:t>3/13/2025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097852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B1E8F6-4F69-E448-82E4-3FF8C30628E4}" type="datetimeFigureOut">
              <a:rPr lang="en-US" smtClean="0"/>
              <a:t>3/13/2025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6449445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790BAD4-EC93-8B4C-97AE-9AB5F3271B19}" type="datetimeFigureOut">
              <a:rPr lang="en-US" smtClean="0"/>
              <a:t>3/13/2025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172118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6C9050E-E079-6441-81E7-806D30677343}" type="datetimeFigureOut">
              <a:rPr lang="en-US" smtClean="0"/>
              <a:t>3/13/2025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0579630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9B230AF-FFB7-DE42-B481-AAC2589869DA}" type="datetimeFigureOut">
              <a:rPr lang="en-US" smtClean="0"/>
              <a:t>3/13/2025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370541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smtClean="0"/>
              <a:t>3/13/2025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517765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smtClean="0"/>
              <a:t>3/13/2025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527023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W/Cover">
    <p:spTree>
      <p:nvGrpSpPr>
        <p:cNvPr id="1" name=""/>
        <p:cNvGrpSpPr/>
        <p:nvPr/>
      </p:nvGrpSpPr>
      <p:grpSpPr>
        <a:xfrm>
          <a:off x="0" y="0"/>
          <a:ext cx="0" cy="0"/>
          <a:chOff x="0" y="0"/>
          <a:chExt cx="0" cy="0"/>
        </a:xfrm>
      </p:grpSpPr>
      <p:sp>
        <p:nvSpPr>
          <p:cNvPr id="7" name="Title"/>
          <p:cNvSpPr>
            <a:spLocks noGrp="1"/>
          </p:cNvSpPr>
          <p:nvPr userDrawn="1">
            <p:ph type="ctrTitle" hasCustomPrompt="1"/>
          </p:nvPr>
        </p:nvSpPr>
        <p:spPr>
          <a:xfrm>
            <a:off x="577589" y="2608290"/>
            <a:ext cx="4897771" cy="457200"/>
          </a:xfrm>
          <a:prstGeom prst="rect">
            <a:avLst/>
          </a:prstGeom>
        </p:spPr>
        <p:txBody>
          <a:bodyPr anchor="b">
            <a:noAutofit/>
          </a:bodyPr>
          <a:lstStyle>
            <a:lvl1pPr algn="l">
              <a:lnSpc>
                <a:spcPct val="100000"/>
              </a:lnSpc>
              <a:defRPr sz="3200" b="1">
                <a:solidFill>
                  <a:srgbClr val="1E3498"/>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userDrawn="1">
            <p:ph type="subTitle" idx="1" hasCustomPrompt="1"/>
          </p:nvPr>
        </p:nvSpPr>
        <p:spPr>
          <a:xfrm>
            <a:off x="577589" y="3117247"/>
            <a:ext cx="4897771" cy="1405586"/>
          </a:xfrm>
          <a:prstGeom prst="rect">
            <a:avLst/>
          </a:prstGeom>
        </p:spPr>
        <p:txBody>
          <a:bodyPr anchor="ctr"/>
          <a:lstStyle>
            <a:lvl1pPr marL="0" indent="0" algn="l">
              <a:buNone/>
              <a:defRPr lang="en-US" sz="2400" b="1" kern="1200" baseline="0" dirty="0" smtClean="0">
                <a:solidFill>
                  <a:srgbClr val="B40000"/>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lang="en-US" dirty="0"/>
              <a:t>Presentation Subtitle</a:t>
            </a:r>
          </a:p>
          <a:p>
            <a:pPr marL="0" marR="0" lvl="0" indent="0" defTabSz="914400" rtl="0" eaLnBrk="1" fontAlgn="auto" latinLnBrk="0" hangingPunct="1">
              <a:lnSpc>
                <a:spcPct val="100000"/>
              </a:lnSpc>
              <a:spcBef>
                <a:spcPts val="1800"/>
              </a:spcBef>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rPr>
              <a:t>Lecture PowerPoint</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616836" y="4557522"/>
            <a:ext cx="48192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576539" y="4609280"/>
            <a:ext cx="4909861" cy="1188720"/>
          </a:xfrm>
          <a:prstGeom prst="rect">
            <a:avLst/>
          </a:prstGeom>
        </p:spPr>
        <p:txBody>
          <a:bodyPr/>
          <a:lstStyle>
            <a:lvl1pPr>
              <a:spcBef>
                <a:spcPts val="600"/>
              </a:spcBef>
              <a:spcAft>
                <a:spcPts val="1200"/>
              </a:spcAft>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spcBef>
                <a:spcPts val="600"/>
              </a:spcBef>
            </a:pPr>
            <a:r>
              <a:rPr lang="en-US" sz="1400" dirty="0">
                <a:solidFill>
                  <a:srgbClr val="1E3482"/>
                </a:solidFill>
                <a:latin typeface="+mj-lt"/>
              </a:rPr>
              <a:t>Book Title</a:t>
            </a:r>
          </a:p>
          <a:p>
            <a:pPr>
              <a:spcBef>
                <a:spcPts val="600"/>
              </a:spcBef>
            </a:pPr>
            <a:r>
              <a:rPr lang="en-US" dirty="0">
                <a:latin typeface="+mj-lt"/>
              </a:rPr>
              <a:t>Subtitle</a:t>
            </a:r>
          </a:p>
          <a:p>
            <a:pPr>
              <a:spcBef>
                <a:spcPts val="600"/>
              </a:spcBef>
              <a:spcAft>
                <a:spcPts val="1200"/>
              </a:spcAft>
            </a:pPr>
            <a:r>
              <a:rPr lang="en-US" dirty="0">
                <a:solidFill>
                  <a:srgbClr val="AA0555"/>
                </a:solidFill>
                <a:latin typeface="+mj-lt"/>
              </a:rPr>
              <a:t>Edition</a:t>
            </a:r>
          </a:p>
          <a:p>
            <a:pPr>
              <a:spcBef>
                <a:spcPts val="600"/>
              </a:spcBef>
            </a:pPr>
            <a:r>
              <a:rPr lang="en-US" dirty="0">
                <a:latin typeface="+mj-lt"/>
              </a:rPr>
              <a:t>Author</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6096000" y="1371601"/>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a:defRPr/>
            </a:pPr>
            <a:r>
              <a:rPr lang="en-US" dirty="0">
                <a:solidFill>
                  <a:srgbClr val="000000"/>
                </a:solidFill>
              </a:rPr>
              <a:t>© 20XX McGraw-Hill. All rights reserved. Authorized only for instructor use in the classroom.</a:t>
            </a:r>
          </a:p>
          <a:p>
            <a:pPr>
              <a:defRPr/>
            </a:pPr>
            <a:r>
              <a:rPr lang="en-US" dirty="0">
                <a:solidFill>
                  <a:srgbClr val="000000"/>
                </a:solidFill>
              </a:rPr>
              <a:t>No reproduction or further distribution permitted without the prior written consent of McGraw-Hill.</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2087547"/>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3552">
          <p15:clr>
            <a:srgbClr val="FBAE40"/>
          </p15:clr>
        </p15:guide>
        <p15:guide id="4" pos="3840">
          <p15:clr>
            <a:srgbClr val="FBAE40"/>
          </p15:clr>
        </p15:guide>
        <p15:guide id="5" pos="3296">
          <p15:clr>
            <a:srgbClr val="FBAE40"/>
          </p15:clr>
        </p15:guide>
        <p15:guide id="6" pos="416">
          <p15:clr>
            <a:srgbClr val="FBAE40"/>
          </p15:clr>
        </p15:guide>
        <p15:guide id="7" orient="horz" pos="1488">
          <p15:clr>
            <a:srgbClr val="FBAE40"/>
          </p15:clr>
        </p15:guide>
        <p15:guide id="8" orient="horz" pos="36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PPENDIX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6000" y="198000"/>
            <a:ext cx="11280000" cy="810000"/>
          </a:xfrm>
          <a:prstGeom prst="rect">
            <a:avLst/>
          </a:prstGeom>
        </p:spPr>
        <p:txBody>
          <a:bodyPr anchor="ctr">
            <a:noAutofit/>
          </a:bodyPr>
          <a:lstStyle>
            <a:lvl1pPr algn="ctr" defTabSz="914400" rtl="0" eaLnBrk="1" latinLnBrk="0" hangingPunct="1">
              <a:spcBef>
                <a:spcPct val="0"/>
              </a:spcBef>
              <a:buNone/>
              <a:defRPr lang="en-US" sz="4000" b="1" kern="1200" dirty="0">
                <a:solidFill>
                  <a:srgbClr val="C00000"/>
                </a:solidFill>
                <a:latin typeface="Times New Roman" panose="02020603050405020304" pitchFamily="18" charset="0"/>
                <a:ea typeface="+mj-ea"/>
                <a:cs typeface="Times New Roman" panose="02020603050405020304" pitchFamily="18" charset="0"/>
              </a:defRPr>
            </a:lvl1pPr>
          </a:lstStyle>
          <a:p>
            <a:r>
              <a:rPr lang="en-US" dirty="0"/>
              <a:t>Appendix Title - Text Alternative</a:t>
            </a:r>
          </a:p>
        </p:txBody>
      </p:sp>
      <p:sp>
        <p:nvSpPr>
          <p:cNvPr id="10" name="Content Placeholder 9">
            <a:extLst>
              <a:ext uri="{FF2B5EF4-FFF2-40B4-BE49-F238E27FC236}">
                <a16:creationId xmlns:a16="http://schemas.microsoft.com/office/drawing/2014/main" id="{F8A9D907-A1B3-4E65-A793-5004CBDB4B08}"/>
              </a:ext>
            </a:extLst>
          </p:cNvPr>
          <p:cNvSpPr>
            <a:spLocks noGrp="1"/>
          </p:cNvSpPr>
          <p:nvPr>
            <p:ph sz="quarter" idx="12" hasCustomPrompt="1"/>
          </p:nvPr>
        </p:nvSpPr>
        <p:spPr>
          <a:xfrm>
            <a:off x="456001" y="1371600"/>
            <a:ext cx="11279999" cy="4876800"/>
          </a:xfrm>
        </p:spPr>
        <p:txBody>
          <a:bodyPr>
            <a:noAutofit/>
          </a:bodyPr>
          <a:lstStyle>
            <a:lvl1pPr>
              <a:defRPr sz="2800">
                <a:latin typeface="Times New Roman" panose="02020603050405020304" pitchFamily="18" charset="0"/>
                <a:cs typeface="Times New Roman" panose="02020603050405020304" pitchFamily="18" charset="0"/>
              </a:defRPr>
            </a:lvl1pPr>
            <a:lvl2pPr>
              <a:defRPr sz="2800">
                <a:latin typeface="Calibri (Body)"/>
              </a:defRPr>
            </a:lvl2pPr>
            <a:lvl3pPr>
              <a:defRPr sz="2800">
                <a:latin typeface="Calibri (Body)"/>
              </a:defRPr>
            </a:lvl3pPr>
            <a:lvl4pPr>
              <a:defRPr sz="2800">
                <a:latin typeface="Calibri (Body)"/>
              </a:defRPr>
            </a:lvl4pPr>
            <a:lvl5pPr>
              <a:defRPr sz="2800">
                <a:latin typeface="Calibri (Body)"/>
              </a:defRPr>
            </a:lvl5pPr>
          </a:lstStyle>
          <a:p>
            <a:pPr lvl="0"/>
            <a:r>
              <a:rPr lang="en-US" dirty="0"/>
              <a:t>Slide Content</a:t>
            </a:r>
          </a:p>
        </p:txBody>
      </p:sp>
      <p:sp>
        <p:nvSpPr>
          <p:cNvPr id="5" name="Text Placeholder 4">
            <a:extLst>
              <a:ext uri="{FF2B5EF4-FFF2-40B4-BE49-F238E27FC236}">
                <a16:creationId xmlns:a16="http://schemas.microsoft.com/office/drawing/2014/main" id="{7ACFBE1A-8155-4B68-803A-1CB4404DBE13}"/>
              </a:ext>
            </a:extLst>
          </p:cNvPr>
          <p:cNvSpPr>
            <a:spLocks noGrp="1"/>
          </p:cNvSpPr>
          <p:nvPr>
            <p:ph type="body" sz="quarter" idx="11" hasCustomPrompt="1"/>
          </p:nvPr>
        </p:nvSpPr>
        <p:spPr>
          <a:xfrm>
            <a:off x="4086400" y="1066801"/>
            <a:ext cx="3974400" cy="250825"/>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7" name="Text Placeholder 4">
            <a:extLst>
              <a:ext uri="{FF2B5EF4-FFF2-40B4-BE49-F238E27FC236}">
                <a16:creationId xmlns:a16="http://schemas.microsoft.com/office/drawing/2014/main" id="{075013BC-66C3-4B7A-8117-CDC3C96CEC33}"/>
              </a:ext>
            </a:extLst>
          </p:cNvPr>
          <p:cNvSpPr>
            <a:spLocks noGrp="1"/>
          </p:cNvSpPr>
          <p:nvPr>
            <p:ph type="body" sz="quarter" idx="13" hasCustomPrompt="1"/>
          </p:nvPr>
        </p:nvSpPr>
        <p:spPr>
          <a:xfrm>
            <a:off x="4086400" y="6324601"/>
            <a:ext cx="3974400" cy="250825"/>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Tree>
    <p:extLst>
      <p:ext uri="{BB962C8B-B14F-4D97-AF65-F5344CB8AC3E}">
        <p14:creationId xmlns:p14="http://schemas.microsoft.com/office/powerpoint/2010/main" val="4042025312"/>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6861" y="198000"/>
            <a:ext cx="11280000" cy="810000"/>
          </a:xfrm>
          <a:prstGeom prst="rect">
            <a:avLst/>
          </a:prstGeom>
        </p:spPr>
        <p:txBody>
          <a:bodyPr anchor="ctr"/>
          <a:lstStyle>
            <a:lvl1pPr algn="ctr">
              <a:defRPr sz="4000" b="1">
                <a:solidFill>
                  <a:srgbClr val="C00000"/>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112800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56861" y="3810000"/>
            <a:ext cx="112800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34" name="Appendix Link 4">
            <a:extLst>
              <a:ext uri="{FF2B5EF4-FFF2-40B4-BE49-F238E27FC236}">
                <a16:creationId xmlns:a16="http://schemas.microsoft.com/office/drawing/2014/main" id="{E8DC9E9A-6C3B-4B84-8D76-FA6277D1C9DE}"/>
              </a:ext>
            </a:extLst>
          </p:cNvPr>
          <p:cNvSpPr>
            <a:spLocks noGrp="1"/>
          </p:cNvSpPr>
          <p:nvPr>
            <p:ph sz="quarter" idx="20" hasCustomPrompt="1"/>
          </p:nvPr>
        </p:nvSpPr>
        <p:spPr>
          <a:xfrm>
            <a:off x="4492800" y="6325200"/>
            <a:ext cx="3206400" cy="190800"/>
          </a:xfrm>
        </p:spPr>
        <p:txBody>
          <a:bodyPr>
            <a:noAutofit/>
          </a:bodyPr>
          <a:lstStyle>
            <a:lvl1pPr algn="ctr">
              <a:defRPr sz="900"/>
            </a:lvl1pPr>
          </a:lstStyle>
          <a:p>
            <a:pPr lvl="0"/>
            <a:r>
              <a:rPr lang="en-US" dirty="0"/>
              <a:t>Add text alternative link, if needed.</a:t>
            </a:r>
          </a:p>
        </p:txBody>
      </p:sp>
      <p:sp>
        <p:nvSpPr>
          <p:cNvPr id="35" name="Image Credit 5">
            <a:extLst>
              <a:ext uri="{FF2B5EF4-FFF2-40B4-BE49-F238E27FC236}">
                <a16:creationId xmlns:a16="http://schemas.microsoft.com/office/drawing/2014/main" id="{8DBA62DF-01D7-4AB9-8D1B-9D39A8C704E7}"/>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6" name="Slide Number Placeholder 6">
            <a:extLst>
              <a:ext uri="{FF2B5EF4-FFF2-40B4-BE49-F238E27FC236}">
                <a16:creationId xmlns:a16="http://schemas.microsoft.com/office/drawing/2014/main" id="{A85811D5-C2F0-4F97-8142-E218D74E6408}"/>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1613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smtClean="0"/>
              <a:t>3/13/2025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775991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dirty="0">
                <a:solidFill>
                  <a:srgbClr val="C00000"/>
                </a:solidFill>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6000" y="1216387"/>
            <a:ext cx="1128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6000" y="1960391"/>
            <a:ext cx="1128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6000" y="2675182"/>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6000" y="3389974"/>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6000" y="4077050"/>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6000" y="4724401"/>
            <a:ext cx="1128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6000" y="5435078"/>
            <a:ext cx="1128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36" name="Appendix Link 9">
            <a:extLst>
              <a:ext uri="{FF2B5EF4-FFF2-40B4-BE49-F238E27FC236}">
                <a16:creationId xmlns:a16="http://schemas.microsoft.com/office/drawing/2014/main" id="{0AE673C8-F070-4FDB-A9F0-02EF7077683F}"/>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37" name="Image Credit 10">
            <a:extLst>
              <a:ext uri="{FF2B5EF4-FFF2-40B4-BE49-F238E27FC236}">
                <a16:creationId xmlns:a16="http://schemas.microsoft.com/office/drawing/2014/main" id="{56933D97-ADC9-4BDA-81B1-AC8D9F532812}"/>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8" name="Slide Number Placeholder 11">
            <a:extLst>
              <a:ext uri="{FF2B5EF4-FFF2-40B4-BE49-F238E27FC236}">
                <a16:creationId xmlns:a16="http://schemas.microsoft.com/office/drawing/2014/main" id="{77E6A768-18A5-4407-9CEE-90462E70A4F4}"/>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488999617"/>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2286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4114800"/>
            <a:ext cx="10972800" cy="2286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8631936" y="6705599"/>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8" name="Group 7"/>
          <p:cNvGrpSpPr/>
          <p:nvPr userDrawn="1"/>
        </p:nvGrpSpPr>
        <p:grpSpPr>
          <a:xfrm>
            <a:off x="0" y="165100"/>
            <a:ext cx="11582400" cy="1358900"/>
            <a:chOff x="0" y="269875"/>
            <a:chExt cx="8686800" cy="1358900"/>
          </a:xfrm>
        </p:grpSpPr>
        <p:sp>
          <p:nvSpPr>
            <p:cNvPr id="9"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0"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1"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12"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166099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475488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4623350" y="65532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17" name="Group 16"/>
          <p:cNvGrpSpPr/>
          <p:nvPr userDrawn="1"/>
        </p:nvGrpSpPr>
        <p:grpSpPr>
          <a:xfrm>
            <a:off x="0" y="165100"/>
            <a:ext cx="11582400" cy="1358900"/>
            <a:chOff x="0" y="269875"/>
            <a:chExt cx="8686800" cy="1358900"/>
          </a:xfrm>
        </p:grpSpPr>
        <p:sp>
          <p:nvSpPr>
            <p:cNvPr id="18"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9"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20"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21"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409294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BB9B27-4D02-2940-AED5-BC8F2B3B1507}" type="datetimeFigureOut">
              <a:rPr lang="en-US" smtClean="0"/>
              <a:t>3/13/2025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755265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smtClean="0"/>
              <a:t>3/13/2025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241267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smtClean="0"/>
              <a:t>3/13/2025</a:t>
            </a:fld>
            <a:endParaRPr lang="en-US" dirty="0"/>
          </a:p>
        </p:txBody>
      </p:sp>
      <p:sp>
        <p:nvSpPr>
          <p:cNvPr id="8" name="Footer Placeholder 7"/>
          <p:cNvSpPr>
            <a:spLocks noGrp="1"/>
          </p:cNvSpPr>
          <p:nvPr>
            <p:ph type="ftr" sz="quarter" idx="11"/>
          </p:nvPr>
        </p:nvSpPr>
        <p:spPr/>
        <p:txBody>
          <a:bodyPr/>
          <a:lstStyle/>
          <a:p>
            <a:pPr defTabSz="457200">
              <a:spcBef>
                <a:spcPct val="20000"/>
              </a:spcBef>
              <a:defRPr/>
            </a:pP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240578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smtClean="0"/>
              <a:t>3/13/2025</a:t>
            </a:fld>
            <a:endParaRPr lang="en-US" dirty="0"/>
          </a:p>
        </p:txBody>
      </p:sp>
      <p:sp>
        <p:nvSpPr>
          <p:cNvPr id="4" name="Footer Placeholder 3"/>
          <p:cNvSpPr>
            <a:spLocks noGrp="1"/>
          </p:cNvSpPr>
          <p:nvPr>
            <p:ph type="ftr" sz="quarter" idx="11"/>
          </p:nvPr>
        </p:nvSpPr>
        <p:spPr/>
        <p:txBody>
          <a:bodyPr/>
          <a:lstStyle/>
          <a:p>
            <a:pPr defTabSz="457200">
              <a:spcBef>
                <a:spcPct val="20000"/>
              </a:spcBef>
              <a:defRPr/>
            </a:pP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254837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smtClean="0"/>
              <a:t>3/13/2025</a:t>
            </a:fld>
            <a:endParaRPr lang="en-US" dirty="0"/>
          </a:p>
        </p:txBody>
      </p:sp>
      <p:sp>
        <p:nvSpPr>
          <p:cNvPr id="3" name="Footer Placeholder 2"/>
          <p:cNvSpPr>
            <a:spLocks noGrp="1"/>
          </p:cNvSpPr>
          <p:nvPr>
            <p:ph type="ftr" sz="quarter" idx="11"/>
          </p:nvPr>
        </p:nvSpPr>
        <p:spPr/>
        <p:txBody>
          <a:bodyPr/>
          <a:lstStyle/>
          <a:p>
            <a:pPr defTabSz="457200">
              <a:spcBef>
                <a:spcPct val="20000"/>
              </a:spcBef>
              <a:defRPr/>
            </a:pP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761778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EB8CB6-48D8-4E47-B0D3-B56230F429D0}" type="datetimeFigureOut">
              <a:rPr lang="en-US" smtClean="0"/>
              <a:t>3/13/2025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504952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F716D3-DCE8-CC45-8106-AE5DFCD073F9}" type="datetimeFigureOut">
              <a:rPr lang="en-US" smtClean="0"/>
              <a:t>3/13/2025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435691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3/13/2025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spcBef>
                <a:spcPct val="20000"/>
              </a:spcBef>
              <a:defRPr/>
            </a:pP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85585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12.wmf"/><Relationship Id="rId11" Type="http://schemas.openxmlformats.org/officeDocument/2006/relationships/image" Target="../media/image16.jpg"/><Relationship Id="rId5" Type="http://schemas.openxmlformats.org/officeDocument/2006/relationships/oleObject" Target="../embeddings/oleObject6.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6.jpg"/><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image" Target="../media/image18.wmf"/><Relationship Id="rId11" Type="http://schemas.openxmlformats.org/officeDocument/2006/relationships/image" Target="../media/image21.jpeg"/><Relationship Id="rId5" Type="http://schemas.openxmlformats.org/officeDocument/2006/relationships/oleObject" Target="../embeddings/oleObject10.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6.wmf"/><Relationship Id="rId2" Type="http://schemas.openxmlformats.org/officeDocument/2006/relationships/slideLayout" Target="../slideLayouts/slideLayout20.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25.w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image" Target="../media/image29.wmf"/><Relationship Id="rId5" Type="http://schemas.openxmlformats.org/officeDocument/2006/relationships/oleObject" Target="../embeddings/oleObject16.bin"/><Relationship Id="rId4" Type="http://schemas.openxmlformats.org/officeDocument/2006/relationships/image" Target="../media/image28.wmf"/><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15.bin"/><Relationship Id="rId7" Type="http://schemas.openxmlformats.org/officeDocument/2006/relationships/oleObject" Target="../embeddings/oleObject18.bin"/><Relationship Id="rId2" Type="http://schemas.openxmlformats.org/officeDocument/2006/relationships/slideLayout" Target="../slideLayouts/slideLayout18.xml"/><Relationship Id="rId1" Type="http://schemas.openxmlformats.org/officeDocument/2006/relationships/vmlDrawing" Target="../drawings/vmlDrawing9.vml"/><Relationship Id="rId6" Type="http://schemas.openxmlformats.org/officeDocument/2006/relationships/image" Target="../media/image29.wmf"/><Relationship Id="rId5" Type="http://schemas.openxmlformats.org/officeDocument/2006/relationships/oleObject" Target="../embeddings/oleObject16.bin"/><Relationship Id="rId4" Type="http://schemas.openxmlformats.org/officeDocument/2006/relationships/image" Target="../media/image28.wmf"/><Relationship Id="rId9" Type="http://schemas.openxmlformats.org/officeDocument/2006/relationships/image" Target="../media/image31.jpg"/></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8.xml"/><Relationship Id="rId1" Type="http://schemas.openxmlformats.org/officeDocument/2006/relationships/vmlDrawing" Target="../drawings/vmlDrawing10.vml"/><Relationship Id="rId5" Type="http://schemas.openxmlformats.org/officeDocument/2006/relationships/image" Target="../media/image36.jpg"/><Relationship Id="rId4" Type="http://schemas.openxmlformats.org/officeDocument/2006/relationships/image" Target="../media/image35.wmf"/></Relationships>
</file>

<file path=ppt/slides/_rels/slide2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8.xml"/><Relationship Id="rId1" Type="http://schemas.openxmlformats.org/officeDocument/2006/relationships/vmlDrawing" Target="../drawings/vmlDrawing11.vml"/><Relationship Id="rId5" Type="http://schemas.openxmlformats.org/officeDocument/2006/relationships/image" Target="../media/image37.jpg"/><Relationship Id="rId4" Type="http://schemas.openxmlformats.org/officeDocument/2006/relationships/image" Target="../media/image38.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6.jpeg"/><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5.jpeg"/><Relationship Id="rId7" Type="http://schemas.openxmlformats.org/officeDocument/2006/relationships/image" Target="../media/image12.wmf"/><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4246229" y="602800"/>
            <a:ext cx="4897771" cy="457200"/>
          </a:xfrm>
        </p:spPr>
        <p:txBody>
          <a:bodyPr/>
          <a:lstStyle/>
          <a:p>
            <a:r>
              <a:rPr lang="en-US" sz="4000" dirty="0">
                <a:solidFill>
                  <a:srgbClr val="1E3482"/>
                </a:solidFill>
              </a:rPr>
              <a:t>Chapter 3-Class2</a:t>
            </a:r>
          </a:p>
        </p:txBody>
      </p:sp>
      <p:sp>
        <p:nvSpPr>
          <p:cNvPr id="8" name="Subtitle 2"/>
          <p:cNvSpPr>
            <a:spLocks noGrp="1"/>
          </p:cNvSpPr>
          <p:nvPr>
            <p:ph type="subTitle" idx="1"/>
          </p:nvPr>
        </p:nvSpPr>
        <p:spPr>
          <a:xfrm>
            <a:off x="2133600" y="1032814"/>
            <a:ext cx="8253608" cy="1405586"/>
          </a:xfrm>
        </p:spPr>
        <p:txBody>
          <a:bodyPr anchor="ctr">
            <a:normAutofit/>
          </a:bodyPr>
          <a:lstStyle/>
          <a:p>
            <a:pPr>
              <a:spcBef>
                <a:spcPct val="0"/>
              </a:spcBef>
            </a:pPr>
            <a:r>
              <a:rPr lang="en-US" altLang="en-US" sz="3600" dirty="0"/>
              <a:t>Falling Objects and Projectile Motion</a:t>
            </a:r>
          </a:p>
        </p:txBody>
      </p:sp>
      <p:sp>
        <p:nvSpPr>
          <p:cNvPr id="10" name="Text Placeholder 9">
            <a:extLst>
              <a:ext uri="{FF2B5EF4-FFF2-40B4-BE49-F238E27FC236}">
                <a16:creationId xmlns:a16="http://schemas.microsoft.com/office/drawing/2014/main" id="{67A5BA0B-10A2-4BD0-A7C0-A7FEDE6F9F94}"/>
              </a:ext>
            </a:extLst>
          </p:cNvPr>
          <p:cNvSpPr>
            <a:spLocks noGrp="1"/>
          </p:cNvSpPr>
          <p:nvPr>
            <p:ph type="body" sz="quarter" idx="10"/>
          </p:nvPr>
        </p:nvSpPr>
        <p:spPr/>
        <p:txBody>
          <a:bodyPr/>
          <a:lstStyle/>
          <a:p>
            <a:r>
              <a:rPr lang="en-US" sz="1400" dirty="0">
                <a:solidFill>
                  <a:srgbClr val="1E3482"/>
                </a:solidFill>
                <a:latin typeface="+mn-lt"/>
              </a:rPr>
              <a:t>The Physics of Everyday Phenomena</a:t>
            </a:r>
          </a:p>
        </p:txBody>
      </p:sp>
      <p:pic>
        <p:nvPicPr>
          <p:cNvPr id="2" name="Picture 1">
            <a:extLst>
              <a:ext uri="{FF2B5EF4-FFF2-40B4-BE49-F238E27FC236}">
                <a16:creationId xmlns:a16="http://schemas.microsoft.com/office/drawing/2014/main" id="{238970CF-7B33-4559-AC0F-358261430987}"/>
              </a:ext>
            </a:extLst>
          </p:cNvPr>
          <p:cNvPicPr>
            <a:picLocks noChangeAspect="1"/>
          </p:cNvPicPr>
          <p:nvPr/>
        </p:nvPicPr>
        <p:blipFill>
          <a:blip r:embed="rId3"/>
          <a:stretch>
            <a:fillRect/>
          </a:stretch>
        </p:blipFill>
        <p:spPr>
          <a:xfrm>
            <a:off x="5638800" y="2438400"/>
            <a:ext cx="5596641" cy="3892521"/>
          </a:xfrm>
          <a:prstGeom prst="rect">
            <a:avLst/>
          </a:prstGeom>
        </p:spPr>
      </p:pic>
    </p:spTree>
    <p:extLst>
      <p:ext uri="{BB962C8B-B14F-4D97-AF65-F5344CB8AC3E}">
        <p14:creationId xmlns:p14="http://schemas.microsoft.com/office/powerpoint/2010/main" val="4284785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606"/>
            <a:ext cx="9144000" cy="1280794"/>
          </a:xfrm>
        </p:spPr>
        <p:txBody>
          <a:bodyPr/>
          <a:lstStyle/>
          <a:p>
            <a:pPr>
              <a:lnSpc>
                <a:spcPct val="100000"/>
              </a:lnSpc>
            </a:pPr>
            <a:r>
              <a:rPr lang="en-US" dirty="0"/>
              <a:t>What is the ball’s acceleration at the top of its path (at t = 2s)?</a:t>
            </a:r>
            <a:r>
              <a:rPr lang="en-US" sz="1600" dirty="0"/>
              <a:t> 2</a:t>
            </a:r>
          </a:p>
        </p:txBody>
      </p:sp>
      <p:sp>
        <p:nvSpPr>
          <p:cNvPr id="3" name="Content Placeholder 2"/>
          <p:cNvSpPr>
            <a:spLocks noGrp="1"/>
          </p:cNvSpPr>
          <p:nvPr>
            <p:ph sz="quarter" idx="12"/>
          </p:nvPr>
        </p:nvSpPr>
        <p:spPr>
          <a:xfrm>
            <a:off x="2009385" y="1272540"/>
            <a:ext cx="1592614" cy="533400"/>
          </a:xfrm>
        </p:spPr>
        <p:txBody>
          <a:bodyPr/>
          <a:lstStyle/>
          <a:p>
            <a:pPr marL="609600" indent="-609600">
              <a:spcBef>
                <a:spcPts val="600"/>
              </a:spcBef>
              <a:buClr>
                <a:schemeClr val="tx1"/>
              </a:buClr>
              <a:buFont typeface="+mj-lt"/>
              <a:buAutoNum type="alphaLcParenR"/>
            </a:pPr>
            <a:r>
              <a:rPr lang="en-US" altLang="en-US" dirty="0"/>
              <a:t> zero.</a:t>
            </a:r>
          </a:p>
        </p:txBody>
      </p:sp>
      <p:sp>
        <p:nvSpPr>
          <p:cNvPr id="12" name="Slide Number Placeholder 11">
            <a:extLst>
              <a:ext uri="{FF2B5EF4-FFF2-40B4-BE49-F238E27FC236}">
                <a16:creationId xmlns:a16="http://schemas.microsoft.com/office/drawing/2014/main" id="{334D3492-F5C0-495B-8329-E6AC36FE796E}"/>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1" name="Object 10">
            <a:extLst>
              <a:ext uri="{FF2B5EF4-FFF2-40B4-BE49-F238E27FC236}">
                <a16:creationId xmlns:a16="http://schemas.microsoft.com/office/drawing/2014/main" id="{6A6787E2-5C22-41F9-8892-9A8C914F07E3}"/>
              </a:ext>
              <a:ext uri="{C183D7F6-B498-43B3-948B-1728B52AA6E4}">
                <adec:decorative xmlns:adec="http://schemas.microsoft.com/office/drawing/2017/decorative" val="1"/>
              </a:ext>
            </a:extLst>
          </p:cNvPr>
          <p:cNvGraphicFramePr>
            <a:graphicFrameLocks noChangeAspect="1"/>
          </p:cNvGraphicFramePr>
          <p:nvPr/>
        </p:nvGraphicFramePr>
        <p:xfrm>
          <a:off x="2057400" y="1828800"/>
          <a:ext cx="1714500" cy="381000"/>
        </p:xfrm>
        <a:graphic>
          <a:graphicData uri="http://schemas.openxmlformats.org/presentationml/2006/ole">
            <mc:AlternateContent xmlns:mc="http://schemas.openxmlformats.org/markup-compatibility/2006">
              <mc:Choice xmlns:v="urn:schemas-microsoft-com:vml" Requires="v">
                <p:oleObj spid="_x0000_s5130" name="Equation" r:id="rId3" imgW="1714320" imgH="380880" progId="Equation.DSMT4">
                  <p:embed/>
                </p:oleObj>
              </mc:Choice>
              <mc:Fallback>
                <p:oleObj name="Equation" r:id="rId3" imgW="1714320" imgH="380880" progId="Equation.DSMT4">
                  <p:embed/>
                  <p:pic>
                    <p:nvPicPr>
                      <p:cNvPr id="11" name="Object 10">
                        <a:extLst>
                          <a:ext uri="{FF2B5EF4-FFF2-40B4-BE49-F238E27FC236}">
                            <a16:creationId xmlns:a16="http://schemas.microsoft.com/office/drawing/2014/main" id="{6A6787E2-5C22-41F9-8892-9A8C914F07E3}"/>
                          </a:ext>
                          <a:ext uri="{C183D7F6-B498-43B3-948B-1728B52AA6E4}">
                            <adec:decorative xmlns:adec="http://schemas.microsoft.com/office/drawing/2017/decorative" val="1"/>
                          </a:ext>
                        </a:extLst>
                      </p:cNvPr>
                      <p:cNvPicPr/>
                      <p:nvPr/>
                    </p:nvPicPr>
                    <p:blipFill>
                      <a:blip r:embed="rId4"/>
                      <a:stretch>
                        <a:fillRect/>
                      </a:stretch>
                    </p:blipFill>
                    <p:spPr>
                      <a:xfrm>
                        <a:off x="2057400" y="1828800"/>
                        <a:ext cx="1714500" cy="3810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95A161C-B658-44E6-8F17-5815C591FA0A}"/>
              </a:ext>
              <a:ext uri="{C183D7F6-B498-43B3-948B-1728B52AA6E4}">
                <adec:decorative xmlns:adec="http://schemas.microsoft.com/office/drawing/2017/decorative" val="1"/>
              </a:ext>
            </a:extLst>
          </p:cNvPr>
          <p:cNvGraphicFramePr>
            <a:graphicFrameLocks noChangeAspect="1"/>
          </p:cNvGraphicFramePr>
          <p:nvPr/>
        </p:nvGraphicFramePr>
        <p:xfrm>
          <a:off x="2076450" y="2362200"/>
          <a:ext cx="1676400" cy="381000"/>
        </p:xfrm>
        <a:graphic>
          <a:graphicData uri="http://schemas.openxmlformats.org/presentationml/2006/ole">
            <mc:AlternateContent xmlns:mc="http://schemas.openxmlformats.org/markup-compatibility/2006">
              <mc:Choice xmlns:v="urn:schemas-microsoft-com:vml" Requires="v">
                <p:oleObj spid="_x0000_s5131" name="Equation" r:id="rId5" imgW="1676160" imgH="380880" progId="Equation.DSMT4">
                  <p:embed/>
                </p:oleObj>
              </mc:Choice>
              <mc:Fallback>
                <p:oleObj name="Equation" r:id="rId5" imgW="1676160" imgH="380880" progId="Equation.DSMT4">
                  <p:embed/>
                  <p:pic>
                    <p:nvPicPr>
                      <p:cNvPr id="13" name="Object 12">
                        <a:extLst>
                          <a:ext uri="{FF2B5EF4-FFF2-40B4-BE49-F238E27FC236}">
                            <a16:creationId xmlns:a16="http://schemas.microsoft.com/office/drawing/2014/main" id="{F95A161C-B658-44E6-8F17-5815C591FA0A}"/>
                          </a:ext>
                          <a:ext uri="{C183D7F6-B498-43B3-948B-1728B52AA6E4}">
                            <adec:decorative xmlns:adec="http://schemas.microsoft.com/office/drawing/2017/decorative" val="1"/>
                          </a:ext>
                        </a:extLst>
                      </p:cNvPr>
                      <p:cNvPicPr/>
                      <p:nvPr/>
                    </p:nvPicPr>
                    <p:blipFill>
                      <a:blip r:embed="rId6"/>
                      <a:stretch>
                        <a:fillRect/>
                      </a:stretch>
                    </p:blipFill>
                    <p:spPr>
                      <a:xfrm>
                        <a:off x="2076450" y="2362200"/>
                        <a:ext cx="1676400" cy="3810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GraphicFramePr>
            <a:graphicFrameLocks noChangeAspect="1"/>
          </p:cNvGraphicFramePr>
          <p:nvPr/>
        </p:nvGraphicFramePr>
        <p:xfrm>
          <a:off x="2063750" y="2819400"/>
          <a:ext cx="1816100" cy="444500"/>
        </p:xfrm>
        <a:graphic>
          <a:graphicData uri="http://schemas.openxmlformats.org/presentationml/2006/ole">
            <mc:AlternateContent xmlns:mc="http://schemas.openxmlformats.org/markup-compatibility/2006">
              <mc:Choice xmlns:v="urn:schemas-microsoft-com:vml" Requires="v">
                <p:oleObj spid="_x0000_s5132" name="Equation" r:id="rId7" imgW="1815840" imgH="444240" progId="Equation.DSMT4">
                  <p:embed/>
                </p:oleObj>
              </mc:Choice>
              <mc:Fallback>
                <p:oleObj name="Equation" r:id="rId7" imgW="1815840" imgH="444240" progId="Equation.DSMT4">
                  <p:embed/>
                  <p:pic>
                    <p:nvPicPr>
                      <p:cNvPr id="14" name="Object 13">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PicPr/>
                      <p:nvPr/>
                    </p:nvPicPr>
                    <p:blipFill>
                      <a:blip r:embed="rId8"/>
                      <a:stretch>
                        <a:fillRect/>
                      </a:stretch>
                    </p:blipFill>
                    <p:spPr>
                      <a:xfrm>
                        <a:off x="2063750" y="2819400"/>
                        <a:ext cx="1816100" cy="4445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45B9C39F-BCC4-4251-922B-E71BCE76F6A9}"/>
              </a:ext>
              <a:ext uri="{C183D7F6-B498-43B3-948B-1728B52AA6E4}">
                <adec:decorative xmlns:adec="http://schemas.microsoft.com/office/drawing/2017/decorative" val="1"/>
              </a:ext>
            </a:extLst>
          </p:cNvPr>
          <p:cNvGraphicFramePr>
            <a:graphicFrameLocks noChangeAspect="1"/>
          </p:cNvGraphicFramePr>
          <p:nvPr/>
        </p:nvGraphicFramePr>
        <p:xfrm>
          <a:off x="2076450" y="3381375"/>
          <a:ext cx="1790700" cy="444500"/>
        </p:xfrm>
        <a:graphic>
          <a:graphicData uri="http://schemas.openxmlformats.org/presentationml/2006/ole">
            <mc:AlternateContent xmlns:mc="http://schemas.openxmlformats.org/markup-compatibility/2006">
              <mc:Choice xmlns:v="urn:schemas-microsoft-com:vml" Requires="v">
                <p:oleObj spid="_x0000_s5133" name="Equation" r:id="rId9" imgW="1790640" imgH="444240" progId="Equation.DSMT4">
                  <p:embed/>
                </p:oleObj>
              </mc:Choice>
              <mc:Fallback>
                <p:oleObj name="Equation" r:id="rId9" imgW="1790640" imgH="444240" progId="Equation.DSMT4">
                  <p:embed/>
                  <p:pic>
                    <p:nvPicPr>
                      <p:cNvPr id="15" name="Object 14">
                        <a:extLst>
                          <a:ext uri="{FF2B5EF4-FFF2-40B4-BE49-F238E27FC236}">
                            <a16:creationId xmlns:a16="http://schemas.microsoft.com/office/drawing/2014/main" id="{45B9C39F-BCC4-4251-922B-E71BCE76F6A9}"/>
                          </a:ext>
                          <a:ext uri="{C183D7F6-B498-43B3-948B-1728B52AA6E4}">
                            <adec:decorative xmlns:adec="http://schemas.microsoft.com/office/drawing/2017/decorative" val="1"/>
                          </a:ext>
                        </a:extLst>
                      </p:cNvPr>
                      <p:cNvPicPr/>
                      <p:nvPr/>
                    </p:nvPicPr>
                    <p:blipFill>
                      <a:blip r:embed="rId10"/>
                      <a:stretch>
                        <a:fillRect/>
                      </a:stretch>
                    </p:blipFill>
                    <p:spPr>
                      <a:xfrm>
                        <a:off x="2076450" y="3381375"/>
                        <a:ext cx="1790700" cy="444500"/>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14945C3C-19B8-45B6-8EF7-13EC070A7FD0}"/>
              </a:ext>
            </a:extLst>
          </p:cNvPr>
          <p:cNvSpPr txBox="1"/>
          <p:nvPr/>
        </p:nvSpPr>
        <p:spPr>
          <a:xfrm>
            <a:off x="2031844" y="4200942"/>
            <a:ext cx="5207156" cy="2123658"/>
          </a:xfrm>
          <a:prstGeom prst="rect">
            <a:avLst/>
          </a:prstGeom>
          <a:noFill/>
        </p:spPr>
        <p:txBody>
          <a:bodyPr wrap="square">
            <a:spAutoFit/>
          </a:bodyPr>
          <a:lstStyle/>
          <a:p>
            <a:pPr marL="536575" marR="0" lvl="0" indent="-536575" algn="l" defTabSz="914400" rtl="0" eaLnBrk="1" fontAlgn="auto" latinLnBrk="0" hangingPunct="1">
              <a:lnSpc>
                <a:spcPct val="100000"/>
              </a:lnSpc>
              <a:spcBef>
                <a:spcPts val="600"/>
              </a:spcBef>
              <a:spcAft>
                <a:spcPts val="0"/>
              </a:spcAft>
              <a:buClr>
                <a:prstClr val="black"/>
              </a:buClr>
              <a:buSzTx/>
              <a:buFontTx/>
              <a:buNone/>
              <a:tabLst/>
              <a:defRPr/>
            </a:pPr>
            <a:r>
              <a:rPr kumimoji="0" lang="en-US"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	Gravity does not “turn off” at the top! The ball’s velocity is still changing, as it changes from going up to going down. For a moment the </a:t>
            </a:r>
            <a:r>
              <a:rPr kumimoji="0" lang="en-US" altLang="en-US" sz="2200" b="1" i="1" u="none" strike="noStrike" kern="1200" cap="none" spc="0" normalizeH="0" baseline="0" noProof="0" dirty="0">
                <a:ln>
                  <a:noFill/>
                </a:ln>
                <a:solidFill>
                  <a:srgbClr val="CC4D00"/>
                </a:solidFill>
                <a:effectLst/>
                <a:uLnTx/>
                <a:uFillTx/>
                <a:latin typeface="Times New Roman" panose="02020603050405020304" pitchFamily="18" charset="0"/>
                <a:ea typeface="+mn-ea"/>
                <a:cs typeface="Times New Roman" panose="02020603050405020304" pitchFamily="18" charset="0"/>
              </a:rPr>
              <a:t>velocity is zero</a:t>
            </a:r>
            <a:r>
              <a:rPr kumimoji="0" lang="en-US"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but the </a:t>
            </a:r>
            <a:r>
              <a:rPr kumimoji="0" lang="en-US" altLang="en-US" sz="2200" b="1" i="1" u="none" strike="noStrike" kern="1200" cap="none" spc="0" normalizeH="0" baseline="0" noProof="0" dirty="0">
                <a:ln>
                  <a:noFill/>
                </a:ln>
                <a:solidFill>
                  <a:srgbClr val="CC4D00"/>
                </a:solidFill>
                <a:effectLst/>
                <a:uLnTx/>
                <a:uFillTx/>
                <a:latin typeface="Times New Roman" panose="02020603050405020304" pitchFamily="18" charset="0"/>
                <a:ea typeface="+mn-ea"/>
                <a:cs typeface="Times New Roman" panose="02020603050405020304" pitchFamily="18" charset="0"/>
              </a:rPr>
              <a:t>gravitational acceleration is a constant</a:t>
            </a:r>
            <a:r>
              <a:rPr kumimoji="0" lang="en-US" altLang="en-US" sz="2200" b="0" i="0" u="none" strike="noStrike" kern="1200" cap="none" spc="0" normalizeH="0" baseline="0" noProof="0" dirty="0">
                <a:ln>
                  <a:noFill/>
                </a:ln>
                <a:solidFill>
                  <a:srgbClr val="CC4D00"/>
                </a:solidFill>
                <a:effectLst/>
                <a:uLnTx/>
                <a:uFillTx/>
                <a:latin typeface="Times New Roman" panose="02020603050405020304" pitchFamily="18" charset="0"/>
                <a:ea typeface="+mn-ea"/>
                <a:cs typeface="Times New Roman" panose="02020603050405020304" pitchFamily="18" charset="0"/>
              </a:rPr>
              <a:t> </a:t>
            </a:r>
            <a:r>
              <a:rPr kumimoji="0" lang="en-US"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throughout the path.</a:t>
            </a:r>
          </a:p>
        </p:txBody>
      </p:sp>
      <p:pic>
        <p:nvPicPr>
          <p:cNvPr id="17" name="Picture 4" descr="A person throws a ball upward. It rises to a peak, then falls downward. Its velocity vector is positive on the way up, and negative on the way down. Its acceleration vector always points down.">
            <a:extLst>
              <a:ext uri="{FF2B5EF4-FFF2-40B4-BE49-F238E27FC236}">
                <a16:creationId xmlns:a16="http://schemas.microsoft.com/office/drawing/2014/main" id="{81E49486-03D6-4A99-8975-E05269025FD2}"/>
              </a:ext>
              <a:ext uri="{C183D7F6-B498-43B3-948B-1728B52AA6E4}">
                <adec:decorative xmlns:adec="http://schemas.microsoft.com/office/drawing/2017/decorative" val="0"/>
              </a:ext>
            </a:extLst>
          </p:cNvPr>
          <p:cNvPicPr>
            <a:picLocks noChangeAspect="1"/>
          </p:cNvPicPr>
          <p:nvPr/>
        </p:nvPicPr>
        <p:blipFill rotWithShape="1">
          <a:blip r:embed="rId11">
            <a:extLst>
              <a:ext uri="{28A0092B-C50C-407E-A947-70E740481C1C}">
                <a14:useLocalDpi xmlns:a14="http://schemas.microsoft.com/office/drawing/2010/main" val="0"/>
              </a:ext>
            </a:extLst>
          </a:blip>
          <a:srcRect t="1693"/>
          <a:stretch/>
        </p:blipFill>
        <p:spPr bwMode="auto">
          <a:xfrm>
            <a:off x="7632578" y="1529080"/>
            <a:ext cx="2806823" cy="471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6">
            <a:extLst>
              <a:ext uri="{FF2B5EF4-FFF2-40B4-BE49-F238E27FC236}">
                <a16:creationId xmlns:a16="http://schemas.microsoft.com/office/drawing/2014/main" id="{1A04703E-14E8-4542-98D5-066F84747111}"/>
              </a:ext>
            </a:extLst>
          </p:cNvPr>
          <p:cNvSpPr txBox="1">
            <a:spLocks/>
          </p:cNvSpPr>
          <p:nvPr/>
        </p:nvSpPr>
        <p:spPr>
          <a:xfrm>
            <a:off x="4989576" y="6400800"/>
            <a:ext cx="2935224" cy="252984"/>
          </a:xfrm>
          <a:prstGeom prst="rect">
            <a:avLst/>
          </a:prstGeom>
          <a:noFill/>
        </p:spPr>
        <p:txBody>
          <a:bodyPr vert="horz" lIns="91440" tIns="45720" rIns="91440" bIns="45720" rtlCol="0">
            <a:normAutofit fontScale="92500" lnSpcReduction="10000"/>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Calibri" panose="020F0502020204030204" pitchFamily="34" charset="0"/>
                <a:ea typeface="+mn-ea"/>
                <a:cs typeface="Calibri" panose="020F0502020204030204" pitchFamily="34"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Calibri" panose="020F0502020204030204" pitchFamily="34" charset="0"/>
                <a:ea typeface="+mn-ea"/>
                <a:cs typeface="Calibri" panose="020F0502020204030204" pitchFamily="34"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Calibri" panose="020F0502020204030204" pitchFamily="34" charset="0"/>
                <a:ea typeface="+mn-ea"/>
                <a:cs typeface="Calibri" panose="020F0502020204030204" pitchFamily="34"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E3EACF">
                    <a:lumMod val="10000"/>
                  </a:srgbClr>
                </a:solidFill>
                <a:effectLst/>
                <a:uLnTx/>
                <a:uFillTx/>
                <a:latin typeface="Calibri" panose="020F0502020204030204" pitchFamily="34" charset="0"/>
                <a:ea typeface="+mn-ea"/>
                <a:cs typeface="Calibri" panose="020F0502020204030204" pitchFamily="34" charset="0"/>
                <a:hlinkClick r:id="" action="ppaction://noaction">
                  <a:extLst>
                    <a:ext uri="{A12FA001-AC4F-418D-AE19-62706E023703}">
                      <ahyp:hlinkClr xmlns:ahyp="http://schemas.microsoft.com/office/drawing/2018/hyperlinkcolor" val="tx"/>
                    </a:ext>
                  </a:extLst>
                </a:hlinkClick>
              </a:rPr>
              <a:t>Access the text alternative for slide images.</a:t>
            </a:r>
            <a:endParaRPr kumimoji="0" lang="en-US" sz="1200" b="0" i="0" u="none" strike="noStrike" kern="1200" cap="none" spc="0" normalizeH="0" baseline="0" noProof="0" dirty="0">
              <a:ln>
                <a:noFill/>
              </a:ln>
              <a:solidFill>
                <a:srgbClr val="E3EACF">
                  <a:lumMod val="1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0965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Graph of velocity vs time for a ball thrown upward</a:t>
            </a:r>
            <a:endParaRPr lang="en-US" sz="1600" dirty="0"/>
          </a:p>
        </p:txBody>
      </p:sp>
      <p:sp>
        <p:nvSpPr>
          <p:cNvPr id="13" name="Slide Number Placeholder 12">
            <a:extLst>
              <a:ext uri="{FF2B5EF4-FFF2-40B4-BE49-F238E27FC236}">
                <a16:creationId xmlns:a16="http://schemas.microsoft.com/office/drawing/2014/main" id="{0BCB969C-124C-4C35-96F2-9DAC21A0FFBF}"/>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sp>
        <p:nvSpPr>
          <p:cNvPr id="15" name="Content Placeholder 2">
            <a:extLst>
              <a:ext uri="{FF2B5EF4-FFF2-40B4-BE49-F238E27FC236}">
                <a16:creationId xmlns:a16="http://schemas.microsoft.com/office/drawing/2014/main" id="{F263EAA4-7E90-4B29-B844-5E296269570F}"/>
              </a:ext>
            </a:extLst>
          </p:cNvPr>
          <p:cNvSpPr txBox="1">
            <a:spLocks/>
          </p:cNvSpPr>
          <p:nvPr/>
        </p:nvSpPr>
        <p:spPr>
          <a:xfrm>
            <a:off x="1280001" y="1242897"/>
            <a:ext cx="4991598" cy="381000"/>
          </a:xfrm>
          <a:prstGeom prst="rect">
            <a:avLst/>
          </a:prstGeom>
        </p:spPr>
        <p:txBody>
          <a:bodyPr/>
          <a:lstStyle>
            <a:lvl1pPr marL="0" indent="0" algn="l" defTabSz="457200" rtl="0" eaLnBrk="1" latinLnBrk="0" hangingPunct="1">
              <a:spcBef>
                <a:spcPts val="1200"/>
              </a:spcBef>
              <a:spcAft>
                <a:spcPts val="600"/>
              </a:spcAft>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457200" indent="-342900" algn="l" defTabSz="457200" rtl="0" eaLnBrk="1" latinLnBrk="0" hangingPunct="1">
              <a:spcBef>
                <a:spcPts val="1200"/>
              </a:spcBef>
              <a:spcAft>
                <a:spcPts val="600"/>
              </a:spcAft>
              <a:buClr>
                <a:srgbClr val="9B370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822960" indent="-274320" algn="l" defTabSz="457200" rtl="0" eaLnBrk="1" latinLnBrk="0" hangingPunct="1">
              <a:spcBef>
                <a:spcPts val="1200"/>
              </a:spcBef>
              <a:spcAft>
                <a:spcPts val="600"/>
              </a:spcAft>
              <a:buClr>
                <a:srgbClr val="085367"/>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188720" indent="-274320" algn="l" defTabSz="457200" rtl="0" eaLnBrk="1" latinLnBrk="0" hangingPunct="1">
              <a:spcBef>
                <a:spcPts val="1200"/>
              </a:spcBef>
              <a:spcAft>
                <a:spcPts val="600"/>
              </a:spcAft>
              <a:buClr>
                <a:srgbClr val="663F78"/>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54480" indent="-228600" algn="l" defTabSz="457200" rtl="0" eaLnBrk="1" latinLnBrk="0" hangingPunct="1">
              <a:spcBef>
                <a:spcPts val="120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The velocity-vs-time plot starts with</a:t>
            </a:r>
          </a:p>
        </p:txBody>
      </p:sp>
      <p:graphicFrame>
        <p:nvGraphicFramePr>
          <p:cNvPr id="10" name="Object 9">
            <a:extLst>
              <a:ext uri="{FF2B5EF4-FFF2-40B4-BE49-F238E27FC236}">
                <a16:creationId xmlns:a16="http://schemas.microsoft.com/office/drawing/2014/main" id="{951964AF-3EB4-4BEE-93C8-3DE08E56F2B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50263751"/>
              </p:ext>
            </p:extLst>
          </p:nvPr>
        </p:nvGraphicFramePr>
        <p:xfrm>
          <a:off x="6150414" y="1342855"/>
          <a:ext cx="918000" cy="324000"/>
        </p:xfrm>
        <a:graphic>
          <a:graphicData uri="http://schemas.openxmlformats.org/presentationml/2006/ole">
            <mc:AlternateContent xmlns:mc="http://schemas.openxmlformats.org/markup-compatibility/2006">
              <mc:Choice xmlns:v="urn:schemas-microsoft-com:vml" Requires="v">
                <p:oleObj spid="_x0000_s6154" name="Equation" r:id="rId3" imgW="1079280" imgH="380880" progId="Equation.DSMT4">
                  <p:embed/>
                </p:oleObj>
              </mc:Choice>
              <mc:Fallback>
                <p:oleObj name="Equation" r:id="rId3" imgW="1079280" imgH="380880" progId="Equation.DSMT4">
                  <p:embed/>
                  <p:pic>
                    <p:nvPicPr>
                      <p:cNvPr id="10" name="Object 9">
                        <a:extLst>
                          <a:ext uri="{FF2B5EF4-FFF2-40B4-BE49-F238E27FC236}">
                            <a16:creationId xmlns:a16="http://schemas.microsoft.com/office/drawing/2014/main" id="{951964AF-3EB4-4BEE-93C8-3DE08E56F2BB}"/>
                          </a:ext>
                          <a:ext uri="{C183D7F6-B498-43B3-948B-1728B52AA6E4}">
                            <adec:decorative xmlns:adec="http://schemas.microsoft.com/office/drawing/2017/decorative" val="1"/>
                          </a:ext>
                        </a:extLst>
                      </p:cNvPr>
                      <p:cNvPicPr/>
                      <p:nvPr/>
                    </p:nvPicPr>
                    <p:blipFill>
                      <a:blip r:embed="rId4"/>
                      <a:stretch>
                        <a:fillRect/>
                      </a:stretch>
                    </p:blipFill>
                    <p:spPr>
                      <a:xfrm>
                        <a:off x="6150414" y="1342855"/>
                        <a:ext cx="918000" cy="32400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716374A2-C823-4D06-93DF-6CAA295D5BCE}"/>
              </a:ext>
            </a:extLst>
          </p:cNvPr>
          <p:cNvSpPr txBox="1"/>
          <p:nvPr/>
        </p:nvSpPr>
        <p:spPr>
          <a:xfrm>
            <a:off x="1489130" y="1632400"/>
            <a:ext cx="2133601"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(upward) at time </a:t>
            </a:r>
            <a:endPar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id="{AFA32109-FCCD-4D8B-889A-7D196252E651}"/>
              </a:ext>
              <a:ext uri="{C183D7F6-B498-43B3-948B-1728B52AA6E4}">
                <adec:decorative xmlns:adec="http://schemas.microsoft.com/office/drawing/2017/decorative" val="1"/>
              </a:ext>
            </a:extLst>
          </p:cNvPr>
          <p:cNvGraphicFramePr>
            <a:graphicFrameLocks noChangeAspect="1"/>
          </p:cNvGraphicFramePr>
          <p:nvPr/>
        </p:nvGraphicFramePr>
        <p:xfrm>
          <a:off x="3547590" y="1702921"/>
          <a:ext cx="535500" cy="252000"/>
        </p:xfrm>
        <a:graphic>
          <a:graphicData uri="http://schemas.openxmlformats.org/presentationml/2006/ole">
            <mc:AlternateContent xmlns:mc="http://schemas.openxmlformats.org/markup-compatibility/2006">
              <mc:Choice xmlns:v="urn:schemas-microsoft-com:vml" Requires="v">
                <p:oleObj spid="_x0000_s6155" name="Equation" r:id="rId5" imgW="647640" imgH="304560" progId="Equation.DSMT4">
                  <p:embed/>
                </p:oleObj>
              </mc:Choice>
              <mc:Fallback>
                <p:oleObj name="Equation" r:id="rId5" imgW="647640" imgH="304560" progId="Equation.DSMT4">
                  <p:embed/>
                  <p:pic>
                    <p:nvPicPr>
                      <p:cNvPr id="20" name="Object 19">
                        <a:extLst>
                          <a:ext uri="{FF2B5EF4-FFF2-40B4-BE49-F238E27FC236}">
                            <a16:creationId xmlns:a16="http://schemas.microsoft.com/office/drawing/2014/main" id="{AFA32109-FCCD-4D8B-889A-7D196252E651}"/>
                          </a:ext>
                          <a:ext uri="{C183D7F6-B498-43B3-948B-1728B52AA6E4}">
                            <adec:decorative xmlns:adec="http://schemas.microsoft.com/office/drawing/2017/decorative" val="1"/>
                          </a:ext>
                        </a:extLst>
                      </p:cNvPr>
                      <p:cNvPicPr/>
                      <p:nvPr/>
                    </p:nvPicPr>
                    <p:blipFill>
                      <a:blip r:embed="rId6"/>
                      <a:stretch>
                        <a:fillRect/>
                      </a:stretch>
                    </p:blipFill>
                    <p:spPr>
                      <a:xfrm>
                        <a:off x="3547590" y="1702921"/>
                        <a:ext cx="535500" cy="252000"/>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D1BFA3CD-4581-4F8F-A850-C853E17C9847}"/>
              </a:ext>
            </a:extLst>
          </p:cNvPr>
          <p:cNvSpPr txBox="1"/>
          <p:nvPr/>
        </p:nvSpPr>
        <p:spPr>
          <a:xfrm>
            <a:off x="4185824" y="1602471"/>
            <a:ext cx="288259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changes at a steady</a:t>
            </a:r>
            <a:endPar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TextBox 23">
            <a:extLst>
              <a:ext uri="{FF2B5EF4-FFF2-40B4-BE49-F238E27FC236}">
                <a16:creationId xmlns:a16="http://schemas.microsoft.com/office/drawing/2014/main" id="{690F559F-54F7-4397-8234-D90E0F9D4B3E}"/>
              </a:ext>
            </a:extLst>
          </p:cNvPr>
          <p:cNvSpPr txBox="1"/>
          <p:nvPr/>
        </p:nvSpPr>
        <p:spPr>
          <a:xfrm>
            <a:off x="1981199" y="1991113"/>
            <a:ext cx="93744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rate of </a:t>
            </a:r>
            <a:endPar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5" name="Object 24">
            <a:extLst>
              <a:ext uri="{FF2B5EF4-FFF2-40B4-BE49-F238E27FC236}">
                <a16:creationId xmlns:a16="http://schemas.microsoft.com/office/drawing/2014/main" id="{50567987-3C11-41A2-8876-9DA41DF82DD0}"/>
              </a:ext>
              <a:ext uri="{C183D7F6-B498-43B3-948B-1728B52AA6E4}">
                <adec:decorative xmlns:adec="http://schemas.microsoft.com/office/drawing/2017/decorative" val="1"/>
              </a:ext>
            </a:extLst>
          </p:cNvPr>
          <p:cNvGraphicFramePr>
            <a:graphicFrameLocks noChangeAspect="1"/>
          </p:cNvGraphicFramePr>
          <p:nvPr/>
        </p:nvGraphicFramePr>
        <p:xfrm>
          <a:off x="2918640" y="2026491"/>
          <a:ext cx="966857" cy="360000"/>
        </p:xfrm>
        <a:graphic>
          <a:graphicData uri="http://schemas.openxmlformats.org/presentationml/2006/ole">
            <mc:AlternateContent xmlns:mc="http://schemas.openxmlformats.org/markup-compatibility/2006">
              <mc:Choice xmlns:v="urn:schemas-microsoft-com:vml" Requires="v">
                <p:oleObj spid="_x0000_s6156" name="Equation" r:id="rId7" imgW="1193760" imgH="444240" progId="Equation.DSMT4">
                  <p:embed/>
                </p:oleObj>
              </mc:Choice>
              <mc:Fallback>
                <p:oleObj name="Equation" r:id="rId7" imgW="1193760" imgH="444240" progId="Equation.DSMT4">
                  <p:embed/>
                  <p:pic>
                    <p:nvPicPr>
                      <p:cNvPr id="25" name="Object 24">
                        <a:extLst>
                          <a:ext uri="{FF2B5EF4-FFF2-40B4-BE49-F238E27FC236}">
                            <a16:creationId xmlns:a16="http://schemas.microsoft.com/office/drawing/2014/main" id="{50567987-3C11-41A2-8876-9DA41DF82DD0}"/>
                          </a:ext>
                          <a:ext uri="{C183D7F6-B498-43B3-948B-1728B52AA6E4}">
                            <adec:decorative xmlns:adec="http://schemas.microsoft.com/office/drawing/2017/decorative" val="1"/>
                          </a:ext>
                        </a:extLst>
                      </p:cNvPr>
                      <p:cNvPicPr/>
                      <p:nvPr/>
                    </p:nvPicPr>
                    <p:blipFill>
                      <a:blip r:embed="rId8"/>
                      <a:stretch>
                        <a:fillRect/>
                      </a:stretch>
                    </p:blipFill>
                    <p:spPr>
                      <a:xfrm>
                        <a:off x="2918640" y="2026491"/>
                        <a:ext cx="966857" cy="360000"/>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F7630E59-3B50-41B8-ACA2-4FA7600D1271}"/>
              </a:ext>
            </a:extLst>
          </p:cNvPr>
          <p:cNvSpPr txBox="1"/>
          <p:nvPr/>
        </p:nvSpPr>
        <p:spPr>
          <a:xfrm>
            <a:off x="3852672" y="1985872"/>
            <a:ext cx="1481329"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(decreasing </a:t>
            </a:r>
            <a:endPar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8" name="Object 27">
            <a:extLst>
              <a:ext uri="{FF2B5EF4-FFF2-40B4-BE49-F238E27FC236}">
                <a16:creationId xmlns:a16="http://schemas.microsoft.com/office/drawing/2014/main" id="{F79103F5-6703-4120-9396-A8D3745BCF9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52418553"/>
              </p:ext>
            </p:extLst>
          </p:nvPr>
        </p:nvGraphicFramePr>
        <p:xfrm>
          <a:off x="5315007" y="2089595"/>
          <a:ext cx="679054" cy="324000"/>
        </p:xfrm>
        <a:graphic>
          <a:graphicData uri="http://schemas.openxmlformats.org/presentationml/2006/ole">
            <mc:AlternateContent xmlns:mc="http://schemas.openxmlformats.org/markup-compatibility/2006">
              <mc:Choice xmlns:v="urn:schemas-microsoft-com:vml" Requires="v">
                <p:oleObj spid="_x0000_s6157" name="Equation" r:id="rId9" imgW="863280" imgH="380880" progId="Equation.DSMT4">
                  <p:embed/>
                </p:oleObj>
              </mc:Choice>
              <mc:Fallback>
                <p:oleObj name="Equation" r:id="rId9" imgW="863280" imgH="380880" progId="Equation.DSMT4">
                  <p:embed/>
                  <p:pic>
                    <p:nvPicPr>
                      <p:cNvPr id="28" name="Object 27">
                        <a:extLst>
                          <a:ext uri="{FF2B5EF4-FFF2-40B4-BE49-F238E27FC236}">
                            <a16:creationId xmlns:a16="http://schemas.microsoft.com/office/drawing/2014/main" id="{F79103F5-6703-4120-9396-A8D3745BCF96}"/>
                          </a:ext>
                          <a:ext uri="{C183D7F6-B498-43B3-948B-1728B52AA6E4}">
                            <adec:decorative xmlns:adec="http://schemas.microsoft.com/office/drawing/2017/decorative" val="1"/>
                          </a:ext>
                        </a:extLst>
                      </p:cNvPr>
                      <p:cNvPicPr/>
                      <p:nvPr/>
                    </p:nvPicPr>
                    <p:blipFill>
                      <a:blip r:embed="rId10"/>
                      <a:stretch>
                        <a:fillRect/>
                      </a:stretch>
                    </p:blipFill>
                    <p:spPr>
                      <a:xfrm>
                        <a:off x="5315007" y="2089595"/>
                        <a:ext cx="679054" cy="324000"/>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617667E6-50E3-4553-A94D-B6C10F6CFF0D}"/>
              </a:ext>
            </a:extLst>
          </p:cNvPr>
          <p:cNvSpPr txBox="1"/>
          <p:nvPr/>
        </p:nvSpPr>
        <p:spPr>
          <a:xfrm>
            <a:off x="5982198" y="1960335"/>
            <a:ext cx="2009454" cy="461665"/>
          </a:xfrm>
          <a:prstGeom prst="rect">
            <a:avLst/>
          </a:prstGeom>
          <a:noFill/>
        </p:spPr>
        <p:txBody>
          <a:bodyPr wrap="square">
            <a:spAutoFit/>
          </a:bodyPr>
          <a:lstStyle/>
          <a:p>
            <a:pPr lvl="0">
              <a:defRPr/>
            </a:pPr>
            <a:r>
              <a:rPr lang="en-US" altLang="en-US" sz="2400">
                <a:solidFill>
                  <a:prstClr val="black"/>
                </a:solidFill>
                <a:latin typeface="Times New Roman" panose="02020603050405020304" pitchFamily="18" charset="0"/>
                <a:cs typeface="Times New Roman" panose="02020603050405020304" pitchFamily="18" charset="0"/>
              </a:rPr>
              <a:t>each second</a:t>
            </a:r>
            <a:r>
              <a:rPr lang="en-US" altLang="en-US" sz="2000">
                <a:solidFill>
                  <a:prstClr val="black"/>
                </a:solidFill>
                <a:latin typeface="Times New Roman" panose="02020603050405020304" pitchFamily="18" charset="0"/>
                <a:cs typeface="Times New Roman" panose="02020603050405020304" pitchFamily="18" charset="0"/>
              </a:rPr>
              <a:t>). </a:t>
            </a:r>
            <a:endParaRPr lang="en-IN" sz="2000" dirty="0">
              <a:solidFill>
                <a:prstClr val="black"/>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208625A-5BDD-459B-AB13-6007D930CDDB}"/>
              </a:ext>
            </a:extLst>
          </p:cNvPr>
          <p:cNvSpPr txBox="1"/>
          <p:nvPr/>
        </p:nvSpPr>
        <p:spPr>
          <a:xfrm>
            <a:off x="838201" y="2403497"/>
            <a:ext cx="7772400" cy="152349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Positive velocities correspond to upward motion; negative velocities correspond to downward motion.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slope is constant and negative </a:t>
            </a:r>
            <a:r>
              <a:rPr kumimoji="0" lang="en-US" alt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constant downward acceleration).</a:t>
            </a:r>
          </a:p>
        </p:txBody>
      </p:sp>
      <p:pic>
        <p:nvPicPr>
          <p:cNvPr id="17" name="Picture 3" descr="The velocity vs time graph is a straight line with a negative slope starting at +20m/s.">
            <a:extLst>
              <a:ext uri="{FF2B5EF4-FFF2-40B4-BE49-F238E27FC236}">
                <a16:creationId xmlns:a16="http://schemas.microsoft.com/office/drawing/2014/main" id="{D9C35542-D3BB-48CB-BDD1-65A15E3F014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289"/>
          <a:stretch/>
        </p:blipFill>
        <p:spPr bwMode="auto">
          <a:xfrm>
            <a:off x="2247403" y="4267201"/>
            <a:ext cx="3734795" cy="223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A person throws a ball upward. It rises to a peak, then falls downward. Its velocity vector is positive on the way up, and negative on the way down. Its acceleration vector always points down.">
            <a:extLst>
              <a:ext uri="{FF2B5EF4-FFF2-40B4-BE49-F238E27FC236}">
                <a16:creationId xmlns:a16="http://schemas.microsoft.com/office/drawing/2014/main" id="{BEADF471-43BD-4C9D-92B9-579ACF5F953B}"/>
              </a:ext>
              <a:ext uri="{C183D7F6-B498-43B3-948B-1728B52AA6E4}">
                <adec:decorative xmlns:adec="http://schemas.microsoft.com/office/drawing/2017/decorative" val="0"/>
              </a:ext>
            </a:extLst>
          </p:cNvPr>
          <p:cNvPicPr>
            <a:picLocks noChangeAspect="1"/>
          </p:cNvPicPr>
          <p:nvPr/>
        </p:nvPicPr>
        <p:blipFill rotWithShape="1">
          <a:blip r:embed="rId12">
            <a:extLst>
              <a:ext uri="{28A0092B-C50C-407E-A947-70E740481C1C}">
                <a14:useLocalDpi xmlns:a14="http://schemas.microsoft.com/office/drawing/2010/main" val="0"/>
              </a:ext>
            </a:extLst>
          </a:blip>
          <a:srcRect t="1587"/>
          <a:stretch/>
        </p:blipFill>
        <p:spPr bwMode="auto">
          <a:xfrm>
            <a:off x="8409423" y="1482799"/>
            <a:ext cx="280682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33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nSpc>
                <a:spcPct val="100000"/>
              </a:lnSpc>
            </a:pPr>
            <a:r>
              <a:rPr lang="en-US" altLang="en-US" noProof="0" dirty="0">
                <a:latin typeface="Times New Roman" panose="02020603050405020304" pitchFamily="18" charset="0"/>
                <a:cs typeface="Times New Roman" panose="02020603050405020304" pitchFamily="18" charset="0"/>
              </a:rPr>
              <a:t>Projectile Motion</a:t>
            </a:r>
            <a:r>
              <a:rPr lang="en-US" altLang="en-US" sz="1600" dirty="0"/>
              <a:t> 1</a:t>
            </a:r>
            <a:endParaRPr lang="en-US" sz="1600" dirty="0"/>
          </a:p>
        </p:txBody>
      </p:sp>
      <p:sp>
        <p:nvSpPr>
          <p:cNvPr id="5" name="Content Placeholder 2"/>
          <p:cNvSpPr>
            <a:spLocks noGrp="1"/>
          </p:cNvSpPr>
          <p:nvPr>
            <p:ph sz="quarter" idx="12"/>
          </p:nvPr>
        </p:nvSpPr>
        <p:spPr>
          <a:xfrm>
            <a:off x="1143000" y="1637882"/>
            <a:ext cx="9677400" cy="4753922"/>
          </a:xfrm>
        </p:spPr>
        <p:txBody>
          <a:bodyPr/>
          <a:lstStyle/>
          <a:p>
            <a:r>
              <a:rPr lang="en-US" altLang="en-US" dirty="0"/>
              <a:t>The path that a moving object follows is called its </a:t>
            </a:r>
            <a:r>
              <a:rPr lang="en-US" altLang="en-US" b="1" i="1" dirty="0">
                <a:solidFill>
                  <a:srgbClr val="0A5D00"/>
                </a:solidFill>
              </a:rPr>
              <a:t>trajectory</a:t>
            </a:r>
            <a:r>
              <a:rPr lang="en-US" altLang="en-US" dirty="0"/>
              <a:t>.</a:t>
            </a:r>
          </a:p>
          <a:p>
            <a:pPr lvl="1">
              <a:buClr>
                <a:srgbClr val="9B3700"/>
              </a:buClr>
            </a:pPr>
            <a:r>
              <a:rPr lang="en-US" altLang="en-US" sz="2400" dirty="0">
                <a:latin typeface="Times New Roman" panose="02020603050405020304" pitchFamily="18" charset="0"/>
                <a:cs typeface="Times New Roman" panose="02020603050405020304" pitchFamily="18" charset="0"/>
              </a:rPr>
              <a:t>An object thrown horizontally is accelerated downward </a:t>
            </a:r>
            <a:r>
              <a:rPr lang="en-US" altLang="en-US" sz="2400" b="1" i="1" dirty="0">
                <a:solidFill>
                  <a:schemeClr val="accent6">
                    <a:lumMod val="50000"/>
                  </a:schemeClr>
                </a:solidFill>
                <a:latin typeface="Times New Roman" panose="02020603050405020304" pitchFamily="18" charset="0"/>
                <a:cs typeface="Times New Roman" panose="02020603050405020304" pitchFamily="18" charset="0"/>
              </a:rPr>
              <a:t>under the influence of gravity.</a:t>
            </a:r>
          </a:p>
          <a:p>
            <a:pPr lvl="1">
              <a:buClr>
                <a:srgbClr val="9B3700"/>
              </a:buClr>
            </a:pPr>
            <a:r>
              <a:rPr lang="en-US" altLang="en-US" sz="2400" b="1" u="sng" dirty="0">
                <a:solidFill>
                  <a:schemeClr val="accent6">
                    <a:lumMod val="50000"/>
                  </a:schemeClr>
                </a:solidFill>
                <a:latin typeface="Times New Roman" panose="02020603050405020304" pitchFamily="18" charset="0"/>
                <a:cs typeface="Times New Roman" panose="02020603050405020304" pitchFamily="18" charset="0"/>
              </a:rPr>
              <a:t>Gravitational acceleration is only vertical, not horizontal</a:t>
            </a:r>
            <a:r>
              <a:rPr lang="en-US" altLang="en-US" sz="2400" dirty="0">
                <a:latin typeface="Times New Roman" panose="02020603050405020304" pitchFamily="18" charset="0"/>
                <a:cs typeface="Times New Roman" panose="02020603050405020304" pitchFamily="18" charset="0"/>
              </a:rPr>
              <a:t>.</a:t>
            </a:r>
          </a:p>
          <a:p>
            <a:pPr lvl="1">
              <a:buClr>
                <a:srgbClr val="9B3700"/>
              </a:buClr>
            </a:pPr>
            <a:r>
              <a:rPr lang="en-US" altLang="en-US" sz="2400" b="1" dirty="0">
                <a:latin typeface="Times New Roman" panose="02020603050405020304" pitchFamily="18" charset="0"/>
                <a:cs typeface="Times New Roman" panose="02020603050405020304" pitchFamily="18" charset="0"/>
              </a:rPr>
              <a:t>The object’s </a:t>
            </a:r>
            <a:r>
              <a:rPr lang="en-US" altLang="en-US" sz="2400" b="1" u="sng" dirty="0">
                <a:solidFill>
                  <a:schemeClr val="accent6">
                    <a:lumMod val="50000"/>
                  </a:schemeClr>
                </a:solidFill>
                <a:latin typeface="Times New Roman" panose="02020603050405020304" pitchFamily="18" charset="0"/>
                <a:cs typeface="Times New Roman" panose="02020603050405020304" pitchFamily="18" charset="0"/>
              </a:rPr>
              <a:t>horizontal velocity is unchanged</a:t>
            </a:r>
            <a:r>
              <a:rPr lang="en-US" altLang="en-US" sz="2400" b="1" dirty="0">
                <a:latin typeface="Times New Roman" panose="02020603050405020304" pitchFamily="18" charset="0"/>
                <a:cs typeface="Times New Roman" panose="02020603050405020304" pitchFamily="18" charset="0"/>
              </a:rPr>
              <a:t>, if we can neglect air resistance.</a:t>
            </a:r>
          </a:p>
          <a:p>
            <a:r>
              <a:rPr lang="en-US" altLang="en-US" b="1" i="1" dirty="0">
                <a:solidFill>
                  <a:srgbClr val="0A5D00"/>
                </a:solidFill>
              </a:rPr>
              <a:t>Projectile motion</a:t>
            </a:r>
            <a:r>
              <a:rPr lang="en-US" altLang="en-US" dirty="0">
                <a:solidFill>
                  <a:srgbClr val="0A5D00"/>
                </a:solidFill>
              </a:rPr>
              <a:t> </a:t>
            </a:r>
            <a:r>
              <a:rPr lang="en-US" altLang="en-US" dirty="0"/>
              <a:t>involves the trajectories and velocities of objects that have been launched, shot, or thrown.</a:t>
            </a:r>
          </a:p>
        </p:txBody>
      </p:sp>
      <p:sp>
        <p:nvSpPr>
          <p:cNvPr id="14" name="Slide Number Placeholder 13">
            <a:extLst>
              <a:ext uri="{FF2B5EF4-FFF2-40B4-BE49-F238E27FC236}">
                <a16:creationId xmlns:a16="http://schemas.microsoft.com/office/drawing/2014/main" id="{E5455716-0B20-4266-92E5-CB39941B0EA1}"/>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0665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1"/>
            <a:ext cx="9144000" cy="783311"/>
          </a:xfrm>
        </p:spPr>
        <p:txBody>
          <a:bodyPr/>
          <a:lstStyle/>
          <a:p>
            <a:pPr>
              <a:lnSpc>
                <a:spcPct val="100000"/>
              </a:lnSpc>
            </a:pPr>
            <a:r>
              <a:rPr lang="en-US" sz="3950" dirty="0"/>
              <a:t>Does this represent a realistic trajectory?</a:t>
            </a:r>
            <a:r>
              <a:rPr lang="en-US" sz="1600" dirty="0"/>
              <a:t> 1</a:t>
            </a:r>
          </a:p>
        </p:txBody>
      </p:sp>
      <p:sp>
        <p:nvSpPr>
          <p:cNvPr id="3" name="Text Placeholder 2">
            <a:extLst>
              <a:ext uri="{FF2B5EF4-FFF2-40B4-BE49-F238E27FC236}">
                <a16:creationId xmlns:a16="http://schemas.microsoft.com/office/drawing/2014/main" id="{0637B15C-B8F0-4492-BCAF-533EAE3AF04B}"/>
              </a:ext>
            </a:extLst>
          </p:cNvPr>
          <p:cNvSpPr>
            <a:spLocks noGrp="1"/>
          </p:cNvSpPr>
          <p:nvPr>
            <p:ph type="body" sz="quarter" idx="11"/>
          </p:nvPr>
        </p:nvSpPr>
        <p:spPr>
          <a:xfrm>
            <a:off x="2209800" y="1676400"/>
            <a:ext cx="3429000" cy="2690234"/>
          </a:xfrm>
        </p:spPr>
        <p:txBody>
          <a:bodyPr/>
          <a:lstStyle/>
          <a:p>
            <a:pPr marL="536575" indent="-536575" algn="l">
              <a:spcBef>
                <a:spcPts val="600"/>
              </a:spcBef>
              <a:spcAft>
                <a:spcPts val="600"/>
              </a:spcAft>
              <a:buClr>
                <a:sysClr val="windowText" lastClr="000000"/>
              </a:buClr>
              <a:defRPr/>
            </a:pPr>
            <a:r>
              <a:rPr lang="en-US" altLang="en-US" sz="2800" dirty="0">
                <a:solidFill>
                  <a:sysClr val="windowText" lastClr="000000"/>
                </a:solidFill>
              </a:rPr>
              <a:t>a)	Yes. </a:t>
            </a:r>
          </a:p>
          <a:p>
            <a:pPr marL="536575" indent="-536575" algn="l">
              <a:spcBef>
                <a:spcPts val="600"/>
              </a:spcBef>
              <a:spcAft>
                <a:spcPts val="600"/>
              </a:spcAft>
              <a:buClr>
                <a:sysClr val="windowText" lastClr="000000"/>
              </a:buClr>
              <a:defRPr/>
            </a:pPr>
            <a:r>
              <a:rPr lang="en-US" altLang="en-US" sz="2800" dirty="0">
                <a:solidFill>
                  <a:sysClr val="windowText" lastClr="000000"/>
                </a:solidFill>
              </a:rPr>
              <a:t>b)	No. </a:t>
            </a:r>
          </a:p>
          <a:p>
            <a:pPr marL="536575" indent="-536575" algn="l">
              <a:spcBef>
                <a:spcPts val="600"/>
              </a:spcBef>
              <a:spcAft>
                <a:spcPts val="600"/>
              </a:spcAft>
              <a:buClr>
                <a:sysClr val="windowText" lastClr="000000"/>
              </a:buClr>
              <a:defRPr/>
            </a:pPr>
            <a:r>
              <a:rPr lang="en-US" altLang="en-US" sz="2800" dirty="0">
                <a:solidFill>
                  <a:sysClr val="windowText" lastClr="000000"/>
                </a:solidFill>
              </a:rPr>
              <a:t>c)	Maybe.</a:t>
            </a:r>
            <a:endParaRPr lang="en-US" sz="2800" dirty="0"/>
          </a:p>
        </p:txBody>
      </p:sp>
      <p:sp>
        <p:nvSpPr>
          <p:cNvPr id="14" name="Slide Number Placeholder 13">
            <a:extLst>
              <a:ext uri="{FF2B5EF4-FFF2-40B4-BE49-F238E27FC236}">
                <a16:creationId xmlns:a16="http://schemas.microsoft.com/office/drawing/2014/main" id="{CDB490CD-2CCC-45E4-8392-4B9EF1725E47}"/>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4" descr="This is a cartoon of a coyote running horizontally off a cliff.  As soon as he clears the cliff it shows him falling straight downward. ">
            <a:extLst>
              <a:ext uri="{FF2B5EF4-FFF2-40B4-BE49-F238E27FC236}">
                <a16:creationId xmlns:a16="http://schemas.microsoft.com/office/drawing/2014/main" id="{38DF8516-C486-404E-86F1-775BDE94BD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67"/>
          <a:stretch/>
        </p:blipFill>
        <p:spPr bwMode="auto">
          <a:xfrm>
            <a:off x="5903422" y="2225041"/>
            <a:ext cx="4459778" cy="321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568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198000"/>
            <a:ext cx="8460000" cy="810000"/>
          </a:xfrm>
        </p:spPr>
        <p:txBody>
          <a:bodyPr>
            <a:normAutofit fontScale="90000"/>
          </a:bodyPr>
          <a:lstStyle/>
          <a:p>
            <a:pPr algn="ctr">
              <a:lnSpc>
                <a:spcPct val="100000"/>
              </a:lnSpc>
            </a:pPr>
            <a:r>
              <a:rPr lang="en-US" sz="3800" dirty="0"/>
              <a:t>Does this represent a realistic trajectory?</a:t>
            </a:r>
            <a:r>
              <a:rPr lang="en-US" sz="1600" dirty="0"/>
              <a:t> 2</a:t>
            </a:r>
          </a:p>
        </p:txBody>
      </p:sp>
      <p:sp>
        <p:nvSpPr>
          <p:cNvPr id="4" name="Content Placeholder 3">
            <a:extLst>
              <a:ext uri="{FF2B5EF4-FFF2-40B4-BE49-F238E27FC236}">
                <a16:creationId xmlns:a16="http://schemas.microsoft.com/office/drawing/2014/main" id="{73F786B1-8E49-4255-9DEC-B3C5A0A110C4}"/>
              </a:ext>
            </a:extLst>
          </p:cNvPr>
          <p:cNvSpPr>
            <a:spLocks noGrp="1"/>
          </p:cNvSpPr>
          <p:nvPr>
            <p:ph idx="1"/>
          </p:nvPr>
        </p:nvSpPr>
        <p:spPr>
          <a:xfrm>
            <a:off x="1885122" y="1188720"/>
            <a:ext cx="3657600" cy="1630680"/>
          </a:xfrm>
        </p:spPr>
        <p:txBody>
          <a:bodyPr>
            <a:normAutofit/>
          </a:bodyPr>
          <a:lstStyle/>
          <a:p>
            <a:pPr marL="536575" indent="-536575">
              <a:spcBef>
                <a:spcPts val="600"/>
              </a:spcBef>
              <a:buClr>
                <a:schemeClr val="tx1"/>
              </a:buClr>
            </a:pPr>
            <a:r>
              <a:rPr lang="en-US" altLang="en-US" sz="2400" dirty="0"/>
              <a:t>a)	Yes. </a:t>
            </a:r>
          </a:p>
          <a:p>
            <a:pPr marL="536575" indent="-536575">
              <a:spcBef>
                <a:spcPts val="600"/>
              </a:spcBef>
              <a:buClr>
                <a:schemeClr val="tx1"/>
              </a:buClr>
            </a:pPr>
            <a:r>
              <a:rPr lang="en-US" altLang="en-US" sz="2400" dirty="0"/>
              <a:t>b)	No. </a:t>
            </a:r>
          </a:p>
          <a:p>
            <a:pPr marL="536575" indent="-536575">
              <a:spcBef>
                <a:spcPts val="600"/>
              </a:spcBef>
              <a:buClr>
                <a:schemeClr val="tx1"/>
              </a:buClr>
            </a:pPr>
            <a:r>
              <a:rPr lang="en-US" altLang="en-US" sz="2400" dirty="0"/>
              <a:t>c)	Maybe.</a:t>
            </a:r>
            <a:endParaRPr lang="en-US" sz="2400" dirty="0"/>
          </a:p>
        </p:txBody>
      </p:sp>
      <p:sp>
        <p:nvSpPr>
          <p:cNvPr id="5" name="Content Placeholder 4">
            <a:extLst>
              <a:ext uri="{FF2B5EF4-FFF2-40B4-BE49-F238E27FC236}">
                <a16:creationId xmlns:a16="http://schemas.microsoft.com/office/drawing/2014/main" id="{806D6B21-9F8A-4910-8178-767FACD723B0}"/>
              </a:ext>
            </a:extLst>
          </p:cNvPr>
          <p:cNvSpPr>
            <a:spLocks noGrp="1"/>
          </p:cNvSpPr>
          <p:nvPr>
            <p:ph idx="13"/>
          </p:nvPr>
        </p:nvSpPr>
        <p:spPr>
          <a:xfrm>
            <a:off x="685800" y="2922380"/>
            <a:ext cx="5562601" cy="3630820"/>
          </a:xfrm>
        </p:spPr>
        <p:txBody>
          <a:bodyPr>
            <a:noAutofit/>
          </a:bodyPr>
          <a:lstStyle/>
          <a:p>
            <a:pPr marL="536575" indent="-536575">
              <a:lnSpc>
                <a:spcPct val="120000"/>
              </a:lnSpc>
            </a:pPr>
            <a:r>
              <a:rPr lang="en-US" altLang="en-US" sz="2400" dirty="0"/>
              <a:t>b)	</a:t>
            </a:r>
            <a:r>
              <a:rPr lang="en-US" altLang="en-US" sz="2400" b="1" dirty="0"/>
              <a:t>No. The coyote would not go straight horizontally, pause, and then fall straight down. There are many examples in movies and on television of unrealistic trajectories. </a:t>
            </a:r>
            <a:endParaRPr lang="en-US" sz="2400" b="1" dirty="0"/>
          </a:p>
        </p:txBody>
      </p:sp>
      <p:pic>
        <p:nvPicPr>
          <p:cNvPr id="15" name="Picture 4" descr="This is a cartoon of a coyote running horizontally off a cliff.  As soon as he clears the cliff it shows him falling straight downward. ">
            <a:extLst>
              <a:ext uri="{FF2B5EF4-FFF2-40B4-BE49-F238E27FC236}">
                <a16:creationId xmlns:a16="http://schemas.microsoft.com/office/drawing/2014/main" id="{C9A25C1A-0037-47EB-B212-074390743C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1"/>
          <a:stretch/>
        </p:blipFill>
        <p:spPr bwMode="auto">
          <a:xfrm>
            <a:off x="6649280" y="2362200"/>
            <a:ext cx="4459778" cy="321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3">
            <a:extLst>
              <a:ext uri="{FF2B5EF4-FFF2-40B4-BE49-F238E27FC236}">
                <a16:creationId xmlns:a16="http://schemas.microsoft.com/office/drawing/2014/main" id="{720A3603-B6ED-44E6-BFCA-D69B1C5F6A6A}"/>
              </a:ext>
            </a:extLst>
          </p:cNvPr>
          <p:cNvSpPr txBox="1">
            <a:spLocks/>
          </p:cNvSpPr>
          <p:nvPr/>
        </p:nvSpPr>
        <p:spPr>
          <a:xfrm>
            <a:off x="10150412" y="6681998"/>
            <a:ext cx="355840" cy="161396"/>
          </a:xfrm>
          <a:prstGeom prst="rect">
            <a:avLst/>
          </a:prstGeom>
        </p:spPr>
        <p:txBody>
          <a:bodyPr vert="horz" lIns="45720" tIns="45720" rIns="45720" bIns="45720" rtlCol="0" anchor="ctr"/>
          <a:lstStyle>
            <a:defPPr>
              <a:defRPr lang="en-US"/>
            </a:defPPr>
            <a:lvl1pPr algn="r">
              <a:defRPr sz="800">
                <a:latin typeface="Times New Roman" panose="02020603050405020304" pitchFamily="18" charset="0"/>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57641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0" y="228601"/>
            <a:ext cx="9144000" cy="783311"/>
          </a:xfrm>
        </p:spPr>
        <p:txBody>
          <a:bodyPr/>
          <a:lstStyle/>
          <a:p>
            <a:pPr>
              <a:lnSpc>
                <a:spcPct val="100000"/>
              </a:lnSpc>
            </a:pPr>
            <a:r>
              <a:rPr lang="en-US" altLang="en-US" dirty="0"/>
              <a:t>What does the trajectory look like?</a:t>
            </a:r>
            <a:r>
              <a:rPr lang="en-US" altLang="en-US" sz="1600" dirty="0"/>
              <a:t> 1</a:t>
            </a:r>
          </a:p>
        </p:txBody>
      </p:sp>
      <p:sp>
        <p:nvSpPr>
          <p:cNvPr id="2" name="Text Placeholder 1">
            <a:extLst>
              <a:ext uri="{FF2B5EF4-FFF2-40B4-BE49-F238E27FC236}">
                <a16:creationId xmlns:a16="http://schemas.microsoft.com/office/drawing/2014/main" id="{6C3F3495-2E17-44B5-9E29-E928154BC768}"/>
              </a:ext>
            </a:extLst>
          </p:cNvPr>
          <p:cNvSpPr>
            <a:spLocks noGrp="1"/>
          </p:cNvSpPr>
          <p:nvPr>
            <p:ph type="body" sz="quarter" idx="11"/>
          </p:nvPr>
        </p:nvSpPr>
        <p:spPr>
          <a:xfrm>
            <a:off x="457199" y="1195966"/>
            <a:ext cx="6400799" cy="5357234"/>
          </a:xfrm>
        </p:spPr>
        <p:txBody>
          <a:bodyPr/>
          <a:lstStyle/>
          <a:p>
            <a:pPr algn="l">
              <a:spcBef>
                <a:spcPct val="0"/>
              </a:spcBef>
              <a:spcAft>
                <a:spcPts val="600"/>
              </a:spcAft>
              <a:defRPr/>
            </a:pPr>
            <a:r>
              <a:rPr lang="en-US" altLang="en-US" sz="2800" dirty="0">
                <a:solidFill>
                  <a:srgbClr val="CC4D00"/>
                </a:solidFill>
              </a:rPr>
              <a:t>The acceleration of the horizontal motion is zero </a:t>
            </a:r>
            <a:r>
              <a:rPr lang="en-US" altLang="en-US" sz="2800" dirty="0">
                <a:solidFill>
                  <a:sysClr val="windowText" lastClr="000000"/>
                </a:solidFill>
              </a:rPr>
              <a:t>(in the absence of air resistance).</a:t>
            </a:r>
          </a:p>
          <a:p>
            <a:pPr marL="457200" lvl="1">
              <a:spcBef>
                <a:spcPct val="0"/>
              </a:spcBef>
              <a:spcAft>
                <a:spcPts val="600"/>
              </a:spcAft>
              <a:buClr>
                <a:srgbClr val="9B3700"/>
              </a:buClr>
              <a:defRPr/>
            </a:pPr>
            <a:r>
              <a:rPr lang="en-US" altLang="en-US" sz="2000" u="sng" noProof="0" dirty="0">
                <a:solidFill>
                  <a:sysClr val="windowText" lastClr="000000"/>
                </a:solidFill>
                <a:latin typeface="Times New Roman" panose="02020603050405020304" pitchFamily="18" charset="0"/>
                <a:cs typeface="Times New Roman" panose="02020603050405020304" pitchFamily="18" charset="0"/>
              </a:rPr>
              <a:t>The object moves </a:t>
            </a:r>
            <a:r>
              <a:rPr lang="en-US" altLang="en-US" sz="2000" b="1" u="sng" noProof="0" dirty="0">
                <a:solidFill>
                  <a:sysClr val="windowText" lastClr="000000"/>
                </a:solidFill>
                <a:latin typeface="Times New Roman" panose="02020603050405020304" pitchFamily="18" charset="0"/>
                <a:cs typeface="Times New Roman" panose="02020603050405020304" pitchFamily="18" charset="0"/>
              </a:rPr>
              <a:t>with constant horizontal velocity</a:t>
            </a:r>
            <a:r>
              <a:rPr lang="en-US" altLang="en-US" sz="2000" u="sng" noProof="0" dirty="0">
                <a:solidFill>
                  <a:sysClr val="windowText" lastClr="000000"/>
                </a:solidFill>
                <a:latin typeface="Times New Roman" panose="02020603050405020304" pitchFamily="18" charset="0"/>
                <a:cs typeface="Times New Roman" panose="02020603050405020304" pitchFamily="18" charset="0"/>
              </a:rPr>
              <a:t>.</a:t>
            </a:r>
          </a:p>
          <a:p>
            <a:pPr marL="457200" lvl="1">
              <a:spcBef>
                <a:spcPct val="0"/>
              </a:spcBef>
              <a:spcAft>
                <a:spcPts val="600"/>
              </a:spcAft>
              <a:buClr>
                <a:srgbClr val="9B3700"/>
              </a:buClr>
              <a:defRPr/>
            </a:pPr>
            <a:r>
              <a:rPr lang="en-US" altLang="en-US" sz="2000" noProof="0" dirty="0">
                <a:solidFill>
                  <a:sysClr val="windowText" lastClr="000000"/>
                </a:solidFill>
                <a:latin typeface="Times New Roman" panose="02020603050405020304" pitchFamily="18" charset="0"/>
                <a:cs typeface="Times New Roman" panose="02020603050405020304" pitchFamily="18" charset="0"/>
              </a:rPr>
              <a:t>It travels </a:t>
            </a:r>
            <a:r>
              <a:rPr lang="en-US" altLang="en-US" sz="2000" b="1" noProof="0" dirty="0">
                <a:solidFill>
                  <a:sysClr val="windowText" lastClr="000000"/>
                </a:solidFill>
                <a:latin typeface="Times New Roman" panose="02020603050405020304" pitchFamily="18" charset="0"/>
                <a:cs typeface="Times New Roman" panose="02020603050405020304" pitchFamily="18" charset="0"/>
              </a:rPr>
              <a:t>equal horizontal distances in equal time intervals.</a:t>
            </a:r>
          </a:p>
          <a:p>
            <a:pPr algn="l">
              <a:spcBef>
                <a:spcPct val="0"/>
              </a:spcBef>
              <a:defRPr/>
            </a:pPr>
            <a:r>
              <a:rPr lang="en-US" altLang="en-US" sz="2800" dirty="0">
                <a:solidFill>
                  <a:srgbClr val="CC4D00"/>
                </a:solidFill>
              </a:rPr>
              <a:t>The acceleration in the vertical direction is constant.</a:t>
            </a:r>
          </a:p>
          <a:p>
            <a:pPr marL="457200" lvl="1">
              <a:spcBef>
                <a:spcPct val="0"/>
              </a:spcBef>
              <a:spcAft>
                <a:spcPts val="600"/>
              </a:spcAft>
              <a:buClr>
                <a:srgbClr val="9B3700"/>
              </a:buClr>
              <a:defRPr/>
            </a:pPr>
            <a:r>
              <a:rPr lang="en-US" altLang="en-US" sz="2000" noProof="0" dirty="0">
                <a:solidFill>
                  <a:sysClr val="windowText" lastClr="000000"/>
                </a:solidFill>
                <a:latin typeface="Times New Roman" panose="02020603050405020304" pitchFamily="18" charset="0"/>
                <a:cs typeface="Times New Roman" panose="02020603050405020304" pitchFamily="18" charset="0"/>
              </a:rPr>
              <a:t>Its </a:t>
            </a:r>
            <a:r>
              <a:rPr lang="en-US" altLang="en-US" sz="2000" b="1" noProof="0" dirty="0">
                <a:solidFill>
                  <a:sysClr val="windowText" lastClr="000000"/>
                </a:solidFill>
                <a:latin typeface="Times New Roman" panose="02020603050405020304" pitchFamily="18" charset="0"/>
                <a:cs typeface="Times New Roman" panose="02020603050405020304" pitchFamily="18" charset="0"/>
              </a:rPr>
              <a:t>vertical velocity increases downward just like the falling ball.</a:t>
            </a:r>
          </a:p>
          <a:p>
            <a:pPr marL="457200" lvl="1">
              <a:spcBef>
                <a:spcPct val="0"/>
              </a:spcBef>
              <a:spcAft>
                <a:spcPts val="600"/>
              </a:spcAft>
              <a:buClr>
                <a:srgbClr val="9B3700"/>
              </a:buClr>
              <a:defRPr/>
            </a:pPr>
            <a:r>
              <a:rPr lang="en-US" altLang="en-US" sz="2000" noProof="0" dirty="0">
                <a:solidFill>
                  <a:sysClr val="windowText" lastClr="000000"/>
                </a:solidFill>
                <a:latin typeface="Times New Roman" panose="02020603050405020304" pitchFamily="18" charset="0"/>
                <a:cs typeface="Times New Roman" panose="02020603050405020304" pitchFamily="18" charset="0"/>
              </a:rPr>
              <a:t>In each successive time interval, </a:t>
            </a:r>
            <a:r>
              <a:rPr lang="en-US" altLang="en-US" sz="2000" b="1" noProof="0" dirty="0">
                <a:solidFill>
                  <a:sysClr val="windowText" lastClr="000000"/>
                </a:solidFill>
                <a:latin typeface="Times New Roman" panose="02020603050405020304" pitchFamily="18" charset="0"/>
                <a:cs typeface="Times New Roman" panose="02020603050405020304" pitchFamily="18" charset="0"/>
              </a:rPr>
              <a:t>it falls a greater distance than in the previous time interval</a:t>
            </a:r>
            <a:r>
              <a:rPr lang="en-US" altLang="en-US" sz="2000" noProof="0" dirty="0">
                <a:solidFill>
                  <a:sysClr val="windowText" lastClr="000000"/>
                </a:solidFill>
                <a:latin typeface="Times New Roman" panose="02020603050405020304" pitchFamily="18" charset="0"/>
                <a:cs typeface="Times New Roman" panose="02020603050405020304" pitchFamily="18" charset="0"/>
              </a:rPr>
              <a:t>.</a:t>
            </a:r>
            <a:endParaRPr lang="en-US" sz="2000" noProof="0" dirty="0"/>
          </a:p>
        </p:txBody>
      </p:sp>
      <p:sp>
        <p:nvSpPr>
          <p:cNvPr id="14" name="Slide Number Placeholder 13">
            <a:extLst>
              <a:ext uri="{FF2B5EF4-FFF2-40B4-BE49-F238E27FC236}">
                <a16:creationId xmlns:a16="http://schemas.microsoft.com/office/drawing/2014/main" id="{B948DD3D-E537-4482-BE3F-AB4DB39D25A9}"/>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3" descr="The trajectory of a ball rolling off a table is shown with the horizontal distance on the horizontal axis and the vertical distance on the vertical axis. It is in the shape of a concave downward parabola. ">
            <a:extLst>
              <a:ext uri="{FF2B5EF4-FFF2-40B4-BE49-F238E27FC236}">
                <a16:creationId xmlns:a16="http://schemas.microsoft.com/office/drawing/2014/main" id="{73B7E26A-E569-4F74-8B8E-315DB713FB7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60"/>
          <a:stretch/>
        </p:blipFill>
        <p:spPr bwMode="auto">
          <a:xfrm>
            <a:off x="7001441" y="1672559"/>
            <a:ext cx="4856883" cy="377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623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0" y="228601"/>
            <a:ext cx="9144000" cy="783311"/>
          </a:xfrm>
        </p:spPr>
        <p:txBody>
          <a:bodyPr/>
          <a:lstStyle/>
          <a:p>
            <a:pPr>
              <a:lnSpc>
                <a:spcPct val="100000"/>
              </a:lnSpc>
            </a:pPr>
            <a:r>
              <a:rPr lang="en-US" altLang="en-US" dirty="0"/>
              <a:t>What does the trajectory look like?</a:t>
            </a:r>
            <a:r>
              <a:rPr lang="en-US" altLang="en-US" sz="1600" dirty="0"/>
              <a:t> 2</a:t>
            </a:r>
          </a:p>
        </p:txBody>
      </p:sp>
      <p:sp>
        <p:nvSpPr>
          <p:cNvPr id="2" name="Text Placeholder 1">
            <a:extLst>
              <a:ext uri="{FF2B5EF4-FFF2-40B4-BE49-F238E27FC236}">
                <a16:creationId xmlns:a16="http://schemas.microsoft.com/office/drawing/2014/main" id="{DA232CCA-FC0C-4C9E-849D-B654D2A1002C}"/>
              </a:ext>
            </a:extLst>
          </p:cNvPr>
          <p:cNvSpPr>
            <a:spLocks noGrp="1"/>
          </p:cNvSpPr>
          <p:nvPr>
            <p:ph type="body" sz="quarter" idx="11"/>
          </p:nvPr>
        </p:nvSpPr>
        <p:spPr>
          <a:xfrm>
            <a:off x="558800" y="1195966"/>
            <a:ext cx="6604000" cy="5357234"/>
          </a:xfrm>
        </p:spPr>
        <p:txBody>
          <a:bodyPr/>
          <a:lstStyle/>
          <a:p>
            <a:pPr algn="l">
              <a:spcBef>
                <a:spcPct val="0"/>
              </a:spcBef>
              <a:spcAft>
                <a:spcPts val="600"/>
              </a:spcAft>
              <a:defRPr/>
            </a:pPr>
            <a:r>
              <a:rPr lang="en-US" altLang="en-US" sz="2400" dirty="0">
                <a:solidFill>
                  <a:sysClr val="windowText" lastClr="000000"/>
                </a:solidFill>
              </a:rPr>
              <a:t>The </a:t>
            </a:r>
            <a:r>
              <a:rPr lang="en-US" altLang="en-US" sz="2400" b="1" dirty="0">
                <a:solidFill>
                  <a:srgbClr val="CC4D00"/>
                </a:solidFill>
              </a:rPr>
              <a:t>total velocity at any point </a:t>
            </a:r>
            <a:r>
              <a:rPr lang="en-US" altLang="en-US" sz="2400" b="1" dirty="0">
                <a:solidFill>
                  <a:sysClr val="windowText" lastClr="000000"/>
                </a:solidFill>
              </a:rPr>
              <a:t>is found by adding the vertical component of the velocity</a:t>
            </a:r>
            <a:r>
              <a:rPr lang="en-US" altLang="en-US" sz="2400" dirty="0">
                <a:solidFill>
                  <a:sysClr val="windowText" lastClr="000000"/>
                </a:solidFill>
              </a:rPr>
              <a:t>, at that point, to the horizontal component of the velocity at that point.</a:t>
            </a:r>
          </a:p>
          <a:p>
            <a:pPr algn="l">
              <a:spcBef>
                <a:spcPct val="0"/>
              </a:spcBef>
              <a:spcAft>
                <a:spcPts val="600"/>
              </a:spcAft>
              <a:buClr>
                <a:srgbClr val="9B3700"/>
              </a:buClr>
              <a:buFont typeface="Arial" panose="020B0604020202020204" pitchFamily="34" charset="0"/>
              <a:buChar char="•"/>
              <a:defRPr/>
            </a:pPr>
            <a:r>
              <a:rPr lang="en-US" altLang="en-US" sz="2400" b="1" dirty="0">
                <a:solidFill>
                  <a:sysClr val="windowText" lastClr="000000"/>
                </a:solidFill>
              </a:rPr>
              <a:t>The horizontal velocity remains constant, because </a:t>
            </a:r>
            <a:r>
              <a:rPr lang="en-US" altLang="en-US" sz="2400" b="1" dirty="0">
                <a:solidFill>
                  <a:srgbClr val="FF0000"/>
                </a:solidFill>
              </a:rPr>
              <a:t>there is no acceleration in that direction.</a:t>
            </a:r>
          </a:p>
          <a:p>
            <a:pPr algn="l">
              <a:spcBef>
                <a:spcPct val="0"/>
              </a:spcBef>
              <a:spcAft>
                <a:spcPts val="600"/>
              </a:spcAft>
              <a:buClr>
                <a:srgbClr val="9B3700"/>
              </a:buClr>
              <a:buFont typeface="Arial" panose="020B0604020202020204" pitchFamily="34" charset="0"/>
              <a:buChar char="•"/>
              <a:defRPr/>
            </a:pPr>
            <a:r>
              <a:rPr lang="en-US" altLang="en-US" sz="2400" b="1" dirty="0">
                <a:solidFill>
                  <a:sysClr val="windowText" lastClr="000000"/>
                </a:solidFill>
              </a:rPr>
              <a:t>The </a:t>
            </a:r>
            <a:r>
              <a:rPr lang="en-US" altLang="en-US" sz="2400" b="1" dirty="0">
                <a:solidFill>
                  <a:srgbClr val="FF0000"/>
                </a:solidFill>
              </a:rPr>
              <a:t>length of the horizontal velocity vector doesn’t change</a:t>
            </a:r>
            <a:r>
              <a:rPr lang="en-US" altLang="en-US" sz="2400" b="1" dirty="0">
                <a:solidFill>
                  <a:sysClr val="windowText" lastClr="000000"/>
                </a:solidFill>
              </a:rPr>
              <a:t>.</a:t>
            </a:r>
          </a:p>
          <a:p>
            <a:pPr algn="l">
              <a:spcBef>
                <a:spcPct val="0"/>
              </a:spcBef>
              <a:spcAft>
                <a:spcPts val="600"/>
              </a:spcAft>
              <a:buClr>
                <a:srgbClr val="9B3700"/>
              </a:buClr>
              <a:buFont typeface="Arial" panose="020B0604020202020204" pitchFamily="34" charset="0"/>
              <a:buChar char="•"/>
              <a:defRPr/>
            </a:pPr>
            <a:r>
              <a:rPr lang="en-US" altLang="en-US" sz="2400" b="1" dirty="0">
                <a:solidFill>
                  <a:sysClr val="windowText" lastClr="000000"/>
                </a:solidFill>
              </a:rPr>
              <a:t>The downward (vertical) velocity gets larger and larger, due to the acceleration due to gravity.</a:t>
            </a:r>
            <a:endParaRPr lang="en-US" sz="2400" b="1" dirty="0"/>
          </a:p>
        </p:txBody>
      </p:sp>
      <p:sp>
        <p:nvSpPr>
          <p:cNvPr id="14" name="Slide Number Placeholder 13">
            <a:extLst>
              <a:ext uri="{FF2B5EF4-FFF2-40B4-BE49-F238E27FC236}">
                <a16:creationId xmlns:a16="http://schemas.microsoft.com/office/drawing/2014/main" id="{4F3DC256-0962-45E8-8722-F121EB486180}"/>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3" descr="This is a schematic of the velocity vectors.  The horizontal velocity vector is horizontal.  The vertical velocity vector starts at the head of the horizontal velocity vector (since we are adding the two vectors) and goes straight down.  The vector representing the total velocity starts where the horizontal velocity vector starts, and ends where the vertical veclocity vector stops.  Thus the 3 vectors form a triangle, with the total velocity vector the hyponetuse. ">
            <a:extLst>
              <a:ext uri="{FF2B5EF4-FFF2-40B4-BE49-F238E27FC236}">
                <a16:creationId xmlns:a16="http://schemas.microsoft.com/office/drawing/2014/main" id="{CD73D4B0-34D8-40A9-AC02-3DB9F4B5DD0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11"/>
          <a:stretch/>
        </p:blipFill>
        <p:spPr bwMode="auto">
          <a:xfrm>
            <a:off x="7563742" y="1740983"/>
            <a:ext cx="406945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845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altLang="en-US" noProof="0" dirty="0">
                <a:solidFill>
                  <a:srgbClr val="C00000"/>
                </a:solidFill>
                <a:latin typeface="Times New Roman" panose="02020603050405020304" pitchFamily="18" charset="0"/>
                <a:cs typeface="Times New Roman" panose="02020603050405020304" pitchFamily="18" charset="0"/>
              </a:rPr>
              <a:t>What does the trajectory look like?</a:t>
            </a:r>
            <a:r>
              <a:rPr lang="en-US" altLang="en-US" sz="1600" dirty="0">
                <a:latin typeface="Times New Roman" panose="02020603050405020304" pitchFamily="18" charset="0"/>
                <a:cs typeface="Times New Roman" panose="02020603050405020304" pitchFamily="18" charset="0"/>
              </a:rPr>
              <a:t> 3</a:t>
            </a:r>
          </a:p>
        </p:txBody>
      </p:sp>
      <p:sp>
        <p:nvSpPr>
          <p:cNvPr id="20" name="Content Placeholder 19">
            <a:extLst>
              <a:ext uri="{FF2B5EF4-FFF2-40B4-BE49-F238E27FC236}">
                <a16:creationId xmlns:a16="http://schemas.microsoft.com/office/drawing/2014/main" id="{D1D44473-3BE3-4A80-A6E8-8B87AD45A238}"/>
              </a:ext>
            </a:extLst>
          </p:cNvPr>
          <p:cNvSpPr>
            <a:spLocks noGrp="1"/>
          </p:cNvSpPr>
          <p:nvPr>
            <p:ph sz="quarter" idx="11"/>
          </p:nvPr>
        </p:nvSpPr>
        <p:spPr>
          <a:xfrm>
            <a:off x="1866001" y="1216387"/>
            <a:ext cx="3925859" cy="1191852"/>
          </a:xfrm>
        </p:spPr>
        <p:txBody>
          <a:bodyPr/>
          <a:lstStyle/>
          <a:p>
            <a:pPr>
              <a:spcBef>
                <a:spcPct val="0"/>
              </a:spcBef>
            </a:pPr>
            <a:r>
              <a:rPr lang="en-US" altLang="en-US" sz="2400" dirty="0"/>
              <a:t>Trajectories for different </a:t>
            </a:r>
            <a:r>
              <a:rPr lang="en-US" altLang="en-US" sz="2400" dirty="0">
                <a:solidFill>
                  <a:srgbClr val="CC4D00"/>
                </a:solidFill>
              </a:rPr>
              <a:t>initial velocities</a:t>
            </a:r>
            <a:r>
              <a:rPr lang="en-US" altLang="en-US" sz="2400" dirty="0"/>
              <a:t> of a ball rolling off a table:</a:t>
            </a:r>
          </a:p>
          <a:p>
            <a:pPr lvl="1">
              <a:spcBef>
                <a:spcPct val="0"/>
              </a:spcBef>
              <a:buClr>
                <a:srgbClr val="9B3700"/>
              </a:buClr>
            </a:pPr>
            <a:r>
              <a:rPr lang="en-US" altLang="en-US" sz="2400" dirty="0">
                <a:latin typeface="Times New Roman" panose="02020603050405020304" pitchFamily="18" charset="0"/>
              </a:rPr>
              <a:t>The</a:t>
            </a:r>
            <a:r>
              <a:rPr lang="en-US" altLang="en-US" sz="2400" dirty="0">
                <a:latin typeface="Times New Roman" panose="02020603050405020304" pitchFamily="18" charset="0"/>
                <a:cs typeface="Times New Roman" panose="02020603050405020304" pitchFamily="18" charset="0"/>
              </a:rPr>
              <a:t> largest initial velocity is </a:t>
            </a:r>
          </a:p>
        </p:txBody>
      </p:sp>
      <p:sp>
        <p:nvSpPr>
          <p:cNvPr id="26" name="Content Placeholder 25">
            <a:extLst>
              <a:ext uri="{FF2B5EF4-FFF2-40B4-BE49-F238E27FC236}">
                <a16:creationId xmlns:a16="http://schemas.microsoft.com/office/drawing/2014/main" id="{48413093-ED4F-4DD0-A6BF-BE23D51044C2}"/>
              </a:ext>
            </a:extLst>
          </p:cNvPr>
          <p:cNvSpPr>
            <a:spLocks noGrp="1"/>
          </p:cNvSpPr>
          <p:nvPr>
            <p:ph sz="quarter" idx="12"/>
          </p:nvPr>
        </p:nvSpPr>
        <p:spPr>
          <a:xfrm>
            <a:off x="1858617" y="3124200"/>
            <a:ext cx="3942000" cy="474640"/>
          </a:xfrm>
        </p:spPr>
        <p:txBody>
          <a:bodyPr>
            <a:noAutofit/>
          </a:bodyPr>
          <a:lstStyle/>
          <a:p>
            <a:pPr>
              <a:buClr>
                <a:srgbClr val="9B3700"/>
              </a:buClr>
              <a:buFont typeface="Arial" panose="020B0604020202020204" pitchFamily="34" charset="0"/>
              <a:buChar char="•"/>
            </a:pPr>
            <a:r>
              <a:rPr lang="en-US" altLang="en-US" sz="2400" dirty="0"/>
              <a:t>The smallest initial velocity is </a:t>
            </a:r>
            <a:endParaRPr lang="en-IN" sz="2400" dirty="0"/>
          </a:p>
        </p:txBody>
      </p:sp>
      <p:pic>
        <p:nvPicPr>
          <p:cNvPr id="29" name="Picture 3" descr="This schematic shows trajectories of 3 different balls rolling off a table with different initial velocities.  The trajectory of each is a concave downward parabola.  The one with the largest initial velocity, v3, is wider than the others--ending up farthest from the table.  The one with the smallest initial velocity, v1, is the narrowest parabola, and ends up closer to the table than the other two.">
            <a:extLst>
              <a:ext uri="{FF2B5EF4-FFF2-40B4-BE49-F238E27FC236}">
                <a16:creationId xmlns:a16="http://schemas.microsoft.com/office/drawing/2014/main" id="{2EB28A41-B414-4FFA-BAFA-639F3082195F}"/>
              </a:ext>
            </a:extLst>
          </p:cNvPr>
          <p:cNvPicPr>
            <a:picLocks noGrp="1" noChangeAspect="1"/>
          </p:cNvPicPr>
          <p:nvPr>
            <p:ph sz="quarter" idx="13"/>
          </p:nvPr>
        </p:nvPicPr>
        <p:blipFill rotWithShape="1">
          <a:blip r:embed="rId3" cstate="hqprint">
            <a:extLst>
              <a:ext uri="{28A0092B-C50C-407E-A947-70E740481C1C}">
                <a14:useLocalDpi xmlns:a14="http://schemas.microsoft.com/office/drawing/2010/main" val="0"/>
              </a:ext>
            </a:extLst>
          </a:blip>
          <a:stretch/>
        </p:blipFill>
        <p:spPr bwMode="auto">
          <a:xfrm>
            <a:off x="6858714" y="1659351"/>
            <a:ext cx="4850014"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ontent Placeholder 27">
            <a:extLst>
              <a:ext uri="{FF2B5EF4-FFF2-40B4-BE49-F238E27FC236}">
                <a16:creationId xmlns:a16="http://schemas.microsoft.com/office/drawing/2014/main" id="{FA5957CD-6DB4-44E5-A3C0-ADA3460EC29C}"/>
              </a:ext>
            </a:extLst>
          </p:cNvPr>
          <p:cNvSpPr>
            <a:spLocks noGrp="1"/>
          </p:cNvSpPr>
          <p:nvPr>
            <p:ph sz="quarter" idx="14"/>
          </p:nvPr>
        </p:nvSpPr>
        <p:spPr>
          <a:xfrm>
            <a:off x="1988400" y="4038600"/>
            <a:ext cx="4336200" cy="1295400"/>
          </a:xfrm>
        </p:spPr>
        <p:txBody>
          <a:bodyPr>
            <a:noAutofit/>
          </a:bodyPr>
          <a:lstStyle/>
          <a:p>
            <a:r>
              <a:rPr lang="en-US" altLang="en-US" sz="2400" dirty="0">
                <a:solidFill>
                  <a:schemeClr val="accent6">
                    <a:lumMod val="50000"/>
                  </a:schemeClr>
                </a:solidFill>
              </a:rPr>
              <a:t>The ball travels greater horizontal distances when projected with a larger initial horizontal velocity.</a:t>
            </a:r>
          </a:p>
        </p:txBody>
      </p:sp>
      <p:sp>
        <p:nvSpPr>
          <p:cNvPr id="15" name="Content Placeholder 14" hidden="1">
            <a:extLst>
              <a:ext uri="{FF2B5EF4-FFF2-40B4-BE49-F238E27FC236}">
                <a16:creationId xmlns:a16="http://schemas.microsoft.com/office/drawing/2014/main" id="{902D0A44-4350-4F1B-8E64-0B5CA360B36C}"/>
              </a:ext>
            </a:extLst>
          </p:cNvPr>
          <p:cNvSpPr>
            <a:spLocks noGrp="1"/>
          </p:cNvSpPr>
          <p:nvPr>
            <p:ph sz="quarter" idx="15"/>
          </p:nvPr>
        </p:nvSpPr>
        <p:spPr>
          <a:xfrm>
            <a:off x="5638800" y="5889116"/>
            <a:ext cx="2227782" cy="381668"/>
          </a:xfrm>
        </p:spPr>
        <p:txBody>
          <a:bodyPr>
            <a:noAutofit/>
          </a:bodyPr>
          <a:lstStyle/>
          <a:p>
            <a:endParaRPr lang="en-IN" sz="2400" dirty="0"/>
          </a:p>
        </p:txBody>
      </p:sp>
      <p:sp>
        <p:nvSpPr>
          <p:cNvPr id="16" name="Content Placeholder 15" hidden="1">
            <a:extLst>
              <a:ext uri="{FF2B5EF4-FFF2-40B4-BE49-F238E27FC236}">
                <a16:creationId xmlns:a16="http://schemas.microsoft.com/office/drawing/2014/main" id="{178D8D91-83DC-42CC-8A42-99391912DB95}"/>
              </a:ext>
            </a:extLst>
          </p:cNvPr>
          <p:cNvSpPr>
            <a:spLocks noGrp="1"/>
          </p:cNvSpPr>
          <p:nvPr>
            <p:ph sz="quarter" idx="16"/>
          </p:nvPr>
        </p:nvSpPr>
        <p:spPr>
          <a:xfrm>
            <a:off x="7953618" y="6088826"/>
            <a:ext cx="2227782" cy="381668"/>
          </a:xfrm>
        </p:spPr>
        <p:txBody>
          <a:bodyPr/>
          <a:lstStyle/>
          <a:p>
            <a:endParaRPr lang="en-IN" sz="2400" dirty="0"/>
          </a:p>
        </p:txBody>
      </p:sp>
      <p:sp>
        <p:nvSpPr>
          <p:cNvPr id="18" name="Text Placeholder 17" hidden="1">
            <a:extLst>
              <a:ext uri="{FF2B5EF4-FFF2-40B4-BE49-F238E27FC236}">
                <a16:creationId xmlns:a16="http://schemas.microsoft.com/office/drawing/2014/main" id="{DA28201D-5EBF-44E7-9DBC-EBDCA883C897}"/>
              </a:ext>
            </a:extLst>
          </p:cNvPr>
          <p:cNvSpPr>
            <a:spLocks noGrp="1"/>
          </p:cNvSpPr>
          <p:nvPr>
            <p:ph type="body" sz="quarter" idx="18"/>
          </p:nvPr>
        </p:nvSpPr>
        <p:spPr/>
        <p:txBody>
          <a:bodyPr>
            <a:normAutofit fontScale="92500" lnSpcReduction="20000"/>
          </a:bodyPr>
          <a:lstStyle/>
          <a:p>
            <a:endParaRPr lang="en-IN"/>
          </a:p>
        </p:txBody>
      </p:sp>
      <p:sp>
        <p:nvSpPr>
          <p:cNvPr id="19" name="Text Placeholder 18" hidden="1">
            <a:extLst>
              <a:ext uri="{FF2B5EF4-FFF2-40B4-BE49-F238E27FC236}">
                <a16:creationId xmlns:a16="http://schemas.microsoft.com/office/drawing/2014/main" id="{09C863B3-F10A-4A72-A0E5-17273EC62360}"/>
              </a:ext>
            </a:extLst>
          </p:cNvPr>
          <p:cNvSpPr>
            <a:spLocks noGrp="1"/>
          </p:cNvSpPr>
          <p:nvPr>
            <p:ph type="body" sz="quarter" idx="19"/>
          </p:nvPr>
        </p:nvSpPr>
        <p:spPr/>
        <p:txBody>
          <a:bodyPr/>
          <a:lstStyle/>
          <a:p>
            <a:endParaRPr lang="en-IN"/>
          </a:p>
        </p:txBody>
      </p:sp>
      <p:graphicFrame>
        <p:nvGraphicFramePr>
          <p:cNvPr id="2" name="Object 1">
            <a:extLst>
              <a:ext uri="{FF2B5EF4-FFF2-40B4-BE49-F238E27FC236}">
                <a16:creationId xmlns:a16="http://schemas.microsoft.com/office/drawing/2014/main" id="{A4BBB9C5-A389-4C5B-B599-5AFAB7F5BDE4}"/>
              </a:ext>
              <a:ext uri="{C183D7F6-B498-43B3-948B-1728B52AA6E4}">
                <adec:decorative xmlns:adec="http://schemas.microsoft.com/office/drawing/2017/decorative" val="1"/>
              </a:ext>
            </a:extLst>
          </p:cNvPr>
          <p:cNvGraphicFramePr>
            <a:graphicFrameLocks noChangeAspect="1"/>
          </p:cNvGraphicFramePr>
          <p:nvPr/>
        </p:nvGraphicFramePr>
        <p:xfrm>
          <a:off x="3962400" y="2632064"/>
          <a:ext cx="473075" cy="544512"/>
        </p:xfrm>
        <a:graphic>
          <a:graphicData uri="http://schemas.openxmlformats.org/presentationml/2006/ole">
            <mc:AlternateContent xmlns:mc="http://schemas.openxmlformats.org/markup-compatibility/2006">
              <mc:Choice xmlns:v="urn:schemas-microsoft-com:vml" Requires="v">
                <p:oleObj spid="_x0000_s7174" name="Equation" r:id="rId4" imgW="164880" imgH="190440" progId="Equation.DSMT4">
                  <p:embed/>
                </p:oleObj>
              </mc:Choice>
              <mc:Fallback>
                <p:oleObj name="Equation" r:id="rId4" imgW="164880" imgH="190440" progId="Equation.DSMT4">
                  <p:embed/>
                  <p:pic>
                    <p:nvPicPr>
                      <p:cNvPr id="2" name="Object 1">
                        <a:extLst>
                          <a:ext uri="{FF2B5EF4-FFF2-40B4-BE49-F238E27FC236}">
                            <a16:creationId xmlns:a16="http://schemas.microsoft.com/office/drawing/2014/main" id="{A4BBB9C5-A389-4C5B-B599-5AFAB7F5BDE4}"/>
                          </a:ext>
                          <a:ext uri="{C183D7F6-B498-43B3-948B-1728B52AA6E4}">
                            <adec:decorative xmlns:adec="http://schemas.microsoft.com/office/drawing/2017/decorative" val="1"/>
                          </a:ext>
                        </a:extLst>
                      </p:cNvPr>
                      <p:cNvPicPr/>
                      <p:nvPr/>
                    </p:nvPicPr>
                    <p:blipFill>
                      <a:blip r:embed="rId5"/>
                      <a:stretch>
                        <a:fillRect/>
                      </a:stretch>
                    </p:blipFill>
                    <p:spPr>
                      <a:xfrm>
                        <a:off x="3962400" y="2632064"/>
                        <a:ext cx="473075" cy="54451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A2D0284-5C46-4873-991F-EC018C0C789C}"/>
              </a:ext>
              <a:ext uri="{C183D7F6-B498-43B3-948B-1728B52AA6E4}">
                <adec:decorative xmlns:adec="http://schemas.microsoft.com/office/drawing/2017/decorative" val="1"/>
              </a:ext>
            </a:extLst>
          </p:cNvPr>
          <p:cNvGraphicFramePr>
            <a:graphicFrameLocks noChangeAspect="1"/>
          </p:cNvGraphicFramePr>
          <p:nvPr/>
        </p:nvGraphicFramePr>
        <p:xfrm>
          <a:off x="2501933" y="3468756"/>
          <a:ext cx="468312" cy="539750"/>
        </p:xfrm>
        <a:graphic>
          <a:graphicData uri="http://schemas.openxmlformats.org/presentationml/2006/ole">
            <mc:AlternateContent xmlns:mc="http://schemas.openxmlformats.org/markup-compatibility/2006">
              <mc:Choice xmlns:v="urn:schemas-microsoft-com:vml" Requires="v">
                <p:oleObj spid="_x0000_s7175" name="Equation" r:id="rId6" imgW="164880" imgH="190440" progId="Equation.DSMT4">
                  <p:embed/>
                </p:oleObj>
              </mc:Choice>
              <mc:Fallback>
                <p:oleObj name="Equation" r:id="rId6" imgW="164880" imgH="190440" progId="Equation.DSMT4">
                  <p:embed/>
                  <p:pic>
                    <p:nvPicPr>
                      <p:cNvPr id="7" name="Object 6">
                        <a:extLst>
                          <a:ext uri="{FF2B5EF4-FFF2-40B4-BE49-F238E27FC236}">
                            <a16:creationId xmlns:a16="http://schemas.microsoft.com/office/drawing/2014/main" id="{EA2D0284-5C46-4873-991F-EC018C0C789C}"/>
                          </a:ext>
                          <a:ext uri="{C183D7F6-B498-43B3-948B-1728B52AA6E4}">
                            <adec:decorative xmlns:adec="http://schemas.microsoft.com/office/drawing/2017/decorative" val="1"/>
                          </a:ext>
                        </a:extLst>
                      </p:cNvPr>
                      <p:cNvPicPr/>
                      <p:nvPr/>
                    </p:nvPicPr>
                    <p:blipFill>
                      <a:blip r:embed="rId7"/>
                      <a:stretch>
                        <a:fillRect/>
                      </a:stretch>
                    </p:blipFill>
                    <p:spPr>
                      <a:xfrm>
                        <a:off x="2501933" y="3468756"/>
                        <a:ext cx="468312" cy="539750"/>
                      </a:xfrm>
                      <a:prstGeom prst="rect">
                        <a:avLst/>
                      </a:prstGeom>
                    </p:spPr>
                  </p:pic>
                </p:oleObj>
              </mc:Fallback>
            </mc:AlternateContent>
          </a:graphicData>
        </a:graphic>
      </p:graphicFrame>
      <p:sp>
        <p:nvSpPr>
          <p:cNvPr id="13" name="Slide Number Placeholder 13">
            <a:extLst>
              <a:ext uri="{FF2B5EF4-FFF2-40B4-BE49-F238E27FC236}">
                <a16:creationId xmlns:a16="http://schemas.microsoft.com/office/drawing/2014/main" id="{1C99932E-B07C-47E0-BAFB-EB0459A859E8}"/>
              </a:ext>
            </a:extLst>
          </p:cNvPr>
          <p:cNvSpPr txBox="1">
            <a:spLocks/>
          </p:cNvSpPr>
          <p:nvPr/>
        </p:nvSpPr>
        <p:spPr>
          <a:xfrm>
            <a:off x="10150412" y="6681998"/>
            <a:ext cx="355840" cy="161396"/>
          </a:xfrm>
          <a:prstGeom prst="rect">
            <a:avLst/>
          </a:prstGeom>
        </p:spPr>
        <p:txBody>
          <a:bodyPr vert="horz" lIns="45720" tIns="45720" rIns="45720" bIns="45720" rtlCol="0" anchor="ctr"/>
          <a:lstStyle>
            <a:defPPr>
              <a:defRPr lang="en-US"/>
            </a:defPPr>
            <a:lvl1pPr algn="r">
              <a:defRPr sz="800">
                <a:latin typeface="Times New Roman" panose="02020603050405020304" pitchFamily="18" charset="0"/>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04705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nSpc>
                <a:spcPct val="100000"/>
              </a:lnSpc>
            </a:pPr>
            <a:r>
              <a:rPr lang="en-US" sz="3000" dirty="0"/>
              <a:t>Which of these three balls would hit the floor first if all three left the tabletop at the same time? </a:t>
            </a:r>
            <a:r>
              <a:rPr lang="en-US" sz="1600" dirty="0"/>
              <a:t>1</a:t>
            </a:r>
            <a:endParaRPr lang="en-US" altLang="en-US" sz="1600" dirty="0"/>
          </a:p>
        </p:txBody>
      </p:sp>
      <p:sp>
        <p:nvSpPr>
          <p:cNvPr id="2" name="Text Placeholder 1">
            <a:extLst>
              <a:ext uri="{FF2B5EF4-FFF2-40B4-BE49-F238E27FC236}">
                <a16:creationId xmlns:a16="http://schemas.microsoft.com/office/drawing/2014/main" id="{DB63F53E-C440-4D43-978D-13B16C58C19E}"/>
              </a:ext>
            </a:extLst>
          </p:cNvPr>
          <p:cNvSpPr>
            <a:spLocks noGrp="1"/>
          </p:cNvSpPr>
          <p:nvPr>
            <p:ph type="body" sz="quarter" idx="11"/>
          </p:nvPr>
        </p:nvSpPr>
        <p:spPr>
          <a:xfrm>
            <a:off x="1957002" y="1349617"/>
            <a:ext cx="5205797" cy="2232000"/>
          </a:xfrm>
        </p:spPr>
        <p:txBody>
          <a:bodyPr/>
          <a:lstStyle/>
          <a:p>
            <a:pPr marL="536575" indent="-536575" algn="l">
              <a:spcBef>
                <a:spcPts val="600"/>
              </a:spcBef>
              <a:buClr>
                <a:schemeClr val="tx1"/>
              </a:buClr>
            </a:pPr>
            <a:r>
              <a:rPr lang="en-US" altLang="en-US" sz="2400" dirty="0"/>
              <a:t>a)	The ball with initial velocity</a:t>
            </a:r>
          </a:p>
          <a:p>
            <a:pPr marL="536575" indent="-536575" algn="l">
              <a:spcBef>
                <a:spcPts val="600"/>
              </a:spcBef>
              <a:buClr>
                <a:schemeClr val="tx1"/>
              </a:buClr>
            </a:pPr>
            <a:r>
              <a:rPr lang="en-US" altLang="en-US" sz="2400" dirty="0"/>
              <a:t>b)	The ball with initial velocity </a:t>
            </a:r>
          </a:p>
          <a:p>
            <a:pPr marL="536575" indent="-536575" algn="l">
              <a:spcBef>
                <a:spcPts val="600"/>
              </a:spcBef>
              <a:buClr>
                <a:schemeClr val="tx1"/>
              </a:buClr>
            </a:pPr>
            <a:r>
              <a:rPr lang="en-US" altLang="en-US" sz="2400" dirty="0"/>
              <a:t>c)	The ball with initial velocity </a:t>
            </a:r>
          </a:p>
          <a:p>
            <a:pPr marL="536575" indent="-536575" algn="l">
              <a:spcBef>
                <a:spcPts val="600"/>
              </a:spcBef>
              <a:buClr>
                <a:schemeClr val="tx1"/>
              </a:buClr>
            </a:pPr>
            <a:r>
              <a:rPr lang="en-US" altLang="en-US" sz="2400" dirty="0"/>
              <a:t>d)	They would all hit at the same time.</a:t>
            </a:r>
            <a:endParaRPr lang="en-US" sz="2400" dirty="0"/>
          </a:p>
        </p:txBody>
      </p:sp>
      <p:sp>
        <p:nvSpPr>
          <p:cNvPr id="14" name="Slide Number Placeholder 13">
            <a:extLst>
              <a:ext uri="{FF2B5EF4-FFF2-40B4-BE49-F238E27FC236}">
                <a16:creationId xmlns:a16="http://schemas.microsoft.com/office/drawing/2014/main" id="{7D2ECD6D-B46B-4AA3-AFAF-5E5238B775E0}"/>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9" name="Object 8">
            <a:extLst>
              <a:ext uri="{FF2B5EF4-FFF2-40B4-BE49-F238E27FC236}">
                <a16:creationId xmlns:a16="http://schemas.microsoft.com/office/drawing/2014/main" id="{60090B09-74E0-4DBC-B98E-28B01F73B122}"/>
              </a:ext>
              <a:ext uri="{C183D7F6-B498-43B3-948B-1728B52AA6E4}">
                <adec:decorative xmlns:adec="http://schemas.microsoft.com/office/drawing/2017/decorative" val="1"/>
              </a:ext>
            </a:extLst>
          </p:cNvPr>
          <p:cNvGraphicFramePr>
            <a:graphicFrameLocks noChangeAspect="1"/>
          </p:cNvGraphicFramePr>
          <p:nvPr/>
        </p:nvGraphicFramePr>
        <p:xfrm>
          <a:off x="6532880" y="1460500"/>
          <a:ext cx="292100" cy="406400"/>
        </p:xfrm>
        <a:graphic>
          <a:graphicData uri="http://schemas.openxmlformats.org/presentationml/2006/ole">
            <mc:AlternateContent xmlns:mc="http://schemas.openxmlformats.org/markup-compatibility/2006">
              <mc:Choice xmlns:v="urn:schemas-microsoft-com:vml" Requires="v">
                <p:oleObj spid="_x0000_s8200" name="Equation" r:id="rId3" imgW="291960" imgH="406080" progId="Equation.DSMT4">
                  <p:embed/>
                </p:oleObj>
              </mc:Choice>
              <mc:Fallback>
                <p:oleObj name="Equation" r:id="rId3" imgW="291960" imgH="406080" progId="Equation.DSMT4">
                  <p:embed/>
                  <p:pic>
                    <p:nvPicPr>
                      <p:cNvPr id="9" name="Object 8">
                        <a:extLst>
                          <a:ext uri="{FF2B5EF4-FFF2-40B4-BE49-F238E27FC236}">
                            <a16:creationId xmlns:a16="http://schemas.microsoft.com/office/drawing/2014/main" id="{60090B09-74E0-4DBC-B98E-28B01F73B122}"/>
                          </a:ext>
                          <a:ext uri="{C183D7F6-B498-43B3-948B-1728B52AA6E4}">
                            <adec:decorative xmlns:adec="http://schemas.microsoft.com/office/drawing/2017/decorative" val="1"/>
                          </a:ext>
                        </a:extLst>
                      </p:cNvPr>
                      <p:cNvPicPr/>
                      <p:nvPr/>
                    </p:nvPicPr>
                    <p:blipFill>
                      <a:blip r:embed="rId4"/>
                      <a:stretch>
                        <a:fillRect/>
                      </a:stretch>
                    </p:blipFill>
                    <p:spPr>
                      <a:xfrm>
                        <a:off x="6532880" y="1460500"/>
                        <a:ext cx="292100" cy="40640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9C7D89CE-9978-452F-BD98-3B3E63AAE05C}"/>
              </a:ext>
            </a:extLst>
          </p:cNvPr>
          <p:cNvSpPr txBox="1"/>
          <p:nvPr/>
        </p:nvSpPr>
        <p:spPr>
          <a:xfrm>
            <a:off x="6678930" y="1455122"/>
            <a:ext cx="838200" cy="387798"/>
          </a:xfrm>
          <a:prstGeom prst="rect">
            <a:avLst/>
          </a:prstGeom>
          <a:noFill/>
        </p:spPr>
        <p:txBody>
          <a:bodyPr wrap="square">
            <a:spAutoFit/>
          </a:bodyPr>
          <a:lstStyle/>
          <a:p>
            <a:pPr marL="0" marR="0" lvl="0" indent="0" algn="l" defTabSz="914400" rtl="0" eaLnBrk="1" fontAlgn="auto" latinLnBrk="0" hangingPunct="1">
              <a:lnSpc>
                <a:spcPct val="80000"/>
              </a:lnSpc>
              <a:spcBef>
                <a:spcPts val="600"/>
              </a:spcBef>
              <a:spcAft>
                <a:spcPts val="0"/>
              </a:spcAft>
              <a:buClr>
                <a:prstClr val="black"/>
              </a:buClr>
              <a:buSzTx/>
              <a:buFontTx/>
              <a:buNone/>
              <a:tabLst/>
              <a:defRPr/>
            </a:pPr>
            <a:r>
              <a:rPr kumimoji="0" lang="en-I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aphicFrame>
        <p:nvGraphicFramePr>
          <p:cNvPr id="11" name="Object 10">
            <a:extLst>
              <a:ext uri="{FF2B5EF4-FFF2-40B4-BE49-F238E27FC236}">
                <a16:creationId xmlns:a16="http://schemas.microsoft.com/office/drawing/2014/main" id="{D47B2113-3AEC-40BC-A3CE-CC0E82AD5EDB}"/>
              </a:ext>
              <a:ext uri="{C183D7F6-B498-43B3-948B-1728B52AA6E4}">
                <adec:decorative xmlns:adec="http://schemas.microsoft.com/office/drawing/2017/decorative" val="1"/>
              </a:ext>
            </a:extLst>
          </p:cNvPr>
          <p:cNvGraphicFramePr>
            <a:graphicFrameLocks noChangeAspect="1"/>
          </p:cNvGraphicFramePr>
          <p:nvPr/>
        </p:nvGraphicFramePr>
        <p:xfrm>
          <a:off x="6475997" y="1891515"/>
          <a:ext cx="330200" cy="406400"/>
        </p:xfrm>
        <a:graphic>
          <a:graphicData uri="http://schemas.openxmlformats.org/presentationml/2006/ole">
            <mc:AlternateContent xmlns:mc="http://schemas.openxmlformats.org/markup-compatibility/2006">
              <mc:Choice xmlns:v="urn:schemas-microsoft-com:vml" Requires="v">
                <p:oleObj spid="_x0000_s8201" name="Equation" r:id="rId5" imgW="330120" imgH="406080" progId="Equation.DSMT4">
                  <p:embed/>
                </p:oleObj>
              </mc:Choice>
              <mc:Fallback>
                <p:oleObj name="Equation" r:id="rId5" imgW="330120" imgH="406080" progId="Equation.DSMT4">
                  <p:embed/>
                  <p:pic>
                    <p:nvPicPr>
                      <p:cNvPr id="11" name="Object 10">
                        <a:extLst>
                          <a:ext uri="{FF2B5EF4-FFF2-40B4-BE49-F238E27FC236}">
                            <a16:creationId xmlns:a16="http://schemas.microsoft.com/office/drawing/2014/main" id="{D47B2113-3AEC-40BC-A3CE-CC0E82AD5EDB}"/>
                          </a:ext>
                          <a:ext uri="{C183D7F6-B498-43B3-948B-1728B52AA6E4}">
                            <adec:decorative xmlns:adec="http://schemas.microsoft.com/office/drawing/2017/decorative" val="1"/>
                          </a:ext>
                        </a:extLst>
                      </p:cNvPr>
                      <p:cNvPicPr/>
                      <p:nvPr/>
                    </p:nvPicPr>
                    <p:blipFill>
                      <a:blip r:embed="rId6"/>
                      <a:stretch>
                        <a:fillRect/>
                      </a:stretch>
                    </p:blipFill>
                    <p:spPr>
                      <a:xfrm>
                        <a:off x="6475997" y="1891515"/>
                        <a:ext cx="330200" cy="40640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8E43DCEC-DBB1-46EB-9CA4-C89FF31CB006}"/>
              </a:ext>
            </a:extLst>
          </p:cNvPr>
          <p:cNvSpPr txBox="1"/>
          <p:nvPr/>
        </p:nvSpPr>
        <p:spPr>
          <a:xfrm>
            <a:off x="6678930" y="1881667"/>
            <a:ext cx="838200" cy="387798"/>
          </a:xfrm>
          <a:prstGeom prst="rect">
            <a:avLst/>
          </a:prstGeom>
          <a:noFill/>
        </p:spPr>
        <p:txBody>
          <a:bodyPr wrap="square">
            <a:spAutoFit/>
          </a:bodyPr>
          <a:lstStyle/>
          <a:p>
            <a:pPr marL="0" marR="0" lvl="0" indent="0" algn="l" defTabSz="914400" rtl="0" eaLnBrk="1" fontAlgn="auto" latinLnBrk="0" hangingPunct="1">
              <a:lnSpc>
                <a:spcPct val="80000"/>
              </a:lnSpc>
              <a:spcBef>
                <a:spcPts val="600"/>
              </a:spcBef>
              <a:spcAft>
                <a:spcPts val="0"/>
              </a:spcAft>
              <a:buClr>
                <a:prstClr val="black"/>
              </a:buClr>
              <a:buSzTx/>
              <a:buFontTx/>
              <a:buNone/>
              <a:tabLst/>
              <a:defRPr/>
            </a:pPr>
            <a:r>
              <a:rPr kumimoji="0" lang="en-I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aphicFrame>
        <p:nvGraphicFramePr>
          <p:cNvPr id="19" name="Object 18">
            <a:extLst>
              <a:ext uri="{FF2B5EF4-FFF2-40B4-BE49-F238E27FC236}">
                <a16:creationId xmlns:a16="http://schemas.microsoft.com/office/drawing/2014/main" id="{2C326400-676D-40C1-ACF3-597E1397A8EB}"/>
              </a:ext>
              <a:ext uri="{C183D7F6-B498-43B3-948B-1728B52AA6E4}">
                <adec:decorative xmlns:adec="http://schemas.microsoft.com/office/drawing/2017/decorative" val="1"/>
              </a:ext>
            </a:extLst>
          </p:cNvPr>
          <p:cNvGraphicFramePr>
            <a:graphicFrameLocks noChangeAspect="1"/>
          </p:cNvGraphicFramePr>
          <p:nvPr/>
        </p:nvGraphicFramePr>
        <p:xfrm>
          <a:off x="6522386" y="2328986"/>
          <a:ext cx="266700" cy="419100"/>
        </p:xfrm>
        <a:graphic>
          <a:graphicData uri="http://schemas.openxmlformats.org/presentationml/2006/ole">
            <mc:AlternateContent xmlns:mc="http://schemas.openxmlformats.org/markup-compatibility/2006">
              <mc:Choice xmlns:v="urn:schemas-microsoft-com:vml" Requires="v">
                <p:oleObj spid="_x0000_s8202" name="Equation" r:id="rId7" imgW="266400" imgH="419040" progId="Equation.DSMT4">
                  <p:embed/>
                </p:oleObj>
              </mc:Choice>
              <mc:Fallback>
                <p:oleObj name="Equation" r:id="rId7" imgW="266400" imgH="419040" progId="Equation.DSMT4">
                  <p:embed/>
                  <p:pic>
                    <p:nvPicPr>
                      <p:cNvPr id="19" name="Object 18">
                        <a:extLst>
                          <a:ext uri="{FF2B5EF4-FFF2-40B4-BE49-F238E27FC236}">
                            <a16:creationId xmlns:a16="http://schemas.microsoft.com/office/drawing/2014/main" id="{2C326400-676D-40C1-ACF3-597E1397A8EB}"/>
                          </a:ext>
                          <a:ext uri="{C183D7F6-B498-43B3-948B-1728B52AA6E4}">
                            <adec:decorative xmlns:adec="http://schemas.microsoft.com/office/drawing/2017/decorative" val="1"/>
                          </a:ext>
                        </a:extLst>
                      </p:cNvPr>
                      <p:cNvPicPr/>
                      <p:nvPr/>
                    </p:nvPicPr>
                    <p:blipFill>
                      <a:blip r:embed="rId8"/>
                      <a:stretch>
                        <a:fillRect/>
                      </a:stretch>
                    </p:blipFill>
                    <p:spPr>
                      <a:xfrm>
                        <a:off x="6522386" y="2328986"/>
                        <a:ext cx="266700" cy="419100"/>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B3BE6F41-CD99-4BD7-AAD2-7250DC713CB9}"/>
              </a:ext>
            </a:extLst>
          </p:cNvPr>
          <p:cNvSpPr txBox="1"/>
          <p:nvPr/>
        </p:nvSpPr>
        <p:spPr>
          <a:xfrm>
            <a:off x="6649920" y="2321541"/>
            <a:ext cx="838200" cy="387798"/>
          </a:xfrm>
          <a:prstGeom prst="rect">
            <a:avLst/>
          </a:prstGeom>
          <a:noFill/>
        </p:spPr>
        <p:txBody>
          <a:bodyPr wrap="square">
            <a:spAutoFit/>
          </a:bodyPr>
          <a:lstStyle/>
          <a:p>
            <a:pPr marL="0" marR="0" lvl="0" indent="0" algn="l" defTabSz="914400" rtl="0" eaLnBrk="1" fontAlgn="auto" latinLnBrk="0" hangingPunct="1">
              <a:lnSpc>
                <a:spcPct val="80000"/>
              </a:lnSpc>
              <a:spcBef>
                <a:spcPts val="600"/>
              </a:spcBef>
              <a:spcAft>
                <a:spcPts val="0"/>
              </a:spcAft>
              <a:buClr>
                <a:prstClr val="black"/>
              </a:buClr>
              <a:buSzTx/>
              <a:buFontTx/>
              <a:buNone/>
              <a:tabLst/>
              <a:defRPr/>
            </a:pPr>
            <a:r>
              <a:rPr kumimoji="0" lang="en-I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17" name="Picture 4" descr="This schematic shows trajectories of 3 different balls rolling off a table with different initial velocities.  The trajectory of each is a concave downward parabola.  The one with the smallest initial velocity, v1, is the narrowest parabola, and ends up closer to the table than the other two. The one with the initial velocity v2 (faster than v1 but slower than v2) lands midway between the termination point of the ball with initial velocity v1 and the one with initial velocity v3.  The one with the largest initial velocity, v3, is wider than the others--ending up farthest from the table.">
            <a:extLst>
              <a:ext uri="{FF2B5EF4-FFF2-40B4-BE49-F238E27FC236}">
                <a16:creationId xmlns:a16="http://schemas.microsoft.com/office/drawing/2014/main" id="{CD20199D-233B-44FD-8051-A2C9F2F380D7}"/>
              </a:ext>
            </a:extLst>
          </p:cNvPr>
          <p:cNvPicPr>
            <a:picLocks noChangeAspect="1"/>
          </p:cNvPicPr>
          <p:nvPr/>
        </p:nvPicPr>
        <p:blipFill rotWithShape="1">
          <a:blip r:embed="rId9">
            <a:extLst>
              <a:ext uri="{28A0092B-C50C-407E-A947-70E740481C1C}">
                <a14:useLocalDpi xmlns:a14="http://schemas.microsoft.com/office/drawing/2010/main" val="0"/>
              </a:ext>
            </a:extLst>
          </a:blip>
          <a:srcRect t="2804"/>
          <a:stretch/>
        </p:blipFill>
        <p:spPr bwMode="auto">
          <a:xfrm>
            <a:off x="7239000" y="3418573"/>
            <a:ext cx="4032000" cy="26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230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000" dirty="0"/>
              <a:t>Which of these three balls would hit the floor first if all three left the tabletop at the same time? </a:t>
            </a:r>
            <a:r>
              <a:rPr lang="en-US" sz="1600" dirty="0"/>
              <a:t>2</a:t>
            </a:r>
          </a:p>
        </p:txBody>
      </p:sp>
      <p:sp>
        <p:nvSpPr>
          <p:cNvPr id="3" name="Content Placeholder 2"/>
          <p:cNvSpPr>
            <a:spLocks noGrp="1"/>
          </p:cNvSpPr>
          <p:nvPr>
            <p:ph sz="quarter" idx="12"/>
          </p:nvPr>
        </p:nvSpPr>
        <p:spPr>
          <a:xfrm>
            <a:off x="913823" y="2267749"/>
            <a:ext cx="4564415" cy="4915318"/>
          </a:xfrm>
        </p:spPr>
        <p:txBody>
          <a:bodyPr/>
          <a:lstStyle/>
          <a:p>
            <a:pPr marL="536575" indent="-536575">
              <a:spcBef>
                <a:spcPts val="1800"/>
              </a:spcBef>
              <a:buClr>
                <a:schemeClr val="tx1"/>
              </a:buClr>
            </a:pPr>
            <a:endParaRPr lang="en-US" altLang="en-US" sz="2200" dirty="0"/>
          </a:p>
          <a:p>
            <a:pPr marL="536575" indent="-536575">
              <a:spcBef>
                <a:spcPts val="1800"/>
              </a:spcBef>
              <a:buClr>
                <a:schemeClr val="tx1"/>
              </a:buClr>
            </a:pPr>
            <a:endParaRPr lang="en-US" altLang="en-US" sz="2200" dirty="0"/>
          </a:p>
          <a:p>
            <a:pPr marL="536575" indent="-536575">
              <a:spcBef>
                <a:spcPts val="1800"/>
              </a:spcBef>
              <a:buClr>
                <a:schemeClr val="tx1"/>
              </a:buClr>
            </a:pPr>
            <a:endParaRPr lang="en-US" altLang="en-US" sz="2200" dirty="0"/>
          </a:p>
          <a:p>
            <a:pPr marL="536575" indent="-536575">
              <a:spcBef>
                <a:spcPts val="1800"/>
              </a:spcBef>
              <a:buClr>
                <a:schemeClr val="tx1"/>
              </a:buClr>
            </a:pPr>
            <a:r>
              <a:rPr lang="en-US" altLang="en-US" sz="2200" dirty="0"/>
              <a:t>d)	Since all three balls undergo the same downward acceleration, and they all start with a vertical velocity of zero, they would all </a:t>
            </a:r>
            <a:r>
              <a:rPr lang="en-US" altLang="en-US" sz="2200" b="1" i="1" dirty="0">
                <a:solidFill>
                  <a:srgbClr val="CC4D00"/>
                </a:solidFill>
              </a:rPr>
              <a:t>fall</a:t>
            </a:r>
            <a:r>
              <a:rPr lang="en-US" altLang="en-US" sz="2200" dirty="0"/>
              <a:t> the same distance in the same time!</a:t>
            </a:r>
          </a:p>
        </p:txBody>
      </p:sp>
      <p:sp>
        <p:nvSpPr>
          <p:cNvPr id="14" name="Slide Number Placeholder 13">
            <a:extLst>
              <a:ext uri="{FF2B5EF4-FFF2-40B4-BE49-F238E27FC236}">
                <a16:creationId xmlns:a16="http://schemas.microsoft.com/office/drawing/2014/main" id="{28F5B4DB-F5B3-4A1D-8E02-F870859F4649}"/>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5" name="Object 14">
            <a:extLst>
              <a:ext uri="{FF2B5EF4-FFF2-40B4-BE49-F238E27FC236}">
                <a16:creationId xmlns:a16="http://schemas.microsoft.com/office/drawing/2014/main" id="{C0EF078B-E764-4722-81CC-8AB1DC5C0411}"/>
              </a:ext>
              <a:ext uri="{C183D7F6-B498-43B3-948B-1728B52AA6E4}">
                <adec:decorative xmlns:adec="http://schemas.microsoft.com/office/drawing/2017/decorative" val="1"/>
              </a:ext>
            </a:extLst>
          </p:cNvPr>
          <p:cNvGraphicFramePr>
            <a:graphicFrameLocks noChangeAspect="1"/>
          </p:cNvGraphicFramePr>
          <p:nvPr/>
        </p:nvGraphicFramePr>
        <p:xfrm>
          <a:off x="5929825" y="1690454"/>
          <a:ext cx="292100" cy="406400"/>
        </p:xfrm>
        <a:graphic>
          <a:graphicData uri="http://schemas.openxmlformats.org/presentationml/2006/ole">
            <mc:AlternateContent xmlns:mc="http://schemas.openxmlformats.org/markup-compatibility/2006">
              <mc:Choice xmlns:v="urn:schemas-microsoft-com:vml" Requires="v">
                <p:oleObj spid="_x0000_s9224" name="Equation" r:id="rId3" imgW="291960" imgH="406080" progId="Equation.DSMT4">
                  <p:embed/>
                </p:oleObj>
              </mc:Choice>
              <mc:Fallback>
                <p:oleObj name="Equation" r:id="rId3" imgW="291960" imgH="406080" progId="Equation.DSMT4">
                  <p:embed/>
                  <p:pic>
                    <p:nvPicPr>
                      <p:cNvPr id="15" name="Object 14">
                        <a:extLst>
                          <a:ext uri="{FF2B5EF4-FFF2-40B4-BE49-F238E27FC236}">
                            <a16:creationId xmlns:a16="http://schemas.microsoft.com/office/drawing/2014/main" id="{C0EF078B-E764-4722-81CC-8AB1DC5C0411}"/>
                          </a:ext>
                          <a:ext uri="{C183D7F6-B498-43B3-948B-1728B52AA6E4}">
                            <adec:decorative xmlns:adec="http://schemas.microsoft.com/office/drawing/2017/decorative" val="1"/>
                          </a:ext>
                        </a:extLst>
                      </p:cNvPr>
                      <p:cNvPicPr/>
                      <p:nvPr/>
                    </p:nvPicPr>
                    <p:blipFill>
                      <a:blip r:embed="rId4"/>
                      <a:stretch>
                        <a:fillRect/>
                      </a:stretch>
                    </p:blipFill>
                    <p:spPr>
                      <a:xfrm>
                        <a:off x="5929825" y="1690454"/>
                        <a:ext cx="292100" cy="4064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6E7C5EEB-993B-4E58-B01B-C587F937E00C}"/>
              </a:ext>
            </a:extLst>
          </p:cNvPr>
          <p:cNvSpPr txBox="1"/>
          <p:nvPr/>
        </p:nvSpPr>
        <p:spPr>
          <a:xfrm>
            <a:off x="6134100" y="1709056"/>
            <a:ext cx="838200" cy="387798"/>
          </a:xfrm>
          <a:prstGeom prst="rect">
            <a:avLst/>
          </a:prstGeom>
          <a:noFill/>
        </p:spPr>
        <p:txBody>
          <a:bodyPr wrap="square">
            <a:spAutoFit/>
          </a:bodyPr>
          <a:lstStyle/>
          <a:p>
            <a:pPr marL="0" marR="0" lvl="0" indent="0" algn="l" defTabSz="914400" rtl="0" eaLnBrk="1" fontAlgn="auto" latinLnBrk="0" hangingPunct="1">
              <a:lnSpc>
                <a:spcPct val="80000"/>
              </a:lnSpc>
              <a:spcBef>
                <a:spcPts val="600"/>
              </a:spcBef>
              <a:spcAft>
                <a:spcPts val="0"/>
              </a:spcAft>
              <a:buClr>
                <a:prstClr val="black"/>
              </a:buClr>
              <a:buSzTx/>
              <a:buFontTx/>
              <a:buNone/>
              <a:tabLst/>
              <a:defRPr/>
            </a:pPr>
            <a:r>
              <a:rPr kumimoji="0" lang="en-I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aphicFrame>
        <p:nvGraphicFramePr>
          <p:cNvPr id="16" name="Object 15">
            <a:extLst>
              <a:ext uri="{FF2B5EF4-FFF2-40B4-BE49-F238E27FC236}">
                <a16:creationId xmlns:a16="http://schemas.microsoft.com/office/drawing/2014/main" id="{CFE6E81E-F8BC-4247-9D21-AE7558236C6E}"/>
              </a:ext>
              <a:ext uri="{C183D7F6-B498-43B3-948B-1728B52AA6E4}">
                <adec:decorative xmlns:adec="http://schemas.microsoft.com/office/drawing/2017/decorative" val="1"/>
              </a:ext>
            </a:extLst>
          </p:cNvPr>
          <p:cNvGraphicFramePr>
            <a:graphicFrameLocks noChangeAspect="1"/>
          </p:cNvGraphicFramePr>
          <p:nvPr/>
        </p:nvGraphicFramePr>
        <p:xfrm>
          <a:off x="5962650" y="2232351"/>
          <a:ext cx="330200" cy="406400"/>
        </p:xfrm>
        <a:graphic>
          <a:graphicData uri="http://schemas.openxmlformats.org/presentationml/2006/ole">
            <mc:AlternateContent xmlns:mc="http://schemas.openxmlformats.org/markup-compatibility/2006">
              <mc:Choice xmlns:v="urn:schemas-microsoft-com:vml" Requires="v">
                <p:oleObj spid="_x0000_s9225" name="Equation" r:id="rId5" imgW="330120" imgH="406080" progId="Equation.DSMT4">
                  <p:embed/>
                </p:oleObj>
              </mc:Choice>
              <mc:Fallback>
                <p:oleObj name="Equation" r:id="rId5" imgW="330120" imgH="406080" progId="Equation.DSMT4">
                  <p:embed/>
                  <p:pic>
                    <p:nvPicPr>
                      <p:cNvPr id="16" name="Object 15">
                        <a:extLst>
                          <a:ext uri="{FF2B5EF4-FFF2-40B4-BE49-F238E27FC236}">
                            <a16:creationId xmlns:a16="http://schemas.microsoft.com/office/drawing/2014/main" id="{CFE6E81E-F8BC-4247-9D21-AE7558236C6E}"/>
                          </a:ext>
                          <a:ext uri="{C183D7F6-B498-43B3-948B-1728B52AA6E4}">
                            <adec:decorative xmlns:adec="http://schemas.microsoft.com/office/drawing/2017/decorative" val="1"/>
                          </a:ext>
                        </a:extLst>
                      </p:cNvPr>
                      <p:cNvPicPr/>
                      <p:nvPr/>
                    </p:nvPicPr>
                    <p:blipFill>
                      <a:blip r:embed="rId6"/>
                      <a:stretch>
                        <a:fillRect/>
                      </a:stretch>
                    </p:blipFill>
                    <p:spPr>
                      <a:xfrm>
                        <a:off x="5962650" y="2232351"/>
                        <a:ext cx="330200" cy="406400"/>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6DE59D9E-2B3B-4AFA-A595-108FBD23F6AB}"/>
              </a:ext>
            </a:extLst>
          </p:cNvPr>
          <p:cNvSpPr txBox="1"/>
          <p:nvPr/>
        </p:nvSpPr>
        <p:spPr>
          <a:xfrm>
            <a:off x="6216650" y="2255862"/>
            <a:ext cx="838200" cy="387798"/>
          </a:xfrm>
          <a:prstGeom prst="rect">
            <a:avLst/>
          </a:prstGeom>
          <a:noFill/>
        </p:spPr>
        <p:txBody>
          <a:bodyPr wrap="square">
            <a:spAutoFit/>
          </a:bodyPr>
          <a:lstStyle/>
          <a:p>
            <a:pPr marL="0" marR="0" lvl="0" indent="0" algn="l" defTabSz="914400" rtl="0" eaLnBrk="1" fontAlgn="auto" latinLnBrk="0" hangingPunct="1">
              <a:lnSpc>
                <a:spcPct val="80000"/>
              </a:lnSpc>
              <a:spcBef>
                <a:spcPts val="600"/>
              </a:spcBef>
              <a:spcAft>
                <a:spcPts val="0"/>
              </a:spcAft>
              <a:buClr>
                <a:prstClr val="black"/>
              </a:buClr>
              <a:buSzTx/>
              <a:buFontTx/>
              <a:buNone/>
              <a:tabLst/>
              <a:defRPr/>
            </a:pPr>
            <a:r>
              <a:rPr kumimoji="0" lang="en-I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aphicFrame>
        <p:nvGraphicFramePr>
          <p:cNvPr id="18" name="Object 17">
            <a:extLst>
              <a:ext uri="{FF2B5EF4-FFF2-40B4-BE49-F238E27FC236}">
                <a16:creationId xmlns:a16="http://schemas.microsoft.com/office/drawing/2014/main" id="{203523DE-0B61-4F5E-8A4F-167B986BD0F9}"/>
              </a:ext>
              <a:ext uri="{C183D7F6-B498-43B3-948B-1728B52AA6E4}">
                <adec:decorative xmlns:adec="http://schemas.microsoft.com/office/drawing/2017/decorative" val="1"/>
              </a:ext>
            </a:extLst>
          </p:cNvPr>
          <p:cNvGraphicFramePr>
            <a:graphicFrameLocks noChangeAspect="1"/>
          </p:cNvGraphicFramePr>
          <p:nvPr/>
        </p:nvGraphicFramePr>
        <p:xfrm>
          <a:off x="5943600" y="2717799"/>
          <a:ext cx="317500" cy="419100"/>
        </p:xfrm>
        <a:graphic>
          <a:graphicData uri="http://schemas.openxmlformats.org/presentationml/2006/ole">
            <mc:AlternateContent xmlns:mc="http://schemas.openxmlformats.org/markup-compatibility/2006">
              <mc:Choice xmlns:v="urn:schemas-microsoft-com:vml" Requires="v">
                <p:oleObj spid="_x0000_s9226" name="Equation" r:id="rId7" imgW="317160" imgH="419040" progId="Equation.DSMT4">
                  <p:embed/>
                </p:oleObj>
              </mc:Choice>
              <mc:Fallback>
                <p:oleObj name="Equation" r:id="rId7" imgW="317160" imgH="419040" progId="Equation.DSMT4">
                  <p:embed/>
                  <p:pic>
                    <p:nvPicPr>
                      <p:cNvPr id="18" name="Object 17">
                        <a:extLst>
                          <a:ext uri="{FF2B5EF4-FFF2-40B4-BE49-F238E27FC236}">
                            <a16:creationId xmlns:a16="http://schemas.microsoft.com/office/drawing/2014/main" id="{203523DE-0B61-4F5E-8A4F-167B986BD0F9}"/>
                          </a:ext>
                          <a:ext uri="{C183D7F6-B498-43B3-948B-1728B52AA6E4}">
                            <adec:decorative xmlns:adec="http://schemas.microsoft.com/office/drawing/2017/decorative" val="1"/>
                          </a:ext>
                        </a:extLst>
                      </p:cNvPr>
                      <p:cNvPicPr/>
                      <p:nvPr/>
                    </p:nvPicPr>
                    <p:blipFill>
                      <a:blip r:embed="rId8"/>
                      <a:stretch>
                        <a:fillRect/>
                      </a:stretch>
                    </p:blipFill>
                    <p:spPr>
                      <a:xfrm>
                        <a:off x="5943600" y="2717799"/>
                        <a:ext cx="317500" cy="419100"/>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795BFD0A-AFE8-49E2-9B4D-589E10EDFD2F}"/>
              </a:ext>
            </a:extLst>
          </p:cNvPr>
          <p:cNvSpPr txBox="1"/>
          <p:nvPr/>
        </p:nvSpPr>
        <p:spPr>
          <a:xfrm>
            <a:off x="6216650" y="2717799"/>
            <a:ext cx="838200" cy="387798"/>
          </a:xfrm>
          <a:prstGeom prst="rect">
            <a:avLst/>
          </a:prstGeom>
          <a:noFill/>
        </p:spPr>
        <p:txBody>
          <a:bodyPr wrap="square">
            <a:spAutoFit/>
          </a:bodyPr>
          <a:lstStyle/>
          <a:p>
            <a:pPr marL="0" marR="0" lvl="0" indent="0" algn="l" defTabSz="914400" rtl="0" eaLnBrk="1" fontAlgn="auto" latinLnBrk="0" hangingPunct="1">
              <a:lnSpc>
                <a:spcPct val="80000"/>
              </a:lnSpc>
              <a:spcBef>
                <a:spcPts val="600"/>
              </a:spcBef>
              <a:spcAft>
                <a:spcPts val="0"/>
              </a:spcAft>
              <a:buClr>
                <a:prstClr val="black"/>
              </a:buClr>
              <a:buSzTx/>
              <a:buFontTx/>
              <a:buNone/>
              <a:tabLst/>
              <a:defRPr/>
            </a:pPr>
            <a:r>
              <a:rPr kumimoji="0" lang="en-I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10" name="Picture 4" descr="This schematic shows trajectories of 3 different balls rolling off a table with different initial velocities.  The trajectory of each is a concave downward parabola.  The one with the smallest initial velocity, v1, is the narrowest parabola, and ends up closer to the table than the other two. The one with the initial velocity v2 (faster than v1 but slower than v2) lands midway between the termination point of the ball with initial velocity v1 and the one with initial velocity v3.  The one with the largest initial velocity, v3, is wider than the others--ending up farthest from the table.">
            <a:extLst>
              <a:ext uri="{FF2B5EF4-FFF2-40B4-BE49-F238E27FC236}">
                <a16:creationId xmlns:a16="http://schemas.microsoft.com/office/drawing/2014/main" id="{6D7257B2-0C00-4DB2-90AD-5F3DB211A583}"/>
              </a:ext>
            </a:extLst>
          </p:cNvPr>
          <p:cNvPicPr>
            <a:picLocks noChangeAspect="1"/>
          </p:cNvPicPr>
          <p:nvPr/>
        </p:nvPicPr>
        <p:blipFill rotWithShape="1">
          <a:blip r:embed="rId9">
            <a:extLst>
              <a:ext uri="{28A0092B-C50C-407E-A947-70E740481C1C}">
                <a14:useLocalDpi xmlns:a14="http://schemas.microsoft.com/office/drawing/2010/main" val="0"/>
              </a:ext>
            </a:extLst>
          </a:blip>
          <a:srcRect t="2043"/>
          <a:stretch/>
        </p:blipFill>
        <p:spPr bwMode="auto">
          <a:xfrm>
            <a:off x="6474252" y="3179737"/>
            <a:ext cx="4032000" cy="266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C5E9F0C2-3470-496D-946A-B49FBA509FB0}"/>
              </a:ext>
            </a:extLst>
          </p:cNvPr>
          <p:cNvSpPr>
            <a:spLocks noGrp="1"/>
          </p:cNvSpPr>
          <p:nvPr>
            <p:ph type="body" sz="quarter" idx="11"/>
          </p:nvPr>
        </p:nvSpPr>
        <p:spPr>
          <a:xfrm>
            <a:off x="1446797" y="1811349"/>
            <a:ext cx="5205797" cy="2232000"/>
          </a:xfrm>
        </p:spPr>
        <p:txBody>
          <a:bodyPr/>
          <a:lstStyle/>
          <a:p>
            <a:pPr marL="536575" indent="-536575" algn="l">
              <a:spcBef>
                <a:spcPts val="600"/>
              </a:spcBef>
              <a:buClr>
                <a:schemeClr val="tx1"/>
              </a:buClr>
            </a:pPr>
            <a:r>
              <a:rPr lang="en-US" altLang="en-US" sz="2400" dirty="0"/>
              <a:t>a)	The ball with initial velocity</a:t>
            </a:r>
          </a:p>
          <a:p>
            <a:pPr marL="536575" indent="-536575" algn="l">
              <a:spcBef>
                <a:spcPts val="600"/>
              </a:spcBef>
              <a:buClr>
                <a:schemeClr val="tx1"/>
              </a:buClr>
            </a:pPr>
            <a:r>
              <a:rPr lang="en-US" altLang="en-US" sz="2400" dirty="0"/>
              <a:t>b)	The ball with initial velocity </a:t>
            </a:r>
          </a:p>
          <a:p>
            <a:pPr marL="536575" indent="-536575" algn="l">
              <a:spcBef>
                <a:spcPts val="600"/>
              </a:spcBef>
              <a:buClr>
                <a:schemeClr val="tx1"/>
              </a:buClr>
            </a:pPr>
            <a:r>
              <a:rPr lang="en-US" altLang="en-US" sz="2400" dirty="0"/>
              <a:t>c)	The ball with initial velocity </a:t>
            </a:r>
          </a:p>
          <a:p>
            <a:pPr marL="536575" indent="-536575" algn="l">
              <a:spcBef>
                <a:spcPts val="600"/>
              </a:spcBef>
              <a:buClr>
                <a:schemeClr val="tx1"/>
              </a:buClr>
            </a:pPr>
            <a:r>
              <a:rPr lang="en-US" altLang="en-US" sz="2400" dirty="0"/>
              <a:t>d)	They would all hit at the same time.</a:t>
            </a:r>
          </a:p>
          <a:p>
            <a:pPr marL="536575" indent="-536575" algn="l">
              <a:spcBef>
                <a:spcPts val="600"/>
              </a:spcBef>
              <a:buClr>
                <a:schemeClr val="tx1"/>
              </a:buClr>
            </a:pPr>
            <a:endParaRPr lang="en-US" sz="2400" dirty="0"/>
          </a:p>
        </p:txBody>
      </p:sp>
    </p:spTree>
    <p:extLst>
      <p:ext uri="{BB962C8B-B14F-4D97-AF65-F5344CB8AC3E}">
        <p14:creationId xmlns:p14="http://schemas.microsoft.com/office/powerpoint/2010/main" val="370884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255C10A-D31E-4C4D-A591-AA519FF0109F}"/>
              </a:ext>
            </a:extLst>
          </p:cNvPr>
          <p:cNvSpPr>
            <a:spLocks noGrp="1"/>
          </p:cNvSpPr>
          <p:nvPr>
            <p:ph type="title"/>
          </p:nvPr>
        </p:nvSpPr>
        <p:spPr/>
        <p:txBody>
          <a:bodyPr/>
          <a:lstStyle/>
          <a:p>
            <a:r>
              <a:rPr lang="en-US" altLang="en-US" b="1" dirty="0">
                <a:latin typeface="Times New Roman" panose="02020603050405020304" pitchFamily="18" charset="0"/>
                <a:cs typeface="Times New Roman" panose="02020603050405020304" pitchFamily="18" charset="0"/>
              </a:rPr>
              <a:t>Tracking a Falling Object</a:t>
            </a:r>
            <a:r>
              <a:rPr lang="en-US" altLang="en-US" sz="1600" b="1" dirty="0">
                <a:latin typeface="Times New Roman" panose="02020603050405020304" pitchFamily="18" charset="0"/>
                <a:cs typeface="Times New Roman" panose="02020603050405020304" pitchFamily="18" charset="0"/>
              </a:rPr>
              <a:t> 2</a:t>
            </a:r>
            <a:endParaRPr lang="en-IN" b="1" dirty="0"/>
          </a:p>
        </p:txBody>
      </p:sp>
      <p:sp>
        <p:nvSpPr>
          <p:cNvPr id="8" name="Content Placeholder 7">
            <a:extLst>
              <a:ext uri="{FF2B5EF4-FFF2-40B4-BE49-F238E27FC236}">
                <a16:creationId xmlns:a16="http://schemas.microsoft.com/office/drawing/2014/main" id="{DDE83CBE-31FF-419C-84F3-AB253CC107E0}"/>
              </a:ext>
            </a:extLst>
          </p:cNvPr>
          <p:cNvSpPr>
            <a:spLocks noGrp="1"/>
          </p:cNvSpPr>
          <p:nvPr>
            <p:ph sz="quarter" idx="11"/>
          </p:nvPr>
        </p:nvSpPr>
        <p:spPr>
          <a:xfrm>
            <a:off x="1066800" y="1216387"/>
            <a:ext cx="5486400" cy="1679213"/>
          </a:xfrm>
        </p:spPr>
        <p:txBody>
          <a:bodyPr/>
          <a:lstStyle/>
          <a:p>
            <a:r>
              <a:rPr lang="en-US" sz="2400" b="1" dirty="0">
                <a:solidFill>
                  <a:schemeClr val="bg2">
                    <a:lumMod val="25000"/>
                  </a:schemeClr>
                </a:solidFill>
              </a:rPr>
              <a:t>Starting from rest, its velocity has increased to 10 m/s after the first second; to 20 m/s after 2 s; to 30 m/s after 3 s; etc.</a:t>
            </a:r>
            <a:endParaRPr lang="en-IN" sz="2400" b="1" dirty="0">
              <a:solidFill>
                <a:schemeClr val="bg2">
                  <a:lumMod val="25000"/>
                </a:schemeClr>
              </a:solidFill>
            </a:endParaRPr>
          </a:p>
        </p:txBody>
      </p:sp>
      <p:sp>
        <p:nvSpPr>
          <p:cNvPr id="10" name="Content Placeholder 9">
            <a:extLst>
              <a:ext uri="{FF2B5EF4-FFF2-40B4-BE49-F238E27FC236}">
                <a16:creationId xmlns:a16="http://schemas.microsoft.com/office/drawing/2014/main" id="{DF2FD225-88B3-4A4B-BE1B-D9AC8DC9DB68}"/>
              </a:ext>
            </a:extLst>
          </p:cNvPr>
          <p:cNvSpPr>
            <a:spLocks noGrp="1"/>
          </p:cNvSpPr>
          <p:nvPr>
            <p:ph sz="quarter" idx="13"/>
          </p:nvPr>
        </p:nvSpPr>
        <p:spPr>
          <a:xfrm>
            <a:off x="1979400" y="3276600"/>
            <a:ext cx="387626" cy="558800"/>
          </a:xfrm>
        </p:spPr>
        <p:txBody>
          <a:bodyPr>
            <a:normAutofit/>
          </a:bodyPr>
          <a:lstStyle/>
          <a:p>
            <a:pPr marL="457200" indent="-457200">
              <a:buClr>
                <a:srgbClr val="9B3700"/>
              </a:buClr>
              <a:buFont typeface="Arial" panose="020B0604020202020204" pitchFamily="34" charset="0"/>
              <a:buChar char="•"/>
            </a:pPr>
            <a:r>
              <a:rPr lang="en-IN" sz="2400" dirty="0"/>
              <a:t> </a:t>
            </a:r>
          </a:p>
        </p:txBody>
      </p:sp>
      <p:sp>
        <p:nvSpPr>
          <p:cNvPr id="12" name="Content Placeholder 11">
            <a:extLst>
              <a:ext uri="{FF2B5EF4-FFF2-40B4-BE49-F238E27FC236}">
                <a16:creationId xmlns:a16="http://schemas.microsoft.com/office/drawing/2014/main" id="{2B2918CA-A8F0-4659-875E-75274EF96110}"/>
              </a:ext>
            </a:extLst>
          </p:cNvPr>
          <p:cNvSpPr>
            <a:spLocks noGrp="1"/>
          </p:cNvSpPr>
          <p:nvPr>
            <p:ph sz="quarter" idx="15"/>
          </p:nvPr>
        </p:nvSpPr>
        <p:spPr>
          <a:xfrm>
            <a:off x="1387642" y="4717484"/>
            <a:ext cx="5317958" cy="924129"/>
          </a:xfrm>
        </p:spPr>
        <p:txBody>
          <a:bodyPr>
            <a:normAutofit/>
          </a:bodyPr>
          <a:lstStyle/>
          <a:p>
            <a:r>
              <a:rPr lang="en-US" sz="2400" dirty="0"/>
              <a:t>In the first half second, it travels 1.25 m.</a:t>
            </a:r>
            <a:endParaRPr lang="en-IN" sz="2400" dirty="0"/>
          </a:p>
        </p:txBody>
      </p:sp>
      <p:pic>
        <p:nvPicPr>
          <p:cNvPr id="40" name="Picture 3" descr="A ball is dropped from a sixth-story window. Its position is shown at different intervals. Its velocity is larger in each subsequent interval.">
            <a:extLst>
              <a:ext uri="{FF2B5EF4-FFF2-40B4-BE49-F238E27FC236}">
                <a16:creationId xmlns:a16="http://schemas.microsoft.com/office/drawing/2014/main" id="{01DBAC0A-B4CD-4E8A-BCFD-5E89ADA5C823}"/>
              </a:ext>
              <a:ext uri="{C183D7F6-B498-43B3-948B-1728B52AA6E4}">
                <adec:decorative xmlns:adec="http://schemas.microsoft.com/office/drawing/2017/decorative" val="0"/>
              </a:ext>
            </a:extLst>
          </p:cNvPr>
          <p:cNvPicPr>
            <a:picLocks noGrp="1" noChangeAspect="1" noChangeArrowheads="1"/>
          </p:cNvPicPr>
          <p:nvPr>
            <p:ph sz="quarter" idx="16"/>
          </p:nvPr>
        </p:nvPicPr>
        <p:blipFill rotWithShape="1">
          <a:blip r:embed="rId4" cstate="print">
            <a:extLst>
              <a:ext uri="{28A0092B-C50C-407E-A947-70E740481C1C}">
                <a14:useLocalDpi xmlns:a14="http://schemas.microsoft.com/office/drawing/2010/main" val="0"/>
              </a:ext>
            </a:extLst>
          </a:blip>
          <a:srcRect t="1772"/>
          <a:stretch/>
        </p:blipFill>
        <p:spPr bwMode="auto">
          <a:xfrm>
            <a:off x="7591469" y="875717"/>
            <a:ext cx="3910413" cy="607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hidden="1">
            <a:extLst>
              <a:ext uri="{FF2B5EF4-FFF2-40B4-BE49-F238E27FC236}">
                <a16:creationId xmlns:a16="http://schemas.microsoft.com/office/drawing/2014/main" id="{AC6CA026-7489-4087-B830-1ACC66B37CD4}"/>
              </a:ext>
            </a:extLst>
          </p:cNvPr>
          <p:cNvSpPr>
            <a:spLocks noGrp="1"/>
          </p:cNvSpPr>
          <p:nvPr>
            <p:ph sz="quarter" idx="17"/>
          </p:nvPr>
        </p:nvSpPr>
        <p:spPr>
          <a:xfrm>
            <a:off x="7550422" y="6096000"/>
            <a:ext cx="2965178" cy="388174"/>
          </a:xfrm>
        </p:spPr>
        <p:txBody>
          <a:bodyPr/>
          <a:lstStyle/>
          <a:p>
            <a:endParaRPr lang="en-IN" dirty="0"/>
          </a:p>
        </p:txBody>
      </p:sp>
      <p:sp>
        <p:nvSpPr>
          <p:cNvPr id="22" name="Text Placeholder 21" hidden="1">
            <a:extLst>
              <a:ext uri="{FF2B5EF4-FFF2-40B4-BE49-F238E27FC236}">
                <a16:creationId xmlns:a16="http://schemas.microsoft.com/office/drawing/2014/main" id="{DC74D845-2DC6-40AD-9C39-54DA18A6EBA4}"/>
              </a:ext>
            </a:extLst>
          </p:cNvPr>
          <p:cNvSpPr>
            <a:spLocks noGrp="1"/>
          </p:cNvSpPr>
          <p:nvPr>
            <p:ph type="body" sz="quarter" idx="19"/>
          </p:nvPr>
        </p:nvSpPr>
        <p:spPr/>
        <p:txBody>
          <a:bodyPr/>
          <a:lstStyle/>
          <a:p>
            <a:endParaRPr lang="en-IN" dirty="0"/>
          </a:p>
        </p:txBody>
      </p:sp>
      <p:sp>
        <p:nvSpPr>
          <p:cNvPr id="42" name="Slide Number Placeholder 13">
            <a:extLst>
              <a:ext uri="{FF2B5EF4-FFF2-40B4-BE49-F238E27FC236}">
                <a16:creationId xmlns:a16="http://schemas.microsoft.com/office/drawing/2014/main" id="{CE4BF99A-A985-499E-B6F8-1FB90F4AA621}"/>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5" name="Object 34">
            <a:extLst>
              <a:ext uri="{FF2B5EF4-FFF2-40B4-BE49-F238E27FC236}">
                <a16:creationId xmlns:a16="http://schemas.microsoft.com/office/drawing/2014/main" id="{FC7CD3D2-D7D9-4751-A959-67E3B4E1B9B3}"/>
              </a:ext>
              <a:ext uri="{C183D7F6-B498-43B3-948B-1728B52AA6E4}">
                <adec:decorative xmlns:adec="http://schemas.microsoft.com/office/drawing/2017/decorative" val="1"/>
              </a:ext>
            </a:extLst>
          </p:cNvPr>
          <p:cNvGraphicFramePr>
            <a:graphicFrameLocks noChangeAspect="1"/>
          </p:cNvGraphicFramePr>
          <p:nvPr/>
        </p:nvGraphicFramePr>
        <p:xfrm>
          <a:off x="2349500" y="2971800"/>
          <a:ext cx="2298700" cy="381000"/>
        </p:xfrm>
        <a:graphic>
          <a:graphicData uri="http://schemas.openxmlformats.org/presentationml/2006/ole">
            <mc:AlternateContent xmlns:mc="http://schemas.openxmlformats.org/markup-compatibility/2006">
              <mc:Choice xmlns:v="urn:schemas-microsoft-com:vml" Requires="v">
                <p:oleObj spid="_x0000_s1032" name="Equation" r:id="rId5" imgW="2298600" imgH="380880" progId="Equation.DSMT4">
                  <p:embed/>
                </p:oleObj>
              </mc:Choice>
              <mc:Fallback>
                <p:oleObj name="Equation" r:id="rId5" imgW="2298600" imgH="380880" progId="Equation.DSMT4">
                  <p:embed/>
                  <p:pic>
                    <p:nvPicPr>
                      <p:cNvPr id="35" name="Object 34">
                        <a:extLst>
                          <a:ext uri="{FF2B5EF4-FFF2-40B4-BE49-F238E27FC236}">
                            <a16:creationId xmlns:a16="http://schemas.microsoft.com/office/drawing/2014/main" id="{FC7CD3D2-D7D9-4751-A959-67E3B4E1B9B3}"/>
                          </a:ext>
                          <a:ext uri="{C183D7F6-B498-43B3-948B-1728B52AA6E4}">
                            <adec:decorative xmlns:adec="http://schemas.microsoft.com/office/drawing/2017/decorative" val="1"/>
                          </a:ext>
                        </a:extLst>
                      </p:cNvPr>
                      <p:cNvPicPr/>
                      <p:nvPr/>
                    </p:nvPicPr>
                    <p:blipFill>
                      <a:blip r:embed="rId6"/>
                      <a:stretch>
                        <a:fillRect/>
                      </a:stretch>
                    </p:blipFill>
                    <p:spPr>
                      <a:xfrm>
                        <a:off x="2349500" y="2971800"/>
                        <a:ext cx="2298700" cy="3810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02812CE3-49D4-4C7C-ACD2-77A774097E83}"/>
              </a:ext>
              <a:ext uri="{C183D7F6-B498-43B3-948B-1728B52AA6E4}">
                <adec:decorative xmlns:adec="http://schemas.microsoft.com/office/drawing/2017/decorative" val="1"/>
              </a:ext>
            </a:extLst>
          </p:cNvPr>
          <p:cNvGraphicFramePr>
            <a:graphicFrameLocks noChangeAspect="1"/>
          </p:cNvGraphicFramePr>
          <p:nvPr/>
        </p:nvGraphicFramePr>
        <p:xfrm>
          <a:off x="2286000" y="3352800"/>
          <a:ext cx="2400300" cy="393700"/>
        </p:xfrm>
        <a:graphic>
          <a:graphicData uri="http://schemas.openxmlformats.org/presentationml/2006/ole">
            <mc:AlternateContent xmlns:mc="http://schemas.openxmlformats.org/markup-compatibility/2006">
              <mc:Choice xmlns:v="urn:schemas-microsoft-com:vml" Requires="v">
                <p:oleObj spid="_x0000_s1033" name="Equation" r:id="rId7" imgW="2400120" imgH="393480" progId="Equation.DSMT4">
                  <p:embed/>
                </p:oleObj>
              </mc:Choice>
              <mc:Fallback>
                <p:oleObj name="Equation" r:id="rId7" imgW="2400120" imgH="393480" progId="Equation.DSMT4">
                  <p:embed/>
                  <p:pic>
                    <p:nvPicPr>
                      <p:cNvPr id="36" name="Object 35">
                        <a:extLst>
                          <a:ext uri="{FF2B5EF4-FFF2-40B4-BE49-F238E27FC236}">
                            <a16:creationId xmlns:a16="http://schemas.microsoft.com/office/drawing/2014/main" id="{02812CE3-49D4-4C7C-ACD2-77A774097E83}"/>
                          </a:ext>
                          <a:ext uri="{C183D7F6-B498-43B3-948B-1728B52AA6E4}">
                            <adec:decorative xmlns:adec="http://schemas.microsoft.com/office/drawing/2017/decorative" val="1"/>
                          </a:ext>
                        </a:extLst>
                      </p:cNvPr>
                      <p:cNvPicPr/>
                      <p:nvPr/>
                    </p:nvPicPr>
                    <p:blipFill>
                      <a:blip r:embed="rId8"/>
                      <a:stretch>
                        <a:fillRect/>
                      </a:stretch>
                    </p:blipFill>
                    <p:spPr>
                      <a:xfrm>
                        <a:off x="2286000" y="3352800"/>
                        <a:ext cx="2400300" cy="393700"/>
                      </a:xfrm>
                      <a:prstGeom prst="rect">
                        <a:avLst/>
                      </a:prstGeom>
                    </p:spPr>
                  </p:pic>
                </p:oleObj>
              </mc:Fallback>
            </mc:AlternateContent>
          </a:graphicData>
        </a:graphic>
      </p:graphicFrame>
    </p:spTree>
    <p:extLst>
      <p:ext uri="{BB962C8B-B14F-4D97-AF65-F5344CB8AC3E}">
        <p14:creationId xmlns:p14="http://schemas.microsoft.com/office/powerpoint/2010/main" val="3506092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Question 3.4</a:t>
            </a:r>
            <a:endParaRPr lang="en-US" sz="1500" b="1" dirty="0"/>
          </a:p>
        </p:txBody>
      </p:sp>
      <p:sp>
        <p:nvSpPr>
          <p:cNvPr id="5" name="Content Placeholder 2"/>
          <p:cNvSpPr>
            <a:spLocks noGrp="1"/>
          </p:cNvSpPr>
          <p:nvPr>
            <p:ph idx="1"/>
          </p:nvPr>
        </p:nvSpPr>
        <p:spPr>
          <a:xfrm>
            <a:off x="1981200" y="1676400"/>
            <a:ext cx="8229600" cy="4937760"/>
          </a:xfrm>
        </p:spPr>
        <p:txBody>
          <a:bodyPr/>
          <a:lstStyle/>
          <a:p>
            <a:pPr>
              <a:defRPr/>
            </a:pPr>
            <a:r>
              <a:rPr lang="en-IN" dirty="0"/>
              <a:t>When throwing a ball straight up, which of the following is true about its velocity and acceleration at the highest point in its path?</a:t>
            </a:r>
            <a:endParaRPr lang="en-US" dirty="0"/>
          </a:p>
          <a:p>
            <a:pPr marL="914400" indent="-548640">
              <a:spcBef>
                <a:spcPts val="600"/>
              </a:spcBef>
              <a:buFont typeface="+mj-lt"/>
              <a:buAutoNum type="alphaUcPeriod"/>
              <a:defRPr/>
            </a:pPr>
            <a:r>
              <a:rPr lang="en-IN" sz="2800" dirty="0"/>
              <a:t>both v = 0 and a = 0</a:t>
            </a:r>
          </a:p>
          <a:p>
            <a:pPr marL="914400" indent="-548640">
              <a:spcBef>
                <a:spcPts val="600"/>
              </a:spcBef>
              <a:buFont typeface="+mj-lt"/>
              <a:buAutoNum type="alphaUcPeriod"/>
              <a:defRPr/>
            </a:pPr>
            <a:r>
              <a:rPr lang="en-IN" sz="2800" dirty="0"/>
              <a:t>v ≠ 0, a = 0</a:t>
            </a:r>
          </a:p>
          <a:p>
            <a:pPr marL="914400" indent="-548640">
              <a:spcBef>
                <a:spcPts val="600"/>
              </a:spcBef>
              <a:buFont typeface="+mj-lt"/>
              <a:buAutoNum type="alphaUcPeriod"/>
              <a:defRPr/>
            </a:pPr>
            <a:r>
              <a:rPr lang="en-IN" sz="2800" dirty="0"/>
              <a:t>v = 0, a ≠ 0</a:t>
            </a:r>
          </a:p>
          <a:p>
            <a:pPr marL="914400" indent="-548640">
              <a:spcBef>
                <a:spcPts val="600"/>
              </a:spcBef>
              <a:buFont typeface="+mj-lt"/>
              <a:buAutoNum type="alphaUcPeriod"/>
              <a:defRPr/>
            </a:pPr>
            <a:r>
              <a:rPr lang="en-IN" sz="2800" dirty="0"/>
              <a:t>v ≠ 0, a ≠ 0</a:t>
            </a:r>
          </a:p>
          <a:p>
            <a:pPr marL="914400" indent="-548640">
              <a:spcBef>
                <a:spcPts val="600"/>
              </a:spcBef>
              <a:buFont typeface="+mj-lt"/>
              <a:buAutoNum type="alphaUcPeriod"/>
              <a:defRPr/>
            </a:pPr>
            <a:r>
              <a:rPr lang="en-IN" sz="2800" dirty="0"/>
              <a:t>not really sure</a:t>
            </a:r>
            <a:endParaRPr lang="en-US" altLang="en-US" sz="2800" dirty="0">
              <a:solidFill>
                <a:srgbClr val="000000"/>
              </a:solidFill>
              <a:ea typeface="ＭＳ Ｐゴシック" panose="020B0600070205080204" pitchFamily="34" charset="-128"/>
            </a:endParaRPr>
          </a:p>
        </p:txBody>
      </p:sp>
      <p:pic>
        <p:nvPicPr>
          <p:cNvPr id="7" name="Picture 3"/>
          <p:cNvPicPr>
            <a:picLocks noGrp="1" noChangeAspect="1" noChangeArrowheads="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7391401" y="3315016"/>
            <a:ext cx="2512711" cy="323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15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Answer 3.4</a:t>
            </a:r>
            <a:endParaRPr lang="en-US" sz="1500" b="1" dirty="0"/>
          </a:p>
        </p:txBody>
      </p:sp>
      <p:sp>
        <p:nvSpPr>
          <p:cNvPr id="5" name="Content Placeholder 2"/>
          <p:cNvSpPr>
            <a:spLocks noGrp="1"/>
          </p:cNvSpPr>
          <p:nvPr>
            <p:ph idx="1"/>
          </p:nvPr>
        </p:nvSpPr>
        <p:spPr/>
        <p:txBody>
          <a:bodyPr/>
          <a:lstStyle/>
          <a:p>
            <a:pPr>
              <a:defRPr/>
            </a:pPr>
            <a:r>
              <a:rPr lang="en-IN" dirty="0"/>
              <a:t>When throwing a ball straight up, which of the following is true about its velocity and acceleration at the highest point in its path?</a:t>
            </a:r>
          </a:p>
          <a:p>
            <a:pPr marL="365760">
              <a:defRPr/>
            </a:pPr>
            <a:endParaRPr lang="en-IN" sz="2800" dirty="0"/>
          </a:p>
          <a:p>
            <a:pPr marL="365760">
              <a:defRPr/>
            </a:pPr>
            <a:endParaRPr lang="en-IN" sz="2800" dirty="0"/>
          </a:p>
          <a:p>
            <a:pPr marL="914400" indent="-548640">
              <a:buFont typeface="+mj-lt"/>
              <a:buAutoNum type="alphaUcPeriod" startAt="3"/>
              <a:defRPr/>
            </a:pPr>
            <a:r>
              <a:rPr lang="en-IN" sz="2800" dirty="0"/>
              <a:t>v = 0, a ≠ 0, you can’t turn off gravity!</a:t>
            </a:r>
          </a:p>
        </p:txBody>
      </p:sp>
    </p:spTree>
    <p:extLst>
      <p:ext uri="{BB962C8B-B14F-4D97-AF65-F5344CB8AC3E}">
        <p14:creationId xmlns:p14="http://schemas.microsoft.com/office/powerpoint/2010/main" val="1330545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Question 3.6</a:t>
            </a:r>
            <a:endParaRPr lang="en-US" sz="1500" b="1" dirty="0"/>
          </a:p>
        </p:txBody>
      </p:sp>
      <p:sp>
        <p:nvSpPr>
          <p:cNvPr id="5" name="Content Placeholder 2"/>
          <p:cNvSpPr>
            <a:spLocks noGrp="1"/>
          </p:cNvSpPr>
          <p:nvPr>
            <p:ph idx="1"/>
          </p:nvPr>
        </p:nvSpPr>
        <p:spPr/>
        <p:txBody>
          <a:bodyPr/>
          <a:lstStyle/>
          <a:p>
            <a:pPr>
              <a:defRPr/>
            </a:pPr>
            <a:r>
              <a:rPr lang="en-IN" sz="2800" dirty="0"/>
              <a:t>Alec and Michelle release their snowballs from the same height, at the same time and with the same speed. </a:t>
            </a:r>
            <a:r>
              <a:rPr lang="en-IN" sz="2800" dirty="0">
                <a:solidFill>
                  <a:srgbClr val="B60000"/>
                </a:solidFill>
              </a:rPr>
              <a:t>Alec's is thrown upward </a:t>
            </a:r>
            <a:r>
              <a:rPr lang="en-IN" sz="2800" dirty="0"/>
              <a:t>while </a:t>
            </a:r>
            <a:r>
              <a:rPr lang="en-IN" sz="2800" dirty="0">
                <a:solidFill>
                  <a:srgbClr val="0000FF"/>
                </a:solidFill>
              </a:rPr>
              <a:t>Michelle’s is thrown downward.</a:t>
            </a:r>
            <a:r>
              <a:rPr lang="en-IN" sz="2800" dirty="0">
                <a:solidFill>
                  <a:srgbClr val="4650AA"/>
                </a:solidFill>
              </a:rPr>
              <a:t> </a:t>
            </a:r>
            <a:r>
              <a:rPr lang="en-IN" sz="2800" dirty="0"/>
              <a:t>Which one hits the ground with the greatest speed (ignore air resistance)?</a:t>
            </a:r>
          </a:p>
          <a:p>
            <a:pPr marL="914400" indent="-548640">
              <a:buFont typeface="+mj-lt"/>
              <a:buAutoNum type="alphaUcPeriod"/>
              <a:defRPr/>
            </a:pPr>
            <a:r>
              <a:rPr lang="en-IN" sz="2400" dirty="0"/>
              <a:t>the </a:t>
            </a:r>
            <a:r>
              <a:rPr lang="en-IN" sz="2400" dirty="0">
                <a:solidFill>
                  <a:srgbClr val="B60000"/>
                </a:solidFill>
              </a:rPr>
              <a:t>one thrown upward </a:t>
            </a:r>
          </a:p>
          <a:p>
            <a:pPr marL="914400" indent="-548640">
              <a:buFont typeface="+mj-lt"/>
              <a:buAutoNum type="alphaUcPeriod"/>
              <a:defRPr/>
            </a:pPr>
            <a:r>
              <a:rPr lang="en-IN" sz="2400" dirty="0"/>
              <a:t>the </a:t>
            </a:r>
            <a:r>
              <a:rPr lang="en-IN" sz="2400" dirty="0">
                <a:solidFill>
                  <a:srgbClr val="0000FF"/>
                </a:solidFill>
              </a:rPr>
              <a:t>one thrown downward </a:t>
            </a:r>
          </a:p>
          <a:p>
            <a:pPr marL="914400" indent="-548640">
              <a:buFont typeface="+mj-lt"/>
              <a:buAutoNum type="alphaUcPeriod"/>
              <a:defRPr/>
            </a:pPr>
            <a:r>
              <a:rPr lang="en-IN" sz="2400" dirty="0"/>
              <a:t>they hit with the same speed </a:t>
            </a:r>
          </a:p>
          <a:p>
            <a:pPr marL="914400" indent="-548640">
              <a:buFont typeface="+mj-lt"/>
              <a:buAutoNum type="alphaUcPeriod"/>
              <a:defRPr/>
            </a:pPr>
            <a:r>
              <a:rPr lang="en-IN" sz="2400" dirty="0"/>
              <a:t>it depends on the initial height</a:t>
            </a:r>
          </a:p>
        </p:txBody>
      </p:sp>
    </p:spTree>
    <p:extLst>
      <p:ext uri="{BB962C8B-B14F-4D97-AF65-F5344CB8AC3E}">
        <p14:creationId xmlns:p14="http://schemas.microsoft.com/office/powerpoint/2010/main" val="1705846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Answer 3.6</a:t>
            </a:r>
            <a:endParaRPr lang="en-US" sz="1500" b="1" dirty="0"/>
          </a:p>
        </p:txBody>
      </p:sp>
      <p:sp>
        <p:nvSpPr>
          <p:cNvPr id="5" name="Content Placeholder 2"/>
          <p:cNvSpPr>
            <a:spLocks noGrp="1"/>
          </p:cNvSpPr>
          <p:nvPr>
            <p:ph idx="1"/>
          </p:nvPr>
        </p:nvSpPr>
        <p:spPr/>
        <p:txBody>
          <a:bodyPr/>
          <a:lstStyle/>
          <a:p>
            <a:pPr>
              <a:defRPr/>
            </a:pPr>
            <a:r>
              <a:rPr lang="en-IN" sz="2800" dirty="0"/>
              <a:t>Alec and Michelle release their snowballs from the same height, at the same time and with the same speed. </a:t>
            </a:r>
            <a:r>
              <a:rPr lang="en-IN" sz="2800" dirty="0">
                <a:solidFill>
                  <a:srgbClr val="B60000"/>
                </a:solidFill>
              </a:rPr>
              <a:t>Alec's is thrown upward </a:t>
            </a:r>
            <a:r>
              <a:rPr lang="en-IN" sz="2800" dirty="0"/>
              <a:t>while </a:t>
            </a:r>
            <a:r>
              <a:rPr lang="en-IN" sz="2800" dirty="0">
                <a:solidFill>
                  <a:srgbClr val="0000FF"/>
                </a:solidFill>
              </a:rPr>
              <a:t>Michelle’s is thrown downward.</a:t>
            </a:r>
            <a:r>
              <a:rPr lang="en-IN" sz="2800" dirty="0">
                <a:solidFill>
                  <a:srgbClr val="4650AA"/>
                </a:solidFill>
              </a:rPr>
              <a:t> </a:t>
            </a:r>
            <a:r>
              <a:rPr lang="en-IN" sz="2800" dirty="0"/>
              <a:t>Which one hits the ground with the greatest speed (ignore air resistance)?</a:t>
            </a:r>
            <a:endParaRPr lang="en-IN" sz="2400" dirty="0"/>
          </a:p>
          <a:p>
            <a:pPr marL="914400" indent="-548640">
              <a:buFont typeface="+mj-lt"/>
              <a:buAutoNum type="alphaUcPeriod" startAt="3"/>
              <a:defRPr/>
            </a:pPr>
            <a:r>
              <a:rPr lang="en-IN" sz="2400" dirty="0"/>
              <a:t>they hit with the same speed </a:t>
            </a:r>
          </a:p>
          <a:p>
            <a:pPr marL="365760">
              <a:defRPr/>
            </a:pPr>
            <a:r>
              <a:rPr lang="en-IN" sz="2400" i="1" dirty="0"/>
              <a:t>Alec’s snowball will slow down on its way upward, but speed up enough on the way down so that when it reaches the point of release, it will have the same speed as it had initially.</a:t>
            </a:r>
          </a:p>
        </p:txBody>
      </p:sp>
    </p:spTree>
    <p:extLst>
      <p:ext uri="{BB962C8B-B14F-4D97-AF65-F5344CB8AC3E}">
        <p14:creationId xmlns:p14="http://schemas.microsoft.com/office/powerpoint/2010/main" val="3906869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nSpc>
                <a:spcPct val="100000"/>
              </a:lnSpc>
            </a:pPr>
            <a:r>
              <a:rPr lang="en-US" altLang="en-US" dirty="0"/>
              <a:t>Projectile Motion</a:t>
            </a:r>
            <a:r>
              <a:rPr lang="en-US" altLang="en-US" sz="1600" dirty="0"/>
              <a:t> 2</a:t>
            </a:r>
            <a:endParaRPr lang="en-US" sz="1600" dirty="0"/>
          </a:p>
        </p:txBody>
      </p:sp>
      <p:sp>
        <p:nvSpPr>
          <p:cNvPr id="5" name="Content Placeholder 2"/>
          <p:cNvSpPr>
            <a:spLocks noGrp="1"/>
          </p:cNvSpPr>
          <p:nvPr>
            <p:ph sz="quarter" idx="12"/>
          </p:nvPr>
        </p:nvSpPr>
        <p:spPr>
          <a:xfrm>
            <a:off x="838200" y="1447800"/>
            <a:ext cx="10058400" cy="5105400"/>
          </a:xfrm>
        </p:spPr>
        <p:txBody>
          <a:bodyPr/>
          <a:lstStyle/>
          <a:p>
            <a:r>
              <a:rPr lang="en-US" altLang="en-US" dirty="0"/>
              <a:t>Treating the vertical motion independently of the horizontal motion, and then combining them to find the trajectory, is the secret.</a:t>
            </a:r>
          </a:p>
          <a:p>
            <a:pPr lvl="1">
              <a:buClr>
                <a:srgbClr val="9B3700"/>
              </a:buClr>
            </a:pPr>
            <a:r>
              <a:rPr lang="en-US" altLang="en-US" sz="2400" dirty="0">
                <a:latin typeface="Times New Roman" panose="02020603050405020304" pitchFamily="18" charset="0"/>
                <a:cs typeface="Times New Roman" panose="02020603050405020304" pitchFamily="18" charset="0"/>
              </a:rPr>
              <a:t>A horizontal glide combines with a vertical plunge to produce a graceful curve.</a:t>
            </a:r>
          </a:p>
          <a:p>
            <a:pPr lvl="1">
              <a:buClr>
                <a:srgbClr val="9B3700"/>
              </a:buClr>
            </a:pPr>
            <a:r>
              <a:rPr lang="en-US" altLang="en-US" sz="2400" dirty="0">
                <a:latin typeface="Times New Roman" panose="02020603050405020304" pitchFamily="18" charset="0"/>
                <a:cs typeface="Times New Roman" panose="02020603050405020304" pitchFamily="18" charset="0"/>
              </a:rPr>
              <a:t>The downward </a:t>
            </a:r>
            <a:r>
              <a:rPr lang="en-US" altLang="en-US" sz="2400" u="sng" dirty="0">
                <a:solidFill>
                  <a:srgbClr val="FF0000"/>
                </a:solidFill>
                <a:latin typeface="Times New Roman" panose="02020603050405020304" pitchFamily="18" charset="0"/>
                <a:cs typeface="Times New Roman" panose="02020603050405020304" pitchFamily="18" charset="0"/>
              </a:rPr>
              <a:t>gravitational acceleration behaves the same as for any falling object.</a:t>
            </a:r>
          </a:p>
          <a:p>
            <a:pPr lvl="1">
              <a:buClr>
                <a:srgbClr val="9B3700"/>
              </a:buClr>
            </a:pPr>
            <a:r>
              <a:rPr lang="en-US" altLang="en-US" sz="2400" dirty="0">
                <a:latin typeface="Times New Roman" panose="02020603050405020304" pitchFamily="18" charset="0"/>
                <a:cs typeface="Times New Roman" panose="02020603050405020304" pitchFamily="18" charset="0"/>
              </a:rPr>
              <a:t>There </a:t>
            </a:r>
            <a:r>
              <a:rPr lang="en-US" altLang="en-US" sz="2400" dirty="0">
                <a:solidFill>
                  <a:srgbClr val="FF0000"/>
                </a:solidFill>
                <a:latin typeface="Times New Roman" panose="02020603050405020304" pitchFamily="18" charset="0"/>
                <a:cs typeface="Times New Roman" panose="02020603050405020304" pitchFamily="18" charset="0"/>
              </a:rPr>
              <a:t>is no acceleration in the horizontal direction if air resistance can be ignored.</a:t>
            </a:r>
          </a:p>
          <a:p>
            <a:pPr lvl="1">
              <a:buClr>
                <a:srgbClr val="9B3700"/>
              </a:buClr>
            </a:pPr>
            <a:r>
              <a:rPr lang="en-US" altLang="en-US" sz="2400" dirty="0">
                <a:latin typeface="Times New Roman" panose="02020603050405020304" pitchFamily="18" charset="0"/>
                <a:cs typeface="Times New Roman" panose="02020603050405020304" pitchFamily="18" charset="0"/>
              </a:rPr>
              <a:t>The projectile moves with constant horizontal velocity while it is accelerating downward.</a:t>
            </a:r>
          </a:p>
        </p:txBody>
      </p:sp>
      <p:sp>
        <p:nvSpPr>
          <p:cNvPr id="14" name="Slide Number Placeholder 13">
            <a:extLst>
              <a:ext uri="{FF2B5EF4-FFF2-40B4-BE49-F238E27FC236}">
                <a16:creationId xmlns:a16="http://schemas.microsoft.com/office/drawing/2014/main" id="{C8CFB497-4D99-4729-AB96-9FF58792E90F}"/>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48417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nSpc>
                <a:spcPct val="100000"/>
              </a:lnSpc>
            </a:pPr>
            <a:r>
              <a:rPr lang="en-US" altLang="en-US" dirty="0"/>
              <a:t>Hitting a Target</a:t>
            </a:r>
            <a:endParaRPr lang="en-US" sz="1600" dirty="0"/>
          </a:p>
        </p:txBody>
      </p:sp>
      <p:sp>
        <p:nvSpPr>
          <p:cNvPr id="5" name="Content Placeholder 2"/>
          <p:cNvSpPr>
            <a:spLocks noGrp="1"/>
          </p:cNvSpPr>
          <p:nvPr>
            <p:ph sz="quarter" idx="12"/>
          </p:nvPr>
        </p:nvSpPr>
        <p:spPr/>
        <p:txBody>
          <a:bodyPr/>
          <a:lstStyle/>
          <a:p>
            <a:r>
              <a:rPr lang="en-US" altLang="en-US" noProof="0" dirty="0">
                <a:latin typeface="Times New Roman" panose="02020603050405020304" pitchFamily="18" charset="0"/>
                <a:cs typeface="Times New Roman" panose="02020603050405020304" pitchFamily="18" charset="0"/>
              </a:rPr>
              <a:t>The trajectory depends on the initial velocity.</a:t>
            </a:r>
          </a:p>
          <a:p>
            <a:r>
              <a:rPr lang="en-US" altLang="en-US" noProof="0" dirty="0">
                <a:latin typeface="Times New Roman" panose="02020603050405020304" pitchFamily="18" charset="0"/>
                <a:cs typeface="Times New Roman" panose="02020603050405020304" pitchFamily="18" charset="0"/>
              </a:rPr>
              <a:t>The trajectory depends on the launch angle.</a:t>
            </a:r>
          </a:p>
        </p:txBody>
      </p:sp>
      <p:sp>
        <p:nvSpPr>
          <p:cNvPr id="14" name="Slide Number Placeholder 13">
            <a:extLst>
              <a:ext uri="{FF2B5EF4-FFF2-40B4-BE49-F238E27FC236}">
                <a16:creationId xmlns:a16="http://schemas.microsoft.com/office/drawing/2014/main" id="{93FF3A7D-4CC1-4639-83AA-28635193E49A}"/>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pic>
        <p:nvPicPr>
          <p:cNvPr id="8" name="Picture 3" descr="A thrown football’s trajectory is shown at equal time intervals. It covers the same amount of horizontal distance in each interval. As it rises, it covers less vertical distance in each interval. As it falls, it covers more vertical distance in each interval.">
            <a:extLst>
              <a:ext uri="{FF2B5EF4-FFF2-40B4-BE49-F238E27FC236}">
                <a16:creationId xmlns:a16="http://schemas.microsoft.com/office/drawing/2014/main" id="{829E96AC-AF32-4D99-9CD2-226F05EC58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73" b="-4537"/>
          <a:stretch/>
        </p:blipFill>
        <p:spPr bwMode="auto">
          <a:xfrm>
            <a:off x="2362201" y="3962400"/>
            <a:ext cx="7510549"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748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nSpc>
                <a:spcPct val="100000"/>
              </a:lnSpc>
            </a:pPr>
            <a:r>
              <a:rPr lang="en-US" altLang="en-US" dirty="0"/>
              <a:t>Hitting a Target</a:t>
            </a:r>
            <a:endParaRPr lang="en-US" sz="1600" dirty="0"/>
          </a:p>
        </p:txBody>
      </p:sp>
      <p:sp>
        <p:nvSpPr>
          <p:cNvPr id="5" name="Content Placeholder 2"/>
          <p:cNvSpPr>
            <a:spLocks noGrp="1"/>
          </p:cNvSpPr>
          <p:nvPr>
            <p:ph sz="quarter" idx="12"/>
          </p:nvPr>
        </p:nvSpPr>
        <p:spPr/>
        <p:txBody>
          <a:bodyPr/>
          <a:lstStyle/>
          <a:p>
            <a:r>
              <a:rPr lang="en-US" altLang="en-US" noProof="0" dirty="0">
                <a:latin typeface="Times New Roman" panose="02020603050405020304" pitchFamily="18" charset="0"/>
                <a:cs typeface="Times New Roman" panose="02020603050405020304" pitchFamily="18" charset="0"/>
              </a:rPr>
              <a:t>The greatest distance is achieved using an angle close to</a:t>
            </a:r>
          </a:p>
        </p:txBody>
      </p:sp>
      <p:sp>
        <p:nvSpPr>
          <p:cNvPr id="14" name="Slide Number Placeholder 13">
            <a:extLst>
              <a:ext uri="{FF2B5EF4-FFF2-40B4-BE49-F238E27FC236}">
                <a16:creationId xmlns:a16="http://schemas.microsoft.com/office/drawing/2014/main" id="{75153B1F-3550-42CB-9ACE-86835EC141EF}"/>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8CB49685-4D33-47F7-863E-A2E47768EB32}"/>
              </a:ext>
              <a:ext uri="{C183D7F6-B498-43B3-948B-1728B52AA6E4}">
                <adec:decorative xmlns:adec="http://schemas.microsoft.com/office/drawing/2017/decorative" val="1"/>
              </a:ext>
            </a:extLst>
          </p:cNvPr>
          <p:cNvGraphicFramePr>
            <a:graphicFrameLocks noChangeAspect="1"/>
          </p:cNvGraphicFramePr>
          <p:nvPr/>
        </p:nvGraphicFramePr>
        <p:xfrm>
          <a:off x="1961230" y="1953568"/>
          <a:ext cx="629570" cy="355600"/>
        </p:xfrm>
        <a:graphic>
          <a:graphicData uri="http://schemas.openxmlformats.org/presentationml/2006/ole">
            <mc:AlternateContent xmlns:mc="http://schemas.openxmlformats.org/markup-compatibility/2006">
              <mc:Choice xmlns:v="urn:schemas-microsoft-com:vml" Requires="v">
                <p:oleObj spid="_x0000_s10245" name="Equation" r:id="rId3" imgW="482400" imgH="355320" progId="Equation.DSMT4">
                  <p:embed/>
                </p:oleObj>
              </mc:Choice>
              <mc:Fallback>
                <p:oleObj name="Equation" r:id="rId3" imgW="482400" imgH="355320" progId="Equation.DSMT4">
                  <p:embed/>
                  <p:pic>
                    <p:nvPicPr>
                      <p:cNvPr id="2" name="Object 1">
                        <a:extLst>
                          <a:ext uri="{FF2B5EF4-FFF2-40B4-BE49-F238E27FC236}">
                            <a16:creationId xmlns:a16="http://schemas.microsoft.com/office/drawing/2014/main" id="{8CB49685-4D33-47F7-863E-A2E47768EB32}"/>
                          </a:ext>
                          <a:ext uri="{C183D7F6-B498-43B3-948B-1728B52AA6E4}">
                            <adec:decorative xmlns:adec="http://schemas.microsoft.com/office/drawing/2017/decorative" val="1"/>
                          </a:ext>
                        </a:extLst>
                      </p:cNvPr>
                      <p:cNvPicPr/>
                      <p:nvPr/>
                    </p:nvPicPr>
                    <p:blipFill>
                      <a:blip r:embed="rId4"/>
                      <a:stretch>
                        <a:fillRect/>
                      </a:stretch>
                    </p:blipFill>
                    <p:spPr>
                      <a:xfrm>
                        <a:off x="1961230" y="1953568"/>
                        <a:ext cx="629570" cy="3556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9B14994-FB7D-4323-AA42-DD8010D826C1}"/>
              </a:ext>
            </a:extLst>
          </p:cNvPr>
          <p:cNvSpPr txBox="1"/>
          <p:nvPr/>
        </p:nvSpPr>
        <p:spPr>
          <a:xfrm>
            <a:off x="2525506" y="1900536"/>
            <a:ext cx="5715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the effects of air resistance are negligible.</a:t>
            </a:r>
            <a:endParaRPr kumimoji="0" lang="en-IN"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11" name="Picture 3" descr="This schematic shows three different launch angles.  The one at 20° is the lowest trajectory.  The one at 70° is the highest trajectory, but ends up at the same spot as the 20° trajectory.  The trajectory at 45° travels the farthest horizontally, although it idoes not achieve a height as high as the 70° trajectory.">
            <a:extLst>
              <a:ext uri="{FF2B5EF4-FFF2-40B4-BE49-F238E27FC236}">
                <a16:creationId xmlns:a16="http://schemas.microsoft.com/office/drawing/2014/main" id="{47CECA18-7333-4ED6-8C98-97A138C42E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08"/>
          <a:stretch/>
        </p:blipFill>
        <p:spPr bwMode="auto">
          <a:xfrm>
            <a:off x="2688693" y="2971800"/>
            <a:ext cx="681461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128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nSpc>
                <a:spcPct val="100000"/>
              </a:lnSpc>
            </a:pPr>
            <a:r>
              <a:rPr lang="en-US" altLang="en-US" dirty="0"/>
              <a:t>Hitting a Target</a:t>
            </a:r>
            <a:endParaRPr lang="en-US" sz="1600" dirty="0"/>
          </a:p>
        </p:txBody>
      </p:sp>
      <p:sp>
        <p:nvSpPr>
          <p:cNvPr id="5" name="Content Placeholder 2"/>
          <p:cNvSpPr>
            <a:spLocks noGrp="1"/>
          </p:cNvSpPr>
          <p:nvPr>
            <p:ph sz="quarter" idx="12"/>
          </p:nvPr>
        </p:nvSpPr>
        <p:spPr>
          <a:xfrm>
            <a:off x="1988785" y="1637882"/>
            <a:ext cx="8214430" cy="2172118"/>
          </a:xfrm>
        </p:spPr>
        <p:txBody>
          <a:bodyPr/>
          <a:lstStyle/>
          <a:p>
            <a:r>
              <a:rPr lang="en-US" altLang="en-US" noProof="0" dirty="0">
                <a:latin typeface="Times New Roman" panose="02020603050405020304" pitchFamily="18" charset="0"/>
                <a:cs typeface="Times New Roman" panose="02020603050405020304" pitchFamily="18" charset="0"/>
              </a:rPr>
              <a:t>For the lowest angle, the horizontal velocity is much greater than the initial vertical velocity.</a:t>
            </a:r>
          </a:p>
          <a:p>
            <a:pPr lvl="1">
              <a:buClr>
                <a:srgbClr val="9B3700"/>
              </a:buClr>
            </a:pPr>
            <a:r>
              <a:rPr lang="en-US" altLang="en-US" noProof="0" dirty="0">
                <a:latin typeface="Times New Roman" panose="02020603050405020304" pitchFamily="18" charset="0"/>
                <a:cs typeface="Times New Roman" panose="02020603050405020304" pitchFamily="18" charset="0"/>
              </a:rPr>
              <a:t>The ball does not go very high, so its time of flight is short.</a:t>
            </a:r>
          </a:p>
        </p:txBody>
      </p:sp>
      <p:sp>
        <p:nvSpPr>
          <p:cNvPr id="14" name="Slide Number Placeholder 13">
            <a:extLst>
              <a:ext uri="{FF2B5EF4-FFF2-40B4-BE49-F238E27FC236}">
                <a16:creationId xmlns:a16="http://schemas.microsoft.com/office/drawing/2014/main" id="{89FF730E-2E53-48A5-8C32-8687CBA01699}"/>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pic>
        <p:nvPicPr>
          <p:cNvPr id="8" name="Picture 3" descr="This schematic shows 3 sets of vectors.  In each of them the length of v  sub  0, the original velocity, is the same, but they are at different angles.  The  example which shows    sub  0    an angle of 20° with respect to the horizontal, has a much larger horizontal component than the vertical component (these add up to the initial velocity v  sub  0.)">
            <a:extLst>
              <a:ext uri="{FF2B5EF4-FFF2-40B4-BE49-F238E27FC236}">
                <a16:creationId xmlns:a16="http://schemas.microsoft.com/office/drawing/2014/main" id="{7CDF6335-C4A8-493E-A5CF-CD3133E48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92"/>
          <a:stretch/>
        </p:blipFill>
        <p:spPr bwMode="auto">
          <a:xfrm>
            <a:off x="2971800" y="4114800"/>
            <a:ext cx="619510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715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nSpc>
                <a:spcPct val="100000"/>
              </a:lnSpc>
            </a:pPr>
            <a:r>
              <a:rPr lang="en-US" altLang="en-US" dirty="0"/>
              <a:t>Hitting a Target</a:t>
            </a:r>
            <a:endParaRPr lang="en-US" sz="1600" dirty="0"/>
          </a:p>
        </p:txBody>
      </p:sp>
      <p:sp>
        <p:nvSpPr>
          <p:cNvPr id="5" name="Content Placeholder 2"/>
          <p:cNvSpPr>
            <a:spLocks noGrp="1"/>
          </p:cNvSpPr>
          <p:nvPr>
            <p:ph sz="quarter" idx="12"/>
          </p:nvPr>
        </p:nvSpPr>
        <p:spPr>
          <a:xfrm>
            <a:off x="1988785" y="1637882"/>
            <a:ext cx="8214430" cy="1943518"/>
          </a:xfrm>
        </p:spPr>
        <p:txBody>
          <a:bodyPr/>
          <a:lstStyle/>
          <a:p>
            <a:r>
              <a:rPr lang="en-US" altLang="en-US" noProof="0" dirty="0">
                <a:latin typeface="Times New Roman" panose="02020603050405020304" pitchFamily="18" charset="0"/>
                <a:cs typeface="Times New Roman" panose="02020603050405020304" pitchFamily="18" charset="0"/>
              </a:rPr>
              <a:t>For the highest angle, the initial vertical velocity is much greater than the horizontal velocity.</a:t>
            </a:r>
          </a:p>
          <a:p>
            <a:pPr lvl="1">
              <a:buClr>
                <a:srgbClr val="9B3700"/>
              </a:buClr>
            </a:pPr>
            <a:r>
              <a:rPr lang="en-US" altLang="en-US" noProof="0" dirty="0">
                <a:latin typeface="Times New Roman" panose="02020603050405020304" pitchFamily="18" charset="0"/>
                <a:cs typeface="Times New Roman" panose="02020603050405020304" pitchFamily="18" charset="0"/>
              </a:rPr>
              <a:t>The ball goes higher, so its time of flight is longer, but it does not travel very far horizontally.</a:t>
            </a:r>
          </a:p>
        </p:txBody>
      </p:sp>
      <p:sp>
        <p:nvSpPr>
          <p:cNvPr id="14" name="Slide Number Placeholder 13">
            <a:extLst>
              <a:ext uri="{FF2B5EF4-FFF2-40B4-BE49-F238E27FC236}">
                <a16:creationId xmlns:a16="http://schemas.microsoft.com/office/drawing/2014/main" id="{1DF6EBAD-5696-4A68-9713-71227BFF96E0}"/>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pic>
        <p:nvPicPr>
          <p:cNvPr id="8" name="Picture 3" descr="This schematic shows 3 sets of vectors.  In each of them the length of vo, the original velocity, is the same, but they are at different angles.  The  example which shows vo at an angle of 70° with respect to the horizontal, has a much larger vertical component than the horizontal component (these add up to the initial velocity vo.)">
            <a:extLst>
              <a:ext uri="{FF2B5EF4-FFF2-40B4-BE49-F238E27FC236}">
                <a16:creationId xmlns:a16="http://schemas.microsoft.com/office/drawing/2014/main" id="{977A41EB-559B-455E-BB9F-B1B548FCE6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90"/>
          <a:stretch/>
        </p:blipFill>
        <p:spPr bwMode="auto">
          <a:xfrm>
            <a:off x="2998448" y="4104640"/>
            <a:ext cx="6195102" cy="244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161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nSpc>
                <a:spcPct val="100000"/>
              </a:lnSpc>
            </a:pPr>
            <a:r>
              <a:rPr lang="en-US" altLang="en-US" dirty="0"/>
              <a:t>Hitting a Target</a:t>
            </a:r>
            <a:endParaRPr lang="en-US" sz="1600" dirty="0"/>
          </a:p>
        </p:txBody>
      </p:sp>
      <p:sp>
        <p:nvSpPr>
          <p:cNvPr id="5" name="Content Placeholder 2"/>
          <p:cNvSpPr>
            <a:spLocks noGrp="1"/>
          </p:cNvSpPr>
          <p:nvPr>
            <p:ph sz="quarter" idx="12"/>
          </p:nvPr>
        </p:nvSpPr>
        <p:spPr>
          <a:xfrm>
            <a:off x="1676400" y="1637882"/>
            <a:ext cx="4239857" cy="542538"/>
          </a:xfrm>
        </p:spPr>
        <p:txBody>
          <a:bodyPr/>
          <a:lstStyle/>
          <a:p>
            <a:r>
              <a:rPr lang="en-US" altLang="en-US" noProof="0" dirty="0">
                <a:latin typeface="Times New Roman" panose="02020603050405020304" pitchFamily="18" charset="0"/>
                <a:cs typeface="Times New Roman" panose="02020603050405020304" pitchFamily="18" charset="0"/>
              </a:rPr>
              <a:t>The intermediate angle of</a:t>
            </a:r>
          </a:p>
        </p:txBody>
      </p:sp>
      <p:sp>
        <p:nvSpPr>
          <p:cNvPr id="14" name="Slide Number Placeholder 13">
            <a:extLst>
              <a:ext uri="{FF2B5EF4-FFF2-40B4-BE49-F238E27FC236}">
                <a16:creationId xmlns:a16="http://schemas.microsoft.com/office/drawing/2014/main" id="{71450AC2-600A-4514-9AC1-AB6D8CBAC230}"/>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6" name="Object 5">
            <a:extLst>
              <a:ext uri="{FF2B5EF4-FFF2-40B4-BE49-F238E27FC236}">
                <a16:creationId xmlns:a16="http://schemas.microsoft.com/office/drawing/2014/main" id="{2F1C7968-3262-4E6F-8861-A6F3511DE658}"/>
              </a:ext>
              <a:ext uri="{C183D7F6-B498-43B3-948B-1728B52AA6E4}">
                <adec:decorative xmlns:adec="http://schemas.microsoft.com/office/drawing/2017/decorative" val="1"/>
              </a:ext>
            </a:extLst>
          </p:cNvPr>
          <p:cNvGraphicFramePr>
            <a:graphicFrameLocks noChangeAspect="1"/>
          </p:cNvGraphicFramePr>
          <p:nvPr/>
        </p:nvGraphicFramePr>
        <p:xfrm>
          <a:off x="5869201" y="1728000"/>
          <a:ext cx="488571" cy="360000"/>
        </p:xfrm>
        <a:graphic>
          <a:graphicData uri="http://schemas.openxmlformats.org/presentationml/2006/ole">
            <mc:AlternateContent xmlns:mc="http://schemas.openxmlformats.org/markup-compatibility/2006">
              <mc:Choice xmlns:v="urn:schemas-microsoft-com:vml" Requires="v">
                <p:oleObj spid="_x0000_s11269" name="Equation" r:id="rId3" imgW="482400" imgH="355320" progId="Equation.DSMT4">
                  <p:embed/>
                </p:oleObj>
              </mc:Choice>
              <mc:Fallback>
                <p:oleObj name="Equation" r:id="rId3" imgW="482400" imgH="355320" progId="Equation.DSMT4">
                  <p:embed/>
                  <p:pic>
                    <p:nvPicPr>
                      <p:cNvPr id="6" name="Object 5">
                        <a:extLst>
                          <a:ext uri="{FF2B5EF4-FFF2-40B4-BE49-F238E27FC236}">
                            <a16:creationId xmlns:a16="http://schemas.microsoft.com/office/drawing/2014/main" id="{2F1C7968-3262-4E6F-8861-A6F3511DE658}"/>
                          </a:ext>
                          <a:ext uri="{C183D7F6-B498-43B3-948B-1728B52AA6E4}">
                            <adec:decorative xmlns:adec="http://schemas.microsoft.com/office/drawing/2017/decorative" val="1"/>
                          </a:ext>
                        </a:extLst>
                      </p:cNvPr>
                      <p:cNvPicPr/>
                      <p:nvPr/>
                    </p:nvPicPr>
                    <p:blipFill>
                      <a:blip r:embed="rId4"/>
                      <a:stretch>
                        <a:fillRect/>
                      </a:stretch>
                    </p:blipFill>
                    <p:spPr>
                      <a:xfrm>
                        <a:off x="5869201" y="1728000"/>
                        <a:ext cx="488571" cy="3600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F1C3CFDC-D5AC-4CF2-9690-9306B181AA26}"/>
              </a:ext>
            </a:extLst>
          </p:cNvPr>
          <p:cNvSpPr txBox="1"/>
          <p:nvPr/>
        </p:nvSpPr>
        <p:spPr>
          <a:xfrm>
            <a:off x="6307114" y="1657200"/>
            <a:ext cx="392747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divides the initial velocity</a:t>
            </a:r>
            <a:endPar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57C4F1A7-3FAD-4114-9FD5-8A15471C3FBD}"/>
              </a:ext>
            </a:extLst>
          </p:cNvPr>
          <p:cNvSpPr txBox="1"/>
          <p:nvPr/>
        </p:nvSpPr>
        <p:spPr>
          <a:xfrm>
            <a:off x="1962235" y="2047303"/>
            <a:ext cx="723131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equally between the vertical and the horizontal.</a:t>
            </a:r>
          </a:p>
        </p:txBody>
      </p:sp>
      <p:sp>
        <p:nvSpPr>
          <p:cNvPr id="9" name="TextBox 8">
            <a:extLst>
              <a:ext uri="{FF2B5EF4-FFF2-40B4-BE49-F238E27FC236}">
                <a16:creationId xmlns:a16="http://schemas.microsoft.com/office/drawing/2014/main" id="{DE53BAAB-712A-4E84-A742-AD623276D6B7}"/>
              </a:ext>
            </a:extLst>
          </p:cNvPr>
          <p:cNvSpPr txBox="1"/>
          <p:nvPr/>
        </p:nvSpPr>
        <p:spPr>
          <a:xfrm>
            <a:off x="1553754" y="2646403"/>
            <a:ext cx="8596659" cy="1384995"/>
          </a:xfrm>
          <a:prstGeom prst="rect">
            <a:avLst/>
          </a:prstGeom>
          <a:noFill/>
        </p:spPr>
        <p:txBody>
          <a:bodyPr wrap="square">
            <a:spAutoFit/>
          </a:bodyPr>
          <a:lstStyle/>
          <a:p>
            <a:pPr marL="914400" marR="0" lvl="1" indent="-457200" algn="l" defTabSz="914400" rtl="0" eaLnBrk="1" fontAlgn="auto" latinLnBrk="0" hangingPunct="1">
              <a:lnSpc>
                <a:spcPct val="100000"/>
              </a:lnSpc>
              <a:spcBef>
                <a:spcPts val="0"/>
              </a:spcBef>
              <a:spcAft>
                <a:spcPts val="0"/>
              </a:spcAft>
              <a:buClr>
                <a:srgbClr val="9B3700"/>
              </a:buClr>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ball stays in the air longer than at low angles, but also travels with a greater horizontal velocity than at high angles.</a:t>
            </a:r>
          </a:p>
        </p:txBody>
      </p:sp>
      <p:pic>
        <p:nvPicPr>
          <p:cNvPr id="16" name="Picture 3" descr="This schematic shows 3 sets of vectors.  In each of them the length of vo, the original velocity, is the same, but they are at different angles.  The  example which shows vo at an angle of 70° with respect to the horizontal, has a much larger vertical component than the horizontal component (these add up to the initial velocity vo.)">
            <a:extLst>
              <a:ext uri="{FF2B5EF4-FFF2-40B4-BE49-F238E27FC236}">
                <a16:creationId xmlns:a16="http://schemas.microsoft.com/office/drawing/2014/main" id="{37165ECC-AB62-40E2-ACBA-531903B6B9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13"/>
          <a:stretch/>
        </p:blipFill>
        <p:spPr bwMode="auto">
          <a:xfrm>
            <a:off x="2998449" y="4114801"/>
            <a:ext cx="6195102" cy="246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854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a Falling Object</a:t>
            </a:r>
            <a:r>
              <a:rPr lang="en-US" sz="1600" dirty="0"/>
              <a:t> 3</a:t>
            </a:r>
          </a:p>
        </p:txBody>
      </p:sp>
      <p:sp>
        <p:nvSpPr>
          <p:cNvPr id="3" name="Text Placeholder 2">
            <a:extLst>
              <a:ext uri="{FF2B5EF4-FFF2-40B4-BE49-F238E27FC236}">
                <a16:creationId xmlns:a16="http://schemas.microsoft.com/office/drawing/2014/main" id="{5280D6BB-D069-47D5-A252-3D9E0AC0B6FD}"/>
              </a:ext>
            </a:extLst>
          </p:cNvPr>
          <p:cNvSpPr>
            <a:spLocks noGrp="1"/>
          </p:cNvSpPr>
          <p:nvPr>
            <p:ph type="body" sz="quarter" idx="11"/>
          </p:nvPr>
        </p:nvSpPr>
        <p:spPr>
          <a:xfrm>
            <a:off x="688300" y="1294999"/>
            <a:ext cx="6324600" cy="758644"/>
          </a:xfrm>
        </p:spPr>
        <p:txBody>
          <a:bodyPr/>
          <a:lstStyle/>
          <a:p>
            <a:pPr algn="l"/>
            <a:r>
              <a:rPr lang="en-US" altLang="en-US" sz="2400" dirty="0">
                <a:solidFill>
                  <a:sysClr val="windowText" lastClr="000000"/>
                </a:solidFill>
              </a:rPr>
              <a:t>The distance increases in proportion to the square of the time:</a:t>
            </a:r>
            <a:endParaRPr lang="en-US" sz="2400" dirty="0"/>
          </a:p>
        </p:txBody>
      </p:sp>
      <p:sp>
        <p:nvSpPr>
          <p:cNvPr id="14" name="Slide Number Placeholder 13">
            <a:extLst>
              <a:ext uri="{FF2B5EF4-FFF2-40B4-BE49-F238E27FC236}">
                <a16:creationId xmlns:a16="http://schemas.microsoft.com/office/drawing/2014/main" id="{89C1F0AD-A009-4B60-9681-F1C0D136F726}"/>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7" name="Object 16">
            <a:extLst>
              <a:ext uri="{FF2B5EF4-FFF2-40B4-BE49-F238E27FC236}">
                <a16:creationId xmlns:a16="http://schemas.microsoft.com/office/drawing/2014/main" id="{0D71D2C3-6137-4D68-BFF8-C0839F017AE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75424540"/>
              </p:ext>
            </p:extLst>
          </p:nvPr>
        </p:nvGraphicFramePr>
        <p:xfrm>
          <a:off x="1879599" y="2139925"/>
          <a:ext cx="4823041" cy="835275"/>
        </p:xfrm>
        <a:graphic>
          <a:graphicData uri="http://schemas.openxmlformats.org/presentationml/2006/ole">
            <mc:AlternateContent xmlns:mc="http://schemas.openxmlformats.org/markup-compatibility/2006">
              <mc:Choice xmlns:v="urn:schemas-microsoft-com:vml" Requires="v">
                <p:oleObj spid="_x0000_s2052" name="Equation" r:id="rId3" imgW="4546440" imgH="787320" progId="Equation.DSMT4">
                  <p:embed/>
                </p:oleObj>
              </mc:Choice>
              <mc:Fallback>
                <p:oleObj name="Equation" r:id="rId3" imgW="4546440" imgH="787320" progId="Equation.DSMT4">
                  <p:embed/>
                  <p:pic>
                    <p:nvPicPr>
                      <p:cNvPr id="17" name="Object 16">
                        <a:extLst>
                          <a:ext uri="{FF2B5EF4-FFF2-40B4-BE49-F238E27FC236}">
                            <a16:creationId xmlns:a16="http://schemas.microsoft.com/office/drawing/2014/main" id="{0D71D2C3-6137-4D68-BFF8-C0839F017AE7}"/>
                          </a:ext>
                          <a:ext uri="{C183D7F6-B498-43B3-948B-1728B52AA6E4}">
                            <adec:decorative xmlns:adec="http://schemas.microsoft.com/office/drawing/2017/decorative" val="1"/>
                          </a:ext>
                        </a:extLst>
                      </p:cNvPr>
                      <p:cNvPicPr/>
                      <p:nvPr/>
                    </p:nvPicPr>
                    <p:blipFill>
                      <a:blip r:embed="rId4"/>
                      <a:stretch>
                        <a:fillRect/>
                      </a:stretch>
                    </p:blipFill>
                    <p:spPr>
                      <a:xfrm>
                        <a:off x="1879599" y="2139925"/>
                        <a:ext cx="4823041" cy="835275"/>
                      </a:xfrm>
                      <a:prstGeom prst="rect">
                        <a:avLst/>
                      </a:prstGeom>
                      <a:solidFill>
                        <a:srgbClr val="EFFF5D"/>
                      </a:solidFill>
                    </p:spPr>
                  </p:pic>
                </p:oleObj>
              </mc:Fallback>
            </mc:AlternateContent>
          </a:graphicData>
        </a:graphic>
      </p:graphicFrame>
      <p:pic>
        <p:nvPicPr>
          <p:cNvPr id="12" name="Picture 4" descr="The graph of distance versus time shows a concave upward curve (a parabola), starting at the origin. ">
            <a:extLst>
              <a:ext uri="{FF2B5EF4-FFF2-40B4-BE49-F238E27FC236}">
                <a16:creationId xmlns:a16="http://schemas.microsoft.com/office/drawing/2014/main" id="{B360CBC4-1DB3-44C1-BECB-8771A4D068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8607" y="3084479"/>
            <a:ext cx="4357593" cy="369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A ball is dropped from a sixth-story window. Its position is shown at different intervals. Its velocity is larger in each subsequent interval.">
            <a:extLst>
              <a:ext uri="{FF2B5EF4-FFF2-40B4-BE49-F238E27FC236}">
                <a16:creationId xmlns:a16="http://schemas.microsoft.com/office/drawing/2014/main" id="{979838CE-5720-421F-B1F1-D68203F8721D}"/>
              </a:ext>
              <a:ext uri="{C183D7F6-B498-43B3-948B-1728B52AA6E4}">
                <adec:decorative xmlns:adec="http://schemas.microsoft.com/office/drawing/2017/decorative" val="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84"/>
          <a:stretch/>
        </p:blipFill>
        <p:spPr bwMode="auto">
          <a:xfrm>
            <a:off x="8149702" y="1372894"/>
            <a:ext cx="3353998" cy="519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881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42900"/>
            <a:ext cx="9144000" cy="1143000"/>
          </a:xfrm>
        </p:spPr>
        <p:txBody>
          <a:bodyPr/>
          <a:lstStyle/>
          <a:p>
            <a:pPr>
              <a:lnSpc>
                <a:spcPct val="100000"/>
              </a:lnSpc>
            </a:pPr>
            <a:r>
              <a:rPr lang="en-US" dirty="0"/>
              <a:t>Which free-throw trajectory has the greatest chance of success?</a:t>
            </a:r>
            <a:r>
              <a:rPr lang="en-US" sz="1600" dirty="0"/>
              <a:t> 1</a:t>
            </a:r>
          </a:p>
        </p:txBody>
      </p:sp>
      <p:sp>
        <p:nvSpPr>
          <p:cNvPr id="3" name="Content Placeholder 2"/>
          <p:cNvSpPr>
            <a:spLocks noGrp="1"/>
          </p:cNvSpPr>
          <p:nvPr>
            <p:ph sz="quarter" idx="12"/>
          </p:nvPr>
        </p:nvSpPr>
        <p:spPr>
          <a:xfrm>
            <a:off x="1981201" y="1797148"/>
            <a:ext cx="2583215" cy="1784252"/>
          </a:xfrm>
        </p:spPr>
        <p:txBody>
          <a:bodyPr/>
          <a:lstStyle/>
          <a:p>
            <a:pPr marL="536575" indent="-536575">
              <a:spcBef>
                <a:spcPts val="600"/>
              </a:spcBef>
              <a:buClr>
                <a:schemeClr val="tx1"/>
              </a:buClr>
            </a:pPr>
            <a:r>
              <a:rPr lang="en-US" altLang="en-US" noProof="0" dirty="0">
                <a:latin typeface="Times New Roman" panose="02020603050405020304" pitchFamily="18" charset="0"/>
                <a:cs typeface="Times New Roman" panose="02020603050405020304" pitchFamily="18" charset="0"/>
              </a:rPr>
              <a:t>a)	upper. </a:t>
            </a:r>
          </a:p>
          <a:p>
            <a:pPr marL="536575" indent="-536575">
              <a:spcBef>
                <a:spcPts val="600"/>
              </a:spcBef>
              <a:buClr>
                <a:schemeClr val="tx1"/>
              </a:buClr>
            </a:pPr>
            <a:r>
              <a:rPr lang="en-US" altLang="en-US" noProof="0" dirty="0">
                <a:latin typeface="Times New Roman" panose="02020603050405020304" pitchFamily="18" charset="0"/>
                <a:cs typeface="Times New Roman" panose="02020603050405020304" pitchFamily="18" charset="0"/>
              </a:rPr>
              <a:t>b)	middle. </a:t>
            </a:r>
          </a:p>
          <a:p>
            <a:pPr marL="536575" indent="-536575">
              <a:spcBef>
                <a:spcPts val="600"/>
              </a:spcBef>
              <a:buClr>
                <a:schemeClr val="tx1"/>
              </a:buClr>
            </a:pPr>
            <a:r>
              <a:rPr lang="en-US" altLang="en-US" noProof="0" dirty="0">
                <a:latin typeface="Times New Roman" panose="02020603050405020304" pitchFamily="18" charset="0"/>
                <a:cs typeface="Times New Roman" panose="02020603050405020304" pitchFamily="18" charset="0"/>
              </a:rPr>
              <a:t>c)	lower.</a:t>
            </a:r>
          </a:p>
        </p:txBody>
      </p:sp>
      <p:sp>
        <p:nvSpPr>
          <p:cNvPr id="14" name="Slide Number Placeholder 13">
            <a:extLst>
              <a:ext uri="{FF2B5EF4-FFF2-40B4-BE49-F238E27FC236}">
                <a16:creationId xmlns:a16="http://schemas.microsoft.com/office/drawing/2014/main" id="{182BB432-F9B9-4547-80A3-9067047D503B}"/>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pic>
        <p:nvPicPr>
          <p:cNvPr id="9" name="Picture 4" descr="The cartoon shows 3 possible trajectories of a basketball thrown to make a free throw, one that arcs very high, one that is quite 'flat' and doesn't have much of an arc, and a third one in the middle of the other two.">
            <a:extLst>
              <a:ext uri="{FF2B5EF4-FFF2-40B4-BE49-F238E27FC236}">
                <a16:creationId xmlns:a16="http://schemas.microsoft.com/office/drawing/2014/main" id="{405CFB32-C9FA-449B-B2BA-7FC1686E8892}"/>
              </a:ext>
            </a:extLst>
          </p:cNvPr>
          <p:cNvPicPr>
            <a:picLocks noChangeAspect="1"/>
          </p:cNvPicPr>
          <p:nvPr/>
        </p:nvPicPr>
        <p:blipFill rotWithShape="1">
          <a:blip r:embed="rId2">
            <a:extLst>
              <a:ext uri="{28A0092B-C50C-407E-A947-70E740481C1C}">
                <a14:useLocalDpi xmlns:a14="http://schemas.microsoft.com/office/drawing/2010/main" val="0"/>
              </a:ext>
            </a:extLst>
          </a:blip>
          <a:srcRect t="1688"/>
          <a:stretch/>
        </p:blipFill>
        <p:spPr bwMode="auto">
          <a:xfrm>
            <a:off x="5888701" y="2032000"/>
            <a:ext cx="4560574"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253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Which free-throw trajectory has the greatest chance of success?</a:t>
            </a:r>
            <a:r>
              <a:rPr lang="en-US" sz="1600" dirty="0"/>
              <a:t> 2</a:t>
            </a:r>
          </a:p>
        </p:txBody>
      </p:sp>
      <p:sp>
        <p:nvSpPr>
          <p:cNvPr id="3" name="Content Placeholder 2"/>
          <p:cNvSpPr>
            <a:spLocks noGrp="1"/>
          </p:cNvSpPr>
          <p:nvPr>
            <p:ph sz="quarter" idx="12"/>
          </p:nvPr>
        </p:nvSpPr>
        <p:spPr>
          <a:xfrm>
            <a:off x="1988786" y="1637882"/>
            <a:ext cx="3956893" cy="4762918"/>
          </a:xfrm>
        </p:spPr>
        <p:txBody>
          <a:bodyPr/>
          <a:lstStyle/>
          <a:p>
            <a:pPr marL="536575" indent="-536575">
              <a:spcBef>
                <a:spcPts val="600"/>
              </a:spcBef>
              <a:buClr>
                <a:schemeClr val="tx1"/>
              </a:buClr>
            </a:pPr>
            <a:r>
              <a:rPr lang="en-US" altLang="en-US" sz="2400" dirty="0"/>
              <a:t>a)	upper. </a:t>
            </a:r>
          </a:p>
          <a:p>
            <a:pPr marL="536575" indent="-536575">
              <a:spcBef>
                <a:spcPts val="600"/>
              </a:spcBef>
              <a:buClr>
                <a:schemeClr val="tx1"/>
              </a:buClr>
            </a:pPr>
            <a:r>
              <a:rPr lang="en-US" altLang="en-US" sz="2400" dirty="0"/>
              <a:t>b)	middle. </a:t>
            </a:r>
          </a:p>
          <a:p>
            <a:pPr marL="536575" indent="-536575">
              <a:spcBef>
                <a:spcPts val="600"/>
              </a:spcBef>
              <a:buClr>
                <a:schemeClr val="tx1"/>
              </a:buClr>
            </a:pPr>
            <a:r>
              <a:rPr lang="en-US" altLang="en-US" sz="2400" dirty="0"/>
              <a:t>c)	lower.</a:t>
            </a:r>
          </a:p>
          <a:p>
            <a:pPr marL="625475" indent="-625475">
              <a:spcBef>
                <a:spcPts val="1800"/>
              </a:spcBef>
              <a:buClr>
                <a:schemeClr val="tx1"/>
              </a:buClr>
            </a:pPr>
            <a:r>
              <a:rPr lang="en-US" altLang="en-US" sz="2400" dirty="0"/>
              <a:t>a)	The upper path is more likely to go thru if the ball player has the same control for either path. What factors determine the best trajectory? Are these factors different for different situations?</a:t>
            </a:r>
          </a:p>
        </p:txBody>
      </p:sp>
      <p:sp>
        <p:nvSpPr>
          <p:cNvPr id="13" name="Slide Number Placeholder 12">
            <a:extLst>
              <a:ext uri="{FF2B5EF4-FFF2-40B4-BE49-F238E27FC236}">
                <a16:creationId xmlns:a16="http://schemas.microsoft.com/office/drawing/2014/main" id="{8324EAFC-71ED-40C3-B87F-65201FB953A6}"/>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4" descr="The cartoon shows 3 possible trajectories of a basketball thrown to make a free throw, one that arcs very high, one that is quite 'flat' and doesn't have much of an arc, and a third one in the middle of the other two.">
            <a:extLst>
              <a:ext uri="{FF2B5EF4-FFF2-40B4-BE49-F238E27FC236}">
                <a16:creationId xmlns:a16="http://schemas.microsoft.com/office/drawing/2014/main" id="{FF04E0F2-52A8-436B-AB2A-E3E657DF6886}"/>
              </a:ext>
            </a:extLst>
          </p:cNvPr>
          <p:cNvPicPr>
            <a:picLocks noChangeAspect="1"/>
          </p:cNvPicPr>
          <p:nvPr/>
        </p:nvPicPr>
        <p:blipFill rotWithShape="1">
          <a:blip r:embed="rId2">
            <a:extLst>
              <a:ext uri="{28A0092B-C50C-407E-A947-70E740481C1C}">
                <a14:useLocalDpi xmlns:a14="http://schemas.microsoft.com/office/drawing/2010/main" val="0"/>
              </a:ext>
            </a:extLst>
          </a:blip>
          <a:srcRect t="1711"/>
          <a:stretch/>
        </p:blipFill>
        <p:spPr bwMode="auto">
          <a:xfrm>
            <a:off x="5945678" y="2098040"/>
            <a:ext cx="4560574" cy="391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633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nSpc>
                <a:spcPct val="100000"/>
              </a:lnSpc>
            </a:pPr>
            <a:r>
              <a:rPr lang="en-US" altLang="en-US" sz="2800" dirty="0"/>
              <a:t>An arched shot from farther away stays in the air longer than an arched shot from closer to the basket.</a:t>
            </a:r>
            <a:endParaRPr lang="en-US" altLang="en-US" sz="1500" dirty="0"/>
          </a:p>
        </p:txBody>
      </p:sp>
      <p:sp>
        <p:nvSpPr>
          <p:cNvPr id="2" name="Text Placeholder 1">
            <a:extLst>
              <a:ext uri="{FF2B5EF4-FFF2-40B4-BE49-F238E27FC236}">
                <a16:creationId xmlns:a16="http://schemas.microsoft.com/office/drawing/2014/main" id="{9E2B3E3B-C38B-4A06-8013-5C39D0FD44A0}"/>
              </a:ext>
            </a:extLst>
          </p:cNvPr>
          <p:cNvSpPr>
            <a:spLocks noGrp="1"/>
          </p:cNvSpPr>
          <p:nvPr>
            <p:ph type="body" sz="quarter" idx="11"/>
          </p:nvPr>
        </p:nvSpPr>
        <p:spPr>
          <a:xfrm>
            <a:off x="986901" y="2672178"/>
            <a:ext cx="5029200" cy="2766434"/>
          </a:xfrm>
        </p:spPr>
        <p:txBody>
          <a:bodyPr/>
          <a:lstStyle/>
          <a:p>
            <a:pPr algn="l">
              <a:spcBef>
                <a:spcPct val="0"/>
              </a:spcBef>
              <a:spcAft>
                <a:spcPts val="600"/>
              </a:spcAft>
              <a:defRPr/>
            </a:pPr>
            <a:r>
              <a:rPr lang="en-US" altLang="en-US" sz="2800" dirty="0">
                <a:solidFill>
                  <a:sysClr val="windowText" lastClr="000000"/>
                </a:solidFill>
              </a:rPr>
              <a:t>Away from the basket, flatter trajectories allow more accurate control.</a:t>
            </a:r>
          </a:p>
          <a:p>
            <a:pPr algn="l">
              <a:spcBef>
                <a:spcPct val="0"/>
              </a:spcBef>
              <a:spcAft>
                <a:spcPts val="600"/>
              </a:spcAft>
              <a:defRPr/>
            </a:pPr>
            <a:r>
              <a:rPr lang="en-US" sz="2800" dirty="0">
                <a:solidFill>
                  <a:sysClr val="windowText" lastClr="000000"/>
                </a:solidFill>
              </a:rPr>
              <a:t>A highly arched shot is more effective when you are close the basket.</a:t>
            </a:r>
          </a:p>
          <a:p>
            <a:pPr algn="l">
              <a:spcBef>
                <a:spcPct val="0"/>
              </a:spcBef>
              <a:spcAft>
                <a:spcPts val="600"/>
              </a:spcAft>
              <a:defRPr/>
            </a:pPr>
            <a:r>
              <a:rPr lang="en-US" sz="2800" dirty="0">
                <a:solidFill>
                  <a:sysClr val="windowText" lastClr="000000"/>
                </a:solidFill>
              </a:rPr>
              <a:t>Spin of the basketball, height of release, and other factors also play a role.</a:t>
            </a:r>
          </a:p>
          <a:p>
            <a:pPr algn="l">
              <a:spcBef>
                <a:spcPct val="0"/>
              </a:spcBef>
              <a:spcAft>
                <a:spcPts val="600"/>
              </a:spcAft>
              <a:defRPr/>
            </a:pPr>
            <a:endParaRPr lang="en-US" sz="2800" dirty="0">
              <a:solidFill>
                <a:sysClr val="windowText" lastClr="000000"/>
              </a:solidFill>
            </a:endParaRPr>
          </a:p>
          <a:p>
            <a:pPr algn="l">
              <a:spcBef>
                <a:spcPct val="0"/>
              </a:spcBef>
              <a:spcAft>
                <a:spcPts val="600"/>
              </a:spcAft>
              <a:defRPr/>
            </a:pPr>
            <a:endParaRPr lang="en-US" sz="2800" dirty="0"/>
          </a:p>
        </p:txBody>
      </p:sp>
      <p:sp>
        <p:nvSpPr>
          <p:cNvPr id="14" name="Slide Number Placeholder 13">
            <a:extLst>
              <a:ext uri="{FF2B5EF4-FFF2-40B4-BE49-F238E27FC236}">
                <a16:creationId xmlns:a16="http://schemas.microsoft.com/office/drawing/2014/main" id="{2B79B06B-236E-409B-96CF-9E73922E603B}"/>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pic>
        <p:nvPicPr>
          <p:cNvPr id="9" name="Picture 3" descr="A basketball shot from a long distance from the basket has a longer trajectory than one shot from a close distance at the same angle.">
            <a:extLst>
              <a:ext uri="{FF2B5EF4-FFF2-40B4-BE49-F238E27FC236}">
                <a16:creationId xmlns:a16="http://schemas.microsoft.com/office/drawing/2014/main" id="{FA7A02E7-4049-49AB-B907-E09B815C4D7A}"/>
              </a:ext>
              <a:ext uri="{C183D7F6-B498-43B3-948B-1728B52AA6E4}">
                <adec:decorative xmlns:adec="http://schemas.microsoft.com/office/drawing/2017/decorative" val="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70"/>
          <a:stretch/>
        </p:blipFill>
        <p:spPr bwMode="auto">
          <a:xfrm>
            <a:off x="6596097" y="1752600"/>
            <a:ext cx="4326396"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367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Question 3.10</a:t>
            </a:r>
            <a:endParaRPr lang="en-US" sz="1500" b="1" dirty="0"/>
          </a:p>
        </p:txBody>
      </p:sp>
      <p:sp>
        <p:nvSpPr>
          <p:cNvPr id="5" name="Content Placeholder 2"/>
          <p:cNvSpPr>
            <a:spLocks noGrp="1"/>
          </p:cNvSpPr>
          <p:nvPr>
            <p:ph idx="1"/>
          </p:nvPr>
        </p:nvSpPr>
        <p:spPr/>
        <p:txBody>
          <a:bodyPr/>
          <a:lstStyle/>
          <a:p>
            <a:pPr>
              <a:defRPr/>
            </a:pPr>
            <a:r>
              <a:rPr lang="en-IN" sz="2800" dirty="0">
                <a:solidFill>
                  <a:srgbClr val="0000FF"/>
                </a:solidFill>
              </a:rPr>
              <a:t>Alyssa</a:t>
            </a:r>
            <a:r>
              <a:rPr lang="en-IN" sz="2800" dirty="0"/>
              <a:t> throws a snowball </a:t>
            </a:r>
            <a:r>
              <a:rPr lang="en-IN" sz="2800" dirty="0">
                <a:solidFill>
                  <a:srgbClr val="0000FF"/>
                </a:solidFill>
              </a:rPr>
              <a:t>horizontally</a:t>
            </a:r>
            <a:r>
              <a:rPr lang="en-IN" sz="2800" dirty="0"/>
              <a:t> from the top of a roof; </a:t>
            </a:r>
            <a:r>
              <a:rPr lang="en-IN" sz="2800" dirty="0">
                <a:solidFill>
                  <a:srgbClr val="B60000"/>
                </a:solidFill>
              </a:rPr>
              <a:t>Ryan</a:t>
            </a:r>
            <a:r>
              <a:rPr lang="en-IN" sz="2800" dirty="0"/>
              <a:t> throws a snowball </a:t>
            </a:r>
            <a:r>
              <a:rPr lang="en-IN" sz="2800" dirty="0">
                <a:solidFill>
                  <a:srgbClr val="B60000"/>
                </a:solidFill>
              </a:rPr>
              <a:t>straight down </a:t>
            </a:r>
            <a:r>
              <a:rPr lang="en-IN" sz="2800" dirty="0"/>
              <a:t>from the same point. Once in flight, the acceleration of </a:t>
            </a:r>
            <a:r>
              <a:rPr lang="en-IN" sz="2800" dirty="0">
                <a:solidFill>
                  <a:srgbClr val="0000FF"/>
                </a:solidFill>
              </a:rPr>
              <a:t>Alyssa’s</a:t>
            </a:r>
            <a:r>
              <a:rPr lang="en-IN" sz="2800" dirty="0"/>
              <a:t> snowball  is _____ the acceleration of </a:t>
            </a:r>
            <a:r>
              <a:rPr lang="en-IN" sz="2800" dirty="0">
                <a:solidFill>
                  <a:srgbClr val="B60000"/>
                </a:solidFill>
              </a:rPr>
              <a:t>Ryan’s</a:t>
            </a:r>
            <a:r>
              <a:rPr lang="en-IN" sz="2800" dirty="0"/>
              <a:t> snowball.</a:t>
            </a:r>
            <a:endParaRPr lang="en-IN" sz="2400" dirty="0"/>
          </a:p>
          <a:p>
            <a:pPr marL="914400" indent="-548640">
              <a:buFont typeface="+mj-lt"/>
              <a:buAutoNum type="alphaUcPeriod"/>
              <a:defRPr/>
            </a:pPr>
            <a:r>
              <a:rPr lang="en-IN" sz="2400" dirty="0"/>
              <a:t>greater than</a:t>
            </a:r>
          </a:p>
          <a:p>
            <a:pPr marL="914400" indent="-548640">
              <a:buFont typeface="+mj-lt"/>
              <a:buAutoNum type="alphaUcPeriod"/>
              <a:defRPr/>
            </a:pPr>
            <a:r>
              <a:rPr lang="en-IN" sz="2400" dirty="0"/>
              <a:t>less than</a:t>
            </a:r>
          </a:p>
          <a:p>
            <a:pPr marL="914400" indent="-548640">
              <a:buFont typeface="+mj-lt"/>
              <a:buAutoNum type="alphaUcPeriod"/>
              <a:defRPr/>
            </a:pPr>
            <a:r>
              <a:rPr lang="en-IN" sz="2400" dirty="0"/>
              <a:t>equal to</a:t>
            </a:r>
          </a:p>
        </p:txBody>
      </p:sp>
    </p:spTree>
    <p:extLst>
      <p:ext uri="{BB962C8B-B14F-4D97-AF65-F5344CB8AC3E}">
        <p14:creationId xmlns:p14="http://schemas.microsoft.com/office/powerpoint/2010/main" val="4206627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Answer 3.10</a:t>
            </a:r>
            <a:endParaRPr lang="en-US" sz="1500" b="1" dirty="0"/>
          </a:p>
        </p:txBody>
      </p:sp>
      <p:sp>
        <p:nvSpPr>
          <p:cNvPr id="5" name="Content Placeholder 2"/>
          <p:cNvSpPr>
            <a:spLocks noGrp="1"/>
          </p:cNvSpPr>
          <p:nvPr>
            <p:ph idx="1"/>
          </p:nvPr>
        </p:nvSpPr>
        <p:spPr/>
        <p:txBody>
          <a:bodyPr/>
          <a:lstStyle/>
          <a:p>
            <a:pPr>
              <a:defRPr/>
            </a:pPr>
            <a:r>
              <a:rPr lang="en-IN" sz="2800" dirty="0">
                <a:solidFill>
                  <a:srgbClr val="0000FF"/>
                </a:solidFill>
              </a:rPr>
              <a:t>Alyssa</a:t>
            </a:r>
            <a:r>
              <a:rPr lang="en-IN" sz="2800" dirty="0"/>
              <a:t> throws a snowball </a:t>
            </a:r>
            <a:r>
              <a:rPr lang="en-IN" sz="2800" dirty="0">
                <a:solidFill>
                  <a:srgbClr val="0000FF"/>
                </a:solidFill>
              </a:rPr>
              <a:t>horizontally</a:t>
            </a:r>
            <a:r>
              <a:rPr lang="en-IN" sz="2800" dirty="0"/>
              <a:t> from the top of a roof; </a:t>
            </a:r>
            <a:r>
              <a:rPr lang="en-IN" sz="2800" dirty="0">
                <a:solidFill>
                  <a:srgbClr val="B60000"/>
                </a:solidFill>
              </a:rPr>
              <a:t>Ryan</a:t>
            </a:r>
            <a:r>
              <a:rPr lang="en-IN" sz="2800" dirty="0"/>
              <a:t> throws a snowball </a:t>
            </a:r>
            <a:r>
              <a:rPr lang="en-IN" sz="2800" dirty="0">
                <a:solidFill>
                  <a:srgbClr val="B60000"/>
                </a:solidFill>
              </a:rPr>
              <a:t>straight down </a:t>
            </a:r>
            <a:r>
              <a:rPr lang="en-IN" sz="2800" dirty="0"/>
              <a:t>from the same point. Once in flight, the acceleration of </a:t>
            </a:r>
            <a:r>
              <a:rPr lang="en-IN" sz="2800" dirty="0">
                <a:solidFill>
                  <a:srgbClr val="0000FF"/>
                </a:solidFill>
              </a:rPr>
              <a:t>Alyssa’s</a:t>
            </a:r>
            <a:r>
              <a:rPr lang="en-IN" sz="2800" dirty="0"/>
              <a:t> snowball  is _____ the acceleration of </a:t>
            </a:r>
            <a:r>
              <a:rPr lang="en-IN" sz="2800" dirty="0">
                <a:solidFill>
                  <a:srgbClr val="B60000"/>
                </a:solidFill>
              </a:rPr>
              <a:t>Ryan’s</a:t>
            </a:r>
            <a:r>
              <a:rPr lang="en-IN" sz="2800" dirty="0"/>
              <a:t> snowball.</a:t>
            </a:r>
            <a:endParaRPr lang="en-IN" sz="2400" dirty="0"/>
          </a:p>
          <a:p>
            <a:pPr marL="914400" indent="-548640">
              <a:buFont typeface="+mj-lt"/>
              <a:buAutoNum type="alphaUcPeriod" startAt="2"/>
              <a:defRPr/>
            </a:pPr>
            <a:endParaRPr lang="en-IN" sz="2400" dirty="0"/>
          </a:p>
          <a:p>
            <a:pPr marL="365760">
              <a:defRPr/>
            </a:pPr>
            <a:r>
              <a:rPr lang="en-IN" sz="2400" dirty="0"/>
              <a:t>C. equal to</a:t>
            </a:r>
          </a:p>
          <a:p>
            <a:pPr marL="365760">
              <a:defRPr/>
            </a:pPr>
            <a:r>
              <a:rPr lang="en-IN" sz="2400" i="1" dirty="0"/>
              <a:t>Both have an acceleration due to gravity, and that is a constant. </a:t>
            </a:r>
          </a:p>
        </p:txBody>
      </p:sp>
    </p:spTree>
    <p:extLst>
      <p:ext uri="{BB962C8B-B14F-4D97-AF65-F5344CB8AC3E}">
        <p14:creationId xmlns:p14="http://schemas.microsoft.com/office/powerpoint/2010/main" val="3773571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Question 3.12</a:t>
            </a:r>
            <a:endParaRPr lang="en-US" sz="1500" b="1" dirty="0"/>
          </a:p>
        </p:txBody>
      </p:sp>
      <p:sp>
        <p:nvSpPr>
          <p:cNvPr id="5" name="Content Placeholder 2"/>
          <p:cNvSpPr>
            <a:spLocks noGrp="1"/>
          </p:cNvSpPr>
          <p:nvPr>
            <p:ph idx="1"/>
          </p:nvPr>
        </p:nvSpPr>
        <p:spPr/>
        <p:txBody>
          <a:bodyPr/>
          <a:lstStyle/>
          <a:p>
            <a:pPr>
              <a:defRPr/>
            </a:pPr>
            <a:r>
              <a:rPr lang="en-IN" sz="2800" dirty="0"/>
              <a:t>Projectile motion is characterized by</a:t>
            </a:r>
            <a:endParaRPr lang="en-IN" sz="2400" dirty="0"/>
          </a:p>
          <a:p>
            <a:pPr marL="914400" indent="-548640">
              <a:buFont typeface="+mj-lt"/>
              <a:buAutoNum type="alphaUcPeriod"/>
              <a:defRPr/>
            </a:pPr>
            <a:r>
              <a:rPr lang="en-IN" sz="2400" dirty="0"/>
              <a:t>constant velocity in the x direction and constant acceleration in the y direction</a:t>
            </a:r>
          </a:p>
          <a:p>
            <a:pPr marL="914400" indent="-548640">
              <a:buFont typeface="+mj-lt"/>
              <a:buAutoNum type="alphaUcPeriod"/>
              <a:defRPr/>
            </a:pPr>
            <a:r>
              <a:rPr lang="en-IN" sz="2400" dirty="0"/>
              <a:t>constant acceleration in both the x and y directions</a:t>
            </a:r>
          </a:p>
          <a:p>
            <a:pPr marL="914400" indent="-548640">
              <a:buFont typeface="+mj-lt"/>
              <a:buAutoNum type="alphaUcPeriod"/>
              <a:defRPr/>
            </a:pPr>
            <a:r>
              <a:rPr lang="en-IN" sz="2400" dirty="0"/>
              <a:t>constant velocity in both the x and y directions</a:t>
            </a:r>
          </a:p>
          <a:p>
            <a:pPr marL="914400" indent="-548640">
              <a:buFont typeface="+mj-lt"/>
              <a:buAutoNum type="alphaUcPeriod"/>
              <a:defRPr/>
            </a:pPr>
            <a:r>
              <a:rPr lang="en-IN" sz="2400" dirty="0"/>
              <a:t>constant acceleration in the x direction and constant velocity in the y direction</a:t>
            </a:r>
          </a:p>
        </p:txBody>
      </p:sp>
    </p:spTree>
    <p:extLst>
      <p:ext uri="{BB962C8B-B14F-4D97-AF65-F5344CB8AC3E}">
        <p14:creationId xmlns:p14="http://schemas.microsoft.com/office/powerpoint/2010/main" val="484578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Answer 3.12</a:t>
            </a:r>
            <a:endParaRPr lang="en-US" sz="1500" b="1" dirty="0"/>
          </a:p>
        </p:txBody>
      </p:sp>
      <p:sp>
        <p:nvSpPr>
          <p:cNvPr id="5" name="Content Placeholder 2"/>
          <p:cNvSpPr>
            <a:spLocks noGrp="1"/>
          </p:cNvSpPr>
          <p:nvPr>
            <p:ph idx="1"/>
          </p:nvPr>
        </p:nvSpPr>
        <p:spPr/>
        <p:txBody>
          <a:bodyPr/>
          <a:lstStyle/>
          <a:p>
            <a:pPr>
              <a:defRPr/>
            </a:pPr>
            <a:r>
              <a:rPr lang="en-IN" sz="2800" dirty="0"/>
              <a:t>Projectile motion is characterized by</a:t>
            </a:r>
            <a:endParaRPr lang="en-IN" sz="2400" dirty="0"/>
          </a:p>
          <a:p>
            <a:pPr marL="914400" indent="-548640">
              <a:buFont typeface="+mj-lt"/>
              <a:buAutoNum type="alphaUcPeriod"/>
              <a:defRPr/>
            </a:pPr>
            <a:r>
              <a:rPr lang="en-IN" sz="2400" dirty="0"/>
              <a:t>constant velocity in the x direction and constant acceleration in the y direction</a:t>
            </a:r>
          </a:p>
        </p:txBody>
      </p:sp>
    </p:spTree>
    <p:extLst>
      <p:ext uri="{BB962C8B-B14F-4D97-AF65-F5344CB8AC3E}">
        <p14:creationId xmlns:p14="http://schemas.microsoft.com/office/powerpoint/2010/main" val="305533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2800" dirty="0"/>
              <a:t>The velocity-versus-time graph for a certain falling object is shown. Is the acceleration of this object constant?</a:t>
            </a:r>
            <a:r>
              <a:rPr lang="en-US" sz="1600" dirty="0"/>
              <a:t> 1</a:t>
            </a:r>
          </a:p>
        </p:txBody>
      </p:sp>
      <p:sp>
        <p:nvSpPr>
          <p:cNvPr id="3" name="Text Placeholder 2">
            <a:extLst>
              <a:ext uri="{FF2B5EF4-FFF2-40B4-BE49-F238E27FC236}">
                <a16:creationId xmlns:a16="http://schemas.microsoft.com/office/drawing/2014/main" id="{7EBE32C3-BEA2-4C2A-BE5D-40396E04C525}"/>
              </a:ext>
            </a:extLst>
          </p:cNvPr>
          <p:cNvSpPr>
            <a:spLocks noGrp="1"/>
          </p:cNvSpPr>
          <p:nvPr>
            <p:ph type="body" sz="quarter" idx="11"/>
          </p:nvPr>
        </p:nvSpPr>
        <p:spPr>
          <a:xfrm>
            <a:off x="1976794" y="1752600"/>
            <a:ext cx="3911360" cy="2537834"/>
          </a:xfrm>
        </p:spPr>
        <p:txBody>
          <a:bodyPr/>
          <a:lstStyle/>
          <a:p>
            <a:pPr marL="536575" indent="-536575" algn="l">
              <a:spcBef>
                <a:spcPts val="1200"/>
              </a:spcBef>
              <a:spcAft>
                <a:spcPts val="600"/>
              </a:spcAft>
              <a:buClr>
                <a:sysClr val="windowText" lastClr="000000"/>
              </a:buClr>
              <a:defRPr/>
            </a:pPr>
            <a:r>
              <a:rPr lang="en-US" altLang="en-US" sz="2800" dirty="0">
                <a:solidFill>
                  <a:sysClr val="windowText" lastClr="000000"/>
                </a:solidFill>
              </a:rPr>
              <a:t>a)	Yes. </a:t>
            </a:r>
          </a:p>
          <a:p>
            <a:pPr marL="536575" indent="-536575" algn="l">
              <a:spcBef>
                <a:spcPts val="1200"/>
              </a:spcBef>
              <a:spcAft>
                <a:spcPts val="600"/>
              </a:spcAft>
              <a:buClr>
                <a:sysClr val="windowText" lastClr="000000"/>
              </a:buClr>
              <a:defRPr/>
            </a:pPr>
            <a:r>
              <a:rPr lang="en-US" altLang="en-US" sz="2800" dirty="0">
                <a:solidFill>
                  <a:sysClr val="windowText" lastClr="000000"/>
                </a:solidFill>
              </a:rPr>
              <a:t>b)	No. </a:t>
            </a:r>
          </a:p>
          <a:p>
            <a:pPr marL="536575" indent="-536575" algn="l">
              <a:spcBef>
                <a:spcPts val="1200"/>
              </a:spcBef>
              <a:spcAft>
                <a:spcPts val="600"/>
              </a:spcAft>
              <a:buClr>
                <a:sysClr val="windowText" lastClr="000000"/>
              </a:buClr>
              <a:defRPr/>
            </a:pPr>
            <a:r>
              <a:rPr lang="en-US" altLang="en-US" sz="2800" dirty="0">
                <a:solidFill>
                  <a:sysClr val="windowText" lastClr="000000"/>
                </a:solidFill>
              </a:rPr>
              <a:t>c)	Impossible to tell from this graph.</a:t>
            </a:r>
          </a:p>
        </p:txBody>
      </p:sp>
      <p:sp>
        <p:nvSpPr>
          <p:cNvPr id="14" name="Slide Number Placeholder 13">
            <a:extLst>
              <a:ext uri="{FF2B5EF4-FFF2-40B4-BE49-F238E27FC236}">
                <a16:creationId xmlns:a16="http://schemas.microsoft.com/office/drawing/2014/main" id="{274E023B-F091-4C7A-BA87-03C62DED0630}"/>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pic>
        <p:nvPicPr>
          <p:cNvPr id="8" name="Picture 4" descr="This graph of velocity vs time starts at the origin, and is curving upward.">
            <a:extLst>
              <a:ext uri="{FF2B5EF4-FFF2-40B4-BE49-F238E27FC236}">
                <a16:creationId xmlns:a16="http://schemas.microsoft.com/office/drawing/2014/main" id="{ED814DE9-E897-4779-8D71-294B706439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43"/>
          <a:stretch/>
        </p:blipFill>
        <p:spPr bwMode="auto">
          <a:xfrm>
            <a:off x="6536223" y="1752601"/>
            <a:ext cx="5093861" cy="37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656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198000"/>
            <a:ext cx="8460000" cy="810000"/>
          </a:xfrm>
        </p:spPr>
        <p:txBody>
          <a:bodyPr>
            <a:normAutofit fontScale="90000"/>
          </a:bodyPr>
          <a:lstStyle/>
          <a:p>
            <a:pPr algn="ctr">
              <a:lnSpc>
                <a:spcPct val="100000"/>
              </a:lnSpc>
            </a:pPr>
            <a:r>
              <a:rPr lang="en-US" sz="2800" dirty="0"/>
              <a:t>The velocity-versus-time graph for a certain falling object is shown. Is the acceleration of this object constant?</a:t>
            </a:r>
            <a:r>
              <a:rPr lang="en-US" sz="1600" dirty="0"/>
              <a:t> 2</a:t>
            </a:r>
          </a:p>
        </p:txBody>
      </p:sp>
      <p:sp>
        <p:nvSpPr>
          <p:cNvPr id="4" name="Content Placeholder 3">
            <a:extLst>
              <a:ext uri="{FF2B5EF4-FFF2-40B4-BE49-F238E27FC236}">
                <a16:creationId xmlns:a16="http://schemas.microsoft.com/office/drawing/2014/main" id="{FA47F92C-1D59-4D08-897D-40C85F2FA299}"/>
              </a:ext>
            </a:extLst>
          </p:cNvPr>
          <p:cNvSpPr>
            <a:spLocks noGrp="1"/>
          </p:cNvSpPr>
          <p:nvPr>
            <p:ph idx="1"/>
          </p:nvPr>
        </p:nvSpPr>
        <p:spPr>
          <a:xfrm>
            <a:off x="2040068" y="1318260"/>
            <a:ext cx="3733800" cy="1882140"/>
          </a:xfrm>
        </p:spPr>
        <p:txBody>
          <a:bodyPr>
            <a:normAutofit lnSpcReduction="10000"/>
          </a:bodyPr>
          <a:lstStyle/>
          <a:p>
            <a:pPr marL="536575" indent="-536575">
              <a:buClr>
                <a:sysClr val="windowText" lastClr="000000"/>
              </a:buClr>
              <a:defRPr/>
            </a:pPr>
            <a:r>
              <a:rPr lang="en-US" altLang="en-US" sz="2400" dirty="0">
                <a:solidFill>
                  <a:sysClr val="windowText" lastClr="000000"/>
                </a:solidFill>
              </a:rPr>
              <a:t>a)	Yes. </a:t>
            </a:r>
          </a:p>
          <a:p>
            <a:pPr marL="536575" indent="-536575">
              <a:buClr>
                <a:sysClr val="windowText" lastClr="000000"/>
              </a:buClr>
              <a:defRPr/>
            </a:pPr>
            <a:r>
              <a:rPr lang="en-US" altLang="en-US" sz="2400" dirty="0">
                <a:solidFill>
                  <a:sysClr val="windowText" lastClr="000000"/>
                </a:solidFill>
              </a:rPr>
              <a:t>b)	No. </a:t>
            </a:r>
          </a:p>
          <a:p>
            <a:pPr marL="536575" indent="-536575">
              <a:buClr>
                <a:sysClr val="windowText" lastClr="000000"/>
              </a:buClr>
              <a:defRPr/>
            </a:pPr>
            <a:r>
              <a:rPr lang="en-US" altLang="en-US" sz="2400" dirty="0">
                <a:solidFill>
                  <a:sysClr val="windowText" lastClr="000000"/>
                </a:solidFill>
              </a:rPr>
              <a:t>c)	Impossible to tell from this graph.</a:t>
            </a:r>
            <a:endParaRPr lang="en-US" sz="2400" dirty="0"/>
          </a:p>
        </p:txBody>
      </p:sp>
      <p:sp>
        <p:nvSpPr>
          <p:cNvPr id="5" name="Content Placeholder 4">
            <a:extLst>
              <a:ext uri="{FF2B5EF4-FFF2-40B4-BE49-F238E27FC236}">
                <a16:creationId xmlns:a16="http://schemas.microsoft.com/office/drawing/2014/main" id="{5612FDE7-0CC4-4D6A-87C3-2B5387D110AE}"/>
              </a:ext>
            </a:extLst>
          </p:cNvPr>
          <p:cNvSpPr>
            <a:spLocks noGrp="1"/>
          </p:cNvSpPr>
          <p:nvPr>
            <p:ph idx="13"/>
          </p:nvPr>
        </p:nvSpPr>
        <p:spPr>
          <a:xfrm>
            <a:off x="1219200" y="3429000"/>
            <a:ext cx="4668954" cy="3124200"/>
          </a:xfrm>
        </p:spPr>
        <p:txBody>
          <a:bodyPr>
            <a:noAutofit/>
          </a:bodyPr>
          <a:lstStyle/>
          <a:p>
            <a:pPr marL="536575" indent="-536575"/>
            <a:r>
              <a:rPr lang="en-US" altLang="en-US" sz="2400" dirty="0"/>
              <a:t>b)	</a:t>
            </a:r>
            <a:r>
              <a:rPr lang="en-US" altLang="en-US" sz="2400" b="1" dirty="0">
                <a:solidFill>
                  <a:schemeClr val="accent6">
                    <a:lumMod val="50000"/>
                  </a:schemeClr>
                </a:solidFill>
              </a:rPr>
              <a:t>No. Constant acceleration would require the v vs. t curve to be a straight line. This graph is curving upward, so the slope (and the acceleration) is increasing.</a:t>
            </a:r>
            <a:endParaRPr lang="en-US" sz="2400" b="1" dirty="0">
              <a:solidFill>
                <a:schemeClr val="accent6">
                  <a:lumMod val="50000"/>
                </a:schemeClr>
              </a:solidFill>
            </a:endParaRPr>
          </a:p>
        </p:txBody>
      </p:sp>
      <p:pic>
        <p:nvPicPr>
          <p:cNvPr id="14" name="Picture 4" descr="This graph of velocity vs time starts at the origin, and is curving upward.">
            <a:extLst>
              <a:ext uri="{FF2B5EF4-FFF2-40B4-BE49-F238E27FC236}">
                <a16:creationId xmlns:a16="http://schemas.microsoft.com/office/drawing/2014/main" id="{B7E72642-1543-4193-AB25-533B999DEA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43"/>
          <a:stretch/>
        </p:blipFill>
        <p:spPr bwMode="auto">
          <a:xfrm>
            <a:off x="6629400" y="1986986"/>
            <a:ext cx="4500000" cy="331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3">
            <a:extLst>
              <a:ext uri="{FF2B5EF4-FFF2-40B4-BE49-F238E27FC236}">
                <a16:creationId xmlns:a16="http://schemas.microsoft.com/office/drawing/2014/main" id="{1A639032-8175-431B-AAA9-1B3D576754CA}"/>
              </a:ext>
            </a:extLst>
          </p:cNvPr>
          <p:cNvSpPr txBox="1">
            <a:spLocks/>
          </p:cNvSpPr>
          <p:nvPr/>
        </p:nvSpPr>
        <p:spPr>
          <a:xfrm>
            <a:off x="10150412" y="6681998"/>
            <a:ext cx="355840" cy="161396"/>
          </a:xfrm>
          <a:prstGeom prst="rect">
            <a:avLst/>
          </a:prstGeom>
        </p:spPr>
        <p:txBody>
          <a:bodyPr vert="horz" lIns="45720" tIns="45720" rIns="45720" bIns="45720" rtlCol="0" anchor="ctr"/>
          <a:lstStyle>
            <a:defPPr>
              <a:defRPr lang="en-US"/>
            </a:defPPr>
            <a:lvl1pPr algn="r">
              <a:defRPr sz="800">
                <a:latin typeface="Times New Roman" panose="02020603050405020304" pitchFamily="18" charset="0"/>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57842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7123" y="479009"/>
            <a:ext cx="11280000" cy="810000"/>
          </a:xfrm>
        </p:spPr>
        <p:txBody>
          <a:bodyPr/>
          <a:lstStyle/>
          <a:p>
            <a:r>
              <a:rPr lang="en-US" altLang="en-US" dirty="0"/>
              <a:t>Throwing a ball downward</a:t>
            </a:r>
            <a:endParaRPr lang="en-US" dirty="0"/>
          </a:p>
        </p:txBody>
      </p:sp>
      <p:sp>
        <p:nvSpPr>
          <p:cNvPr id="2" name="Content Placeholder 3">
            <a:extLst>
              <a:ext uri="{FF2B5EF4-FFF2-40B4-BE49-F238E27FC236}">
                <a16:creationId xmlns:a16="http://schemas.microsoft.com/office/drawing/2014/main" id="{1D669EEA-0AEB-4E1D-88A5-DA14246CB329}"/>
              </a:ext>
            </a:extLst>
          </p:cNvPr>
          <p:cNvSpPr>
            <a:spLocks noGrp="1"/>
          </p:cNvSpPr>
          <p:nvPr>
            <p:ph type="body" sz="quarter" idx="11"/>
          </p:nvPr>
        </p:nvSpPr>
        <p:spPr>
          <a:xfrm>
            <a:off x="1752599" y="1272166"/>
            <a:ext cx="9033769" cy="3147434"/>
          </a:xfrm>
        </p:spPr>
        <p:txBody>
          <a:bodyPr/>
          <a:lstStyle/>
          <a:p>
            <a:pPr algn="just">
              <a:lnSpc>
                <a:spcPct val="80000"/>
              </a:lnSpc>
              <a:spcBef>
                <a:spcPts val="1200"/>
              </a:spcBef>
              <a:spcAft>
                <a:spcPts val="600"/>
              </a:spcAft>
              <a:defRPr/>
            </a:pPr>
            <a:r>
              <a:rPr lang="en-US" altLang="en-US" sz="2400" dirty="0"/>
              <a:t> Let the ball be thrown downward instead of being dropped.</a:t>
            </a:r>
          </a:p>
          <a:p>
            <a:pPr marL="457200" lvl="1" algn="just">
              <a:spcBef>
                <a:spcPts val="1200"/>
              </a:spcBef>
              <a:spcAft>
                <a:spcPts val="600"/>
              </a:spcAft>
              <a:buClr>
                <a:srgbClr val="9B3700"/>
              </a:buClr>
              <a:defRPr/>
            </a:pPr>
            <a:r>
              <a:rPr lang="en-US" altLang="en-US" sz="2400" dirty="0">
                <a:latin typeface="Times New Roman" panose="02020603050405020304" pitchFamily="18" charset="0"/>
                <a:cs typeface="Times New Roman" panose="02020603050405020304" pitchFamily="18" charset="0"/>
              </a:rPr>
              <a:t>It will have a starting velocity different from zero.</a:t>
            </a:r>
          </a:p>
          <a:p>
            <a:pPr marL="457200" lvl="1" algn="just">
              <a:spcBef>
                <a:spcPts val="1200"/>
              </a:spcBef>
              <a:spcAft>
                <a:spcPts val="600"/>
              </a:spcAft>
              <a:buClr>
                <a:srgbClr val="9B3700"/>
              </a:buClr>
              <a:defRPr/>
            </a:pPr>
            <a:r>
              <a:rPr lang="en-US" altLang="en-US" sz="2400" dirty="0">
                <a:latin typeface="Times New Roman" panose="02020603050405020304" pitchFamily="18" charset="0"/>
                <a:cs typeface="Times New Roman" panose="02020603050405020304" pitchFamily="18" charset="0"/>
              </a:rPr>
              <a:t>It will reach the ground more rapidly.</a:t>
            </a:r>
          </a:p>
          <a:p>
            <a:pPr marL="457200" lvl="1" algn="just">
              <a:spcBef>
                <a:spcPts val="1200"/>
              </a:spcBef>
              <a:spcAft>
                <a:spcPts val="600"/>
              </a:spcAft>
              <a:buClr>
                <a:srgbClr val="9B3700"/>
              </a:buClr>
              <a:defRPr/>
            </a:pPr>
            <a:r>
              <a:rPr lang="en-US" altLang="en-US" sz="2400" dirty="0">
                <a:latin typeface="Times New Roman" panose="02020603050405020304" pitchFamily="18" charset="0"/>
                <a:cs typeface="Times New Roman" panose="02020603050405020304" pitchFamily="18" charset="0"/>
              </a:rPr>
              <a:t>It will have a larger velocity when it reaches the ground.</a:t>
            </a:r>
          </a:p>
        </p:txBody>
      </p:sp>
      <p:sp>
        <p:nvSpPr>
          <p:cNvPr id="15" name="Slide Number Placeholder 14">
            <a:extLst>
              <a:ext uri="{FF2B5EF4-FFF2-40B4-BE49-F238E27FC236}">
                <a16:creationId xmlns:a16="http://schemas.microsoft.com/office/drawing/2014/main" id="{FFAC696B-EF53-47A1-B7D1-43F576B5B49E}"/>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C9834D5C-11CD-47A2-BF65-9A63094E9D9B}"/>
              </a:ext>
              <a:ext uri="{C183D7F6-B498-43B3-948B-1728B52AA6E4}">
                <adec:decorative xmlns:adec="http://schemas.microsoft.com/office/drawing/2017/decorative" val="1"/>
              </a:ext>
            </a:extLst>
          </p:cNvPr>
          <p:cNvGraphicFramePr>
            <a:graphicFrameLocks noChangeAspect="1"/>
          </p:cNvGraphicFramePr>
          <p:nvPr/>
        </p:nvGraphicFramePr>
        <p:xfrm>
          <a:off x="5156201" y="4419601"/>
          <a:ext cx="2276475" cy="1584325"/>
        </p:xfrm>
        <a:graphic>
          <a:graphicData uri="http://schemas.openxmlformats.org/presentationml/2006/ole">
            <mc:AlternateContent xmlns:mc="http://schemas.openxmlformats.org/markup-compatibility/2006">
              <mc:Choice xmlns:v="urn:schemas-microsoft-com:vml" Requires="v">
                <p:oleObj spid="_x0000_s3076" name="Equation" r:id="rId3" imgW="1879560" imgH="1307880" progId="Equation.DSMT4">
                  <p:embed/>
                </p:oleObj>
              </mc:Choice>
              <mc:Fallback>
                <p:oleObj name="Equation" r:id="rId3" imgW="1879560" imgH="1307880" progId="Equation.DSMT4">
                  <p:embed/>
                  <p:pic>
                    <p:nvPicPr>
                      <p:cNvPr id="8" name="Object 7">
                        <a:extLst>
                          <a:ext uri="{FF2B5EF4-FFF2-40B4-BE49-F238E27FC236}">
                            <a16:creationId xmlns:a16="http://schemas.microsoft.com/office/drawing/2014/main" id="{C9834D5C-11CD-47A2-BF65-9A63094E9D9B}"/>
                          </a:ext>
                          <a:ext uri="{C183D7F6-B498-43B3-948B-1728B52AA6E4}">
                            <adec:decorative xmlns:adec="http://schemas.microsoft.com/office/drawing/2017/decorative" val="1"/>
                          </a:ext>
                        </a:extLst>
                      </p:cNvPr>
                      <p:cNvPicPr/>
                      <p:nvPr/>
                    </p:nvPicPr>
                    <p:blipFill>
                      <a:blip r:embed="rId4"/>
                      <a:stretch>
                        <a:fillRect/>
                      </a:stretch>
                    </p:blipFill>
                    <p:spPr>
                      <a:xfrm>
                        <a:off x="5156201" y="4419601"/>
                        <a:ext cx="2276475" cy="1584325"/>
                      </a:xfrm>
                      <a:prstGeom prst="rect">
                        <a:avLst/>
                      </a:prstGeom>
                      <a:solidFill>
                        <a:srgbClr val="EFFF5D"/>
                      </a:solidFill>
                    </p:spPr>
                  </p:pic>
                </p:oleObj>
              </mc:Fallback>
            </mc:AlternateContent>
          </a:graphicData>
        </a:graphic>
      </p:graphicFrame>
    </p:spTree>
    <p:extLst>
      <p:ext uri="{BB962C8B-B14F-4D97-AF65-F5344CB8AC3E}">
        <p14:creationId xmlns:p14="http://schemas.microsoft.com/office/powerpoint/2010/main" val="360452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0" y="283490"/>
            <a:ext cx="9144000" cy="783311"/>
          </a:xfrm>
        </p:spPr>
        <p:txBody>
          <a:bodyPr/>
          <a:lstStyle/>
          <a:p>
            <a:pPr>
              <a:lnSpc>
                <a:spcPct val="100000"/>
              </a:lnSpc>
            </a:pPr>
            <a:r>
              <a:rPr lang="en-US" altLang="en-US" dirty="0"/>
              <a:t>Beyond Free Fall: Throwing a Ball Upward</a:t>
            </a:r>
            <a:r>
              <a:rPr lang="en-US" altLang="en-US" sz="1600" dirty="0"/>
              <a:t> 1</a:t>
            </a:r>
            <a:endParaRPr lang="en-US" sz="1600" dirty="0"/>
          </a:p>
        </p:txBody>
      </p:sp>
      <p:sp>
        <p:nvSpPr>
          <p:cNvPr id="2" name="Content Placeholder 2">
            <a:extLst>
              <a:ext uri="{FF2B5EF4-FFF2-40B4-BE49-F238E27FC236}">
                <a16:creationId xmlns:a16="http://schemas.microsoft.com/office/drawing/2014/main" id="{E6FD8B3A-7898-4426-A460-828E354C824A}"/>
              </a:ext>
            </a:extLst>
          </p:cNvPr>
          <p:cNvSpPr>
            <a:spLocks noGrp="1"/>
          </p:cNvSpPr>
          <p:nvPr>
            <p:ph type="body" sz="quarter" idx="11"/>
          </p:nvPr>
        </p:nvSpPr>
        <p:spPr>
          <a:xfrm>
            <a:off x="1143000" y="1295400"/>
            <a:ext cx="5715000" cy="4834641"/>
          </a:xfrm>
        </p:spPr>
        <p:txBody>
          <a:bodyPr/>
          <a:lstStyle/>
          <a:p>
            <a:pPr algn="l">
              <a:spcBef>
                <a:spcPts val="1200"/>
              </a:spcBef>
              <a:spcAft>
                <a:spcPts val="600"/>
              </a:spcAft>
              <a:defRPr/>
            </a:pPr>
            <a:r>
              <a:rPr lang="en-US" altLang="en-US" sz="2800" dirty="0">
                <a:solidFill>
                  <a:sysClr val="windowText" lastClr="000000"/>
                </a:solidFill>
              </a:rPr>
              <a:t>What if the ball is thrown upward?</a:t>
            </a:r>
          </a:p>
          <a:p>
            <a:pPr marL="457200" lvl="1">
              <a:spcBef>
                <a:spcPts val="1200"/>
              </a:spcBef>
              <a:spcAft>
                <a:spcPts val="600"/>
              </a:spcAft>
              <a:buClr>
                <a:srgbClr val="9B3700"/>
              </a:buClr>
              <a:defRPr/>
            </a:pPr>
            <a:r>
              <a:rPr lang="en-US" altLang="en-US" sz="2800" dirty="0">
                <a:solidFill>
                  <a:sysClr val="windowText" lastClr="000000"/>
                </a:solidFill>
                <a:latin typeface="Times New Roman" panose="02020603050405020304" pitchFamily="18" charset="0"/>
                <a:cs typeface="Times New Roman" panose="02020603050405020304" pitchFamily="18" charset="0"/>
              </a:rPr>
              <a:t> </a:t>
            </a:r>
            <a:r>
              <a:rPr lang="en-US" altLang="en-US" sz="2800" u="sng" dirty="0">
                <a:solidFill>
                  <a:sysClr val="windowText" lastClr="000000"/>
                </a:solidFill>
                <a:latin typeface="Times New Roman" panose="02020603050405020304" pitchFamily="18" charset="0"/>
                <a:cs typeface="Times New Roman" panose="02020603050405020304" pitchFamily="18" charset="0"/>
              </a:rPr>
              <a:t>Gravitational acceleration is always </a:t>
            </a:r>
            <a:r>
              <a:rPr lang="en-US" altLang="en-US" sz="2800" u="sng" dirty="0">
                <a:solidFill>
                  <a:srgbClr val="FF0000"/>
                </a:solidFill>
                <a:latin typeface="Times New Roman" panose="02020603050405020304" pitchFamily="18" charset="0"/>
                <a:cs typeface="Times New Roman" panose="02020603050405020304" pitchFamily="18" charset="0"/>
              </a:rPr>
              <a:t>directed downward</a:t>
            </a:r>
            <a:r>
              <a:rPr lang="en-US" altLang="en-US" sz="2800" u="sng" dirty="0">
                <a:solidFill>
                  <a:sysClr val="windowText" lastClr="000000"/>
                </a:solidFill>
                <a:latin typeface="Times New Roman" panose="02020603050405020304" pitchFamily="18" charset="0"/>
                <a:cs typeface="Times New Roman" panose="02020603050405020304" pitchFamily="18" charset="0"/>
              </a:rPr>
              <a:t>, toward the center of the Earth.</a:t>
            </a:r>
          </a:p>
          <a:p>
            <a:pPr marL="457200" lvl="1">
              <a:spcBef>
                <a:spcPts val="1200"/>
              </a:spcBef>
              <a:spcAft>
                <a:spcPts val="600"/>
              </a:spcAft>
              <a:buClr>
                <a:srgbClr val="9B3700"/>
              </a:buClr>
              <a:defRPr/>
            </a:pPr>
            <a:r>
              <a:rPr lang="en-US" altLang="en-US" sz="2800" dirty="0">
                <a:solidFill>
                  <a:sysClr val="windowText" lastClr="000000"/>
                </a:solidFill>
                <a:latin typeface="Times New Roman" panose="02020603050405020304" pitchFamily="18" charset="0"/>
                <a:cs typeface="Times New Roman" panose="02020603050405020304" pitchFamily="18" charset="0"/>
              </a:rPr>
              <a:t> Here, the acceleration is in the opposite direction to the original upward velocity.</a:t>
            </a:r>
            <a:endParaRPr lang="en-US" sz="2800" dirty="0"/>
          </a:p>
        </p:txBody>
      </p:sp>
      <p:sp>
        <p:nvSpPr>
          <p:cNvPr id="14" name="Slide Number Placeholder 13">
            <a:extLst>
              <a:ext uri="{FF2B5EF4-FFF2-40B4-BE49-F238E27FC236}">
                <a16:creationId xmlns:a16="http://schemas.microsoft.com/office/drawing/2014/main" id="{84A7F129-17A8-4CD9-9677-8E72801DB484}"/>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3" descr="image of a girl tossing a ball upward.  The original upward velocity is indicated with an upward pointing blue arrow">
            <a:extLst>
              <a:ext uri="{FF2B5EF4-FFF2-40B4-BE49-F238E27FC236}">
                <a16:creationId xmlns:a16="http://schemas.microsoft.com/office/drawing/2014/main" id="{45340E7E-2B6D-47AB-B146-0540FB9C8A63}"/>
              </a:ext>
            </a:extLst>
          </p:cNvPr>
          <p:cNvPicPr>
            <a:picLocks noChangeAspect="1"/>
          </p:cNvPicPr>
          <p:nvPr/>
        </p:nvPicPr>
        <p:blipFill rotWithShape="1">
          <a:blip r:embed="rId2">
            <a:extLst>
              <a:ext uri="{28A0092B-C50C-407E-A947-70E740481C1C}">
                <a14:useLocalDpi xmlns:a14="http://schemas.microsoft.com/office/drawing/2010/main" val="0"/>
              </a:ext>
            </a:extLst>
          </a:blip>
          <a:srcRect t="2451"/>
          <a:stretch/>
        </p:blipFill>
        <p:spPr bwMode="auto">
          <a:xfrm>
            <a:off x="7162800" y="1524000"/>
            <a:ext cx="3780000" cy="47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8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1855E3-51ED-4BA9-B0E7-715681A9D15D}"/>
              </a:ext>
            </a:extLst>
          </p:cNvPr>
          <p:cNvSpPr>
            <a:spLocks noGrp="1"/>
          </p:cNvSpPr>
          <p:nvPr>
            <p:ph type="title"/>
          </p:nvPr>
        </p:nvSpPr>
        <p:spPr/>
        <p:txBody>
          <a:bodyPr>
            <a:normAutofit/>
          </a:bodyPr>
          <a:lstStyle/>
          <a:p>
            <a:r>
              <a:rPr lang="en-US" altLang="en-US" dirty="0">
                <a:latin typeface="Times New Roman" panose="02020603050405020304" pitchFamily="18" charset="0"/>
                <a:cs typeface="Times New Roman" panose="02020603050405020304" pitchFamily="18" charset="0"/>
              </a:rPr>
              <a:t>Beyond Free Fall: Throwing a Ball Upward</a:t>
            </a:r>
            <a:r>
              <a:rPr lang="en-US" altLang="en-US" sz="1600" dirty="0">
                <a:latin typeface="Times New Roman" panose="02020603050405020304" pitchFamily="18" charset="0"/>
                <a:cs typeface="Times New Roman" panose="02020603050405020304" pitchFamily="18" charset="0"/>
              </a:rPr>
              <a:t> 2</a:t>
            </a:r>
            <a:endParaRPr lang="en-IN" dirty="0"/>
          </a:p>
        </p:txBody>
      </p:sp>
      <p:sp>
        <p:nvSpPr>
          <p:cNvPr id="9" name="Content Placeholder 8">
            <a:extLst>
              <a:ext uri="{FF2B5EF4-FFF2-40B4-BE49-F238E27FC236}">
                <a16:creationId xmlns:a16="http://schemas.microsoft.com/office/drawing/2014/main" id="{5D01ACD5-E078-40A0-84CE-690304055B1B}"/>
              </a:ext>
            </a:extLst>
          </p:cNvPr>
          <p:cNvSpPr>
            <a:spLocks noGrp="1"/>
          </p:cNvSpPr>
          <p:nvPr>
            <p:ph sz="quarter" idx="11"/>
          </p:nvPr>
        </p:nvSpPr>
        <p:spPr>
          <a:xfrm>
            <a:off x="762000" y="1216386"/>
            <a:ext cx="6697800" cy="5005716"/>
          </a:xfrm>
        </p:spPr>
        <p:txBody>
          <a:bodyPr/>
          <a:lstStyle/>
          <a:p>
            <a:pPr>
              <a:lnSpc>
                <a:spcPct val="80000"/>
              </a:lnSpc>
            </a:pPr>
            <a:r>
              <a:rPr lang="en-US" altLang="en-US" sz="2600" dirty="0">
                <a:solidFill>
                  <a:schemeClr val="tx1"/>
                </a:solidFill>
              </a:rPr>
              <a:t>Let the initial velocity be 20 m/s </a:t>
            </a:r>
            <a:r>
              <a:rPr lang="en-US" altLang="en-US" sz="2600" b="1" i="1" dirty="0">
                <a:solidFill>
                  <a:srgbClr val="CC4D00"/>
                </a:solidFill>
              </a:rPr>
              <a:t>upward</a:t>
            </a:r>
            <a:r>
              <a:rPr lang="en-US" altLang="en-US" sz="2600" dirty="0"/>
              <a:t>.</a:t>
            </a:r>
          </a:p>
          <a:p>
            <a:pPr lvl="1">
              <a:lnSpc>
                <a:spcPct val="80000"/>
              </a:lnSpc>
              <a:buClr>
                <a:srgbClr val="9B3700"/>
              </a:buClr>
            </a:pPr>
            <a:r>
              <a:rPr lang="en-US" altLang="en-US" sz="2400" dirty="0">
                <a:solidFill>
                  <a:schemeClr val="tx1"/>
                </a:solidFill>
                <a:latin typeface="Times New Roman" panose="02020603050405020304" pitchFamily="18" charset="0"/>
              </a:rPr>
              <a:t>It immediately starts experiencing a </a:t>
            </a:r>
            <a:r>
              <a:rPr lang="en-US" altLang="en-US" sz="2400" b="1" i="1" dirty="0">
                <a:solidFill>
                  <a:srgbClr val="CC4D00"/>
                </a:solidFill>
                <a:latin typeface="Times New Roman" panose="02020603050405020304" pitchFamily="18" charset="0"/>
              </a:rPr>
              <a:t>downward</a:t>
            </a:r>
            <a:r>
              <a:rPr lang="en-US" altLang="en-US" sz="2400" dirty="0">
                <a:latin typeface="Times New Roman" panose="02020603050405020304" pitchFamily="18" charset="0"/>
              </a:rPr>
              <a:t> </a:t>
            </a:r>
            <a:r>
              <a:rPr lang="en-US" altLang="en-US" sz="2400" dirty="0">
                <a:solidFill>
                  <a:schemeClr val="tx1"/>
                </a:solidFill>
                <a:latin typeface="Times New Roman" panose="02020603050405020304" pitchFamily="18" charset="0"/>
              </a:rPr>
              <a:t>acceleration due to gravity, of approximately 10 m/s.</a:t>
            </a:r>
          </a:p>
          <a:p>
            <a:pPr lvl="1">
              <a:lnSpc>
                <a:spcPct val="80000"/>
              </a:lnSpc>
              <a:buClr>
                <a:srgbClr val="9B3700"/>
              </a:buClr>
            </a:pPr>
            <a:r>
              <a:rPr lang="en-US" altLang="en-US" sz="2400" dirty="0">
                <a:solidFill>
                  <a:schemeClr val="tx1"/>
                </a:solidFill>
                <a:latin typeface="Times New Roman" panose="02020603050405020304" pitchFamily="18" charset="0"/>
              </a:rPr>
              <a:t>Every second, the velocity </a:t>
            </a:r>
            <a:r>
              <a:rPr lang="en-US" altLang="en-US" sz="2400" b="1" i="1" dirty="0">
                <a:solidFill>
                  <a:srgbClr val="CC4D00"/>
                </a:solidFill>
                <a:latin typeface="Times New Roman" panose="02020603050405020304" pitchFamily="18" charset="0"/>
              </a:rPr>
              <a:t>decreases</a:t>
            </a:r>
            <a:r>
              <a:rPr lang="en-US" altLang="en-US" sz="2400" dirty="0">
                <a:latin typeface="Times New Roman" panose="02020603050405020304" pitchFamily="18" charset="0"/>
              </a:rPr>
              <a:t> </a:t>
            </a:r>
            <a:r>
              <a:rPr lang="en-US" altLang="en-US" sz="2400" dirty="0">
                <a:solidFill>
                  <a:schemeClr val="tx1"/>
                </a:solidFill>
                <a:latin typeface="Times New Roman" panose="02020603050405020304" pitchFamily="18" charset="0"/>
              </a:rPr>
              <a:t>by 10 m/s.</a:t>
            </a:r>
          </a:p>
          <a:p>
            <a:pPr>
              <a:lnSpc>
                <a:spcPct val="80000"/>
              </a:lnSpc>
            </a:pPr>
            <a:r>
              <a:rPr lang="en-US" altLang="en-US" sz="2600" dirty="0">
                <a:solidFill>
                  <a:schemeClr val="tx1"/>
                </a:solidFill>
              </a:rPr>
              <a:t>After 2 s, the ball has reached its highest point.</a:t>
            </a:r>
          </a:p>
          <a:p>
            <a:pPr lvl="1">
              <a:lnSpc>
                <a:spcPct val="80000"/>
              </a:lnSpc>
              <a:buClr>
                <a:srgbClr val="9B3700"/>
              </a:buClr>
            </a:pPr>
            <a:r>
              <a:rPr lang="en-US" altLang="en-US" sz="2400" dirty="0">
                <a:solidFill>
                  <a:schemeClr val="tx1"/>
                </a:solidFill>
                <a:latin typeface="Times New Roman" panose="02020603050405020304" pitchFamily="18" charset="0"/>
              </a:rPr>
              <a:t>Its velocity changes direction, from upward to downward, passing through a value of 0 m/s.</a:t>
            </a:r>
          </a:p>
          <a:p>
            <a:pPr>
              <a:lnSpc>
                <a:spcPct val="80000"/>
              </a:lnSpc>
            </a:pPr>
            <a:r>
              <a:rPr lang="en-US" altLang="en-US" sz="2600" dirty="0">
                <a:solidFill>
                  <a:schemeClr val="tx1"/>
                </a:solidFill>
              </a:rPr>
              <a:t>Now, </a:t>
            </a:r>
            <a:r>
              <a:rPr lang="en-US" altLang="en-US" sz="2600" u="sng" dirty="0">
                <a:solidFill>
                  <a:schemeClr val="tx1"/>
                </a:solidFill>
              </a:rPr>
              <a:t>the constant downward acceleration </a:t>
            </a:r>
            <a:r>
              <a:rPr lang="en-US" altLang="en-US" sz="2600" b="1" i="1" dirty="0">
                <a:solidFill>
                  <a:srgbClr val="CC4D00"/>
                </a:solidFill>
              </a:rPr>
              <a:t>increases</a:t>
            </a:r>
            <a:r>
              <a:rPr lang="en-US" altLang="en-US" sz="2600" dirty="0"/>
              <a:t> the </a:t>
            </a:r>
            <a:r>
              <a:rPr lang="en-US" altLang="en-US" sz="2600" b="1" i="1" dirty="0">
                <a:solidFill>
                  <a:srgbClr val="CC4D00"/>
                </a:solidFill>
              </a:rPr>
              <a:t>downward</a:t>
            </a:r>
            <a:r>
              <a:rPr lang="en-US" altLang="en-US" sz="2600" dirty="0"/>
              <a:t> velocity.</a:t>
            </a:r>
          </a:p>
        </p:txBody>
      </p:sp>
      <p:sp>
        <p:nvSpPr>
          <p:cNvPr id="12" name="Content Placeholder 11" hidden="1">
            <a:extLst>
              <a:ext uri="{FF2B5EF4-FFF2-40B4-BE49-F238E27FC236}">
                <a16:creationId xmlns:a16="http://schemas.microsoft.com/office/drawing/2014/main" id="{10C1F6C9-B636-46F2-B771-6CACC8DA7366}"/>
              </a:ext>
            </a:extLst>
          </p:cNvPr>
          <p:cNvSpPr>
            <a:spLocks noGrp="1"/>
          </p:cNvSpPr>
          <p:nvPr>
            <p:ph sz="quarter" idx="13"/>
          </p:nvPr>
        </p:nvSpPr>
        <p:spPr>
          <a:xfrm>
            <a:off x="1737361" y="6082077"/>
            <a:ext cx="1521605" cy="381668"/>
          </a:xfrm>
        </p:spPr>
        <p:txBody>
          <a:bodyPr>
            <a:normAutofit fontScale="70000" lnSpcReduction="20000"/>
          </a:bodyPr>
          <a:lstStyle/>
          <a:p>
            <a:endParaRPr lang="en-IN" dirty="0"/>
          </a:p>
        </p:txBody>
      </p:sp>
      <p:sp>
        <p:nvSpPr>
          <p:cNvPr id="13" name="Content Placeholder 12" hidden="1">
            <a:extLst>
              <a:ext uri="{FF2B5EF4-FFF2-40B4-BE49-F238E27FC236}">
                <a16:creationId xmlns:a16="http://schemas.microsoft.com/office/drawing/2014/main" id="{9154B2B5-C0EB-4085-83D3-DF1B9099EC95}"/>
              </a:ext>
            </a:extLst>
          </p:cNvPr>
          <p:cNvSpPr>
            <a:spLocks noGrp="1"/>
          </p:cNvSpPr>
          <p:nvPr>
            <p:ph sz="quarter" idx="14"/>
          </p:nvPr>
        </p:nvSpPr>
        <p:spPr>
          <a:xfrm>
            <a:off x="3376681" y="6057566"/>
            <a:ext cx="1521605" cy="381668"/>
          </a:xfrm>
        </p:spPr>
        <p:txBody>
          <a:bodyPr>
            <a:normAutofit fontScale="70000" lnSpcReduction="20000"/>
          </a:bodyPr>
          <a:lstStyle/>
          <a:p>
            <a:endParaRPr lang="en-IN" dirty="0"/>
          </a:p>
        </p:txBody>
      </p:sp>
      <p:sp>
        <p:nvSpPr>
          <p:cNvPr id="23" name="Text Placeholder 22" hidden="1">
            <a:extLst>
              <a:ext uri="{FF2B5EF4-FFF2-40B4-BE49-F238E27FC236}">
                <a16:creationId xmlns:a16="http://schemas.microsoft.com/office/drawing/2014/main" id="{BD23532B-8B43-40D7-AECC-EBD83C59EBE4}"/>
              </a:ext>
            </a:extLst>
          </p:cNvPr>
          <p:cNvSpPr>
            <a:spLocks noGrp="1"/>
          </p:cNvSpPr>
          <p:nvPr>
            <p:ph type="body" sz="quarter" idx="18"/>
          </p:nvPr>
        </p:nvSpPr>
        <p:spPr/>
        <p:txBody>
          <a:bodyPr>
            <a:normAutofit fontScale="92500" lnSpcReduction="20000"/>
          </a:bodyPr>
          <a:lstStyle/>
          <a:p>
            <a:endParaRPr lang="en-IN"/>
          </a:p>
        </p:txBody>
      </p:sp>
      <p:sp>
        <p:nvSpPr>
          <p:cNvPr id="25" name="Text Placeholder 24" hidden="1">
            <a:extLst>
              <a:ext uri="{FF2B5EF4-FFF2-40B4-BE49-F238E27FC236}">
                <a16:creationId xmlns:a16="http://schemas.microsoft.com/office/drawing/2014/main" id="{3A5B195B-80B9-4DF9-B5DA-D1C348FD4A0B}"/>
              </a:ext>
            </a:extLst>
          </p:cNvPr>
          <p:cNvSpPr>
            <a:spLocks noGrp="1"/>
          </p:cNvSpPr>
          <p:nvPr>
            <p:ph type="body" sz="quarter" idx="19"/>
          </p:nvPr>
        </p:nvSpPr>
        <p:spPr/>
        <p:txBody>
          <a:bodyPr/>
          <a:lstStyle/>
          <a:p>
            <a:endParaRPr lang="en-IN"/>
          </a:p>
        </p:txBody>
      </p:sp>
      <p:sp>
        <p:nvSpPr>
          <p:cNvPr id="33" name="Slide Number Placeholder 13">
            <a:extLst>
              <a:ext uri="{FF2B5EF4-FFF2-40B4-BE49-F238E27FC236}">
                <a16:creationId xmlns:a16="http://schemas.microsoft.com/office/drawing/2014/main" id="{6A10DF23-6EE1-470E-A2FB-B0736C97D12D}"/>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3">
            <a:extLst>
              <a:ext uri="{FF2B5EF4-FFF2-40B4-BE49-F238E27FC236}">
                <a16:creationId xmlns:a16="http://schemas.microsoft.com/office/drawing/2014/main" id="{F69A84D3-FFBE-459F-A082-A116F2839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6097" y="1029481"/>
            <a:ext cx="3048000" cy="581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984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at is the ball's acceleration"/>
          <p:cNvSpPr>
            <a:spLocks noGrp="1"/>
          </p:cNvSpPr>
          <p:nvPr>
            <p:ph type="title"/>
          </p:nvPr>
        </p:nvSpPr>
        <p:spPr>
          <a:xfrm>
            <a:off x="558800" y="304801"/>
            <a:ext cx="11176000" cy="870973"/>
          </a:xfrm>
          <a:ln>
            <a:noFill/>
          </a:ln>
        </p:spPr>
        <p:txBody>
          <a:bodyPr/>
          <a:lstStyle/>
          <a:p>
            <a:pPr>
              <a:lnSpc>
                <a:spcPct val="100000"/>
              </a:lnSpc>
            </a:pPr>
            <a:r>
              <a:rPr lang="en-US" dirty="0"/>
              <a:t>What is the ball’s acceleration at the top of its path (at t = 2s)?</a:t>
            </a:r>
            <a:r>
              <a:rPr lang="en-US" sz="1600" dirty="0"/>
              <a:t> 1</a:t>
            </a:r>
          </a:p>
        </p:txBody>
      </p:sp>
      <p:sp>
        <p:nvSpPr>
          <p:cNvPr id="14" name="Slide Number Placeholder 13">
            <a:extLst>
              <a:ext uri="{FF2B5EF4-FFF2-40B4-BE49-F238E27FC236}">
                <a16:creationId xmlns:a16="http://schemas.microsoft.com/office/drawing/2014/main" id="{8968E370-34E8-4652-A197-5064A0EDAACD}"/>
              </a:ext>
            </a:extLst>
          </p:cNvPr>
          <p:cNvSpPr>
            <a:spLocks noGrp="1"/>
          </p:cNvSpPr>
          <p:nvPr>
            <p:ph type="sldNum" sz="quarter" idx="10"/>
          </p:nvPr>
        </p:nvSpPr>
        <p:spPr/>
        <p:txBody>
          <a:bodyPr vert="horz" lIns="45720" tIns="45720" rIns="4572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descr="This is Figure 3.9 from the text.  It shows a ball being thrown upward.  ">
            <a:extLst>
              <a:ext uri="{FF2B5EF4-FFF2-40B4-BE49-F238E27FC236}">
                <a16:creationId xmlns:a16="http://schemas.microsoft.com/office/drawing/2014/main" id="{D8B34F40-8FCF-4319-AFBC-8968135D4D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52"/>
          <a:stretch/>
        </p:blipFill>
        <p:spPr>
          <a:xfrm>
            <a:off x="6742234" y="1610023"/>
            <a:ext cx="3695537" cy="4684247"/>
          </a:xfrm>
          <a:prstGeom prst="rect">
            <a:avLst/>
          </a:prstGeom>
        </p:spPr>
      </p:pic>
      <p:sp>
        <p:nvSpPr>
          <p:cNvPr id="12" name="Content Placeholder 2">
            <a:extLst>
              <a:ext uri="{FF2B5EF4-FFF2-40B4-BE49-F238E27FC236}">
                <a16:creationId xmlns:a16="http://schemas.microsoft.com/office/drawing/2014/main" id="{1E2A3F2D-8DA8-44CE-9257-664ECE8C1768}"/>
              </a:ext>
            </a:extLst>
          </p:cNvPr>
          <p:cNvSpPr txBox="1">
            <a:spLocks/>
          </p:cNvSpPr>
          <p:nvPr/>
        </p:nvSpPr>
        <p:spPr>
          <a:xfrm>
            <a:off x="2009385" y="1272540"/>
            <a:ext cx="1592614" cy="5334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2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ts val="1000"/>
              </a:spcBef>
              <a:spcAft>
                <a:spcPts val="0"/>
              </a:spcAft>
              <a:buClr>
                <a:schemeClr val="accent1"/>
              </a:buClr>
              <a:buFont typeface="Wingdings 3" charset="2"/>
              <a:buChar char=""/>
              <a:defRPr sz="2800" kern="1200">
                <a:solidFill>
                  <a:schemeClr val="tx1">
                    <a:lumMod val="75000"/>
                    <a:lumOff val="25000"/>
                  </a:schemeClr>
                </a:solidFill>
                <a:latin typeface="Calibri (Body)"/>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2800" kern="1200">
                <a:solidFill>
                  <a:schemeClr val="tx1">
                    <a:lumMod val="75000"/>
                    <a:lumOff val="25000"/>
                  </a:schemeClr>
                </a:solidFill>
                <a:latin typeface="Calibri (Body)"/>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2800" kern="1200">
                <a:solidFill>
                  <a:schemeClr val="tx1">
                    <a:lumMod val="75000"/>
                    <a:lumOff val="25000"/>
                  </a:schemeClr>
                </a:solidFill>
                <a:latin typeface="Calibri (Body)"/>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2800" kern="1200">
                <a:solidFill>
                  <a:schemeClr val="tx1">
                    <a:lumMod val="75000"/>
                    <a:lumOff val="25000"/>
                  </a:schemeClr>
                </a:solidFill>
                <a:latin typeface="Calibri (Body)"/>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609600" marR="0" lvl="0" indent="-609600" algn="l" defTabSz="457200" rtl="0" eaLnBrk="1" fontAlgn="auto" latinLnBrk="0" hangingPunct="1">
              <a:lnSpc>
                <a:spcPct val="100000"/>
              </a:lnSpc>
              <a:spcBef>
                <a:spcPts val="600"/>
              </a:spcBef>
              <a:spcAft>
                <a:spcPts val="0"/>
              </a:spcAft>
              <a:buClr>
                <a:prstClr val="black"/>
              </a:buClr>
              <a:buSzTx/>
              <a:buFont typeface="+mj-lt"/>
              <a:buAutoNum type="alphaLcParenR"/>
              <a:tabLst/>
              <a:defRPr/>
            </a:pPr>
            <a:r>
              <a:rPr kumimoji="0" lang="en-US" altLang="en-US" sz="2800" b="0"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zero.</a:t>
            </a:r>
            <a:endParaRPr kumimoji="0" lang="en-US" altLang="en-US"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3" name="Object 12">
            <a:extLst>
              <a:ext uri="{FF2B5EF4-FFF2-40B4-BE49-F238E27FC236}">
                <a16:creationId xmlns:a16="http://schemas.microsoft.com/office/drawing/2014/main" id="{D7C06695-3CEC-4143-8A4E-923090F691ED}"/>
              </a:ext>
              <a:ext uri="{C183D7F6-B498-43B3-948B-1728B52AA6E4}">
                <adec:decorative xmlns:adec="http://schemas.microsoft.com/office/drawing/2017/decorative" val="1"/>
              </a:ext>
            </a:extLst>
          </p:cNvPr>
          <p:cNvGraphicFramePr>
            <a:graphicFrameLocks noChangeAspect="1"/>
          </p:cNvGraphicFramePr>
          <p:nvPr/>
        </p:nvGraphicFramePr>
        <p:xfrm>
          <a:off x="2057400" y="1828800"/>
          <a:ext cx="1714500" cy="381000"/>
        </p:xfrm>
        <a:graphic>
          <a:graphicData uri="http://schemas.openxmlformats.org/presentationml/2006/ole">
            <mc:AlternateContent xmlns:mc="http://schemas.openxmlformats.org/markup-compatibility/2006">
              <mc:Choice xmlns:v="urn:schemas-microsoft-com:vml" Requires="v">
                <p:oleObj spid="_x0000_s4106" name="Equation" r:id="rId4" imgW="1714320" imgH="380880" progId="Equation.DSMT4">
                  <p:embed/>
                </p:oleObj>
              </mc:Choice>
              <mc:Fallback>
                <p:oleObj name="Equation" r:id="rId4" imgW="1714320" imgH="380880" progId="Equation.DSMT4">
                  <p:embed/>
                  <p:pic>
                    <p:nvPicPr>
                      <p:cNvPr id="13" name="Object 12">
                        <a:extLst>
                          <a:ext uri="{FF2B5EF4-FFF2-40B4-BE49-F238E27FC236}">
                            <a16:creationId xmlns:a16="http://schemas.microsoft.com/office/drawing/2014/main" id="{D7C06695-3CEC-4143-8A4E-923090F691ED}"/>
                          </a:ext>
                          <a:ext uri="{C183D7F6-B498-43B3-948B-1728B52AA6E4}">
                            <adec:decorative xmlns:adec="http://schemas.microsoft.com/office/drawing/2017/decorative" val="1"/>
                          </a:ext>
                        </a:extLst>
                      </p:cNvPr>
                      <p:cNvPicPr/>
                      <p:nvPr/>
                    </p:nvPicPr>
                    <p:blipFill>
                      <a:blip r:embed="rId5"/>
                      <a:stretch>
                        <a:fillRect/>
                      </a:stretch>
                    </p:blipFill>
                    <p:spPr>
                      <a:xfrm>
                        <a:off x="2057400" y="1828800"/>
                        <a:ext cx="1714500" cy="3810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39E02C9-B666-4ED2-A6EF-CB9AA12CF107}"/>
              </a:ext>
              <a:ext uri="{C183D7F6-B498-43B3-948B-1728B52AA6E4}">
                <adec:decorative xmlns:adec="http://schemas.microsoft.com/office/drawing/2017/decorative" val="1"/>
              </a:ext>
            </a:extLst>
          </p:cNvPr>
          <p:cNvGraphicFramePr>
            <a:graphicFrameLocks noChangeAspect="1"/>
          </p:cNvGraphicFramePr>
          <p:nvPr/>
        </p:nvGraphicFramePr>
        <p:xfrm>
          <a:off x="2076450" y="2362200"/>
          <a:ext cx="1676400" cy="381000"/>
        </p:xfrm>
        <a:graphic>
          <a:graphicData uri="http://schemas.openxmlformats.org/presentationml/2006/ole">
            <mc:AlternateContent xmlns:mc="http://schemas.openxmlformats.org/markup-compatibility/2006">
              <mc:Choice xmlns:v="urn:schemas-microsoft-com:vml" Requires="v">
                <p:oleObj spid="_x0000_s4107" name="Equation" r:id="rId6" imgW="1676160" imgH="380880" progId="Equation.DSMT4">
                  <p:embed/>
                </p:oleObj>
              </mc:Choice>
              <mc:Fallback>
                <p:oleObj name="Equation" r:id="rId6" imgW="1676160" imgH="380880" progId="Equation.DSMT4">
                  <p:embed/>
                  <p:pic>
                    <p:nvPicPr>
                      <p:cNvPr id="15" name="Object 14">
                        <a:extLst>
                          <a:ext uri="{FF2B5EF4-FFF2-40B4-BE49-F238E27FC236}">
                            <a16:creationId xmlns:a16="http://schemas.microsoft.com/office/drawing/2014/main" id="{B39E02C9-B666-4ED2-A6EF-CB9AA12CF107}"/>
                          </a:ext>
                          <a:ext uri="{C183D7F6-B498-43B3-948B-1728B52AA6E4}">
                            <adec:decorative xmlns:adec="http://schemas.microsoft.com/office/drawing/2017/decorative" val="1"/>
                          </a:ext>
                        </a:extLst>
                      </p:cNvPr>
                      <p:cNvPicPr/>
                      <p:nvPr/>
                    </p:nvPicPr>
                    <p:blipFill>
                      <a:blip r:embed="rId7"/>
                      <a:stretch>
                        <a:fillRect/>
                      </a:stretch>
                    </p:blipFill>
                    <p:spPr>
                      <a:xfrm>
                        <a:off x="2076450" y="2362200"/>
                        <a:ext cx="1676400" cy="3810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C057AEB-80FA-4339-9E93-272B1503AB7C}"/>
              </a:ext>
              <a:ext uri="{C183D7F6-B498-43B3-948B-1728B52AA6E4}">
                <adec:decorative xmlns:adec="http://schemas.microsoft.com/office/drawing/2017/decorative" val="1"/>
              </a:ext>
            </a:extLst>
          </p:cNvPr>
          <p:cNvGraphicFramePr>
            <a:graphicFrameLocks noChangeAspect="1"/>
          </p:cNvGraphicFramePr>
          <p:nvPr/>
        </p:nvGraphicFramePr>
        <p:xfrm>
          <a:off x="2063750" y="2819400"/>
          <a:ext cx="1816100" cy="444500"/>
        </p:xfrm>
        <a:graphic>
          <a:graphicData uri="http://schemas.openxmlformats.org/presentationml/2006/ole">
            <mc:AlternateContent xmlns:mc="http://schemas.openxmlformats.org/markup-compatibility/2006">
              <mc:Choice xmlns:v="urn:schemas-microsoft-com:vml" Requires="v">
                <p:oleObj spid="_x0000_s4108" name="Equation" r:id="rId8" imgW="1815840" imgH="444240" progId="Equation.DSMT4">
                  <p:embed/>
                </p:oleObj>
              </mc:Choice>
              <mc:Fallback>
                <p:oleObj name="Equation" r:id="rId8" imgW="1815840" imgH="444240" progId="Equation.DSMT4">
                  <p:embed/>
                  <p:pic>
                    <p:nvPicPr>
                      <p:cNvPr id="16" name="Object 15">
                        <a:extLst>
                          <a:ext uri="{FF2B5EF4-FFF2-40B4-BE49-F238E27FC236}">
                            <a16:creationId xmlns:a16="http://schemas.microsoft.com/office/drawing/2014/main" id="{2C057AEB-80FA-4339-9E93-272B1503AB7C}"/>
                          </a:ext>
                          <a:ext uri="{C183D7F6-B498-43B3-948B-1728B52AA6E4}">
                            <adec:decorative xmlns:adec="http://schemas.microsoft.com/office/drawing/2017/decorative" val="1"/>
                          </a:ext>
                        </a:extLst>
                      </p:cNvPr>
                      <p:cNvPicPr/>
                      <p:nvPr/>
                    </p:nvPicPr>
                    <p:blipFill>
                      <a:blip r:embed="rId9"/>
                      <a:stretch>
                        <a:fillRect/>
                      </a:stretch>
                    </p:blipFill>
                    <p:spPr>
                      <a:xfrm>
                        <a:off x="2063750" y="2819400"/>
                        <a:ext cx="1816100" cy="4445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775EEB25-2F9B-40CF-93B8-8B6DAB18C635}"/>
              </a:ext>
              <a:ext uri="{C183D7F6-B498-43B3-948B-1728B52AA6E4}">
                <adec:decorative xmlns:adec="http://schemas.microsoft.com/office/drawing/2017/decorative" val="1"/>
              </a:ext>
            </a:extLst>
          </p:cNvPr>
          <p:cNvGraphicFramePr>
            <a:graphicFrameLocks noChangeAspect="1"/>
          </p:cNvGraphicFramePr>
          <p:nvPr/>
        </p:nvGraphicFramePr>
        <p:xfrm>
          <a:off x="2076450" y="3381375"/>
          <a:ext cx="1790700" cy="444500"/>
        </p:xfrm>
        <a:graphic>
          <a:graphicData uri="http://schemas.openxmlformats.org/presentationml/2006/ole">
            <mc:AlternateContent xmlns:mc="http://schemas.openxmlformats.org/markup-compatibility/2006">
              <mc:Choice xmlns:v="urn:schemas-microsoft-com:vml" Requires="v">
                <p:oleObj spid="_x0000_s4109" name="Equation" r:id="rId10" imgW="1790640" imgH="444240" progId="Equation.DSMT4">
                  <p:embed/>
                </p:oleObj>
              </mc:Choice>
              <mc:Fallback>
                <p:oleObj name="Equation" r:id="rId10" imgW="1790640" imgH="444240" progId="Equation.DSMT4">
                  <p:embed/>
                  <p:pic>
                    <p:nvPicPr>
                      <p:cNvPr id="17" name="Object 16">
                        <a:extLst>
                          <a:ext uri="{FF2B5EF4-FFF2-40B4-BE49-F238E27FC236}">
                            <a16:creationId xmlns:a16="http://schemas.microsoft.com/office/drawing/2014/main" id="{775EEB25-2F9B-40CF-93B8-8B6DAB18C635}"/>
                          </a:ext>
                          <a:ext uri="{C183D7F6-B498-43B3-948B-1728B52AA6E4}">
                            <adec:decorative xmlns:adec="http://schemas.microsoft.com/office/drawing/2017/decorative" val="1"/>
                          </a:ext>
                        </a:extLst>
                      </p:cNvPr>
                      <p:cNvPicPr/>
                      <p:nvPr/>
                    </p:nvPicPr>
                    <p:blipFill>
                      <a:blip r:embed="rId11"/>
                      <a:stretch>
                        <a:fillRect/>
                      </a:stretch>
                    </p:blipFill>
                    <p:spPr>
                      <a:xfrm>
                        <a:off x="2076450" y="3381375"/>
                        <a:ext cx="1790700" cy="444500"/>
                      </a:xfrm>
                      <a:prstGeom prst="rect">
                        <a:avLst/>
                      </a:prstGeom>
                    </p:spPr>
                  </p:pic>
                </p:oleObj>
              </mc:Fallback>
            </mc:AlternateContent>
          </a:graphicData>
        </a:graphic>
      </p:graphicFrame>
    </p:spTree>
    <p:extLst>
      <p:ext uri="{BB962C8B-B14F-4D97-AF65-F5344CB8AC3E}">
        <p14:creationId xmlns:p14="http://schemas.microsoft.com/office/powerpoint/2010/main" val="114406484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TotalTime>
  <Words>1931</Words>
  <Application>Microsoft Office PowerPoint</Application>
  <PresentationFormat>Widescreen</PresentationFormat>
  <Paragraphs>205</Paragraphs>
  <Slides>36</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Aptos</vt:lpstr>
      <vt:lpstr>Arial</vt:lpstr>
      <vt:lpstr>Calibri</vt:lpstr>
      <vt:lpstr>Calibri (Body)</vt:lpstr>
      <vt:lpstr>Century Gothic</vt:lpstr>
      <vt:lpstr>Times New Roman</vt:lpstr>
      <vt:lpstr>Wingdings 3</vt:lpstr>
      <vt:lpstr>Wisp</vt:lpstr>
      <vt:lpstr>Equation</vt:lpstr>
      <vt:lpstr>Chapter 3-Class2</vt:lpstr>
      <vt:lpstr>Tracking a Falling Object 2</vt:lpstr>
      <vt:lpstr>Tracking a Falling Object 3</vt:lpstr>
      <vt:lpstr>The velocity-versus-time graph for a certain falling object is shown. Is the acceleration of this object constant? 1</vt:lpstr>
      <vt:lpstr>The velocity-versus-time graph for a certain falling object is shown. Is the acceleration of this object constant? 2</vt:lpstr>
      <vt:lpstr>Throwing a ball downward</vt:lpstr>
      <vt:lpstr>Beyond Free Fall: Throwing a Ball Upward 1</vt:lpstr>
      <vt:lpstr>Beyond Free Fall: Throwing a Ball Upward 2</vt:lpstr>
      <vt:lpstr>What is the ball’s acceleration at the top of its path (at t = 2s)? 1</vt:lpstr>
      <vt:lpstr>What is the ball’s acceleration at the top of its path (at t = 2s)? 2</vt:lpstr>
      <vt:lpstr>Graph of velocity vs time for a ball thrown upward</vt:lpstr>
      <vt:lpstr>Projectile Motion 1</vt:lpstr>
      <vt:lpstr>Does this represent a realistic trajectory? 1</vt:lpstr>
      <vt:lpstr>Does this represent a realistic trajectory? 2</vt:lpstr>
      <vt:lpstr>What does the trajectory look like? 1</vt:lpstr>
      <vt:lpstr>What does the trajectory look like? 2</vt:lpstr>
      <vt:lpstr>What does the trajectory look like? 3</vt:lpstr>
      <vt:lpstr>Which of these three balls would hit the floor first if all three left the tabletop at the same time? 1</vt:lpstr>
      <vt:lpstr>Which of these three balls would hit the floor first if all three left the tabletop at the same time? 2</vt:lpstr>
      <vt:lpstr>Question 3.4</vt:lpstr>
      <vt:lpstr>Answer 3.4</vt:lpstr>
      <vt:lpstr>Question 3.6</vt:lpstr>
      <vt:lpstr>Answer 3.6</vt:lpstr>
      <vt:lpstr>Projectile Motion 2</vt:lpstr>
      <vt:lpstr>Hitting a Target</vt:lpstr>
      <vt:lpstr>Hitting a Target</vt:lpstr>
      <vt:lpstr>Hitting a Target</vt:lpstr>
      <vt:lpstr>Hitting a Target</vt:lpstr>
      <vt:lpstr>Hitting a Target</vt:lpstr>
      <vt:lpstr>Which free-throw trajectory has the greatest chance of success? 1</vt:lpstr>
      <vt:lpstr>Which free-throw trajectory has the greatest chance of success? 2</vt:lpstr>
      <vt:lpstr>An arched shot from farther away stays in the air longer than an arched shot from closer to the basket.</vt:lpstr>
      <vt:lpstr>Question 3.10</vt:lpstr>
      <vt:lpstr>Answer 3.10</vt:lpstr>
      <vt:lpstr>Question 3.12</vt:lpstr>
      <vt:lpstr>Answer 3.12</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3-Class2</dc:title>
  <dc:creator>Amir, Fatima Zohra</dc:creator>
  <cp:lastModifiedBy>Fatima</cp:lastModifiedBy>
  <cp:revision>7</cp:revision>
  <cp:lastPrinted>2025-03-13T14:23:16Z</cp:lastPrinted>
  <dcterms:created xsi:type="dcterms:W3CDTF">2025-03-11T19:33:31Z</dcterms:created>
  <dcterms:modified xsi:type="dcterms:W3CDTF">2025-03-13T14:24:01Z</dcterms:modified>
</cp:coreProperties>
</file>